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l7cbZUBMiCCH4fzh2hPFZoiKe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e5d4e6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e5d4e6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fe5d4e6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fe5d4e6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cfDNA as a diagnostic tool for early cancer detection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605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Hack Students: Aamna Alskhekhi, Calina Copos, Madhav Kothari, Revanz Ahmed, Seth Hilliard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Hack Investigators: Alejandro Balbin, Rebecca Leary, Markus Riester, Ben Gustafson, Katie Daco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How we each contributed to the work</a:t>
            </a:r>
            <a:endParaRPr/>
          </a:p>
        </p:txBody>
      </p:sp>
      <p:sp>
        <p:nvSpPr>
          <p:cNvPr id="129" name="Google Shape;129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Future Directions (BAM File, other assays, etc)</a:t>
            </a:r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Current issues with the Gold Standard</a:t>
            </a:r>
            <a:endParaRPr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772" y="1750743"/>
            <a:ext cx="3405102" cy="25554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690516" y="6555550"/>
            <a:ext cx="399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2"/>
          <p:cNvCxnSpPr/>
          <p:nvPr/>
        </p:nvCxnSpPr>
        <p:spPr>
          <a:xfrm>
            <a:off x="5279888" y="2013975"/>
            <a:ext cx="0" cy="9810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"/>
          <p:cNvSpPr txBox="1"/>
          <p:nvPr/>
        </p:nvSpPr>
        <p:spPr>
          <a:xfrm>
            <a:off x="5122825" y="1680600"/>
            <a:ext cx="3552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7B69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optimal therapy?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2"/>
          <p:cNvCxnSpPr/>
          <p:nvPr/>
        </p:nvCxnSpPr>
        <p:spPr>
          <a:xfrm>
            <a:off x="5698988" y="2494987"/>
            <a:ext cx="0" cy="4905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2"/>
          <p:cNvSpPr txBox="1"/>
          <p:nvPr/>
        </p:nvSpPr>
        <p:spPr>
          <a:xfrm>
            <a:off x="5522875" y="2175900"/>
            <a:ext cx="3552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7B69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Response?    Resistance?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2"/>
          <p:cNvCxnSpPr/>
          <p:nvPr/>
        </p:nvCxnSpPr>
        <p:spPr>
          <a:xfrm>
            <a:off x="7299188" y="2494987"/>
            <a:ext cx="0" cy="4905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http://img.medicalexpo.com/images_me/photo-m2/biopsy-needle-semi-automatic-84369-8080259.jpg" id="68" name="Google Shape;68;p2"/>
          <p:cNvPicPr preferRelativeResize="0"/>
          <p:nvPr/>
        </p:nvPicPr>
        <p:blipFill rotWithShape="1">
          <a:blip r:embed="rId4">
            <a:alphaModFix/>
          </a:blip>
          <a:srcRect b="14390" l="13778" r="0" t="0"/>
          <a:stretch/>
        </p:blipFill>
        <p:spPr>
          <a:xfrm>
            <a:off x="4989475" y="3033150"/>
            <a:ext cx="1231899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mg.medicalexpo.com/images_me/photo-m2/biopsy-needle-semi-automatic-84369-8080259.jpg" id="69" name="Google Shape;69;p2"/>
          <p:cNvPicPr preferRelativeResize="0"/>
          <p:nvPr/>
        </p:nvPicPr>
        <p:blipFill rotWithShape="1">
          <a:blip r:embed="rId4">
            <a:alphaModFix/>
          </a:blip>
          <a:srcRect b="14390" l="13778" r="0" t="0"/>
          <a:stretch/>
        </p:blipFill>
        <p:spPr>
          <a:xfrm>
            <a:off x="6283325" y="3033150"/>
            <a:ext cx="1231899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"/>
          <p:cNvPicPr preferRelativeResize="0"/>
          <p:nvPr/>
        </p:nvPicPr>
        <p:blipFill rotWithShape="1">
          <a:blip r:embed="rId5">
            <a:alphaModFix/>
          </a:blip>
          <a:srcRect b="42757" l="44501" r="37245" t="3574"/>
          <a:stretch/>
        </p:blipFill>
        <p:spPr>
          <a:xfrm>
            <a:off x="3951251" y="2090175"/>
            <a:ext cx="1085649" cy="19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/>
          <p:nvPr/>
        </p:nvSpPr>
        <p:spPr>
          <a:xfrm>
            <a:off x="3789325" y="3785625"/>
            <a:ext cx="466800" cy="59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2"/>
          <p:cNvCxnSpPr/>
          <p:nvPr/>
        </p:nvCxnSpPr>
        <p:spPr>
          <a:xfrm flipH="1" rot="10800000">
            <a:off x="5265700" y="2972850"/>
            <a:ext cx="2070000" cy="2220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cfDNA and ctDNA?</a:t>
            </a:r>
            <a:endParaRPr/>
          </a:p>
        </p:txBody>
      </p:sp>
      <p:pic>
        <p:nvPicPr>
          <p:cNvPr descr="http://www.sysmex-inostics.com/fileadmin/media/f121/Teaser/circulating_tumor_cells.jpg" id="78" name="Google Shape;78;p3"/>
          <p:cNvPicPr preferRelativeResize="0"/>
          <p:nvPr/>
        </p:nvPicPr>
        <p:blipFill rotWithShape="1">
          <a:blip r:embed="rId3">
            <a:alphaModFix/>
          </a:blip>
          <a:srcRect b="3294" l="0" r="30016" t="2844"/>
          <a:stretch/>
        </p:blipFill>
        <p:spPr>
          <a:xfrm>
            <a:off x="4657953" y="1098550"/>
            <a:ext cx="4064575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"/>
          <p:cNvPicPr preferRelativeResize="0"/>
          <p:nvPr/>
        </p:nvPicPr>
        <p:blipFill rotWithShape="1">
          <a:blip r:embed="rId4">
            <a:alphaModFix/>
          </a:blip>
          <a:srcRect b="34589" l="19986" r="40404" t="24549"/>
          <a:stretch/>
        </p:blipFill>
        <p:spPr>
          <a:xfrm>
            <a:off x="311700" y="1693300"/>
            <a:ext cx="4265302" cy="27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Slide about how cfDNA is already used to identify cancer, but it is costly and time consuming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Novartis Assay</a:t>
            </a:r>
            <a:endParaRPr/>
          </a:p>
        </p:txBody>
      </p:sp>
      <p:pic>
        <p:nvPicPr>
          <p:cNvPr descr="Y:\qms\research\analysis\NGDX-P00130\derived_data\R_out\05.Step120cfDNA.screening.oncoprint.PI3K.MAPK.JAK.STAT.tcga.mutsig.otherHN.v3.png" id="91" name="Google Shape;91;p5"/>
          <p:cNvPicPr preferRelativeResize="0"/>
          <p:nvPr/>
        </p:nvPicPr>
        <p:blipFill rotWithShape="1">
          <a:blip r:embed="rId3">
            <a:alphaModFix/>
          </a:blip>
          <a:srcRect b="15113" l="8320" r="4548" t="13294"/>
          <a:stretch/>
        </p:blipFill>
        <p:spPr>
          <a:xfrm>
            <a:off x="449100" y="1193250"/>
            <a:ext cx="6216324" cy="34052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/>
        </p:nvSpPr>
        <p:spPr>
          <a:xfrm>
            <a:off x="6758200" y="1193250"/>
            <a:ext cx="22989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Characterizes cfDNA through 600 genes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far can we push the assay? What if no known mutations are found?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Can we determine ctDNA more accurately?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Learning the rules of the game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Began with a dataset consisting of ~300 patients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patient had ~8000 entries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entry had information about cfDNA fragments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Gene ID, Exon Number, WPS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 Protection Score (WPS) is a metric representing the # of fragments spanning a base pair region - # of fragments terminating in that region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Divide this number by sequencing depth to normalize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needed to clean some of the data and figure out what features we wanted to look at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e5d4e695_0_2"/>
          <p:cNvSpPr txBox="1"/>
          <p:nvPr>
            <p:ph type="title"/>
          </p:nvPr>
        </p:nvSpPr>
        <p:spPr>
          <a:xfrm>
            <a:off x="311700" y="35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WPS Visualization</a:t>
            </a:r>
            <a:endParaRPr/>
          </a:p>
        </p:txBody>
      </p:sp>
      <p:pic>
        <p:nvPicPr>
          <p:cNvPr id="104" name="Google Shape;104;g5fe5d4e69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750" y="1137950"/>
            <a:ext cx="624847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a WPS for each base pair of an exon, and to use ML we needed one entry per element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Decided to do some math and create the following features, per exon, per gene, and per chromosome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Amplitude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AUC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Variance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Peak frequency from FFT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Nan Percentile (WTH IS THIS?)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e5d4e695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reasoning</a:t>
            </a:r>
            <a:endParaRPr/>
          </a:p>
        </p:txBody>
      </p:sp>
      <p:sp>
        <p:nvSpPr>
          <p:cNvPr id="116" name="Google Shape;116;g5fe5d4e695_0_8"/>
          <p:cNvSpPr txBox="1"/>
          <p:nvPr>
            <p:ph idx="1" type="body"/>
          </p:nvPr>
        </p:nvSpPr>
        <p:spPr>
          <a:xfrm>
            <a:off x="6448100" y="1152475"/>
            <a:ext cx="23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key metrics in other papers were based on oddities from cancer cfDNA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that perhaps variance or range of WPS would be more important than average WPS itself</a:t>
            </a:r>
            <a:endParaRPr/>
          </a:p>
        </p:txBody>
      </p:sp>
      <p:pic>
        <p:nvPicPr>
          <p:cNvPr id="117" name="Google Shape;117;g5fe5d4e695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0750"/>
            <a:ext cx="6018750" cy="31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