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CDC972-837C-469E-9FE5-5F5887184B8F}"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D176A-1D42-4C1F-BC53-8021CB6C26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03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DC972-837C-469E-9FE5-5F5887184B8F}"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D176A-1D42-4C1F-BC53-8021CB6C26E8}" type="slidenum">
              <a:rPr lang="en-US" smtClean="0"/>
              <a:t>‹#›</a:t>
            </a:fld>
            <a:endParaRPr lang="en-US"/>
          </a:p>
        </p:txBody>
      </p:sp>
    </p:spTree>
    <p:extLst>
      <p:ext uri="{BB962C8B-B14F-4D97-AF65-F5344CB8AC3E}">
        <p14:creationId xmlns:p14="http://schemas.microsoft.com/office/powerpoint/2010/main" val="85369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DC972-837C-469E-9FE5-5F5887184B8F}"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D176A-1D42-4C1F-BC53-8021CB6C26E8}" type="slidenum">
              <a:rPr lang="en-US" smtClean="0"/>
              <a:t>‹#›</a:t>
            </a:fld>
            <a:endParaRPr lang="en-US"/>
          </a:p>
        </p:txBody>
      </p:sp>
    </p:spTree>
    <p:extLst>
      <p:ext uri="{BB962C8B-B14F-4D97-AF65-F5344CB8AC3E}">
        <p14:creationId xmlns:p14="http://schemas.microsoft.com/office/powerpoint/2010/main" val="104344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DC972-837C-469E-9FE5-5F5887184B8F}"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D176A-1D42-4C1F-BC53-8021CB6C26E8}" type="slidenum">
              <a:rPr lang="en-US" smtClean="0"/>
              <a:t>‹#›</a:t>
            </a:fld>
            <a:endParaRPr lang="en-US"/>
          </a:p>
        </p:txBody>
      </p:sp>
    </p:spTree>
    <p:extLst>
      <p:ext uri="{BB962C8B-B14F-4D97-AF65-F5344CB8AC3E}">
        <p14:creationId xmlns:p14="http://schemas.microsoft.com/office/powerpoint/2010/main" val="214244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DC972-837C-469E-9FE5-5F5887184B8F}"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D176A-1D42-4C1F-BC53-8021CB6C26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5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CDC972-837C-469E-9FE5-5F5887184B8F}"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D176A-1D42-4C1F-BC53-8021CB6C26E8}" type="slidenum">
              <a:rPr lang="en-US" smtClean="0"/>
              <a:t>‹#›</a:t>
            </a:fld>
            <a:endParaRPr lang="en-US"/>
          </a:p>
        </p:txBody>
      </p:sp>
    </p:spTree>
    <p:extLst>
      <p:ext uri="{BB962C8B-B14F-4D97-AF65-F5344CB8AC3E}">
        <p14:creationId xmlns:p14="http://schemas.microsoft.com/office/powerpoint/2010/main" val="416336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CDC972-837C-469E-9FE5-5F5887184B8F}"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D176A-1D42-4C1F-BC53-8021CB6C26E8}" type="slidenum">
              <a:rPr lang="en-US" smtClean="0"/>
              <a:t>‹#›</a:t>
            </a:fld>
            <a:endParaRPr lang="en-US"/>
          </a:p>
        </p:txBody>
      </p:sp>
    </p:spTree>
    <p:extLst>
      <p:ext uri="{BB962C8B-B14F-4D97-AF65-F5344CB8AC3E}">
        <p14:creationId xmlns:p14="http://schemas.microsoft.com/office/powerpoint/2010/main" val="347651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CDC972-837C-469E-9FE5-5F5887184B8F}"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D176A-1D42-4C1F-BC53-8021CB6C26E8}" type="slidenum">
              <a:rPr lang="en-US" smtClean="0"/>
              <a:t>‹#›</a:t>
            </a:fld>
            <a:endParaRPr lang="en-US"/>
          </a:p>
        </p:txBody>
      </p:sp>
    </p:spTree>
    <p:extLst>
      <p:ext uri="{BB962C8B-B14F-4D97-AF65-F5344CB8AC3E}">
        <p14:creationId xmlns:p14="http://schemas.microsoft.com/office/powerpoint/2010/main" val="262231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CDC972-837C-469E-9FE5-5F5887184B8F}" type="datetimeFigureOut">
              <a:rPr lang="en-US" smtClean="0"/>
              <a:t>12/9/2023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F2D176A-1D42-4C1F-BC53-8021CB6C26E8}" type="slidenum">
              <a:rPr lang="en-US" smtClean="0"/>
              <a:t>‹#›</a:t>
            </a:fld>
            <a:endParaRPr lang="en-US"/>
          </a:p>
        </p:txBody>
      </p:sp>
    </p:spTree>
    <p:extLst>
      <p:ext uri="{BB962C8B-B14F-4D97-AF65-F5344CB8AC3E}">
        <p14:creationId xmlns:p14="http://schemas.microsoft.com/office/powerpoint/2010/main" val="366255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CDC972-837C-469E-9FE5-5F5887184B8F}" type="datetimeFigureOut">
              <a:rPr lang="en-US" smtClean="0"/>
              <a:t>12/9/2023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F2D176A-1D42-4C1F-BC53-8021CB6C26E8}" type="slidenum">
              <a:rPr lang="en-US" smtClean="0"/>
              <a:t>‹#›</a:t>
            </a:fld>
            <a:endParaRPr lang="en-US"/>
          </a:p>
        </p:txBody>
      </p:sp>
    </p:spTree>
    <p:extLst>
      <p:ext uri="{BB962C8B-B14F-4D97-AF65-F5344CB8AC3E}">
        <p14:creationId xmlns:p14="http://schemas.microsoft.com/office/powerpoint/2010/main" val="64081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CDC972-837C-469E-9FE5-5F5887184B8F}"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D176A-1D42-4C1F-BC53-8021CB6C26E8}" type="slidenum">
              <a:rPr lang="en-US" smtClean="0"/>
              <a:t>‹#›</a:t>
            </a:fld>
            <a:endParaRPr lang="en-US"/>
          </a:p>
        </p:txBody>
      </p:sp>
    </p:spTree>
    <p:extLst>
      <p:ext uri="{BB962C8B-B14F-4D97-AF65-F5344CB8AC3E}">
        <p14:creationId xmlns:p14="http://schemas.microsoft.com/office/powerpoint/2010/main" val="225352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CDC972-837C-469E-9FE5-5F5887184B8F}" type="datetimeFigureOut">
              <a:rPr lang="en-US" smtClean="0"/>
              <a:t>12/9/2023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F2D176A-1D42-4C1F-BC53-8021CB6C26E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746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earnopencv.com/object-tracking-using-opencv-cpp-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37FF-9519-3B3D-A7AC-DB8B22E15446}"/>
              </a:ext>
            </a:extLst>
          </p:cNvPr>
          <p:cNvSpPr>
            <a:spLocks noGrp="1"/>
          </p:cNvSpPr>
          <p:nvPr>
            <p:ph type="ctrTitle"/>
          </p:nvPr>
        </p:nvSpPr>
        <p:spPr>
          <a:xfrm>
            <a:off x="925830" y="104774"/>
            <a:ext cx="10840072" cy="1439037"/>
          </a:xfrm>
        </p:spPr>
        <p:txBody>
          <a:bodyPr>
            <a:normAutofit fontScale="90000"/>
          </a:bodyPr>
          <a:lstStyle/>
          <a:p>
            <a:r>
              <a:rPr lang="en-US" dirty="0"/>
              <a:t>Proiect TDAV Object Tracking</a:t>
            </a:r>
          </a:p>
        </p:txBody>
      </p:sp>
      <p:sp>
        <p:nvSpPr>
          <p:cNvPr id="3" name="Subtitle 2">
            <a:extLst>
              <a:ext uri="{FF2B5EF4-FFF2-40B4-BE49-F238E27FC236}">
                <a16:creationId xmlns:a16="http://schemas.microsoft.com/office/drawing/2014/main" id="{D79B7F8B-05FB-903C-7051-03520E018AB0}"/>
              </a:ext>
            </a:extLst>
          </p:cNvPr>
          <p:cNvSpPr>
            <a:spLocks noGrp="1"/>
          </p:cNvSpPr>
          <p:nvPr>
            <p:ph type="subTitle" idx="1"/>
          </p:nvPr>
        </p:nvSpPr>
        <p:spPr>
          <a:xfrm>
            <a:off x="1193357" y="1931437"/>
            <a:ext cx="10058400" cy="2258261"/>
          </a:xfrm>
        </p:spPr>
        <p:txBody>
          <a:bodyPr/>
          <a:lstStyle/>
          <a:p>
            <a:r>
              <a:rPr lang="en-US" dirty="0"/>
              <a:t>Membrii echipa:</a:t>
            </a:r>
          </a:p>
          <a:p>
            <a:r>
              <a:rPr lang="en-US" dirty="0"/>
              <a:t>  - Goia Calin Daniel</a:t>
            </a:r>
          </a:p>
          <a:p>
            <a:r>
              <a:rPr lang="en-US" dirty="0"/>
              <a:t>  - </a:t>
            </a:r>
            <a:r>
              <a:rPr lang="en-US" dirty="0" err="1"/>
              <a:t>Bratfalean</a:t>
            </a:r>
            <a:r>
              <a:rPr lang="en-US" dirty="0"/>
              <a:t> Dragos</a:t>
            </a:r>
          </a:p>
        </p:txBody>
      </p:sp>
    </p:spTree>
    <p:extLst>
      <p:ext uri="{BB962C8B-B14F-4D97-AF65-F5344CB8AC3E}">
        <p14:creationId xmlns:p14="http://schemas.microsoft.com/office/powerpoint/2010/main" val="122356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BFBC-BB8D-529B-ADEF-3948B2350003}"/>
              </a:ext>
            </a:extLst>
          </p:cNvPr>
          <p:cNvSpPr>
            <a:spLocks noGrp="1"/>
          </p:cNvSpPr>
          <p:nvPr>
            <p:ph type="title"/>
          </p:nvPr>
        </p:nvSpPr>
        <p:spPr>
          <a:xfrm>
            <a:off x="1004454" y="262942"/>
            <a:ext cx="10058400" cy="1450757"/>
          </a:xfrm>
        </p:spPr>
        <p:txBody>
          <a:bodyPr/>
          <a:lstStyle/>
          <a:p>
            <a:r>
              <a:rPr lang="en-US" dirty="0"/>
              <a:t>Object Tracking</a:t>
            </a:r>
          </a:p>
        </p:txBody>
      </p:sp>
      <p:sp>
        <p:nvSpPr>
          <p:cNvPr id="3" name="Content Placeholder 2">
            <a:extLst>
              <a:ext uri="{FF2B5EF4-FFF2-40B4-BE49-F238E27FC236}">
                <a16:creationId xmlns:a16="http://schemas.microsoft.com/office/drawing/2014/main" id="{A5BDC75B-AB6C-8900-E131-3A207C24A026}"/>
              </a:ext>
            </a:extLst>
          </p:cNvPr>
          <p:cNvSpPr>
            <a:spLocks noGrp="1"/>
          </p:cNvSpPr>
          <p:nvPr>
            <p:ph idx="1"/>
          </p:nvPr>
        </p:nvSpPr>
        <p:spPr>
          <a:xfrm>
            <a:off x="503853" y="1950316"/>
            <a:ext cx="11131420" cy="1478684"/>
          </a:xfrm>
        </p:spPr>
        <p:txBody>
          <a:bodyPr/>
          <a:lstStyle/>
          <a:p>
            <a:pPr marL="0" indent="0">
              <a:buNone/>
            </a:pPr>
            <a:r>
              <a:rPr lang="en-US" dirty="0"/>
              <a:t>  Object tracking reprezinta procesul de a urmari si a identifica  pozitia unuia sau mai multor obiecte intr-o secventa video pe masura ce se deplaseaza in cadrul scenei.</a:t>
            </a:r>
          </a:p>
        </p:txBody>
      </p:sp>
      <p:pic>
        <p:nvPicPr>
          <p:cNvPr id="1028" name="Picture 4" descr="Object Tracking in Videos: Introduction and Common Techniques - AIDETIC BLOG">
            <a:extLst>
              <a:ext uri="{FF2B5EF4-FFF2-40B4-BE49-F238E27FC236}">
                <a16:creationId xmlns:a16="http://schemas.microsoft.com/office/drawing/2014/main" id="{E300FA5B-2E84-2829-BA18-4F3D6A4D6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100" y="3083767"/>
            <a:ext cx="4339503" cy="285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48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2D2F-74CB-C9E7-AF65-ABB75283914D}"/>
              </a:ext>
            </a:extLst>
          </p:cNvPr>
          <p:cNvSpPr>
            <a:spLocks noGrp="1"/>
          </p:cNvSpPr>
          <p:nvPr>
            <p:ph type="title"/>
          </p:nvPr>
        </p:nvSpPr>
        <p:spPr>
          <a:xfrm>
            <a:off x="1097280" y="286603"/>
            <a:ext cx="10058400" cy="2074042"/>
          </a:xfrm>
        </p:spPr>
        <p:txBody>
          <a:bodyPr/>
          <a:lstStyle/>
          <a:p>
            <a:r>
              <a:rPr lang="en-US" dirty="0"/>
              <a:t>DCFs(Discriminant Correlation Filters)</a:t>
            </a:r>
            <a:br>
              <a:rPr lang="en-US" dirty="0"/>
            </a:br>
            <a:endParaRPr lang="en-US" dirty="0"/>
          </a:p>
        </p:txBody>
      </p:sp>
      <p:sp>
        <p:nvSpPr>
          <p:cNvPr id="3" name="Content Placeholder 2">
            <a:extLst>
              <a:ext uri="{FF2B5EF4-FFF2-40B4-BE49-F238E27FC236}">
                <a16:creationId xmlns:a16="http://schemas.microsoft.com/office/drawing/2014/main" id="{B6BF64F2-18C9-382E-07A7-7AE22E473D82}"/>
              </a:ext>
            </a:extLst>
          </p:cNvPr>
          <p:cNvSpPr>
            <a:spLocks noGrp="1"/>
          </p:cNvSpPr>
          <p:nvPr>
            <p:ph idx="1"/>
          </p:nvPr>
        </p:nvSpPr>
        <p:spPr>
          <a:xfrm>
            <a:off x="495946" y="1661457"/>
            <a:ext cx="11530739" cy="4359635"/>
          </a:xfrm>
        </p:spPr>
        <p:txBody>
          <a:bodyPr>
            <a:normAutofit/>
          </a:bodyPr>
          <a:lstStyle/>
          <a:p>
            <a:pPr algn="l"/>
            <a:endParaRPr lang="en-US" b="0" i="0" dirty="0">
              <a:solidFill>
                <a:srgbClr val="374151"/>
              </a:solidFill>
              <a:effectLst/>
              <a:latin typeface="Söhne"/>
            </a:endParaRPr>
          </a:p>
          <a:p>
            <a:pPr algn="l"/>
            <a:r>
              <a:rPr lang="en-US" dirty="0">
                <a:solidFill>
                  <a:srgbClr val="374151"/>
                </a:solidFill>
                <a:latin typeface="Söhne"/>
              </a:rPr>
              <a:t>        Algoritmul pe care l-am ales pentru implementarea acestui proiect este a</a:t>
            </a:r>
            <a:r>
              <a:rPr lang="en-US" b="0" i="0" dirty="0">
                <a:solidFill>
                  <a:srgbClr val="374151"/>
                </a:solidFill>
                <a:effectLst/>
                <a:latin typeface="Söhne"/>
              </a:rPr>
              <a:t>lgoritmul Discriminative Correlation Filter (DCF), care se bazează pe conceptul de filtre de corelație, învățarea automată și prelucrarea imaginilor. Mai jos sunt  elementele cheie pe care se bazează DCF:</a:t>
            </a:r>
          </a:p>
          <a:p>
            <a:pPr algn="l">
              <a:buFont typeface="+mj-lt"/>
              <a:buAutoNum type="arabicPeriod"/>
            </a:pPr>
            <a:r>
              <a:rPr lang="en-US" b="1" i="0" dirty="0">
                <a:solidFill>
                  <a:srgbClr val="374151"/>
                </a:solidFill>
                <a:effectLst/>
                <a:latin typeface="Söhne"/>
              </a:rPr>
              <a:t> Filtre de Corelație:</a:t>
            </a:r>
            <a:r>
              <a:rPr lang="en-US" b="0" i="0" dirty="0">
                <a:solidFill>
                  <a:srgbClr val="374151"/>
                </a:solidFill>
                <a:effectLst/>
                <a:latin typeface="Söhne"/>
              </a:rPr>
              <a:t> DCF se bazează pe utilizarea unui filtru de corelație pentru a localiza obiectul țintă în fiecare cadru al unei secvențe video. Acest filtru este obținut în timpul etapei de învățare.</a:t>
            </a:r>
          </a:p>
          <a:p>
            <a:pPr algn="l">
              <a:buFont typeface="+mj-lt"/>
              <a:buAutoNum type="arabicPeriod"/>
            </a:pPr>
            <a:r>
              <a:rPr lang="en-US" b="1" i="0" dirty="0">
                <a:solidFill>
                  <a:srgbClr val="374151"/>
                </a:solidFill>
                <a:effectLst/>
                <a:latin typeface="Söhne"/>
              </a:rPr>
              <a:t> Reprezentarea Obiectului:</a:t>
            </a:r>
            <a:r>
              <a:rPr lang="en-US" b="0" i="0" dirty="0">
                <a:solidFill>
                  <a:srgbClr val="374151"/>
                </a:solidFill>
                <a:effectLst/>
                <a:latin typeface="Söhne"/>
              </a:rPr>
              <a:t> DCF funcționează pe baza unui șablon sau model care reprezintă obiectul țintă. Acest șablon este obținut în primul cadru al secvenței video și include caracteristici extrase din regiunea obiectului, cum ar fi textura, gradientul culorilor sau alte atribute relevante.</a:t>
            </a:r>
          </a:p>
          <a:p>
            <a:pPr algn="l">
              <a:buFont typeface="+mj-lt"/>
              <a:buAutoNum type="arabicPeriod"/>
            </a:pPr>
            <a:r>
              <a:rPr lang="en-US" b="1" i="0" dirty="0">
                <a:solidFill>
                  <a:srgbClr val="374151"/>
                </a:solidFill>
                <a:effectLst/>
                <a:latin typeface="Söhne"/>
              </a:rPr>
              <a:t> Transformarea Fourier:</a:t>
            </a:r>
            <a:r>
              <a:rPr lang="en-US" b="0" i="0" dirty="0">
                <a:solidFill>
                  <a:srgbClr val="374151"/>
                </a:solidFill>
                <a:effectLst/>
                <a:latin typeface="Söhne"/>
              </a:rPr>
              <a:t> DCF folosește transformata Fourier pentru a efectua operații de corelație. Caracteristicile obținute din șablon și regiunea de căutare sunt transformate în domeniul Fourier pentru a facilita operațiile matematice.</a:t>
            </a:r>
          </a:p>
          <a:p>
            <a:endParaRPr lang="en-US" dirty="0"/>
          </a:p>
        </p:txBody>
      </p:sp>
    </p:spTree>
    <p:extLst>
      <p:ext uri="{BB962C8B-B14F-4D97-AF65-F5344CB8AC3E}">
        <p14:creationId xmlns:p14="http://schemas.microsoft.com/office/powerpoint/2010/main" val="85326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FE13A-439D-9497-91C6-77F6CD1E9C53}"/>
              </a:ext>
            </a:extLst>
          </p:cNvPr>
          <p:cNvSpPr>
            <a:spLocks noGrp="1"/>
          </p:cNvSpPr>
          <p:nvPr>
            <p:ph idx="1"/>
          </p:nvPr>
        </p:nvSpPr>
        <p:spPr>
          <a:xfrm>
            <a:off x="413993" y="189503"/>
            <a:ext cx="10924309" cy="5553508"/>
          </a:xfrm>
        </p:spPr>
        <p:txBody>
          <a:bodyPr>
            <a:normAutofit/>
          </a:bodyPr>
          <a:lstStyle/>
          <a:p>
            <a:pPr marL="0" indent="0" algn="l">
              <a:buNone/>
            </a:pPr>
            <a:r>
              <a:rPr lang="en-US" b="1" i="0" dirty="0">
                <a:solidFill>
                  <a:srgbClr val="374151"/>
                </a:solidFill>
                <a:effectLst/>
                <a:latin typeface="Söhne"/>
              </a:rPr>
              <a:t>4. Învățare Automată:</a:t>
            </a:r>
            <a:r>
              <a:rPr lang="en-US" b="0" i="0" dirty="0">
                <a:solidFill>
                  <a:srgbClr val="374151"/>
                </a:solidFill>
                <a:effectLst/>
                <a:latin typeface="Söhne"/>
              </a:rPr>
              <a:t> O componentă esențială a DCF este învățarea filtrului de corelație. Acest filtru este învățat pentru a maximiza răspunsul filtrului în zona în care se află obiectul țintă și pentru a minimiza răspunsul în afara acestei zone. Învățarea se realizează pe baza exemplelor de antrenament și asemănării dintre caracteristicile extrase și șablonul obiectului.</a:t>
            </a:r>
          </a:p>
          <a:p>
            <a:pPr marL="0" indent="0" algn="l">
              <a:buNone/>
            </a:pPr>
            <a:r>
              <a:rPr lang="en-US" b="1" i="0" dirty="0">
                <a:solidFill>
                  <a:srgbClr val="374151"/>
                </a:solidFill>
                <a:effectLst/>
                <a:latin typeface="Söhne"/>
              </a:rPr>
              <a:t>5. Urmărirea Obiectului:</a:t>
            </a:r>
            <a:r>
              <a:rPr lang="en-US" b="0" i="0" dirty="0">
                <a:solidFill>
                  <a:srgbClr val="374151"/>
                </a:solidFill>
                <a:effectLst/>
                <a:latin typeface="Söhne"/>
              </a:rPr>
              <a:t> DCF este utilizat pentru a urmări mișcarea obiectului în secvența video. Pe măsură ce cadrele se schimbă, filtrul de corelație este aplicat la caracteristicile din regiunile de căutare pentru a identifica poziția estimată a obiectului în fiecare cadru.</a:t>
            </a:r>
          </a:p>
          <a:p>
            <a:pPr marL="0" indent="0" algn="l">
              <a:buNone/>
            </a:pPr>
            <a:r>
              <a:rPr lang="en-US" b="1" i="0" dirty="0">
                <a:solidFill>
                  <a:srgbClr val="374151"/>
                </a:solidFill>
                <a:effectLst/>
                <a:latin typeface="Söhne"/>
              </a:rPr>
              <a:t>6.Actualizarea Adaptivă:</a:t>
            </a:r>
            <a:r>
              <a:rPr lang="en-US" b="0" i="0" dirty="0">
                <a:solidFill>
                  <a:srgbClr val="374151"/>
                </a:solidFill>
                <a:effectLst/>
                <a:latin typeface="Söhne"/>
              </a:rPr>
              <a:t> Algoritmul DCF poate avea o componentă de actualizare a filtrului pentru a se adapta la schimbările în aspectul obiectului sau la posibile erori de urmărire. Actualizarea adaptivă contribuie la menținerea preciziei în </a:t>
            </a:r>
            <a:r>
              <a:rPr lang="en-US" b="0" i="0" dirty="0" err="1">
                <a:solidFill>
                  <a:srgbClr val="374151"/>
                </a:solidFill>
                <a:effectLst/>
                <a:latin typeface="Söhne"/>
              </a:rPr>
              <a:t>timp.</a:t>
            </a:r>
            <a:endParaRPr lang="en-US" b="0" i="0" dirty="0">
              <a:solidFill>
                <a:srgbClr val="374151"/>
              </a:solidFill>
              <a:effectLst/>
              <a:latin typeface="Söhne"/>
            </a:endParaRPr>
          </a:p>
          <a:p>
            <a:pPr algn="l"/>
            <a:r>
              <a:rPr lang="en-US" b="0" i="0" dirty="0">
                <a:solidFill>
                  <a:srgbClr val="374151"/>
                </a:solidFill>
                <a:effectLst/>
                <a:latin typeface="Söhne"/>
              </a:rPr>
              <a:t> Algoritmul DCF este utilizat în aplicații de urmărire a obiectelor dinamice în cadrul viziunii artificiale și are multe variante și îmbunătățiri, cum ar fi algoritmul Kernelized Correlation Filter (KCF) sau Discriminative Correlation Filter with Channel and Spatial Reliability (CSR-DCF), pentru a face față unor situații de urmărire mai complexe.</a:t>
            </a:r>
          </a:p>
          <a:p>
            <a:endParaRPr lang="en-US" dirty="0"/>
          </a:p>
        </p:txBody>
      </p:sp>
    </p:spTree>
    <p:extLst>
      <p:ext uri="{BB962C8B-B14F-4D97-AF65-F5344CB8AC3E}">
        <p14:creationId xmlns:p14="http://schemas.microsoft.com/office/powerpoint/2010/main" val="251119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B4C4-1746-08FC-585A-84A7C9237994}"/>
              </a:ext>
            </a:extLst>
          </p:cNvPr>
          <p:cNvSpPr>
            <a:spLocks noGrp="1"/>
          </p:cNvSpPr>
          <p:nvPr>
            <p:ph type="title"/>
          </p:nvPr>
        </p:nvSpPr>
        <p:spPr>
          <a:xfrm>
            <a:off x="1120528" y="557824"/>
            <a:ext cx="9348578" cy="1123743"/>
          </a:xfrm>
        </p:spPr>
        <p:txBody>
          <a:bodyPr>
            <a:normAutofit fontScale="90000"/>
          </a:bodyPr>
          <a:lstStyle/>
          <a:p>
            <a:r>
              <a:rPr lang="en-US" dirty="0"/>
              <a:t>Discriminative Correlation Filter with Channel and Spatial Reliability</a:t>
            </a:r>
          </a:p>
        </p:txBody>
      </p:sp>
      <p:pic>
        <p:nvPicPr>
          <p:cNvPr id="7" name="Picture 6">
            <a:extLst>
              <a:ext uri="{FF2B5EF4-FFF2-40B4-BE49-F238E27FC236}">
                <a16:creationId xmlns:a16="http://schemas.microsoft.com/office/drawing/2014/main" id="{4DD5FF93-809B-FB14-C59B-0F84679E4A10}"/>
              </a:ext>
            </a:extLst>
          </p:cNvPr>
          <p:cNvPicPr>
            <a:picLocks noChangeAspect="1"/>
          </p:cNvPicPr>
          <p:nvPr/>
        </p:nvPicPr>
        <p:blipFill>
          <a:blip r:embed="rId2"/>
          <a:stretch>
            <a:fillRect/>
          </a:stretch>
        </p:blipFill>
        <p:spPr>
          <a:xfrm>
            <a:off x="3044643" y="1999281"/>
            <a:ext cx="6102713" cy="4072245"/>
          </a:xfrm>
          <a:prstGeom prst="rect">
            <a:avLst/>
          </a:prstGeom>
        </p:spPr>
      </p:pic>
    </p:spTree>
    <p:extLst>
      <p:ext uri="{BB962C8B-B14F-4D97-AF65-F5344CB8AC3E}">
        <p14:creationId xmlns:p14="http://schemas.microsoft.com/office/powerpoint/2010/main" val="84682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FD02-8866-1AB6-2C31-47D9368718C5}"/>
              </a:ext>
            </a:extLst>
          </p:cNvPr>
          <p:cNvSpPr>
            <a:spLocks noGrp="1"/>
          </p:cNvSpPr>
          <p:nvPr>
            <p:ph type="title"/>
          </p:nvPr>
        </p:nvSpPr>
        <p:spPr/>
        <p:txBody>
          <a:bodyPr/>
          <a:lstStyle/>
          <a:p>
            <a:r>
              <a:rPr lang="en-US" dirty="0" err="1"/>
              <a:t>Bibiliografie</a:t>
            </a:r>
            <a:endParaRPr lang="en-US" dirty="0"/>
          </a:p>
        </p:txBody>
      </p:sp>
      <p:sp>
        <p:nvSpPr>
          <p:cNvPr id="3" name="Content Placeholder 2">
            <a:extLst>
              <a:ext uri="{FF2B5EF4-FFF2-40B4-BE49-F238E27FC236}">
                <a16:creationId xmlns:a16="http://schemas.microsoft.com/office/drawing/2014/main" id="{0373525F-8546-4F98-1ABB-C4FDB4D377DA}"/>
              </a:ext>
            </a:extLst>
          </p:cNvPr>
          <p:cNvSpPr>
            <a:spLocks noGrp="1"/>
          </p:cNvSpPr>
          <p:nvPr>
            <p:ph idx="1"/>
          </p:nvPr>
        </p:nvSpPr>
        <p:spPr/>
        <p:txBody>
          <a:bodyPr/>
          <a:lstStyle/>
          <a:p>
            <a:r>
              <a:rPr lang="en-US" dirty="0"/>
              <a:t>1. Discriminative Correlation Filter with Channel and Spatial Reliability Alan </a:t>
            </a:r>
            <a:r>
              <a:rPr lang="en-US" dirty="0" err="1"/>
              <a:t>Lukezi</a:t>
            </a:r>
            <a:r>
              <a:rPr lang="en-US" dirty="0"/>
              <a:t>ˇ cˇ 1 , Toma´s </a:t>
            </a:r>
            <a:r>
              <a:rPr lang="en-US" dirty="0" err="1"/>
              <a:t>Voj</a:t>
            </a:r>
            <a:r>
              <a:rPr lang="en-US" dirty="0"/>
              <a:t> ˇ ´</a:t>
            </a:r>
            <a:r>
              <a:rPr lang="en-US" dirty="0" err="1"/>
              <a:t>ıˇr</a:t>
            </a:r>
            <a:r>
              <a:rPr lang="en-US" dirty="0"/>
              <a:t> 2 , Luka </a:t>
            </a:r>
            <a:r>
              <a:rPr lang="en-US" dirty="0" err="1"/>
              <a:t>Cehovin</a:t>
            </a:r>
            <a:r>
              <a:rPr lang="en-US" dirty="0"/>
              <a:t> </a:t>
            </a:r>
            <a:r>
              <a:rPr lang="en-US" dirty="0" err="1"/>
              <a:t>Zajc</a:t>
            </a:r>
            <a:r>
              <a:rPr lang="en-US" dirty="0"/>
              <a:t> ˇ 1 , </a:t>
            </a:r>
            <a:r>
              <a:rPr lang="en-US" dirty="0" err="1"/>
              <a:t>Jiˇr´ı</a:t>
            </a:r>
            <a:r>
              <a:rPr lang="en-US" dirty="0"/>
              <a:t> Matas2 and Matej Kristan1 1Faculty of Computer and Information Science, University of Ljubljana, Slovenia 2Faculty of Electrical Engineering, Czech Technical University in Prague, Czech Republic</a:t>
            </a:r>
          </a:p>
          <a:p>
            <a:r>
              <a:rPr lang="en-US" b="0" i="0" dirty="0">
                <a:solidFill>
                  <a:srgbClr val="1C1C1D"/>
                </a:solidFill>
                <a:effectLst/>
                <a:latin typeface="Poppins" panose="020B0502040204020203" pitchFamily="2" charset="0"/>
              </a:rPr>
              <a:t>2. Object Tracking using OpenCV (C++/Python) </a:t>
            </a:r>
            <a:r>
              <a:rPr lang="en-US" b="0" i="0" dirty="0">
                <a:solidFill>
                  <a:srgbClr val="1C1C1D"/>
                </a:solidFill>
                <a:effectLst/>
                <a:latin typeface="Poppins" panose="020B0502040204020203" pitchFamily="2" charset="0"/>
                <a:hlinkClick r:id="rId2"/>
              </a:rPr>
              <a:t>https://learnopencv.com/object-tracking-using-opencv-cpp-python/</a:t>
            </a:r>
            <a:endParaRPr lang="en-US" b="0" i="0" dirty="0">
              <a:solidFill>
                <a:srgbClr val="1C1C1D"/>
              </a:solidFill>
              <a:effectLst/>
              <a:latin typeface="Poppins" panose="020B0502040204020203" pitchFamily="2" charset="0"/>
            </a:endParaRPr>
          </a:p>
          <a:p>
            <a:endParaRPr lang="en-US" b="0" i="0" dirty="0">
              <a:solidFill>
                <a:srgbClr val="1C1C1D"/>
              </a:solidFill>
              <a:effectLst/>
              <a:latin typeface="Poppins" panose="020B0502040204020203" pitchFamily="2" charset="0"/>
            </a:endParaRPr>
          </a:p>
          <a:p>
            <a:endParaRPr lang="en-US" dirty="0"/>
          </a:p>
        </p:txBody>
      </p:sp>
    </p:spTree>
    <p:extLst>
      <p:ext uri="{BB962C8B-B14F-4D97-AF65-F5344CB8AC3E}">
        <p14:creationId xmlns:p14="http://schemas.microsoft.com/office/powerpoint/2010/main" val="6782582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TotalTime>
  <Words>515</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Poppins</vt:lpstr>
      <vt:lpstr>Söhne</vt:lpstr>
      <vt:lpstr>Retrospect</vt:lpstr>
      <vt:lpstr>Proiect TDAV Object Tracking</vt:lpstr>
      <vt:lpstr>Object Tracking</vt:lpstr>
      <vt:lpstr>DCFs(Discriminant Correlation Filters) </vt:lpstr>
      <vt:lpstr>PowerPoint Presentation</vt:lpstr>
      <vt:lpstr>Discriminative Correlation Filter with Channel and Spatial Reliability</vt:lpstr>
      <vt:lpstr>Bibiliografie</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Tracking</dc:title>
  <dc:creator>FIXED-TERM Bratfalean Dragos (XC-DX/EPS2-RO)</dc:creator>
  <cp:lastModifiedBy>Calin Daniel Goia</cp:lastModifiedBy>
  <cp:revision>3</cp:revision>
  <dcterms:created xsi:type="dcterms:W3CDTF">2023-10-18T12:23:13Z</dcterms:created>
  <dcterms:modified xsi:type="dcterms:W3CDTF">2023-12-09T17:16:28Z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2023-10-18T17:15:41Z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6ba52c5a-d206-4952-82c5-fc361a1acd97</vt:lpwstr>
  </property>
  <property fmtid="{D5CDD505-2E9C-101B-9397-08002B2CF9AE}" pid="8" name="MSIP_Label_5b58b62f-6f94-46bd-8089-18e64b0a9abb_ContentBits">
    <vt:lpwstr>0</vt:lpwstr>
  </property>
</Properties>
</file>