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8C2A26-2E93-4581-D8C3-D3495A642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C6BB7-B147-9376-4339-CDD2815F31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0D90C-B47A-45A8-A897-7A348DA5D404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68DC2-31D2-4DFE-4521-DCF63468A7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CA3F1-420C-7A40-9F25-1641F7617D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5D25D-D46B-4FF4-A548-AAA27A69F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796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1863C-1DBA-44B6-8391-0007AB95D29E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BAE61-631C-46DB-B3BF-7EE4ED00A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10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BBAC-5740-4EE5-BB91-600DB12FD571}" type="datetime1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E0BF-6A5B-46DB-AD9A-319E5839DE1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15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91A4-8ED2-495B-9280-AA87026B2B47}" type="datetime1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E0BF-6A5B-46DB-AD9A-319E5839D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19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C06C-20F8-4A3F-A80F-8B18A848B945}" type="datetime1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E0BF-6A5B-46DB-AD9A-319E5839D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0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9357-4F7C-48C9-82D8-4146AD573DFF}" type="datetime1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E0BF-6A5B-46DB-AD9A-319E5839D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79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339FC-8DF5-41D9-81CD-A6B9B4D3CE90}" type="datetime1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E0BF-6A5B-46DB-AD9A-319E5839DE1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70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2701F-B2C1-4B57-981E-4325487D85AE}" type="datetime1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E0BF-6A5B-46DB-AD9A-319E5839D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59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C970-CC6A-42CA-AA49-3A5B504EF6F3}" type="datetime1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E0BF-6A5B-46DB-AD9A-319E5839D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86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095E-D199-47B4-B599-59EFBB3ED240}" type="datetime1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E0BF-6A5B-46DB-AD9A-319E5839D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51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9D66-D4F5-40E8-9048-DFE7DE8B78E1}" type="datetime1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E0BF-6A5B-46DB-AD9A-319E5839D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4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AB5E01-D024-4830-9481-869ACDFFC8A8}" type="datetime1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20E0BF-6A5B-46DB-AD9A-319E5839D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95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754E-71A5-45C9-9F2D-91F0226E129A}" type="datetime1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E0BF-6A5B-46DB-AD9A-319E5839DE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39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1AA831-2509-42CE-BFBC-810369FF18EF}" type="datetime1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20E0BF-6A5B-46DB-AD9A-319E5839DE1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75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7CBD-1ADF-D793-423D-4398EE604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817944"/>
            <a:ext cx="10148052" cy="3637675"/>
          </a:xfrm>
        </p:spPr>
        <p:txBody>
          <a:bodyPr>
            <a:normAutofit/>
          </a:bodyPr>
          <a:lstStyle/>
          <a:p>
            <a:r>
              <a:rPr lang="en-US" sz="6000" dirty="0"/>
              <a:t>Securitatea </a:t>
            </a:r>
            <a:r>
              <a:rPr lang="ro-MD" sz="6000" dirty="0"/>
              <a:t>în teh</a:t>
            </a:r>
            <a:r>
              <a:rPr lang="en-US" sz="6000" dirty="0"/>
              <a:t>n</a:t>
            </a:r>
            <a:r>
              <a:rPr lang="ro-MD" sz="6000" dirty="0"/>
              <a:t>ologia WiMAX</a:t>
            </a:r>
            <a:endParaRPr lang="en-GB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66740-830A-4D33-3366-FF11993550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MD" dirty="0">
                <a:latin typeface="Calibri Light (Headings)"/>
              </a:rPr>
              <a:t>Goia călin gr 2231/1</a:t>
            </a:r>
            <a:endParaRPr lang="en-GB" dirty="0">
              <a:latin typeface="Calibri Light (Headings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9694D-8F30-7829-5228-F399BBDECD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117" y="251525"/>
            <a:ext cx="6501765" cy="56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8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3F330-A086-F5B0-E5A0-29EC4028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ro-MD" dirty="0"/>
              <a:t>Introducere	</a:t>
            </a:r>
            <a:endParaRPr lang="en-GB" dirty="0"/>
          </a:p>
        </p:txBody>
      </p:sp>
      <p:pic>
        <p:nvPicPr>
          <p:cNvPr id="11" name="Content Placeholder 6" descr="A picture containing kitchenware, design">
            <a:extLst>
              <a:ext uri="{FF2B5EF4-FFF2-40B4-BE49-F238E27FC236}">
                <a16:creationId xmlns:a16="http://schemas.microsoft.com/office/drawing/2014/main" id="{C431FB11-2496-175F-0BCB-C0089FACD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3" y="2005783"/>
            <a:ext cx="4961560" cy="280328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21A78FB-B331-25AC-2E5C-0311E8AA9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3" y="2198913"/>
            <a:ext cx="5436187" cy="3916741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GB" b="1" dirty="0"/>
              <a:t>WiMAX</a:t>
            </a:r>
            <a:r>
              <a:rPr lang="en-GB" dirty="0"/>
              <a:t> (Worldwide Interoperability for Microwave Access) este o tehnologie de comunicații wireless de bandă largă care funcționează pe baza standardului </a:t>
            </a:r>
            <a:r>
              <a:rPr lang="en-GB" b="1" dirty="0"/>
              <a:t>IEEE 802.16</a:t>
            </a:r>
            <a:r>
              <a:rPr lang="en-GB" dirty="0"/>
              <a:t>. </a:t>
            </a:r>
            <a:endParaRPr lang="ro-MD" dirty="0"/>
          </a:p>
          <a:p>
            <a:r>
              <a:rPr lang="ro-MD" dirty="0"/>
              <a:t> </a:t>
            </a:r>
            <a:r>
              <a:rPr lang="ro-MD" b="1" dirty="0"/>
              <a:t>Conținutul lucrării: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MD" dirty="0"/>
              <a:t> </a:t>
            </a:r>
            <a:r>
              <a:rPr lang="it-IT" dirty="0"/>
              <a:t>Componentele arhitecturale fundamentale ale unei rețele WiMAX</a:t>
            </a:r>
            <a:endParaRPr lang="ro-MD" dirty="0"/>
          </a:p>
          <a:p>
            <a:pPr>
              <a:buFont typeface="Arial" panose="020B0604020202020204" pitchFamily="34" charset="0"/>
              <a:buChar char="•"/>
            </a:pPr>
            <a:r>
              <a:rPr lang="ro-MD" dirty="0"/>
              <a:t> Măsuri de securitate existente în tehnologia WiMAX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MD" dirty="0"/>
              <a:t> </a:t>
            </a:r>
            <a:r>
              <a:rPr lang="en-GB" dirty="0"/>
              <a:t>Probleme de securitate în tehnologia WiMAX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170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E731-29E5-6D5D-706A-91946720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83" y="281285"/>
            <a:ext cx="10339603" cy="1450757"/>
          </a:xfrm>
        </p:spPr>
        <p:txBody>
          <a:bodyPr>
            <a:normAutofit/>
          </a:bodyPr>
          <a:lstStyle/>
          <a:p>
            <a:r>
              <a:rPr lang="it-IT" dirty="0"/>
              <a:t>Componentele arhitecturale fundamentale ale unei rețele WiMAX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46798A-6983-B3C7-E4C5-322ED9CA5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95" y="2239025"/>
            <a:ext cx="6454987" cy="4023360"/>
          </a:xfrm>
        </p:spPr>
        <p:txBody>
          <a:bodyPr>
            <a:normAutofit/>
          </a:bodyPr>
          <a:lstStyle/>
          <a:p>
            <a:r>
              <a:rPr lang="ro-MD" dirty="0"/>
              <a:t>Componentele de bază ale unei rețele WiMAX: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MD" dirty="0"/>
              <a:t> Stația de bază </a:t>
            </a:r>
            <a:r>
              <a:rPr lang="ro-MD" b="1" dirty="0"/>
              <a:t>(BS</a:t>
            </a:r>
            <a:r>
              <a:rPr lang="ro-MD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MD" dirty="0"/>
              <a:t> Stația de abonat (</a:t>
            </a:r>
            <a:r>
              <a:rPr lang="ro-MD" b="1" dirty="0"/>
              <a:t>SS</a:t>
            </a:r>
            <a:r>
              <a:rPr lang="ro-MD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MD" dirty="0"/>
              <a:t> Stația mobilă (</a:t>
            </a:r>
            <a:r>
              <a:rPr lang="ro-MD" b="1" dirty="0"/>
              <a:t>MS</a:t>
            </a:r>
            <a:r>
              <a:rPr lang="ro-MD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MD" dirty="0"/>
              <a:t> Stația de releu (</a:t>
            </a:r>
            <a:r>
              <a:rPr lang="ro-MD" b="1" dirty="0"/>
              <a:t>RS</a:t>
            </a:r>
            <a:r>
              <a:rPr lang="ro-MD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MD" dirty="0"/>
              <a:t> Rețeaua operatorului</a:t>
            </a:r>
            <a:endParaRPr lang="en-GB" dirty="0"/>
          </a:p>
        </p:txBody>
      </p:sp>
      <p:pic>
        <p:nvPicPr>
          <p:cNvPr id="10" name="Content Placeholder 4" descr="A picture containing screenshot, clock, circle, diagram&#10;&#10;Description automatically generated">
            <a:extLst>
              <a:ext uri="{FF2B5EF4-FFF2-40B4-BE49-F238E27FC236}">
                <a16:creationId xmlns:a16="http://schemas.microsoft.com/office/drawing/2014/main" id="{94F5A38C-4BF7-028E-975D-53A73CC43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38" y="1851252"/>
            <a:ext cx="5293897" cy="40233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D78BE1-7215-6D93-D133-579802F2850C}"/>
              </a:ext>
            </a:extLst>
          </p:cNvPr>
          <p:cNvSpPr txBox="1"/>
          <p:nvPr/>
        </p:nvSpPr>
        <p:spPr>
          <a:xfrm>
            <a:off x="8042787" y="5883832"/>
            <a:ext cx="322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Topologia Multi-Hop Relay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2935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91C8-AF4E-0E51-D2E4-527757B3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Măsuri de securitate existente în tehnologia WiMAX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5EAD9C-74BE-1689-9D5D-749732981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05" y="2245327"/>
            <a:ext cx="6454987" cy="4023360"/>
          </a:xfrm>
        </p:spPr>
        <p:txBody>
          <a:bodyPr>
            <a:normAutofit/>
          </a:bodyPr>
          <a:lstStyle/>
          <a:p>
            <a:r>
              <a:rPr lang="en-GB" dirty="0"/>
              <a:t>Standardul IEEE 802.16 utilizează un</a:t>
            </a:r>
            <a:r>
              <a:rPr lang="ro-MD" dirty="0"/>
              <a:t> </a:t>
            </a:r>
            <a:r>
              <a:rPr lang="en-GB" dirty="0"/>
              <a:t>set de măsuri de securitate care implică trei pași esențiali: </a:t>
            </a:r>
            <a:endParaRPr lang="ro-MD" dirty="0"/>
          </a:p>
          <a:p>
            <a:pPr>
              <a:buFont typeface="Arial" panose="020B0604020202020204" pitchFamily="34" charset="0"/>
              <a:buChar char="•"/>
            </a:pPr>
            <a:r>
              <a:rPr lang="ro-MD" dirty="0"/>
              <a:t> Autentificarea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MD" dirty="0"/>
              <a:t> Schimbul de chei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MD" dirty="0"/>
              <a:t> Criptarea datelor</a:t>
            </a:r>
            <a:endParaRPr lang="en-GB" dirty="0"/>
          </a:p>
        </p:txBody>
      </p:sp>
      <p:pic>
        <p:nvPicPr>
          <p:cNvPr id="9" name="Content Placeholder 4" descr="A picture containing text, screenshot, font, logo&#10;&#10;Description automatically generated">
            <a:extLst>
              <a:ext uri="{FF2B5EF4-FFF2-40B4-BE49-F238E27FC236}">
                <a16:creationId xmlns:a16="http://schemas.microsoft.com/office/drawing/2014/main" id="{30B1D93F-B8EB-2D6D-5CE8-547229553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647" y="1737360"/>
            <a:ext cx="4220591" cy="38829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100132-552B-A381-356F-D871BC1222C8}"/>
              </a:ext>
            </a:extLst>
          </p:cNvPr>
          <p:cNvSpPr txBox="1"/>
          <p:nvPr/>
        </p:nvSpPr>
        <p:spPr>
          <a:xfrm>
            <a:off x="7757651" y="5761703"/>
            <a:ext cx="360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Framework-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securității WiMAX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2153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B88D-6D9F-6AFB-3ECF-96CBE383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Autentificarea și autorizarea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7F5D93D-6748-3E5D-C5EA-64A280A6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85" y="2651979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MD" dirty="0"/>
              <a:t> Într-o rețea wireless autentificarea este un mecanism care asigură că un anumit utilizator/dispozitiv este cel care pretinde a fi.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MD" dirty="0"/>
              <a:t> Autorizația este un mecanism care verifică faptul că un anumit utilizator are dreptul de a primi un anumit serviciu.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MD" dirty="0"/>
              <a:t> </a:t>
            </a:r>
            <a:r>
              <a:rPr lang="en-GB" dirty="0"/>
              <a:t>Rețelele WiMAX utilizează protocolul PKM pentru autentificare si autorizare</a:t>
            </a:r>
            <a:r>
              <a:rPr lang="ro-MD" dirty="0"/>
              <a:t>.</a:t>
            </a:r>
            <a:endParaRPr lang="en-GB" dirty="0"/>
          </a:p>
        </p:txBody>
      </p:sp>
      <p:pic>
        <p:nvPicPr>
          <p:cNvPr id="22" name="Content Placeholder 4" descr="A picture containing text, screenshot, font, logo&#10;&#10;Description automatically generated">
            <a:extLst>
              <a:ext uri="{FF2B5EF4-FFF2-40B4-BE49-F238E27FC236}">
                <a16:creationId xmlns:a16="http://schemas.microsoft.com/office/drawing/2014/main" id="{0B2EF825-E9B0-BE9F-A154-0A2B63FA7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777" y="1589876"/>
            <a:ext cx="4138289" cy="41175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05D83AB-C8A1-2967-82B8-30A570E5C8C1}"/>
              </a:ext>
            </a:extLst>
          </p:cNvPr>
          <p:cNvSpPr txBox="1"/>
          <p:nvPr/>
        </p:nvSpPr>
        <p:spPr>
          <a:xfrm>
            <a:off x="8563897" y="5854957"/>
            <a:ext cx="30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Procesul de autorizație PKM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3306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28B1-BF7C-E787-AB60-5FC23852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Probleme de securitate în tehnologia WiMAX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E80D9A-D3D4-6C1A-5411-280415AE4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024" y="2036866"/>
            <a:ext cx="3496421" cy="3700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picture containing screenshot, graphics, line, font&#10;&#10;Description automatically generated">
            <a:extLst>
              <a:ext uri="{FF2B5EF4-FFF2-40B4-BE49-F238E27FC236}">
                <a16:creationId xmlns:a16="http://schemas.microsoft.com/office/drawing/2014/main" id="{EFE499FB-316C-FABC-553C-9C0FDDECB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517" y="2007835"/>
            <a:ext cx="3816586" cy="34532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491248-6001-53E4-0BE6-AB9C1194FDCB}"/>
              </a:ext>
            </a:extLst>
          </p:cNvPr>
          <p:cNvSpPr txBox="1"/>
          <p:nvPr/>
        </p:nvSpPr>
        <p:spPr>
          <a:xfrm>
            <a:off x="2281085" y="5746832"/>
            <a:ext cx="349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Atac de tip DoS 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AFCFB7-8092-2433-24B0-11F6B37C9D29}"/>
              </a:ext>
            </a:extLst>
          </p:cNvPr>
          <p:cNvSpPr txBox="1"/>
          <p:nvPr/>
        </p:nvSpPr>
        <p:spPr>
          <a:xfrm>
            <a:off x="7983793" y="5740808"/>
            <a:ext cx="36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Atac de tip man-in-the-middle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0676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9BB8-56A9-C495-512B-AA70E99D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Concluzii finale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BE7A-6DC8-286C-06E8-0B15F1CB5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802" y="2337347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MD" dirty="0"/>
              <a:t> </a:t>
            </a:r>
            <a:r>
              <a:rPr lang="en-GB" dirty="0"/>
              <a:t>WiMAX dispune de o arhitectură de securitate bine definită, care include elemente cum ar fi autentificarea și autorizarea, precum și criptarea datelor pentru a proteja integritatea și confidențialitatea informațiilor</a:t>
            </a:r>
            <a:r>
              <a:rPr lang="ro-M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MD" dirty="0"/>
              <a:t> Multe </a:t>
            </a:r>
            <a:r>
              <a:rPr lang="en-GB" dirty="0"/>
              <a:t>dintre probleme</a:t>
            </a:r>
            <a:r>
              <a:rPr lang="ro-MD" dirty="0"/>
              <a:t>le</a:t>
            </a:r>
            <a:r>
              <a:rPr lang="en-GB" dirty="0"/>
              <a:t> de securitate au fost rezolvate odată cu adoptarea modificărilor recente și a soluțiilor de securitate din standardele IEEE 802.16 mai noi, dar unele dintre ele încă există și trebuie analizate cu atenție.</a:t>
            </a:r>
            <a:endParaRPr lang="ro-MD" dirty="0"/>
          </a:p>
          <a:p>
            <a:pPr>
              <a:buFont typeface="Arial" panose="020B0604020202020204" pitchFamily="34" charset="0"/>
              <a:buChar char="•"/>
            </a:pPr>
            <a:r>
              <a:rPr lang="ro-MD" dirty="0"/>
              <a:t> </a:t>
            </a:r>
            <a:r>
              <a:rPr lang="en-GB" dirty="0"/>
              <a:t>Tehnologia WiMAX este încă în proces de dezvoltare și necesită cercetare suplimentară în ceea ce privește vulnerabilitățile sale de securitate.</a:t>
            </a:r>
            <a:endParaRPr lang="ro-MD" dirty="0"/>
          </a:p>
          <a:p>
            <a:pPr>
              <a:buFont typeface="Arial" panose="020B0604020202020204" pitchFamily="34" charset="0"/>
              <a:buChar char="•"/>
            </a:pPr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283404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938C-4E04-D6FC-B3BE-FB6476E6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MD" dirty="0"/>
              <a:t>Vă mulțumesc!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6877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318</TotalTime>
  <Words>323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Calibri Light (Headings)</vt:lpstr>
      <vt:lpstr>Times New Roman</vt:lpstr>
      <vt:lpstr>Retrospect</vt:lpstr>
      <vt:lpstr>Securitatea în tehnologia WiMAX</vt:lpstr>
      <vt:lpstr>Introducere </vt:lpstr>
      <vt:lpstr>Componentele arhitecturale fundamentale ale unei rețele WiMAX</vt:lpstr>
      <vt:lpstr>Măsuri de securitate existente în tehnologia WiMAX</vt:lpstr>
      <vt:lpstr>Autentificarea și autorizarea</vt:lpstr>
      <vt:lpstr>Probleme de securitate în tehnologia WiMAX</vt:lpstr>
      <vt:lpstr>Concluzii finale</vt:lpstr>
      <vt:lpstr>Vă 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Securitatea în tehologia WiMAX</dc:title>
  <dc:creator>Calin Daniel Goia</dc:creator>
  <cp:lastModifiedBy>Calin Daniel Goia</cp:lastModifiedBy>
  <cp:revision>3</cp:revision>
  <dcterms:created xsi:type="dcterms:W3CDTF">2023-05-29T12:48:22Z</dcterms:created>
  <dcterms:modified xsi:type="dcterms:W3CDTF">2023-05-29T21:59:27Z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2023-05-29T13:12:35Z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63807310-f9d8-4f24-9316-60c6f0946fea</vt:lpwstr>
  </property>
  <property fmtid="{D5CDD505-2E9C-101B-9397-08002B2CF9AE}" pid="8" name="MSIP_Label_5b58b62f-6f94-46bd-8089-18e64b0a9abb_ContentBits">
    <vt:lpwstr>0</vt:lpwstr>
  </property>
</Properties>
</file>