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9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92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622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59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140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6455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280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319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771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31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251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65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0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37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36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02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47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72A6-DAF3-49D8-A077-C4983E1D3D64}" type="datetimeFigureOut">
              <a:rPr lang="ro-RO" smtClean="0"/>
              <a:t>12.10.2023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B0B6-1AD6-4BDE-AAAC-EEFE01A29A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5153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opening-and-closing-in-digital-image-processing/" TargetMode="External"/><Relationship Id="rId2" Type="http://schemas.openxmlformats.org/officeDocument/2006/relationships/hyperlink" Target="https://towardsdatascience.com/understanding-morphological-image-processing-and-its-operations-7bcf1ed1175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50FD08-F83D-3F1E-FECF-8EC043E50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1590" y="2585808"/>
            <a:ext cx="10096863" cy="1373070"/>
          </a:xfrm>
        </p:spPr>
        <p:txBody>
          <a:bodyPr/>
          <a:lstStyle/>
          <a:p>
            <a:pPr algn="ctr"/>
            <a:r>
              <a:rPr lang="en-US" sz="4000" dirty="0" err="1">
                <a:latin typeface="Bahnschrift SemiBold" panose="020B0502040204020203" pitchFamily="34" charset="0"/>
              </a:rPr>
              <a:t>Operatii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morfologice</a:t>
            </a:r>
            <a:r>
              <a:rPr lang="en-US" sz="4000" dirty="0">
                <a:latin typeface="Bahnschrift SemiBold" panose="020B0502040204020203" pitchFamily="34" charset="0"/>
              </a:rPr>
              <a:t> de </a:t>
            </a:r>
            <a:r>
              <a:rPr lang="en-US" sz="4000" dirty="0" err="1">
                <a:latin typeface="Bahnschrift SemiBold" panose="020B0502040204020203" pitchFamily="34" charset="0"/>
              </a:rPr>
              <a:t>deschidere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si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eroziune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pentru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schelatizare</a:t>
            </a:r>
            <a:endParaRPr lang="ro-RO" sz="4000" dirty="0">
              <a:latin typeface="Bahnschrift SemiBold" panose="020B0502040204020203" pitchFamily="34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36A38C8-41CF-B0B2-59F0-9B24AD6DA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037" y="3055273"/>
            <a:ext cx="2756406" cy="667643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E4A8A1-EEB7-F27E-0995-157C42FFF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D29322FA-ADBA-DEBB-0ED2-42BD49F0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5735"/>
              </p:ext>
            </p:extLst>
          </p:nvPr>
        </p:nvGraphicFramePr>
        <p:xfrm>
          <a:off x="247135" y="2218036"/>
          <a:ext cx="11697730" cy="44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341">
                  <a:extLst>
                    <a:ext uri="{9D8B030D-6E8A-4147-A177-3AD203B41FA5}">
                      <a16:colId xmlns:a16="http://schemas.microsoft.com/office/drawing/2014/main" val="4232083969"/>
                    </a:ext>
                  </a:extLst>
                </a:gridCol>
                <a:gridCol w="5832389">
                  <a:extLst>
                    <a:ext uri="{9D8B030D-6E8A-4147-A177-3AD203B41FA5}">
                      <a16:colId xmlns:a16="http://schemas.microsoft.com/office/drawing/2014/main" val="3250102321"/>
                    </a:ext>
                  </a:extLst>
                </a:gridCol>
              </a:tblGrid>
              <a:tr h="130307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Date de </a:t>
                      </a:r>
                      <a:r>
                        <a:rPr lang="en-US" sz="3200" dirty="0" err="1"/>
                        <a:t>intrare</a:t>
                      </a:r>
                      <a:endParaRPr lang="en-US" sz="3200" dirty="0"/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Date de </a:t>
                      </a:r>
                      <a:r>
                        <a:rPr lang="en-US" sz="3200" dirty="0" err="1"/>
                        <a:t>iesire</a:t>
                      </a:r>
                      <a:endParaRPr lang="ro-RO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66904"/>
                  </a:ext>
                </a:extLst>
              </a:tr>
              <a:tr h="31124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Imagine </a:t>
                      </a:r>
                      <a:r>
                        <a:rPr lang="en-US" dirty="0" err="1"/>
                        <a:t>binara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alb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negru</a:t>
                      </a:r>
                      <a:r>
                        <a:rPr lang="en-US" dirty="0"/>
                        <a:t>) (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Fig.1</a:t>
                      </a:r>
                      <a:r>
                        <a:rPr lang="en-US" dirty="0"/>
                        <a:t>)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Imagine </a:t>
                      </a:r>
                      <a:r>
                        <a:rPr lang="en-US" dirty="0" err="1"/>
                        <a:t>originala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Fig.2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err="1"/>
                        <a:t>Imaginea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scheletul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obiectului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Fig.3</a:t>
                      </a:r>
                      <a:r>
                        <a:rPr lang="en-US" dirty="0"/>
                        <a:t>)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44038"/>
                  </a:ext>
                </a:extLst>
              </a:tr>
            </a:tbl>
          </a:graphicData>
        </a:graphic>
      </p:graphicFrame>
      <p:pic>
        <p:nvPicPr>
          <p:cNvPr id="10" name="Imagine 9">
            <a:extLst>
              <a:ext uri="{FF2B5EF4-FFF2-40B4-BE49-F238E27FC236}">
                <a16:creationId xmlns:a16="http://schemas.microsoft.com/office/drawing/2014/main" id="{AAE01480-4574-E395-CE5B-83901CF6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13" y="4252780"/>
            <a:ext cx="2928938" cy="1905470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78F72CDE-A19A-1705-4BEA-0E1D9CDD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3" y="4252781"/>
            <a:ext cx="2455544" cy="190547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27FF656D-B49D-589C-4282-39908770E320}"/>
              </a:ext>
            </a:extLst>
          </p:cNvPr>
          <p:cNvSpPr txBox="1"/>
          <p:nvPr/>
        </p:nvSpPr>
        <p:spPr>
          <a:xfrm>
            <a:off x="7317764" y="61179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Fig.2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0AE9209E-F848-E663-8A80-259114B7617D}"/>
              </a:ext>
            </a:extLst>
          </p:cNvPr>
          <p:cNvSpPr txBox="1"/>
          <p:nvPr/>
        </p:nvSpPr>
        <p:spPr>
          <a:xfrm>
            <a:off x="10178790" y="61179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Fig.3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5A75E527-4A5C-B13E-1088-08312F778E71}"/>
              </a:ext>
            </a:extLst>
          </p:cNvPr>
          <p:cNvSpPr txBox="1"/>
          <p:nvPr/>
        </p:nvSpPr>
        <p:spPr>
          <a:xfrm>
            <a:off x="2590271" y="61179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Fig.1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9" name="Imagine 18">
            <a:extLst>
              <a:ext uri="{FF2B5EF4-FFF2-40B4-BE49-F238E27FC236}">
                <a16:creationId xmlns:a16="http://schemas.microsoft.com/office/drawing/2014/main" id="{EFC92A54-9278-88DC-FB85-2E1D80228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937223"/>
            <a:ext cx="3321698" cy="696448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B208F896-5893-0E18-903A-3A0DD4ABD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71" y="4252780"/>
            <a:ext cx="2280458" cy="19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BC60AD7E-3692-4C97-3A09-90621894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" y="972243"/>
            <a:ext cx="2435290" cy="637800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8348C1C7-0411-C093-1D52-EB0CF49510B6}"/>
              </a:ext>
            </a:extLst>
          </p:cNvPr>
          <p:cNvSpPr txBox="1"/>
          <p:nvPr/>
        </p:nvSpPr>
        <p:spPr>
          <a:xfrm>
            <a:off x="213049" y="2621505"/>
            <a:ext cx="11765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/>
              <a:t>Operaţiile</a:t>
            </a:r>
            <a:r>
              <a:rPr lang="ro-RO" sz="2400" dirty="0"/>
              <a:t> morfologice pe imagini afectează forma sau structura unui obiect. </a:t>
            </a:r>
            <a:endParaRPr lang="en-US" sz="2400" dirty="0"/>
          </a:p>
          <a:p>
            <a:pPr algn="just"/>
            <a:r>
              <a:rPr lang="ro-RO" sz="2400" dirty="0"/>
              <a:t>Ele se aplică doar pe imagini binare (imagini cu doar două culori, alb și negru).</a:t>
            </a:r>
            <a:endParaRPr lang="en-US" sz="2400" dirty="0"/>
          </a:p>
          <a:p>
            <a:pPr algn="just"/>
            <a:r>
              <a:rPr lang="ro-RO" sz="2400" dirty="0" err="1"/>
              <a:t>Operaţiile</a:t>
            </a:r>
            <a:r>
              <a:rPr lang="ro-RO" sz="2400" dirty="0"/>
              <a:t> morfologice</a:t>
            </a:r>
            <a:r>
              <a:rPr lang="en-US" sz="2400" dirty="0"/>
              <a:t> se </a:t>
            </a:r>
            <a:r>
              <a:rPr lang="en-US" sz="2400" dirty="0" err="1"/>
              <a:t>folosesc</a:t>
            </a:r>
            <a:r>
              <a:rPr lang="en-US" sz="2400" dirty="0"/>
              <a:t> </a:t>
            </a:r>
            <a:r>
              <a:rPr lang="ro-RO" sz="2400" dirty="0"/>
              <a:t>pentru </a:t>
            </a:r>
            <a:r>
              <a:rPr lang="ro-RO" sz="2400" dirty="0" err="1"/>
              <a:t>obţinerea</a:t>
            </a:r>
            <a:r>
              <a:rPr lang="ro-RO" sz="2400" dirty="0"/>
              <a:t> unei reprezentări sau descrieri </a:t>
            </a:r>
            <a:endParaRPr lang="en-US" sz="2400" dirty="0"/>
          </a:p>
          <a:p>
            <a:pPr algn="just"/>
            <a:r>
              <a:rPr lang="ro-RO" sz="2400" dirty="0"/>
              <a:t>a formei obiectelor sau regiunilor (contururi, schelete, </a:t>
            </a:r>
            <a:r>
              <a:rPr lang="ro-RO" sz="2400" dirty="0" err="1"/>
              <a:t>înfăşurători</a:t>
            </a:r>
            <a:r>
              <a:rPr lang="ro-RO" sz="2400" dirty="0"/>
              <a:t> convexe).</a:t>
            </a:r>
            <a:endParaRPr lang="en-US" sz="2400" dirty="0"/>
          </a:p>
          <a:p>
            <a:pPr algn="just"/>
            <a:r>
              <a:rPr lang="ro-RO" sz="2400" dirty="0"/>
              <a:t> </a:t>
            </a:r>
            <a:endParaRPr lang="en-US" sz="2400" dirty="0"/>
          </a:p>
          <a:p>
            <a:pPr algn="just"/>
            <a:endParaRPr kumimoji="0" lang="en-US" altLang="ro-RO" sz="24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pPr algn="just"/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Scheletonizarea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este o opera</a:t>
            </a:r>
            <a:r>
              <a:rPr kumimoji="0" lang="en-US" altLang="ro-RO" sz="24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ti</a:t>
            </a:r>
            <a:r>
              <a:rPr lang="en-US" altLang="ro-RO" sz="2400" dirty="0" err="1">
                <a:latin typeface="inherit"/>
              </a:rPr>
              <a:t>a</a:t>
            </a:r>
            <a:r>
              <a:rPr lang="en-US" altLang="ro-RO" sz="2400" dirty="0">
                <a:latin typeface="inherit"/>
              </a:rPr>
              <a:t> </a:t>
            </a:r>
            <a:r>
              <a:rPr lang="en-US" altLang="ro-RO" sz="2400" dirty="0" err="1">
                <a:latin typeface="inherit"/>
              </a:rPr>
              <a:t>prin</a:t>
            </a:r>
            <a:r>
              <a:rPr lang="en-US" altLang="ro-RO" sz="2400" dirty="0">
                <a:latin typeface="inherit"/>
              </a:rPr>
              <a:t> 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care </a:t>
            </a:r>
            <a:r>
              <a:rPr kumimoji="0" lang="en-US" altLang="ro-RO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se </a:t>
            </a:r>
            <a:r>
              <a:rPr kumimoji="0" lang="en-US" altLang="ro-RO" sz="24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defineste</a:t>
            </a:r>
            <a:r>
              <a:rPr kumimoji="0" lang="en-US" altLang="ro-RO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un obiect după liniile sale mediane, păstrând în același timp imaginea inițială.</a:t>
            </a:r>
            <a:r>
              <a:rPr kumimoji="0" lang="ro-RO" altLang="ro-RO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ro-RO" altLang="ro-RO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/>
            <a:endParaRPr lang="ro-RO" sz="24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2E0F0F8-EA11-F7E1-289F-6EC0FFE5440E}"/>
              </a:ext>
            </a:extLst>
          </p:cNvPr>
          <p:cNvSpPr txBox="1"/>
          <p:nvPr/>
        </p:nvSpPr>
        <p:spPr>
          <a:xfrm>
            <a:off x="2901820" y="963712"/>
            <a:ext cx="48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Consideratii</a:t>
            </a:r>
            <a:r>
              <a:rPr lang="en-US" sz="3600" dirty="0"/>
              <a:t> </a:t>
            </a:r>
            <a:r>
              <a:rPr lang="en-US" sz="3600" dirty="0" err="1"/>
              <a:t>teoretice</a:t>
            </a:r>
            <a:endParaRPr lang="ro-RO" sz="36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C34FEEAC-0D19-1870-A403-1B197E6AB26B}"/>
              </a:ext>
            </a:extLst>
          </p:cNvPr>
          <p:cNvSpPr txBox="1"/>
          <p:nvPr/>
        </p:nvSpPr>
        <p:spPr>
          <a:xfrm>
            <a:off x="1474237" y="45253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A03D070-DEB0-4ADB-5788-406627CF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02381F-F865-1E64-D6F6-592EA98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64" y="750674"/>
            <a:ext cx="4942265" cy="1080938"/>
          </a:xfrm>
        </p:spPr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92852B3A-E33D-C068-F5E1-0793A92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" y="972243"/>
            <a:ext cx="2435290" cy="637800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BF43465A-6EE9-ECEB-8D7C-6A120E723296}"/>
              </a:ext>
            </a:extLst>
          </p:cNvPr>
          <p:cNvSpPr txBox="1"/>
          <p:nvPr/>
        </p:nvSpPr>
        <p:spPr>
          <a:xfrm>
            <a:off x="719847" y="2402732"/>
            <a:ext cx="105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o buna </a:t>
            </a:r>
            <a:r>
              <a:rPr lang="en-US" dirty="0" err="1"/>
              <a:t>procesare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transpusa</a:t>
            </a:r>
            <a:r>
              <a:rPr lang="en-US" dirty="0"/>
              <a:t> in </a:t>
            </a:r>
            <a:r>
              <a:rPr lang="en-US" dirty="0" err="1"/>
              <a:t>alb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OpenCV.</a:t>
            </a:r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B66ED0DD-6133-BEB4-28B8-2B79BA565AA3}"/>
              </a:ext>
            </a:extLst>
          </p:cNvPr>
          <p:cNvSpPr txBox="1"/>
          <p:nvPr/>
        </p:nvSpPr>
        <p:spPr>
          <a:xfrm>
            <a:off x="719847" y="2772064"/>
            <a:ext cx="10298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care se </a:t>
            </a:r>
            <a:r>
              <a:rPr lang="en-US" dirty="0" err="1"/>
              <a:t>afla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scheletizarii</a:t>
            </a:r>
            <a:r>
              <a:rPr lang="en-US" dirty="0"/>
              <a:t> </a:t>
            </a:r>
            <a:r>
              <a:rPr lang="en-US" dirty="0" err="1"/>
              <a:t>morfologice</a:t>
            </a:r>
            <a:r>
              <a:rPr lang="en-US" dirty="0"/>
              <a:t> sunt: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Dilatarea</a:t>
            </a:r>
            <a:r>
              <a:rPr lang="en-US" dirty="0"/>
              <a:t>(Fig.1)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Eroziunea</a:t>
            </a:r>
            <a:r>
              <a:rPr lang="en-US" dirty="0"/>
              <a:t>(Fig.2)</a:t>
            </a:r>
          </a:p>
          <a:p>
            <a:r>
              <a:rPr lang="en-US" dirty="0"/>
              <a:t>Ulterior </a:t>
            </a:r>
            <a:r>
              <a:rPr lang="en-US" dirty="0" err="1"/>
              <a:t>aceste</a:t>
            </a:r>
            <a:r>
              <a:rPr lang="en-US" dirty="0"/>
              <a:t> 2 </a:t>
            </a:r>
            <a:r>
              <a:rPr lang="en-US" dirty="0" err="1"/>
              <a:t>fundamente</a:t>
            </a:r>
            <a:r>
              <a:rPr lang="en-US" dirty="0"/>
              <a:t> </a:t>
            </a:r>
            <a:r>
              <a:rPr lang="en-US" dirty="0" err="1"/>
              <a:t>formeaza</a:t>
            </a:r>
            <a:r>
              <a:rPr lang="en-US" dirty="0"/>
              <a:t> </a:t>
            </a:r>
            <a:r>
              <a:rPr lang="en-US" dirty="0" err="1"/>
              <a:t>bazele</a:t>
            </a:r>
            <a:r>
              <a:rPr lang="en-US" dirty="0"/>
              <a:t> </a:t>
            </a:r>
            <a:r>
              <a:rPr lang="en-US" dirty="0" err="1"/>
              <a:t>operatiilor</a:t>
            </a:r>
            <a:r>
              <a:rPr lang="en-US" dirty="0"/>
              <a:t> de </a:t>
            </a:r>
            <a:r>
              <a:rPr lang="en-US" dirty="0" err="1"/>
              <a:t>filtrare</a:t>
            </a:r>
            <a:r>
              <a:rPr lang="en-US" dirty="0"/>
              <a:t> (</a:t>
            </a:r>
            <a:r>
              <a:rPr lang="en-US" dirty="0" err="1"/>
              <a:t>deschiderea</a:t>
            </a:r>
            <a:r>
              <a:rPr lang="en-US" dirty="0"/>
              <a:t> &amp; </a:t>
            </a:r>
            <a:r>
              <a:rPr lang="en-US" dirty="0" err="1"/>
              <a:t>inchiderea</a:t>
            </a:r>
            <a:r>
              <a:rPr lang="en-US" dirty="0"/>
              <a:t>),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3F7ED79-002A-D5B2-F118-695BD55F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7" y="4085937"/>
            <a:ext cx="4582233" cy="2041163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FEEED3F8-0E53-674B-ED2A-9E2075590AFE}"/>
              </a:ext>
            </a:extLst>
          </p:cNvPr>
          <p:cNvSpPr txBox="1"/>
          <p:nvPr/>
        </p:nvSpPr>
        <p:spPr>
          <a:xfrm>
            <a:off x="2257625" y="6106000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(Fig.1)</a:t>
            </a:r>
          </a:p>
          <a:p>
            <a:endParaRPr lang="ro-RO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72A5B3EB-EE27-B633-7920-806E771D7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988" y="4085937"/>
            <a:ext cx="4582234" cy="1970537"/>
          </a:xfrm>
          <a:prstGeom prst="rect">
            <a:avLst/>
          </a:prstGeom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55F3E5A2-4D3B-57B6-2C41-63F2EF19B515}"/>
              </a:ext>
            </a:extLst>
          </p:cNvPr>
          <p:cNvSpPr txBox="1"/>
          <p:nvPr/>
        </p:nvSpPr>
        <p:spPr>
          <a:xfrm>
            <a:off x="8496935" y="607141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(Fig.2)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36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5759A363-CF90-6916-5DFB-115FA733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64" y="750674"/>
            <a:ext cx="4942265" cy="1080938"/>
          </a:xfrm>
        </p:spPr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E994023-DFBB-2D9F-C709-12465F1ED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" y="972243"/>
            <a:ext cx="2435290" cy="637800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105357FF-01B5-72BD-641B-863A672859BA}"/>
              </a:ext>
            </a:extLst>
          </p:cNvPr>
          <p:cNvSpPr txBox="1"/>
          <p:nvPr/>
        </p:nvSpPr>
        <p:spPr>
          <a:xfrm>
            <a:off x="229505" y="2021091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Eroziunea</a:t>
            </a:r>
            <a:endParaRPr lang="ro-RO" sz="28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50DAD56-4731-A3A8-ABAB-A0BFA39BF3DF}"/>
              </a:ext>
            </a:extLst>
          </p:cNvPr>
          <p:cNvSpPr txBox="1"/>
          <p:nvPr/>
        </p:nvSpPr>
        <p:spPr>
          <a:xfrm>
            <a:off x="683960" y="44082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0D0C59D4-C769-F061-A85B-69CD357237D1}"/>
              </a:ext>
            </a:extLst>
          </p:cNvPr>
          <p:cNvSpPr txBox="1"/>
          <p:nvPr/>
        </p:nvSpPr>
        <p:spPr>
          <a:xfrm flipH="1">
            <a:off x="229505" y="2533386"/>
            <a:ext cx="686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Filtrul opereaza asupra unei multimi (vecinatati) </a:t>
            </a:r>
          </a:p>
          <a:p>
            <a:r>
              <a:rPr lang="it-IT" dirty="0"/>
              <a:t>de pixeli definita de elementul structural.</a:t>
            </a:r>
          </a:p>
          <a:p>
            <a:r>
              <a:rPr lang="ro-RO" dirty="0"/>
              <a:t>Daca elementul structural pus peste un anumit pixel atinge fundalul, </a:t>
            </a:r>
            <a:r>
              <a:rPr lang="ro-RO" dirty="0" err="1"/>
              <a:t>adica</a:t>
            </a:r>
            <a:r>
              <a:rPr lang="ro-RO" dirty="0"/>
              <a:t> un punct din </a:t>
            </a:r>
            <a:r>
              <a:rPr lang="ro-RO" dirty="0" err="1"/>
              <a:t>intersectie</a:t>
            </a:r>
            <a:r>
              <a:rPr lang="ro-RO" dirty="0"/>
              <a:t> este negru, atunci pixelul curent este trimis in fundal. 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373F18DF-17A9-7415-6E1C-A3C201D89F7D}"/>
              </a:ext>
            </a:extLst>
          </p:cNvPr>
          <p:cNvSpPr txBox="1"/>
          <p:nvPr/>
        </p:nvSpPr>
        <p:spPr>
          <a:xfrm>
            <a:off x="7383093" y="2108974"/>
            <a:ext cx="408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Elementul</a:t>
            </a:r>
            <a:r>
              <a:rPr lang="en-US" sz="2800" dirty="0"/>
              <a:t> structural: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18ACAD1A-D584-F33C-5187-FF509B5F0BE7}"/>
              </a:ext>
            </a:extLst>
          </p:cNvPr>
          <p:cNvSpPr txBox="1"/>
          <p:nvPr/>
        </p:nvSpPr>
        <p:spPr>
          <a:xfrm>
            <a:off x="7736881" y="2544311"/>
            <a:ext cx="4455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o imagine mica binara (o mica matrice de pixeli cu valori de 1 si/sau 0)</a:t>
            </a:r>
          </a:p>
          <a:p>
            <a:r>
              <a:rPr lang="ro-RO" dirty="0"/>
              <a:t>Dimensiunea matricei da </a:t>
            </a:r>
            <a:r>
              <a:rPr lang="ro-RO" dirty="0" err="1"/>
              <a:t>marimea</a:t>
            </a:r>
            <a:r>
              <a:rPr lang="ro-RO" dirty="0"/>
              <a:t> elementului structural</a:t>
            </a:r>
            <a:endParaRPr lang="pt-BR" dirty="0"/>
          </a:p>
          <a:p>
            <a:r>
              <a:rPr lang="it-IT" dirty="0"/>
              <a:t>Valorile de 0 si 1 specifica forma elementului structural</a:t>
            </a:r>
            <a:endParaRPr lang="ro-RO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6A6AD9FA-A254-0519-0DCF-1A049663E13A}"/>
              </a:ext>
            </a:extLst>
          </p:cNvPr>
          <p:cNvSpPr txBox="1"/>
          <p:nvPr/>
        </p:nvSpPr>
        <p:spPr>
          <a:xfrm>
            <a:off x="229505" y="4441248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Dilatarea</a:t>
            </a:r>
            <a:endParaRPr lang="ro-RO" sz="28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700656BE-A9A0-08BB-9D9B-193EF379C155}"/>
              </a:ext>
            </a:extLst>
          </p:cNvPr>
          <p:cNvSpPr txBox="1"/>
          <p:nvPr/>
        </p:nvSpPr>
        <p:spPr>
          <a:xfrm>
            <a:off x="229505" y="4964468"/>
            <a:ext cx="686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Este complementarul </a:t>
            </a:r>
            <a:r>
              <a:rPr lang="ro-RO" dirty="0" err="1"/>
              <a:t>erodarii</a:t>
            </a:r>
            <a:r>
              <a:rPr lang="ro-RO" dirty="0"/>
              <a:t>, </a:t>
            </a:r>
            <a:r>
              <a:rPr lang="ro-RO" dirty="0" err="1"/>
              <a:t>adica</a:t>
            </a:r>
            <a:r>
              <a:rPr lang="ro-RO" dirty="0"/>
              <a:t> </a:t>
            </a:r>
            <a:r>
              <a:rPr lang="ro-RO" dirty="0" err="1"/>
              <a:t>inlocuieste</a:t>
            </a:r>
            <a:r>
              <a:rPr lang="ro-RO" dirty="0"/>
              <a:t> pixelul curent </a:t>
            </a:r>
            <a:endParaRPr lang="en-US" dirty="0"/>
          </a:p>
          <a:p>
            <a:r>
              <a:rPr lang="ro-RO" dirty="0"/>
              <a:t>cu valoarea maxima din </a:t>
            </a:r>
            <a:r>
              <a:rPr lang="ro-RO" dirty="0" err="1"/>
              <a:t>multimea</a:t>
            </a:r>
            <a:r>
              <a:rPr lang="ro-RO" dirty="0"/>
              <a:t> de pixeli intersectata </a:t>
            </a:r>
            <a:endParaRPr lang="en-US" dirty="0"/>
          </a:p>
          <a:p>
            <a:r>
              <a:rPr lang="ro-RO" dirty="0"/>
              <a:t>de obiectul structural.</a:t>
            </a:r>
            <a:endParaRPr lang="en-US" dirty="0"/>
          </a:p>
          <a:p>
            <a:r>
              <a:rPr lang="ro-RO" dirty="0"/>
              <a:t>Daca obiectul structural atinge prim planul imaginii, atunci pixelul curent devine alb. </a:t>
            </a:r>
          </a:p>
        </p:txBody>
      </p:sp>
    </p:spTree>
    <p:extLst>
      <p:ext uri="{BB962C8B-B14F-4D97-AF65-F5344CB8AC3E}">
        <p14:creationId xmlns:p14="http://schemas.microsoft.com/office/powerpoint/2010/main" val="22843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F47BD9B7-FA68-A477-4252-CF6CD07C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64" y="750674"/>
            <a:ext cx="4942265" cy="1080938"/>
          </a:xfrm>
        </p:spPr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1046610A-DFAB-D721-FEE8-3B6255C7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" y="972243"/>
            <a:ext cx="2435290" cy="6378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4282A89C-3870-781E-89C4-B7BAD19D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96" y="2096904"/>
            <a:ext cx="4782328" cy="2176516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BF2F9302-EDA0-DF63-F578-628A7BE6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96" y="4538712"/>
            <a:ext cx="4782328" cy="2024198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BBC6A51A-49E2-9B4A-1C7E-926FD2118B56}"/>
              </a:ext>
            </a:extLst>
          </p:cNvPr>
          <p:cNvSpPr txBox="1"/>
          <p:nvPr/>
        </p:nvSpPr>
        <p:spPr>
          <a:xfrm>
            <a:off x="1189980" y="2292377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Eroziunea</a:t>
            </a:r>
            <a:endParaRPr lang="ro-RO" sz="28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A11CF3B8-5282-895A-226C-589A86015DAF}"/>
              </a:ext>
            </a:extLst>
          </p:cNvPr>
          <p:cNvSpPr txBox="1"/>
          <p:nvPr/>
        </p:nvSpPr>
        <p:spPr>
          <a:xfrm>
            <a:off x="1338944" y="4360204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Dilatarea</a:t>
            </a:r>
            <a:endParaRPr lang="ro-RO" sz="2800" dirty="0"/>
          </a:p>
        </p:txBody>
      </p:sp>
      <p:pic>
        <p:nvPicPr>
          <p:cNvPr id="21" name="Imagine 20">
            <a:extLst>
              <a:ext uri="{FF2B5EF4-FFF2-40B4-BE49-F238E27FC236}">
                <a16:creationId xmlns:a16="http://schemas.microsoft.com/office/drawing/2014/main" id="{A8DD9869-5695-FEA8-B07C-638D2721E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662" y="2865712"/>
            <a:ext cx="2119491" cy="1126576"/>
          </a:xfrm>
          <a:prstGeom prst="rect">
            <a:avLst/>
          </a:prstGeom>
        </p:spPr>
      </p:pic>
      <p:pic>
        <p:nvPicPr>
          <p:cNvPr id="23" name="Imagine 22">
            <a:extLst>
              <a:ext uri="{FF2B5EF4-FFF2-40B4-BE49-F238E27FC236}">
                <a16:creationId xmlns:a16="http://schemas.microsoft.com/office/drawing/2014/main" id="{B4425997-6196-8DF1-6280-6F92A2C34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662" y="5026388"/>
            <a:ext cx="2119491" cy="12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2B1E721B-C53A-508D-0CEF-3B780C82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64" y="750674"/>
            <a:ext cx="4942265" cy="1080938"/>
          </a:xfrm>
        </p:spPr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F454AD1-4D70-53C1-E6D8-CF6AE1A4F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" y="972243"/>
            <a:ext cx="2435290" cy="637800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DA4B3212-A364-3D54-3012-C9692AEB4F1E}"/>
              </a:ext>
            </a:extLst>
          </p:cNvPr>
          <p:cNvSpPr txBox="1"/>
          <p:nvPr/>
        </p:nvSpPr>
        <p:spPr>
          <a:xfrm>
            <a:off x="541176" y="261514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/>
              <a:t>Deschiderea</a:t>
            </a:r>
            <a:r>
              <a:rPr lang="ro-RO" dirty="0"/>
              <a:t> </a:t>
            </a: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AEA7E855-3BDE-644E-7534-928BEFCE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42" y="2617838"/>
            <a:ext cx="2260189" cy="503213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39D1D2CB-FA5D-ADBC-E99E-573C06818120}"/>
              </a:ext>
            </a:extLst>
          </p:cNvPr>
          <p:cNvSpPr txBox="1"/>
          <p:nvPr/>
        </p:nvSpPr>
        <p:spPr>
          <a:xfrm>
            <a:off x="457980" y="4575205"/>
            <a:ext cx="23374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o-RO" sz="2800" dirty="0"/>
              <a:t>Închiderea</a:t>
            </a:r>
            <a:endParaRPr lang="en-US" sz="2800" dirty="0"/>
          </a:p>
          <a:p>
            <a:endParaRPr lang="ro-RO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EF16FA89-E06C-267B-09B0-361358284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675" y="4560127"/>
            <a:ext cx="2114550" cy="523875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8D9C60BF-F9BB-5DF6-E91C-D78B84A63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37" y="2144982"/>
            <a:ext cx="6123027" cy="4238517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0F46FBE8-85B6-4EB6-8E0B-EE12E36C3EF5}"/>
              </a:ext>
            </a:extLst>
          </p:cNvPr>
          <p:cNvSpPr txBox="1"/>
          <p:nvPr/>
        </p:nvSpPr>
        <p:spPr>
          <a:xfrm>
            <a:off x="457980" y="5131704"/>
            <a:ext cx="484139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Constă într-o dilatare urmată de o eroziune.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endParaRPr kumimoji="0" lang="en-US" altLang="ro-RO" sz="18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r>
              <a:rPr kumimoji="0" lang="ro-RO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Elimina micile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gauri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din imaginea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obtinuta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.</a:t>
            </a:r>
            <a:endParaRPr kumimoji="0" lang="en-US" altLang="ro-RO" sz="18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r>
              <a:rPr kumimoji="0" lang="en-US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Este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utilizata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pentru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netezirea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conturului</a:t>
            </a:r>
            <a:r>
              <a:rPr lang="en-US" altLang="ro-RO" dirty="0">
                <a:latin typeface="inherit"/>
              </a:rPr>
              <a:t>.</a:t>
            </a:r>
            <a:endParaRPr kumimoji="0" lang="en-US" altLang="ro-RO" sz="18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r>
              <a:rPr lang="en-US" altLang="ro-RO" sz="600" dirty="0">
                <a:latin typeface="inherit"/>
              </a:rPr>
              <a:t>   </a:t>
            </a:r>
            <a:r>
              <a:rPr kumimoji="0" lang="ro-RO" altLang="ro-RO" sz="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ro-RO" sz="6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kumimoji="0" lang="ro-RO" altLang="ro-RO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5843FA7D-D76D-D40D-B840-7A45FE9FAA99}"/>
              </a:ext>
            </a:extLst>
          </p:cNvPr>
          <p:cNvSpPr txBox="1"/>
          <p:nvPr/>
        </p:nvSpPr>
        <p:spPr>
          <a:xfrm>
            <a:off x="541176" y="3125813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Constă într-o eroziune urmată de o dilatare.</a:t>
            </a:r>
          </a:p>
          <a:p>
            <a:r>
              <a:rPr lang="ro-RO" b="0" i="0" dirty="0">
                <a:effectLst/>
                <a:latin typeface="arial" panose="020B0604020202020204" pitchFamily="34" charset="0"/>
              </a:rPr>
              <a:t>Elimină proeminențele subțiri ale imaginii obținute.</a:t>
            </a:r>
            <a:br>
              <a:rPr lang="ro-RO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Este </a:t>
            </a:r>
            <a:r>
              <a:rPr lang="ro-RO" b="0" i="0" dirty="0">
                <a:effectLst/>
                <a:latin typeface="arial" panose="020B0604020202020204" pitchFamily="34" charset="0"/>
              </a:rPr>
              <a:t>utilizată pentru eliminarea zgomotului intern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ro-RO" b="0" i="0" dirty="0">
                <a:effectLst/>
                <a:latin typeface="arial" panose="020B0604020202020204" pitchFamily="34" charset="0"/>
              </a:rPr>
              <a:t>al imaginii obținute.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711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DBEAF3-5282-C6AE-9550-B0D611AE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796" y="799881"/>
            <a:ext cx="2865312" cy="1080938"/>
          </a:xfrm>
        </p:spPr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4A6080-9323-31BA-45EB-AF0A80FB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https://towardsdatascience.com/understanding-morphological-image-processing-and-its-operations-7bcf1ed11756</a:t>
            </a:r>
            <a:endParaRPr lang="en-US" dirty="0"/>
          </a:p>
          <a:p>
            <a:r>
              <a:rPr lang="ro-RO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https://www.geeksforgeeks.org/difference-between-opening-and-closing-in-digital-image-processing/</a:t>
            </a:r>
            <a:endParaRPr lang="en-US" dirty="0"/>
          </a:p>
          <a:p>
            <a:r>
              <a:rPr lang="en-US" dirty="0"/>
              <a:t> Curs PNI- Cap 8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9382B9-6047-2464-E602-4CB5E857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75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167</TotalTime>
  <Words>393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Bahnschrift SemiBold</vt:lpstr>
      <vt:lpstr>inherit</vt:lpstr>
      <vt:lpstr>Trebuchet MS</vt:lpstr>
      <vt:lpstr>Wingdings</vt:lpstr>
      <vt:lpstr>Berlin</vt:lpstr>
      <vt:lpstr>Operatii morfologice de deschidere si eroziune pentru schelatizare</vt:lpstr>
      <vt:lpstr>PowerPoint Presentation</vt:lpstr>
      <vt:lpstr>PowerPoint Presentation</vt:lpstr>
      <vt:lpstr>Descriere algoritm</vt:lpstr>
      <vt:lpstr>Descriere algoritm</vt:lpstr>
      <vt:lpstr>Descriere algoritm</vt:lpstr>
      <vt:lpstr>Descriere algoritm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Operatii morfologice de deschidere si eroziune pentru schelatizare</dc:title>
  <dc:creator>pepe the froge</dc:creator>
  <cp:lastModifiedBy>Calin Sascau</cp:lastModifiedBy>
  <cp:revision>3</cp:revision>
  <dcterms:created xsi:type="dcterms:W3CDTF">2022-10-16T14:33:57Z</dcterms:created>
  <dcterms:modified xsi:type="dcterms:W3CDTF">2023-10-12T16:18:07Z</dcterms:modified>
</cp:coreProperties>
</file>