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64" r:id="rId9"/>
    <p:sldId id="259" r:id="rId10"/>
    <p:sldId id="265" r:id="rId11"/>
    <p:sldId id="258" r:id="rId12"/>
    <p:sldId id="266" r:id="rId13"/>
    <p:sldId id="262" r:id="rId14"/>
    <p:sldId id="263" r:id="rId15"/>
    <p:sldId id="271" r:id="rId16"/>
    <p:sldId id="273" r:id="rId17"/>
    <p:sldId id="272" r:id="rId18"/>
    <p:sldId id="270" r:id="rId19"/>
    <p:sldId id="261" r:id="rId20"/>
    <p:sldId id="268" r:id="rId21"/>
    <p:sldId id="260" r:id="rId22"/>
    <p:sldId id="276" r:id="rId23"/>
    <p:sldId id="275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720" y="-104"/>
      </p:cViewPr>
      <p:guideLst>
        <p:guide orient="horz" pos="2199"/>
        <p:guide pos="6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13DC7-963F-6E49-AF35-FFBDEAE2A767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CBFEAA32-C59F-8F41-9A12-72D49B8C671E}">
      <dgm:prSet phldrT="[Text]"/>
      <dgm:spPr/>
      <dgm:t>
        <a:bodyPr/>
        <a:lstStyle/>
        <a:p>
          <a:pPr algn="ctr"/>
          <a:r>
            <a:rPr lang="es-ES_tradnl" dirty="0" smtClean="0"/>
            <a:t>Editor</a:t>
          </a:r>
        </a:p>
        <a:p>
          <a:pPr algn="ctr"/>
          <a:r>
            <a:rPr lang="es-ES_tradnl" dirty="0" err="1" smtClean="0"/>
            <a:t>Print</a:t>
          </a:r>
          <a:r>
            <a:rPr lang="es-ES_tradnl" dirty="0" smtClean="0"/>
            <a:t>(‘Hola Mundo’)</a:t>
          </a:r>
          <a:endParaRPr lang="es-ES_tradnl" dirty="0"/>
        </a:p>
      </dgm:t>
    </dgm:pt>
    <dgm:pt modelId="{9B3010F1-BB4E-474B-AE01-1C9CCDB23FB2}" type="parTrans" cxnId="{5760A47B-7DE8-B143-AAD4-C0C7836F7AC3}">
      <dgm:prSet/>
      <dgm:spPr/>
      <dgm:t>
        <a:bodyPr/>
        <a:lstStyle/>
        <a:p>
          <a:endParaRPr lang="es-ES_tradnl"/>
        </a:p>
      </dgm:t>
    </dgm:pt>
    <dgm:pt modelId="{1438374A-E4CF-9C4F-AEAD-8A62D37C0D0B}" type="sibTrans" cxnId="{5760A47B-7DE8-B143-AAD4-C0C7836F7AC3}">
      <dgm:prSet/>
      <dgm:spPr/>
      <dgm:t>
        <a:bodyPr/>
        <a:lstStyle/>
        <a:p>
          <a:endParaRPr lang="es-ES_tradnl" dirty="0"/>
        </a:p>
      </dgm:t>
    </dgm:pt>
    <dgm:pt modelId="{728D220E-C85B-8E42-9A52-A943118E7D23}">
      <dgm:prSet phldrT="[Text]"/>
      <dgm:spPr/>
      <dgm:t>
        <a:bodyPr/>
        <a:lstStyle/>
        <a:p>
          <a:pPr algn="ctr"/>
          <a:r>
            <a:rPr lang="es-ES_tradnl" dirty="0" smtClean="0"/>
            <a:t>Salida</a:t>
          </a:r>
        </a:p>
        <a:p>
          <a:pPr algn="ctr"/>
          <a:r>
            <a:rPr lang="es-ES_tradnl" dirty="0" smtClean="0"/>
            <a:t> ‘Hola Mundo’</a:t>
          </a:r>
          <a:endParaRPr lang="es-ES_tradnl" dirty="0"/>
        </a:p>
      </dgm:t>
    </dgm:pt>
    <dgm:pt modelId="{A7E06711-CDC1-7542-B3F7-0856F9327FF4}" type="parTrans" cxnId="{568FE450-FE7B-9D49-917C-7CD755815AA2}">
      <dgm:prSet/>
      <dgm:spPr/>
      <dgm:t>
        <a:bodyPr/>
        <a:lstStyle/>
        <a:p>
          <a:endParaRPr lang="es-ES_tradnl"/>
        </a:p>
      </dgm:t>
    </dgm:pt>
    <dgm:pt modelId="{561D32C7-A93A-3349-9DD3-A5CE5328D42C}" type="sibTrans" cxnId="{568FE450-FE7B-9D49-917C-7CD755815AA2}">
      <dgm:prSet/>
      <dgm:spPr/>
      <dgm:t>
        <a:bodyPr/>
        <a:lstStyle/>
        <a:p>
          <a:endParaRPr lang="es-ES_tradnl"/>
        </a:p>
      </dgm:t>
    </dgm:pt>
    <dgm:pt modelId="{429C196D-F8AC-834C-A298-7FAEBA18455C}">
      <dgm:prSet phldrT="[Text]"/>
      <dgm:spPr/>
      <dgm:t>
        <a:bodyPr/>
        <a:lstStyle/>
        <a:p>
          <a:r>
            <a:rPr lang="es-ES_tradnl" dirty="0" err="1" smtClean="0"/>
            <a:t>holamundo.py</a:t>
          </a:r>
          <a:endParaRPr lang="es-ES_tradnl" dirty="0"/>
        </a:p>
      </dgm:t>
    </dgm:pt>
    <dgm:pt modelId="{31E85DD5-BC8E-8349-837D-40B54E09F2E7}" type="parTrans" cxnId="{09323F37-A58E-5F45-BD52-6AD4F1A9AD5D}">
      <dgm:prSet/>
      <dgm:spPr/>
      <dgm:t>
        <a:bodyPr/>
        <a:lstStyle/>
        <a:p>
          <a:endParaRPr lang="es-ES_tradnl"/>
        </a:p>
      </dgm:t>
    </dgm:pt>
    <dgm:pt modelId="{038B9E80-7E99-4E45-93F7-9B5F9AB58B14}" type="sibTrans" cxnId="{09323F37-A58E-5F45-BD52-6AD4F1A9AD5D}">
      <dgm:prSet/>
      <dgm:spPr/>
      <dgm:t>
        <a:bodyPr/>
        <a:lstStyle/>
        <a:p>
          <a:endParaRPr lang="es-ES_tradnl" dirty="0"/>
        </a:p>
      </dgm:t>
    </dgm:pt>
    <dgm:pt modelId="{A27D40CA-4002-BB48-BE93-17D71F44DD52}">
      <dgm:prSet phldrT="[Text]"/>
      <dgm:spPr/>
      <dgm:t>
        <a:bodyPr/>
        <a:lstStyle/>
        <a:p>
          <a:pPr algn="ctr"/>
          <a:r>
            <a:rPr lang="es-ES_tradnl" dirty="0" smtClean="0"/>
            <a:t>Interprete</a:t>
          </a:r>
          <a:endParaRPr lang="es-ES_tradnl" dirty="0"/>
        </a:p>
      </dgm:t>
    </dgm:pt>
    <dgm:pt modelId="{81FD121C-67EC-AE47-83CC-E998BC9FBC38}" type="parTrans" cxnId="{B376A3B1-F701-1344-96A6-5732EAFE03A1}">
      <dgm:prSet/>
      <dgm:spPr/>
      <dgm:t>
        <a:bodyPr/>
        <a:lstStyle/>
        <a:p>
          <a:endParaRPr lang="es-ES_tradnl"/>
        </a:p>
      </dgm:t>
    </dgm:pt>
    <dgm:pt modelId="{440AA337-1CC8-3B4C-A226-4EF58E002202}" type="sibTrans" cxnId="{B376A3B1-F701-1344-96A6-5732EAFE03A1}">
      <dgm:prSet/>
      <dgm:spPr/>
      <dgm:t>
        <a:bodyPr/>
        <a:lstStyle/>
        <a:p>
          <a:endParaRPr lang="es-ES_tradnl"/>
        </a:p>
      </dgm:t>
    </dgm:pt>
    <dgm:pt modelId="{EB429053-19D3-5D4C-BA24-D9052578540B}" type="pres">
      <dgm:prSet presAssocID="{D3413DC7-963F-6E49-AF35-FFBDEAE2A767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5C003F95-BFF4-6E49-87FB-CC1F2C6AE495}" type="pres">
      <dgm:prSet presAssocID="{CBFEAA32-C59F-8F41-9A12-72D49B8C671E}" presName="node" presStyleLbl="node1" presStyleIdx="0" presStyleCnt="4" custScaleX="181659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1F9785E-58AE-7B46-AD90-13B08CC00BEE}" type="pres">
      <dgm:prSet presAssocID="{1438374A-E4CF-9C4F-AEAD-8A62D37C0D0B}" presName="sibTrans" presStyleLbl="sibTrans2D1" presStyleIdx="0" presStyleCnt="3"/>
      <dgm:spPr/>
      <dgm:t>
        <a:bodyPr/>
        <a:lstStyle/>
        <a:p>
          <a:endParaRPr lang="es-ES_tradnl"/>
        </a:p>
      </dgm:t>
    </dgm:pt>
    <dgm:pt modelId="{7CBE0C37-9B45-A64A-9B6D-BAD12B04EBC2}" type="pres">
      <dgm:prSet presAssocID="{1438374A-E4CF-9C4F-AEAD-8A62D37C0D0B}" presName="connectorText" presStyleLbl="sibTrans2D1" presStyleIdx="0" presStyleCnt="3"/>
      <dgm:spPr/>
      <dgm:t>
        <a:bodyPr/>
        <a:lstStyle/>
        <a:p>
          <a:endParaRPr lang="es-ES_tradnl"/>
        </a:p>
      </dgm:t>
    </dgm:pt>
    <dgm:pt modelId="{33FF8AB6-4308-2141-B0A4-94FFB947A072}" type="pres">
      <dgm:prSet presAssocID="{429C196D-F8AC-834C-A298-7FAEBA18455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F9D772B-5316-4443-BECD-CF76ED0AAC79}" type="pres">
      <dgm:prSet presAssocID="{038B9E80-7E99-4E45-93F7-9B5F9AB58B14}" presName="sibTrans" presStyleLbl="sibTrans2D1" presStyleIdx="1" presStyleCnt="3"/>
      <dgm:spPr/>
      <dgm:t>
        <a:bodyPr/>
        <a:lstStyle/>
        <a:p>
          <a:endParaRPr lang="es-ES_tradnl"/>
        </a:p>
      </dgm:t>
    </dgm:pt>
    <dgm:pt modelId="{C8BEAC8B-3275-2B4C-9FBB-CAE91D96BF83}" type="pres">
      <dgm:prSet presAssocID="{038B9E80-7E99-4E45-93F7-9B5F9AB58B14}" presName="connectorText" presStyleLbl="sibTrans2D1" presStyleIdx="1" presStyleCnt="3"/>
      <dgm:spPr/>
      <dgm:t>
        <a:bodyPr/>
        <a:lstStyle/>
        <a:p>
          <a:endParaRPr lang="es-ES_tradnl"/>
        </a:p>
      </dgm:t>
    </dgm:pt>
    <dgm:pt modelId="{68ED1CBE-6578-E740-B552-12B15E4B9DB7}" type="pres">
      <dgm:prSet presAssocID="{A27D40CA-4002-BB48-BE93-17D71F44DD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EAF45AC-F179-084B-A977-C203A94E438F}" type="pres">
      <dgm:prSet presAssocID="{440AA337-1CC8-3B4C-A226-4EF58E002202}" presName="sibTrans" presStyleLbl="sibTrans2D1" presStyleIdx="2" presStyleCnt="3"/>
      <dgm:spPr/>
      <dgm:t>
        <a:bodyPr/>
        <a:lstStyle/>
        <a:p>
          <a:endParaRPr lang="es-ES_tradnl"/>
        </a:p>
      </dgm:t>
    </dgm:pt>
    <dgm:pt modelId="{89DAE125-86AD-764C-9710-FF68CAD5B20C}" type="pres">
      <dgm:prSet presAssocID="{440AA337-1CC8-3B4C-A226-4EF58E002202}" presName="connectorText" presStyleLbl="sibTrans2D1" presStyleIdx="2" presStyleCnt="3"/>
      <dgm:spPr/>
      <dgm:t>
        <a:bodyPr/>
        <a:lstStyle/>
        <a:p>
          <a:endParaRPr lang="es-ES_tradnl"/>
        </a:p>
      </dgm:t>
    </dgm:pt>
    <dgm:pt modelId="{40D0214D-78DE-E74E-AF3F-7D2A750453DD}" type="pres">
      <dgm:prSet presAssocID="{728D220E-C85B-8E42-9A52-A943118E7D2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97AFBFF8-B42A-8D4A-9033-793B385D01A4}" type="presOf" srcId="{1438374A-E4CF-9C4F-AEAD-8A62D37C0D0B}" destId="{81F9785E-58AE-7B46-AD90-13B08CC00BEE}" srcOrd="0" destOrd="0" presId="urn:microsoft.com/office/officeart/2005/8/layout/process2"/>
    <dgm:cxn modelId="{9BB58C9D-F826-A046-AC30-0DC64E2B098D}" type="presOf" srcId="{A27D40CA-4002-BB48-BE93-17D71F44DD52}" destId="{68ED1CBE-6578-E740-B552-12B15E4B9DB7}" srcOrd="0" destOrd="0" presId="urn:microsoft.com/office/officeart/2005/8/layout/process2"/>
    <dgm:cxn modelId="{A5156BD2-C16C-DD47-A006-6185C0DB2361}" type="presOf" srcId="{429C196D-F8AC-834C-A298-7FAEBA18455C}" destId="{33FF8AB6-4308-2141-B0A4-94FFB947A072}" srcOrd="0" destOrd="0" presId="urn:microsoft.com/office/officeart/2005/8/layout/process2"/>
    <dgm:cxn modelId="{B376A3B1-F701-1344-96A6-5732EAFE03A1}" srcId="{D3413DC7-963F-6E49-AF35-FFBDEAE2A767}" destId="{A27D40CA-4002-BB48-BE93-17D71F44DD52}" srcOrd="2" destOrd="0" parTransId="{81FD121C-67EC-AE47-83CC-E998BC9FBC38}" sibTransId="{440AA337-1CC8-3B4C-A226-4EF58E002202}"/>
    <dgm:cxn modelId="{8B0E5374-A315-084F-9A4D-CB7332AB0C65}" type="presOf" srcId="{038B9E80-7E99-4E45-93F7-9B5F9AB58B14}" destId="{6F9D772B-5316-4443-BECD-CF76ED0AAC79}" srcOrd="0" destOrd="0" presId="urn:microsoft.com/office/officeart/2005/8/layout/process2"/>
    <dgm:cxn modelId="{BF097FFE-E5BB-D34A-A4BD-36F596703E80}" type="presOf" srcId="{038B9E80-7E99-4E45-93F7-9B5F9AB58B14}" destId="{C8BEAC8B-3275-2B4C-9FBB-CAE91D96BF83}" srcOrd="1" destOrd="0" presId="urn:microsoft.com/office/officeart/2005/8/layout/process2"/>
    <dgm:cxn modelId="{2E47DC6B-1D43-1144-BB1D-057F2624E846}" type="presOf" srcId="{1438374A-E4CF-9C4F-AEAD-8A62D37C0D0B}" destId="{7CBE0C37-9B45-A64A-9B6D-BAD12B04EBC2}" srcOrd="1" destOrd="0" presId="urn:microsoft.com/office/officeart/2005/8/layout/process2"/>
    <dgm:cxn modelId="{09323F37-A58E-5F45-BD52-6AD4F1A9AD5D}" srcId="{D3413DC7-963F-6E49-AF35-FFBDEAE2A767}" destId="{429C196D-F8AC-834C-A298-7FAEBA18455C}" srcOrd="1" destOrd="0" parTransId="{31E85DD5-BC8E-8349-837D-40B54E09F2E7}" sibTransId="{038B9E80-7E99-4E45-93F7-9B5F9AB58B14}"/>
    <dgm:cxn modelId="{28167610-2C07-924A-AF44-EB1FCFB944DD}" type="presOf" srcId="{440AA337-1CC8-3B4C-A226-4EF58E002202}" destId="{89DAE125-86AD-764C-9710-FF68CAD5B20C}" srcOrd="1" destOrd="0" presId="urn:microsoft.com/office/officeart/2005/8/layout/process2"/>
    <dgm:cxn modelId="{568FE450-FE7B-9D49-917C-7CD755815AA2}" srcId="{D3413DC7-963F-6E49-AF35-FFBDEAE2A767}" destId="{728D220E-C85B-8E42-9A52-A943118E7D23}" srcOrd="3" destOrd="0" parTransId="{A7E06711-CDC1-7542-B3F7-0856F9327FF4}" sibTransId="{561D32C7-A93A-3349-9DD3-A5CE5328D42C}"/>
    <dgm:cxn modelId="{329BB881-15F7-C046-B5BA-D36FBD54A9DC}" type="presOf" srcId="{728D220E-C85B-8E42-9A52-A943118E7D23}" destId="{40D0214D-78DE-E74E-AF3F-7D2A750453DD}" srcOrd="0" destOrd="0" presId="urn:microsoft.com/office/officeart/2005/8/layout/process2"/>
    <dgm:cxn modelId="{07EE19FF-C508-8B4E-9839-193954FD03CA}" type="presOf" srcId="{440AA337-1CC8-3B4C-A226-4EF58E002202}" destId="{1EAF45AC-F179-084B-A977-C203A94E438F}" srcOrd="0" destOrd="0" presId="urn:microsoft.com/office/officeart/2005/8/layout/process2"/>
    <dgm:cxn modelId="{9282B155-56BD-AD42-81A0-477563BBE9B9}" type="presOf" srcId="{D3413DC7-963F-6E49-AF35-FFBDEAE2A767}" destId="{EB429053-19D3-5D4C-BA24-D9052578540B}" srcOrd="0" destOrd="0" presId="urn:microsoft.com/office/officeart/2005/8/layout/process2"/>
    <dgm:cxn modelId="{F4906772-24FE-7349-BCD4-DE6F1CF76B92}" type="presOf" srcId="{CBFEAA32-C59F-8F41-9A12-72D49B8C671E}" destId="{5C003F95-BFF4-6E49-87FB-CC1F2C6AE495}" srcOrd="0" destOrd="0" presId="urn:microsoft.com/office/officeart/2005/8/layout/process2"/>
    <dgm:cxn modelId="{5760A47B-7DE8-B143-AAD4-C0C7836F7AC3}" srcId="{D3413DC7-963F-6E49-AF35-FFBDEAE2A767}" destId="{CBFEAA32-C59F-8F41-9A12-72D49B8C671E}" srcOrd="0" destOrd="0" parTransId="{9B3010F1-BB4E-474B-AE01-1C9CCDB23FB2}" sibTransId="{1438374A-E4CF-9C4F-AEAD-8A62D37C0D0B}"/>
    <dgm:cxn modelId="{5A6D03B2-D680-5741-91D0-709DF2D65F6B}" type="presParOf" srcId="{EB429053-19D3-5D4C-BA24-D9052578540B}" destId="{5C003F95-BFF4-6E49-87FB-CC1F2C6AE495}" srcOrd="0" destOrd="0" presId="urn:microsoft.com/office/officeart/2005/8/layout/process2"/>
    <dgm:cxn modelId="{A2E3D7B9-FD19-4C4D-8C62-6FA28E80B943}" type="presParOf" srcId="{EB429053-19D3-5D4C-BA24-D9052578540B}" destId="{81F9785E-58AE-7B46-AD90-13B08CC00BEE}" srcOrd="1" destOrd="0" presId="urn:microsoft.com/office/officeart/2005/8/layout/process2"/>
    <dgm:cxn modelId="{5A40FAB9-2368-E746-A4CD-B0DB85348F16}" type="presParOf" srcId="{81F9785E-58AE-7B46-AD90-13B08CC00BEE}" destId="{7CBE0C37-9B45-A64A-9B6D-BAD12B04EBC2}" srcOrd="0" destOrd="0" presId="urn:microsoft.com/office/officeart/2005/8/layout/process2"/>
    <dgm:cxn modelId="{6115F7F5-5A61-0B45-AB96-7E1AC566C8E9}" type="presParOf" srcId="{EB429053-19D3-5D4C-BA24-D9052578540B}" destId="{33FF8AB6-4308-2141-B0A4-94FFB947A072}" srcOrd="2" destOrd="0" presId="urn:microsoft.com/office/officeart/2005/8/layout/process2"/>
    <dgm:cxn modelId="{7E066FB1-13F6-9F41-B3D1-285170FB3FE8}" type="presParOf" srcId="{EB429053-19D3-5D4C-BA24-D9052578540B}" destId="{6F9D772B-5316-4443-BECD-CF76ED0AAC79}" srcOrd="3" destOrd="0" presId="urn:microsoft.com/office/officeart/2005/8/layout/process2"/>
    <dgm:cxn modelId="{3681F7C8-FC3D-6A46-952B-2A0C7B0DF6FD}" type="presParOf" srcId="{6F9D772B-5316-4443-BECD-CF76ED0AAC79}" destId="{C8BEAC8B-3275-2B4C-9FBB-CAE91D96BF83}" srcOrd="0" destOrd="0" presId="urn:microsoft.com/office/officeart/2005/8/layout/process2"/>
    <dgm:cxn modelId="{21B136CA-1DF3-CB42-B1F2-3C5ABBC1210B}" type="presParOf" srcId="{EB429053-19D3-5D4C-BA24-D9052578540B}" destId="{68ED1CBE-6578-E740-B552-12B15E4B9DB7}" srcOrd="4" destOrd="0" presId="urn:microsoft.com/office/officeart/2005/8/layout/process2"/>
    <dgm:cxn modelId="{DA74840D-4FF0-EF48-9C0C-FB246F579829}" type="presParOf" srcId="{EB429053-19D3-5D4C-BA24-D9052578540B}" destId="{1EAF45AC-F179-084B-A977-C203A94E438F}" srcOrd="5" destOrd="0" presId="urn:microsoft.com/office/officeart/2005/8/layout/process2"/>
    <dgm:cxn modelId="{5CBB3874-73B4-8E4D-AD1A-068E45B7AC6B}" type="presParOf" srcId="{1EAF45AC-F179-084B-A977-C203A94E438F}" destId="{89DAE125-86AD-764C-9710-FF68CAD5B20C}" srcOrd="0" destOrd="0" presId="urn:microsoft.com/office/officeart/2005/8/layout/process2"/>
    <dgm:cxn modelId="{030C6167-F23F-DD4C-9B9C-2F8132ACAFD3}" type="presParOf" srcId="{EB429053-19D3-5D4C-BA24-D9052578540B}" destId="{40D0214D-78DE-E74E-AF3F-7D2A750453D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03F95-BFF4-6E49-87FB-CC1F2C6AE495}">
      <dsp:nvSpPr>
        <dsp:cNvPr id="0" name=""/>
        <dsp:cNvSpPr/>
      </dsp:nvSpPr>
      <dsp:spPr>
        <a:xfrm>
          <a:off x="1754427" y="2142"/>
          <a:ext cx="3700835" cy="796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Editor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err="1" smtClean="0"/>
            <a:t>Print</a:t>
          </a:r>
          <a:r>
            <a:rPr lang="es-ES_tradnl" sz="1800" kern="1200" dirty="0" smtClean="0"/>
            <a:t>(‘Hola Mundo’)</a:t>
          </a:r>
          <a:endParaRPr lang="es-ES_tradnl" sz="1800" kern="1200" dirty="0"/>
        </a:p>
      </dsp:txBody>
      <dsp:txXfrm>
        <a:off x="1777769" y="25484"/>
        <a:ext cx="3654151" cy="750281"/>
      </dsp:txXfrm>
    </dsp:sp>
    <dsp:sp modelId="{81F9785E-58AE-7B46-AD90-13B08CC00BEE}">
      <dsp:nvSpPr>
        <dsp:cNvPr id="0" name=""/>
        <dsp:cNvSpPr/>
      </dsp:nvSpPr>
      <dsp:spPr>
        <a:xfrm rot="5400000">
          <a:off x="3455414" y="819032"/>
          <a:ext cx="298862" cy="35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400" kern="1200" dirty="0"/>
        </a:p>
      </dsp:txBody>
      <dsp:txXfrm rot="-5400000">
        <a:off x="3497256" y="848918"/>
        <a:ext cx="215180" cy="209203"/>
      </dsp:txXfrm>
    </dsp:sp>
    <dsp:sp modelId="{33FF8AB6-4308-2141-B0A4-94FFB947A072}">
      <dsp:nvSpPr>
        <dsp:cNvPr id="0" name=""/>
        <dsp:cNvSpPr/>
      </dsp:nvSpPr>
      <dsp:spPr>
        <a:xfrm>
          <a:off x="2586223" y="1197590"/>
          <a:ext cx="2037243" cy="796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err="1" smtClean="0"/>
            <a:t>holamundo.py</a:t>
          </a:r>
          <a:endParaRPr lang="es-ES_tradnl" sz="1800" kern="1200" dirty="0"/>
        </a:p>
      </dsp:txBody>
      <dsp:txXfrm>
        <a:off x="2609565" y="1220932"/>
        <a:ext cx="1990559" cy="750281"/>
      </dsp:txXfrm>
    </dsp:sp>
    <dsp:sp modelId="{6F9D772B-5316-4443-BECD-CF76ED0AAC79}">
      <dsp:nvSpPr>
        <dsp:cNvPr id="0" name=""/>
        <dsp:cNvSpPr/>
      </dsp:nvSpPr>
      <dsp:spPr>
        <a:xfrm rot="5400000">
          <a:off x="3455414" y="2014480"/>
          <a:ext cx="298862" cy="35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400" kern="1200" dirty="0"/>
        </a:p>
      </dsp:txBody>
      <dsp:txXfrm rot="-5400000">
        <a:off x="3497256" y="2044366"/>
        <a:ext cx="215180" cy="209203"/>
      </dsp:txXfrm>
    </dsp:sp>
    <dsp:sp modelId="{68ED1CBE-6578-E740-B552-12B15E4B9DB7}">
      <dsp:nvSpPr>
        <dsp:cNvPr id="0" name=""/>
        <dsp:cNvSpPr/>
      </dsp:nvSpPr>
      <dsp:spPr>
        <a:xfrm>
          <a:off x="2586223" y="2393038"/>
          <a:ext cx="2037243" cy="796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Interprete</a:t>
          </a:r>
          <a:endParaRPr lang="es-ES_tradnl" sz="1800" kern="1200" dirty="0"/>
        </a:p>
      </dsp:txBody>
      <dsp:txXfrm>
        <a:off x="2609565" y="2416380"/>
        <a:ext cx="1990559" cy="750281"/>
      </dsp:txXfrm>
    </dsp:sp>
    <dsp:sp modelId="{1EAF45AC-F179-084B-A977-C203A94E438F}">
      <dsp:nvSpPr>
        <dsp:cNvPr id="0" name=""/>
        <dsp:cNvSpPr/>
      </dsp:nvSpPr>
      <dsp:spPr>
        <a:xfrm rot="5400000">
          <a:off x="3455414" y="3209928"/>
          <a:ext cx="298862" cy="3586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400" kern="1200"/>
        </a:p>
      </dsp:txBody>
      <dsp:txXfrm rot="-5400000">
        <a:off x="3497256" y="3239814"/>
        <a:ext cx="215180" cy="209203"/>
      </dsp:txXfrm>
    </dsp:sp>
    <dsp:sp modelId="{40D0214D-78DE-E74E-AF3F-7D2A750453DD}">
      <dsp:nvSpPr>
        <dsp:cNvPr id="0" name=""/>
        <dsp:cNvSpPr/>
      </dsp:nvSpPr>
      <dsp:spPr>
        <a:xfrm>
          <a:off x="2586223" y="3588487"/>
          <a:ext cx="2037243" cy="796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Salida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 ‘Hola Mundo’</a:t>
          </a:r>
          <a:endParaRPr lang="es-ES_tradnl" sz="1800" kern="1200" dirty="0"/>
        </a:p>
      </dsp:txBody>
      <dsp:txXfrm>
        <a:off x="2609565" y="3611829"/>
        <a:ext cx="1990559" cy="750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28AB9-B00B-B043-B774-74897B20C6F2}" type="datetimeFigureOut">
              <a:rPr lang="en-US" smtClean="0"/>
              <a:t>3/6/19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A725B-D8D0-E847-B62B-882151089A3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68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A725B-D8D0-E847-B62B-882151089A37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702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s.wikibooks.org/wiki/Python/Generalidades/Palabras_reservadas,_operadores_y_s%C3%ADmbolos_del_lenguaje" TargetMode="Externa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 smtClean="0"/>
              <a:t>Tecnologías de la Información II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3100" dirty="0" smtClean="0">
                <a:solidFill>
                  <a:schemeClr val="accent1"/>
                </a:solidFill>
              </a:rPr>
              <a:t>Clase </a:t>
            </a:r>
            <a:r>
              <a:rPr lang="es-ES_tradnl" sz="3100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2000" dirty="0" smtClean="0"/>
              <a:t>Daniela Opitz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9650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Variable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2950351"/>
          </a:xfrm>
        </p:spPr>
        <p:txBody>
          <a:bodyPr>
            <a:normAutofit/>
          </a:bodyPr>
          <a:lstStyle/>
          <a:p>
            <a:pPr marL="349250" lvl="1" indent="0">
              <a:buNone/>
            </a:pPr>
            <a:r>
              <a:rPr lang="es-ES_tradnl" dirty="0" smtClean="0">
                <a:solidFill>
                  <a:srgbClr val="FF6600"/>
                </a:solidFill>
              </a:rPr>
              <a:t>¿Qué es una variable?</a:t>
            </a:r>
          </a:p>
          <a:p>
            <a:pPr marL="349250" lvl="1" indent="0">
              <a:buNone/>
            </a:pPr>
            <a:r>
              <a:rPr lang="es-ES_tradnl" dirty="0" smtClean="0"/>
              <a:t>Memoria que permite almacenar datos</a:t>
            </a:r>
          </a:p>
          <a:p>
            <a:pPr marL="349250" lvl="1" indent="0">
              <a:buNone/>
            </a:pPr>
            <a:endParaRPr lang="es-ES_tradnl" dirty="0" smtClean="0"/>
          </a:p>
          <a:p>
            <a:pPr marL="349250" lvl="1" indent="0">
              <a:buNone/>
            </a:pPr>
            <a:r>
              <a:rPr lang="es-ES_tradnl" dirty="0" smtClean="0">
                <a:solidFill>
                  <a:srgbClr val="FF6600"/>
                </a:solidFill>
              </a:rPr>
              <a:t>Ejemplo</a:t>
            </a:r>
            <a:r>
              <a:rPr lang="es-ES_tradnl" dirty="0" smtClean="0"/>
              <a:t>:</a:t>
            </a:r>
          </a:p>
          <a:p>
            <a:pPr marL="349250" lvl="1" indent="0">
              <a:buNone/>
            </a:pPr>
            <a:endParaRPr lang="es-ES_tradnl" dirty="0"/>
          </a:p>
          <a:p>
            <a:pPr marL="349250" lvl="1" indent="0">
              <a:buNone/>
            </a:pPr>
            <a:endParaRPr lang="es-ES_tradnl" dirty="0" smtClean="0"/>
          </a:p>
          <a:p>
            <a:pPr marL="349250" lvl="1" indent="0">
              <a:buNone/>
            </a:pP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643062"/>
            <a:ext cx="28224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3366FF"/>
                </a:solidFill>
              </a:rPr>
              <a:t>nombre</a:t>
            </a:r>
            <a:r>
              <a:rPr lang="es-ES_tradnl" dirty="0"/>
              <a:t> = 'Cameron </a:t>
            </a:r>
            <a:r>
              <a:rPr lang="es-ES_tradnl" dirty="0" err="1"/>
              <a:t>Howe</a:t>
            </a:r>
            <a:r>
              <a:rPr lang="es-ES_tradnl" dirty="0"/>
              <a:t>’</a:t>
            </a:r>
          </a:p>
          <a:p>
            <a:r>
              <a:rPr lang="es-ES_tradnl" dirty="0" err="1"/>
              <a:t>print</a:t>
            </a:r>
            <a:r>
              <a:rPr lang="es-ES_tradnl" dirty="0"/>
              <a:t> (</a:t>
            </a:r>
            <a:r>
              <a:rPr lang="es-ES_tradnl" dirty="0">
                <a:solidFill>
                  <a:srgbClr val="3366FF"/>
                </a:solidFill>
              </a:rPr>
              <a:t>nombre</a:t>
            </a:r>
            <a:r>
              <a:rPr lang="es-ES_tradnl" dirty="0"/>
              <a:t>)</a:t>
            </a:r>
          </a:p>
          <a:p>
            <a:r>
              <a:rPr lang="es-ES_tradnl" dirty="0"/>
              <a:t>‘Cameron </a:t>
            </a:r>
            <a:r>
              <a:rPr lang="es-ES_tradnl" dirty="0" err="1"/>
              <a:t>Howe</a:t>
            </a:r>
            <a:r>
              <a:rPr lang="es-ES_tradnl" dirty="0"/>
              <a:t>’</a:t>
            </a:r>
          </a:p>
        </p:txBody>
      </p:sp>
      <p:pic>
        <p:nvPicPr>
          <p:cNvPr id="5" name="Picture 4" descr="cameron-how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39" y="2965820"/>
            <a:ext cx="4535502" cy="20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Memoria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FF6600"/>
                </a:solidFill>
              </a:rPr>
              <a:t>Qué entendemos por memoria?</a:t>
            </a:r>
          </a:p>
          <a:p>
            <a:pPr marL="0" indent="0">
              <a:buNone/>
            </a:pPr>
            <a:r>
              <a:rPr lang="es-ES_tradnl" dirty="0" smtClean="0"/>
              <a:t>Dispositivo </a:t>
            </a:r>
            <a:r>
              <a:rPr lang="es-ES_tradnl" dirty="0"/>
              <a:t>electrónico que permite almacenar datos durante </a:t>
            </a:r>
            <a:r>
              <a:rPr lang="es-ES_tradnl" dirty="0" smtClean="0"/>
              <a:t>un intervalo </a:t>
            </a:r>
            <a:r>
              <a:rPr lang="es-ES_tradnl" dirty="0"/>
              <a:t>de </a:t>
            </a:r>
            <a:r>
              <a:rPr lang="es-ES_tradnl" dirty="0" smtClean="0"/>
              <a:t>tiempo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</p:txBody>
      </p:sp>
      <p:pic>
        <p:nvPicPr>
          <p:cNvPr id="4" name="Picture 3" descr="Screenshot 2019-02-26 23.58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651833"/>
            <a:ext cx="2717800" cy="1803400"/>
          </a:xfrm>
          <a:prstGeom prst="rect">
            <a:avLst/>
          </a:prstGeom>
        </p:spPr>
      </p:pic>
      <p:pic>
        <p:nvPicPr>
          <p:cNvPr id="5" name="Picture 4" descr="Screenshot 2019-02-26 23.5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37" y="3461333"/>
            <a:ext cx="2844800" cy="199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shot 2019-02-27 12.48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" y="5562316"/>
            <a:ext cx="5753100" cy="8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Tipos de Datos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s-ES_tradnl" dirty="0" err="1"/>
              <a:t>i</a:t>
            </a:r>
            <a:r>
              <a:rPr lang="es-ES_tradnl" dirty="0" err="1" smtClean="0"/>
              <a:t>nt</a:t>
            </a:r>
            <a:r>
              <a:rPr lang="es-ES_tradnl" dirty="0" smtClean="0"/>
              <a:t>: representa números </a:t>
            </a:r>
            <a:r>
              <a:rPr lang="es-ES_tradnl" b="1" dirty="0" smtClean="0"/>
              <a:t>enteros (ej. 3)</a:t>
            </a:r>
            <a:endParaRPr lang="es-ES_tradnl" dirty="0"/>
          </a:p>
          <a:p>
            <a:pPr>
              <a:buFont typeface="Wingdings" charset="2"/>
              <a:buChar char="§"/>
            </a:pPr>
            <a:r>
              <a:rPr lang="es-ES_tradnl" dirty="0" err="1"/>
              <a:t>f</a:t>
            </a:r>
            <a:r>
              <a:rPr lang="es-ES_tradnl" dirty="0" err="1" smtClean="0"/>
              <a:t>loat</a:t>
            </a:r>
            <a:r>
              <a:rPr lang="es-ES_tradnl" dirty="0" smtClean="0"/>
              <a:t>: representa números </a:t>
            </a:r>
            <a:r>
              <a:rPr lang="es-ES_tradnl" b="1" dirty="0" smtClean="0"/>
              <a:t>reales (ej. 3.27)</a:t>
            </a:r>
            <a:endParaRPr lang="es-ES_tradnl" b="1" dirty="0"/>
          </a:p>
          <a:p>
            <a:pPr>
              <a:buFont typeface="Wingdings" charset="2"/>
              <a:buChar char="§"/>
            </a:pPr>
            <a:r>
              <a:rPr lang="es-ES_tradnl" dirty="0" err="1"/>
              <a:t>b</a:t>
            </a:r>
            <a:r>
              <a:rPr lang="es-ES_tradnl" dirty="0" err="1" smtClean="0"/>
              <a:t>ool</a:t>
            </a:r>
            <a:r>
              <a:rPr lang="es-ES_tradnl" dirty="0" smtClean="0"/>
              <a:t>: representa valores </a:t>
            </a:r>
            <a:r>
              <a:rPr lang="es-ES_tradnl" b="1" dirty="0" err="1" smtClean="0"/>
              <a:t>Boolean</a:t>
            </a:r>
            <a:r>
              <a:rPr lang="es-ES_tradnl" b="1" dirty="0" smtClean="0"/>
              <a:t> </a:t>
            </a:r>
            <a:r>
              <a:rPr lang="es-ES_tradnl" dirty="0" smtClean="0"/>
              <a:t> (True and False)</a:t>
            </a:r>
            <a:endParaRPr lang="es-ES_tradnl" dirty="0"/>
          </a:p>
          <a:p>
            <a:pPr>
              <a:buFont typeface="Wingdings" charset="2"/>
              <a:buChar char="§"/>
            </a:pPr>
            <a:r>
              <a:rPr lang="es-ES_tradnl" dirty="0" err="1" smtClean="0"/>
              <a:t>NoneType</a:t>
            </a:r>
            <a:r>
              <a:rPr lang="es-ES_tradnl" dirty="0" smtClean="0"/>
              <a:t> –representa el valor  </a:t>
            </a:r>
            <a:r>
              <a:rPr lang="es-ES_tradnl" dirty="0" err="1" smtClean="0"/>
              <a:t>None</a:t>
            </a:r>
            <a:endParaRPr lang="es-ES_tradnl" dirty="0"/>
          </a:p>
          <a:p>
            <a:pPr marL="0" indent="0" algn="ctr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Puedes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usar</a:t>
            </a:r>
            <a:r>
              <a:rPr lang="en-US" b="1" dirty="0" smtClean="0">
                <a:solidFill>
                  <a:srgbClr val="FF0000"/>
                </a:solidFill>
              </a:rPr>
              <a:t> type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 smtClean="0">
                <a:solidFill>
                  <a:srgbClr val="FF0000"/>
                </a:solidFill>
              </a:rPr>
              <a:t>para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ver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tipo</a:t>
            </a:r>
            <a:endParaRPr lang="en-US" b="1" dirty="0">
              <a:solidFill>
                <a:srgbClr val="FF0000"/>
              </a:solidFill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679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Conversión de </a:t>
            </a:r>
            <a:r>
              <a:rPr lang="es-ES_tradnl" b="1" dirty="0" smtClean="0">
                <a:solidFill>
                  <a:schemeClr val="tx1"/>
                </a:solidFill>
              </a:rPr>
              <a:t>Tipos </a:t>
            </a:r>
            <a:r>
              <a:rPr lang="es-ES_tradnl" b="1" dirty="0">
                <a:solidFill>
                  <a:schemeClr val="tx1"/>
                </a:solidFill>
              </a:rPr>
              <a:t>de </a:t>
            </a:r>
            <a:r>
              <a:rPr lang="es-ES_tradnl" b="1" dirty="0" smtClean="0">
                <a:solidFill>
                  <a:schemeClr val="tx1"/>
                </a:solidFill>
              </a:rPr>
              <a:t>Datos</a:t>
            </a:r>
            <a:endParaRPr lang="es-ES_tradnl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La función input por defecto representa variables </a:t>
            </a:r>
            <a:r>
              <a:rPr lang="es-ES_tradnl" sz="2400" dirty="0" smtClean="0"/>
              <a:t>de tipo </a:t>
            </a:r>
            <a:r>
              <a:rPr lang="es-ES_tradnl" sz="2400" b="1" dirty="0" err="1"/>
              <a:t>str</a:t>
            </a:r>
            <a:r>
              <a:rPr lang="es-ES_tradnl" sz="2400" dirty="0"/>
              <a:t> (texto</a:t>
            </a:r>
            <a:r>
              <a:rPr lang="es-ES_tradnl" sz="2400" dirty="0" smtClean="0"/>
              <a:t>)</a:t>
            </a:r>
          </a:p>
          <a:p>
            <a:r>
              <a:rPr lang="es-ES_tradnl" sz="2400" dirty="0"/>
              <a:t>Podemos convertir </a:t>
            </a:r>
            <a:r>
              <a:rPr lang="es-ES_tradnl" sz="2400" dirty="0" err="1"/>
              <a:t>str</a:t>
            </a:r>
            <a:r>
              <a:rPr lang="es-ES_tradnl" sz="2400" dirty="0"/>
              <a:t> en números usando:</a:t>
            </a:r>
          </a:p>
          <a:p>
            <a:pPr lvl="1">
              <a:buFont typeface="Arial"/>
              <a:buChar char="•"/>
            </a:pPr>
            <a:r>
              <a:rPr lang="es-ES_tradnl" sz="2400" b="1" dirty="0" err="1"/>
              <a:t>int</a:t>
            </a:r>
            <a:r>
              <a:rPr lang="es-ES_tradnl" sz="2400" b="1" dirty="0"/>
              <a:t>(...) </a:t>
            </a:r>
            <a:r>
              <a:rPr lang="es-ES_tradnl" sz="2400" dirty="0" smtClean="0"/>
              <a:t>para </a:t>
            </a:r>
            <a:r>
              <a:rPr lang="es-ES_tradnl" sz="2400" dirty="0"/>
              <a:t>números enteros</a:t>
            </a:r>
          </a:p>
          <a:p>
            <a:pPr lvl="1">
              <a:buFont typeface="Arial"/>
              <a:buChar char="•"/>
            </a:pPr>
            <a:r>
              <a:rPr lang="es-ES_tradnl" sz="2400" b="1" dirty="0" err="1"/>
              <a:t>float</a:t>
            </a:r>
            <a:r>
              <a:rPr lang="es-ES_tradnl" sz="2400" b="1" dirty="0"/>
              <a:t>(...) </a:t>
            </a:r>
            <a:r>
              <a:rPr lang="es-ES_tradnl" sz="2400" dirty="0"/>
              <a:t>para números </a:t>
            </a:r>
            <a:r>
              <a:rPr lang="es-ES_tradnl" sz="2400" dirty="0" smtClean="0"/>
              <a:t>decimales</a:t>
            </a:r>
          </a:p>
          <a:p>
            <a:pPr marL="342900" lvl="1" indent="-342900">
              <a:spcBef>
                <a:spcPts val="2000"/>
              </a:spcBef>
            </a:pPr>
            <a:r>
              <a:rPr lang="es-ES_tradnl" sz="2400" dirty="0"/>
              <a:t>Y también podemos convertir números en texto usando </a:t>
            </a:r>
            <a:r>
              <a:rPr lang="es-ES_tradnl" sz="2400" b="1" dirty="0" err="1"/>
              <a:t>str</a:t>
            </a:r>
            <a:r>
              <a:rPr lang="es-ES_tradnl" sz="2400" b="1" dirty="0"/>
              <a:t>(...)</a:t>
            </a:r>
          </a:p>
          <a:p>
            <a:endParaRPr lang="es-ES_tradnl" dirty="0" smtClean="0"/>
          </a:p>
          <a:p>
            <a:pPr marL="349250" lvl="1" indent="0">
              <a:buNone/>
            </a:pPr>
            <a:endParaRPr lang="es-ES_tradnl" dirty="0"/>
          </a:p>
          <a:p>
            <a:pPr marL="349250" lvl="1" indent="0">
              <a:buNone/>
            </a:pP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1366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Un </a:t>
            </a:r>
            <a:r>
              <a:rPr lang="es-ES_tradnl" b="1" dirty="0" smtClean="0"/>
              <a:t>Poco </a:t>
            </a:r>
            <a:r>
              <a:rPr lang="es-ES_tradnl" b="1" dirty="0"/>
              <a:t>más </a:t>
            </a:r>
            <a:r>
              <a:rPr lang="es-ES_tradnl" b="1"/>
              <a:t>de </a:t>
            </a:r>
            <a:r>
              <a:rPr lang="es-ES_tradnl" b="1" smtClean="0"/>
              <a:t>Sintaxis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949" y="1781108"/>
            <a:ext cx="4267400" cy="4510395"/>
          </a:xfrm>
        </p:spPr>
        <p:txBody>
          <a:bodyPr anchor="ctr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ES_tradnl" sz="1600" b="1" dirty="0"/>
              <a:t>Literal</a:t>
            </a:r>
            <a:r>
              <a:rPr lang="es-ES_tradnl" sz="1600" dirty="0"/>
              <a:t>: código que representa un tipo de dato.</a:t>
            </a:r>
          </a:p>
          <a:p>
            <a:pPr lvl="1" algn="just">
              <a:lnSpc>
                <a:spcPct val="90000"/>
              </a:lnSpc>
              <a:buFont typeface="Arial"/>
              <a:buChar char="•"/>
            </a:pPr>
            <a:r>
              <a:rPr lang="es-ES_tradnl" sz="1600" dirty="0" smtClean="0"/>
              <a:t>"</a:t>
            </a:r>
            <a:r>
              <a:rPr lang="es-ES_tradnl" sz="1600" dirty="0">
                <a:solidFill>
                  <a:srgbClr val="008000"/>
                </a:solidFill>
              </a:rPr>
              <a:t>hola</a:t>
            </a:r>
            <a:r>
              <a:rPr lang="es-ES_tradnl" sz="1600" dirty="0"/>
              <a:t>" es un texto (tipo de dato </a:t>
            </a:r>
            <a:r>
              <a:rPr lang="es-ES_tradnl" sz="1600" dirty="0" err="1"/>
              <a:t>str</a:t>
            </a:r>
            <a:r>
              <a:rPr lang="es-ES_tradnl" sz="1600" dirty="0"/>
              <a:t>)</a:t>
            </a:r>
          </a:p>
          <a:p>
            <a:pPr lvl="1" algn="just">
              <a:lnSpc>
                <a:spcPct val="90000"/>
              </a:lnSpc>
              <a:buFont typeface="Arial"/>
              <a:buChar char="•"/>
            </a:pPr>
            <a:r>
              <a:rPr lang="es-ES_tradnl" sz="1600" dirty="0" smtClean="0">
                <a:solidFill>
                  <a:srgbClr val="008000"/>
                </a:solidFill>
              </a:rPr>
              <a:t>3.14</a:t>
            </a:r>
            <a:r>
              <a:rPr lang="es-ES_tradnl" sz="1600" dirty="0" smtClean="0"/>
              <a:t> </a:t>
            </a:r>
            <a:r>
              <a:rPr lang="es-ES_tradnl" sz="1600" dirty="0"/>
              <a:t>es un número </a:t>
            </a:r>
            <a:r>
              <a:rPr lang="es-ES_tradnl" sz="1600" dirty="0" err="1"/>
              <a:t>float</a:t>
            </a:r>
            <a:endParaRPr lang="es-ES_tradnl" sz="1600" dirty="0"/>
          </a:p>
          <a:p>
            <a:pPr algn="just">
              <a:lnSpc>
                <a:spcPct val="90000"/>
              </a:lnSpc>
            </a:pPr>
            <a:r>
              <a:rPr lang="es-ES_tradnl" sz="1600" b="1" dirty="0" smtClean="0"/>
              <a:t>Identificador</a:t>
            </a:r>
            <a:r>
              <a:rPr lang="es-ES_tradnl" sz="1600" dirty="0"/>
              <a:t>: nombre que se le puede dar una variable o función.</a:t>
            </a:r>
          </a:p>
          <a:p>
            <a:pPr lvl="1" algn="just">
              <a:lnSpc>
                <a:spcPct val="90000"/>
              </a:lnSpc>
              <a:buFont typeface="Arial"/>
              <a:buChar char="•"/>
            </a:pPr>
            <a:r>
              <a:rPr lang="es-ES_tradnl" sz="1600" dirty="0" smtClean="0">
                <a:solidFill>
                  <a:srgbClr val="008000"/>
                </a:solidFill>
              </a:rPr>
              <a:t>nombre</a:t>
            </a:r>
            <a:r>
              <a:rPr lang="es-ES_tradnl" sz="1600" dirty="0">
                <a:solidFill>
                  <a:srgbClr val="008000"/>
                </a:solidFill>
              </a:rPr>
              <a:t>, </a:t>
            </a:r>
            <a:r>
              <a:rPr lang="es-ES_tradnl" sz="1600" dirty="0" err="1" smtClean="0">
                <a:solidFill>
                  <a:srgbClr val="008000"/>
                </a:solidFill>
              </a:rPr>
              <a:t>print</a:t>
            </a:r>
            <a:endParaRPr lang="es-ES_tradnl" sz="1600" dirty="0">
              <a:solidFill>
                <a:srgbClr val="008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_tradnl" sz="1600" b="1" dirty="0" smtClean="0"/>
              <a:t>Variables</a:t>
            </a:r>
            <a:r>
              <a:rPr lang="es-ES_tradnl" sz="1600" dirty="0"/>
              <a:t>: es una referencia a una parte de la memoria que </a:t>
            </a:r>
            <a:r>
              <a:rPr lang="es-ES_tradnl" sz="1600" dirty="0" smtClean="0"/>
              <a:t>representa algún </a:t>
            </a:r>
            <a:r>
              <a:rPr lang="es-ES_tradnl" sz="1600" dirty="0"/>
              <a:t>dato. La usamos para guardar resultados parciales a medida </a:t>
            </a:r>
            <a:r>
              <a:rPr lang="es-ES_tradnl" sz="1600" dirty="0" smtClean="0"/>
              <a:t>que la </a:t>
            </a:r>
            <a:r>
              <a:rPr lang="es-ES_tradnl" sz="1600" dirty="0"/>
              <a:t>computación se realiza</a:t>
            </a:r>
          </a:p>
          <a:p>
            <a:pPr algn="just">
              <a:lnSpc>
                <a:spcPct val="90000"/>
              </a:lnSpc>
            </a:pPr>
            <a:r>
              <a:rPr lang="es-ES_tradnl" sz="1600" b="1" dirty="0" smtClean="0"/>
              <a:t>Expresiones</a:t>
            </a:r>
            <a:r>
              <a:rPr lang="es-ES_tradnl" sz="1600" dirty="0"/>
              <a:t>: combinación de variables, literales e identificadores.</a:t>
            </a:r>
          </a:p>
          <a:p>
            <a:pPr algn="just">
              <a:lnSpc>
                <a:spcPct val="90000"/>
              </a:lnSpc>
            </a:pPr>
            <a:r>
              <a:rPr lang="es-ES_tradnl" sz="1600" b="1" dirty="0" smtClean="0"/>
              <a:t>Traza</a:t>
            </a:r>
            <a:r>
              <a:rPr lang="es-ES_tradnl" sz="1600" dirty="0"/>
              <a:t>: evolución de variables a medida que se ejecuta un programa.</a:t>
            </a:r>
          </a:p>
        </p:txBody>
      </p:sp>
      <p:pic>
        <p:nvPicPr>
          <p:cNvPr id="5" name="Content Placeholder 4" descr="Screenshot 2019-02-27 12.49.36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084" b="-71084"/>
          <a:stretch>
            <a:fillRect/>
          </a:stretch>
        </p:blipFill>
        <p:spPr>
          <a:xfrm>
            <a:off x="4705349" y="1981199"/>
            <a:ext cx="3966031" cy="4310305"/>
          </a:xfrm>
        </p:spPr>
      </p:pic>
    </p:spTree>
    <p:extLst>
      <p:ext uri="{BB962C8B-B14F-4D97-AF65-F5344CB8AC3E}">
        <p14:creationId xmlns:p14="http://schemas.microsoft.com/office/powerpoint/2010/main" val="117896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Identificadores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Deben comenzar con una letra o con un </a:t>
            </a:r>
            <a:r>
              <a:rPr lang="es-ES_tradnl" dirty="0" smtClean="0"/>
              <a:t>guión bajo</a:t>
            </a:r>
            <a:endParaRPr lang="es-ES_tradnl" dirty="0"/>
          </a:p>
          <a:p>
            <a:r>
              <a:rPr lang="es-ES_tradnl" dirty="0" smtClean="0"/>
              <a:t>Pueden </a:t>
            </a:r>
            <a:r>
              <a:rPr lang="es-ES_tradnl" dirty="0"/>
              <a:t>contener </a:t>
            </a:r>
            <a:r>
              <a:rPr lang="es-ES_tradnl" dirty="0" smtClean="0"/>
              <a:t>dígitos </a:t>
            </a:r>
            <a:r>
              <a:rPr lang="es-ES_tradnl" dirty="0"/>
              <a:t>y guión bajo</a:t>
            </a:r>
          </a:p>
          <a:p>
            <a:pPr lvl="1">
              <a:buFont typeface="Arial"/>
              <a:buChar char="•"/>
            </a:pPr>
            <a:r>
              <a:rPr lang="es-ES_tradnl" dirty="0" smtClean="0">
                <a:solidFill>
                  <a:srgbClr val="008000"/>
                </a:solidFill>
              </a:rPr>
              <a:t>x</a:t>
            </a:r>
            <a:r>
              <a:rPr lang="es-ES_tradnl" dirty="0">
                <a:solidFill>
                  <a:srgbClr val="008000"/>
                </a:solidFill>
              </a:rPr>
              <a:t>, </a:t>
            </a:r>
            <a:r>
              <a:rPr lang="es-ES_tradnl" dirty="0" err="1">
                <a:solidFill>
                  <a:srgbClr val="008000"/>
                </a:solidFill>
              </a:rPr>
              <a:t>nombre_apellido</a:t>
            </a:r>
            <a:r>
              <a:rPr lang="es-ES_tradnl" dirty="0">
                <a:solidFill>
                  <a:srgbClr val="008000"/>
                </a:solidFill>
              </a:rPr>
              <a:t>, y55, </a:t>
            </a:r>
            <a:r>
              <a:rPr lang="es-ES_tradnl" dirty="0" smtClean="0">
                <a:solidFill>
                  <a:srgbClr val="008000"/>
                </a:solidFill>
              </a:rPr>
              <a:t>_</a:t>
            </a:r>
            <a:r>
              <a:rPr lang="es-ES_tradnl" dirty="0" err="1" smtClean="0">
                <a:solidFill>
                  <a:srgbClr val="008000"/>
                </a:solidFill>
              </a:rPr>
              <a:t>holahola</a:t>
            </a:r>
            <a:r>
              <a:rPr lang="es-ES_tradnl" dirty="0" smtClean="0">
                <a:solidFill>
                  <a:srgbClr val="008000"/>
                </a:solidFill>
              </a:rPr>
              <a:t>, temperatura</a:t>
            </a:r>
            <a:endParaRPr lang="es-ES_tradnl" dirty="0">
              <a:solidFill>
                <a:srgbClr val="008000"/>
              </a:solidFill>
            </a:endParaRPr>
          </a:p>
          <a:p>
            <a:r>
              <a:rPr lang="es-ES_tradnl" dirty="0" smtClean="0"/>
              <a:t>Pero </a:t>
            </a:r>
            <a:r>
              <a:rPr lang="es-ES_tradnl" dirty="0"/>
              <a:t>no pueden comenzar con números </a:t>
            </a:r>
            <a:r>
              <a:rPr lang="es-ES_tradnl" dirty="0" smtClean="0"/>
              <a:t>o contener </a:t>
            </a:r>
            <a:r>
              <a:rPr lang="es-ES_tradnl" dirty="0"/>
              <a:t>caracteres de </a:t>
            </a:r>
            <a:r>
              <a:rPr lang="es-ES_tradnl" dirty="0" smtClean="0"/>
              <a:t>operación:</a:t>
            </a:r>
            <a:endParaRPr lang="es-ES_tradnl" dirty="0"/>
          </a:p>
          <a:p>
            <a:pPr lvl="1">
              <a:buFont typeface="Arial"/>
              <a:buChar char="•"/>
            </a:pPr>
            <a:r>
              <a:rPr lang="es-ES_tradnl" dirty="0" smtClean="0">
                <a:solidFill>
                  <a:srgbClr val="FF0000"/>
                </a:solidFill>
              </a:rPr>
              <a:t>12</a:t>
            </a:r>
            <a:r>
              <a:rPr lang="es-ES_tradnl" dirty="0">
                <a:solidFill>
                  <a:srgbClr val="FF0000"/>
                </a:solidFill>
              </a:rPr>
              <a:t>, 1x, -55, 33mineros, </a:t>
            </a:r>
            <a:r>
              <a:rPr lang="es-ES_tradnl" dirty="0" err="1">
                <a:solidFill>
                  <a:srgbClr val="FF0000"/>
                </a:solidFill>
              </a:rPr>
              <a:t>micro$</a:t>
            </a:r>
            <a:r>
              <a:rPr lang="es-ES_tradnl" dirty="0" err="1" smtClean="0">
                <a:solidFill>
                  <a:srgbClr val="FF0000"/>
                </a:solidFill>
              </a:rPr>
              <a:t>oft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smtClean="0"/>
              <a:t> </a:t>
            </a:r>
            <a:r>
              <a:rPr lang="es-ES_tradnl" dirty="0"/>
              <a:t>Tampoco pueden ser palabras reservadas:</a:t>
            </a:r>
          </a:p>
          <a:p>
            <a:pPr lvl="1">
              <a:buFont typeface="Arial"/>
              <a:buChar char="•"/>
            </a:pPr>
            <a:r>
              <a:rPr lang="es-ES_tradnl" dirty="0" err="1" smtClean="0">
                <a:solidFill>
                  <a:srgbClr val="FF0000"/>
                </a:solidFill>
              </a:rPr>
              <a:t>int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return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 smtClean="0">
                <a:solidFill>
                  <a:srgbClr val="FF0000"/>
                </a:solidFill>
              </a:rPr>
              <a:t>float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7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Identificadores</a:t>
            </a:r>
            <a:endParaRPr lang="es-ES_tradnl" b="1" dirty="0"/>
          </a:p>
        </p:txBody>
      </p:sp>
      <p:pic>
        <p:nvPicPr>
          <p:cNvPr id="4" name="Content Placeholder 3" descr="Screenshot 2019-02-26 23.55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2806" r="4397" b="-11170"/>
          <a:stretch/>
        </p:blipFill>
        <p:spPr>
          <a:xfrm>
            <a:off x="872062" y="2399264"/>
            <a:ext cx="7329430" cy="3788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95401" y="1891862"/>
            <a:ext cx="328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rgbClr val="FF0000"/>
                </a:solidFill>
              </a:rPr>
              <a:t>Palabras reservadas en </a:t>
            </a:r>
            <a:r>
              <a:rPr lang="es-ES_tradnl" dirty="0" err="1" smtClean="0">
                <a:solidFill>
                  <a:srgbClr val="FF0000"/>
                </a:solidFill>
              </a:rPr>
              <a:t>Python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8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Identificadores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Recuerde que el código será leído por otra persona o por su ‘futuro yo’</a:t>
            </a:r>
          </a:p>
          <a:p>
            <a:r>
              <a:rPr lang="es-ES_tradnl" dirty="0" smtClean="0"/>
              <a:t>Deben </a:t>
            </a:r>
            <a:r>
              <a:rPr lang="es-ES_tradnl" dirty="0"/>
              <a:t>ser informativos!</a:t>
            </a:r>
          </a:p>
          <a:p>
            <a:pPr lvl="1">
              <a:buFont typeface="Arial"/>
              <a:buChar char="•"/>
            </a:pPr>
            <a:r>
              <a:rPr lang="es-ES_tradnl" dirty="0" smtClean="0">
                <a:solidFill>
                  <a:schemeClr val="tx1"/>
                </a:solidFill>
              </a:rPr>
              <a:t>Siglas </a:t>
            </a:r>
            <a:r>
              <a:rPr lang="es-ES_tradnl" dirty="0">
                <a:solidFill>
                  <a:schemeClr val="tx1"/>
                </a:solidFill>
              </a:rPr>
              <a:t>son confusas: </a:t>
            </a:r>
            <a:r>
              <a:rPr lang="es-ES_tradnl" dirty="0">
                <a:solidFill>
                  <a:srgbClr val="FF0000"/>
                </a:solidFill>
              </a:rPr>
              <a:t>LAX, CCP, </a:t>
            </a:r>
            <a:r>
              <a:rPr lang="es-ES_tradnl" dirty="0" err="1">
                <a:solidFill>
                  <a:srgbClr val="FF0000"/>
                </a:solidFill>
              </a:rPr>
              <a:t>myvar</a:t>
            </a:r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No </a:t>
            </a:r>
            <a:r>
              <a:rPr lang="es-ES_tradnl" dirty="0">
                <a:solidFill>
                  <a:schemeClr val="tx1"/>
                </a:solidFill>
              </a:rPr>
              <a:t>use nombres largos:</a:t>
            </a:r>
          </a:p>
          <a:p>
            <a:pPr lvl="1">
              <a:buFont typeface="Arial"/>
              <a:buChar char="•"/>
            </a:pPr>
            <a:r>
              <a:rPr lang="es-ES_tradnl" dirty="0" err="1">
                <a:solidFill>
                  <a:srgbClr val="FF0000"/>
                </a:solidFill>
              </a:rPr>
              <a:t>mi_variable_de_tipo_string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Operaciones Sobre Datos</a:t>
            </a:r>
            <a:endParaRPr lang="es-ES_tradnl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64522"/>
              </p:ext>
            </p:extLst>
          </p:nvPr>
        </p:nvGraphicFramePr>
        <p:xfrm>
          <a:off x="3664211" y="2547295"/>
          <a:ext cx="4883934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967"/>
                <a:gridCol w="2441967"/>
              </a:tblGrid>
              <a:tr h="26874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Texto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Números</a:t>
                      </a:r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97">
                <a:tc>
                  <a:txBody>
                    <a:bodyPr/>
                    <a:lstStyle/>
                    <a:p>
                      <a:pPr algn="ctr"/>
                      <a:r>
                        <a:rPr lang="es-ES_trad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algn="ctr"/>
                      <a:r>
                        <a:rPr lang="es-ES_trad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(concatenar)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+, -, /, *, %, //</a:t>
                      </a:r>
                    </a:p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2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(agregar al final)</a:t>
                      </a:r>
                      <a:endParaRPr lang="es-ES_tradnl" dirty="0" smtClean="0"/>
                    </a:p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+=, -=, *=, etc…</a:t>
                      </a:r>
                      <a:endParaRPr lang="es-ES_tradnl" dirty="0" smtClean="0"/>
                    </a:p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06459" y="5429297"/>
            <a:ext cx="46441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sz="1200" i="1" dirty="0">
                <a:hlinkClick r:id="rId2"/>
              </a:rPr>
              <a:t>Fuente: </a:t>
            </a:r>
            <a:r>
              <a:rPr lang="es-ES_tradnl" sz="1200" i="1" dirty="0" err="1">
                <a:hlinkClick r:id="rId2"/>
              </a:rPr>
              <a:t>https</a:t>
            </a:r>
            <a:r>
              <a:rPr lang="es-ES_tradnl" sz="1200" i="1" dirty="0">
                <a:hlinkClick r:id="rId2"/>
              </a:rPr>
              <a:t>://</a:t>
            </a:r>
            <a:r>
              <a:rPr lang="es-ES_tradnl" sz="1200" i="1" dirty="0" err="1">
                <a:hlinkClick r:id="rId2"/>
              </a:rPr>
              <a:t>es.wikibooks.org</a:t>
            </a:r>
            <a:r>
              <a:rPr lang="es-ES_tradnl" sz="1200" i="1" dirty="0">
                <a:hlinkClick r:id="rId2"/>
              </a:rPr>
              <a:t>/wiki/</a:t>
            </a:r>
            <a:r>
              <a:rPr lang="es-ES_tradnl" sz="1200" i="1" dirty="0" err="1">
                <a:hlinkClick r:id="rId2"/>
              </a:rPr>
              <a:t>Python</a:t>
            </a:r>
            <a:r>
              <a:rPr lang="es-ES_tradnl" sz="1200" i="1" dirty="0">
                <a:hlinkClick r:id="rId2"/>
              </a:rPr>
              <a:t>/Generalidades/Palabras_reservadas,_operadores_y_s%C3%ADmbolos_del_lenguaje</a:t>
            </a:r>
            <a:endParaRPr lang="es-ES_tradnl" sz="1200" i="1" dirty="0"/>
          </a:p>
        </p:txBody>
      </p:sp>
      <p:pic>
        <p:nvPicPr>
          <p:cNvPr id="5" name="Picture 4" descr="Screenshot 2019-02-26 23.4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8" y="2370020"/>
            <a:ext cx="2510099" cy="23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rgbClr val="103154"/>
                </a:solidFill>
              </a:rPr>
              <a:t>Operaciones </a:t>
            </a:r>
            <a:r>
              <a:rPr lang="es-ES_tradnl" b="1" dirty="0" smtClean="0">
                <a:solidFill>
                  <a:srgbClr val="103154"/>
                </a:solidFill>
              </a:rPr>
              <a:t>Sobre Datos</a:t>
            </a:r>
            <a:endParaRPr lang="es-ES_tradnl" b="1" dirty="0">
              <a:solidFill>
                <a:srgbClr val="10315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1820071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s-ES_tradnl" sz="1800" dirty="0" smtClean="0"/>
              <a:t>Operaciones sobre </a:t>
            </a:r>
            <a:r>
              <a:rPr lang="es-ES_tradnl" sz="1800" dirty="0" err="1" smtClean="0"/>
              <a:t>strings</a:t>
            </a:r>
            <a:endParaRPr lang="es-ES_tradnl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572077" y="2891247"/>
            <a:ext cx="395335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numCol="1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primero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smtClean="0"/>
              <a:t>Daniela</a:t>
            </a:r>
            <a:endParaRPr lang="es-ES_tradnl" dirty="0"/>
          </a:p>
          <a:p>
            <a:r>
              <a:rPr lang="es-ES_tradnl" dirty="0" smtClean="0">
                <a:solidFill>
                  <a:srgbClr val="008000"/>
                </a:solidFill>
              </a:rPr>
              <a:t>segundo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 smtClean="0"/>
              <a:t>Opitz</a:t>
            </a:r>
          </a:p>
          <a:p>
            <a:r>
              <a:rPr lang="es-ES_tradnl" dirty="0" smtClean="0">
                <a:solidFill>
                  <a:srgbClr val="FF7F01"/>
                </a:solidFill>
              </a:rPr>
              <a:t>nombre</a:t>
            </a:r>
            <a:r>
              <a:rPr lang="es-ES_tradnl" dirty="0" smtClean="0"/>
              <a:t> </a:t>
            </a:r>
            <a:r>
              <a:rPr lang="es-ES_tradnl" dirty="0"/>
              <a:t>= </a:t>
            </a:r>
            <a:r>
              <a:rPr lang="es-ES_tradnl" dirty="0">
                <a:solidFill>
                  <a:srgbClr val="FF0000"/>
                </a:solidFill>
              </a:rPr>
              <a:t>primero</a:t>
            </a:r>
            <a:r>
              <a:rPr lang="es-ES_tradnl" dirty="0"/>
              <a:t> + ' ' + </a:t>
            </a:r>
            <a:r>
              <a:rPr lang="es-ES_tradnl" dirty="0" smtClean="0">
                <a:solidFill>
                  <a:srgbClr val="008000"/>
                </a:solidFill>
              </a:rPr>
              <a:t>segundo</a:t>
            </a:r>
          </a:p>
          <a:p>
            <a:r>
              <a:rPr lang="es-ES_tradnl" dirty="0" err="1" smtClean="0"/>
              <a:t>print</a:t>
            </a:r>
            <a:r>
              <a:rPr lang="es-ES_tradnl" dirty="0" smtClean="0"/>
              <a:t>(’</a:t>
            </a:r>
            <a:r>
              <a:rPr lang="es-ES_tradnl" dirty="0" smtClean="0">
                <a:solidFill>
                  <a:srgbClr val="FF7F01"/>
                </a:solidFill>
              </a:rPr>
              <a:t>nombre’</a:t>
            </a:r>
            <a:r>
              <a:rPr lang="es-ES_tradnl" dirty="0" smtClean="0"/>
              <a:t>)</a:t>
            </a:r>
          </a:p>
          <a:p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3427930" y="5403334"/>
            <a:ext cx="21790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Daniela Opitz</a:t>
            </a:r>
            <a:endParaRPr lang="es-ES_trad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17457" y="4368575"/>
            <a:ext cx="0" cy="95769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Clase de Hoy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Shells</a:t>
            </a:r>
            <a:endParaRPr lang="es-ES_tradnl" dirty="0" smtClean="0"/>
          </a:p>
          <a:p>
            <a:r>
              <a:rPr lang="es-ES_tradnl" dirty="0" smtClean="0"/>
              <a:t>Primer programa (‘Hola Mundo’)</a:t>
            </a:r>
          </a:p>
          <a:p>
            <a:r>
              <a:rPr lang="es-ES_tradnl" dirty="0" smtClean="0"/>
              <a:t>Sintaxis</a:t>
            </a:r>
          </a:p>
          <a:p>
            <a:r>
              <a:rPr lang="es-ES_tradnl" dirty="0"/>
              <a:t>V</a:t>
            </a:r>
            <a:r>
              <a:rPr lang="es-ES_tradnl" dirty="0" smtClean="0"/>
              <a:t>ariable </a:t>
            </a:r>
            <a:r>
              <a:rPr lang="es-ES_tradnl" dirty="0"/>
              <a:t>y tipo de datos</a:t>
            </a:r>
          </a:p>
          <a:p>
            <a:r>
              <a:rPr lang="es-ES_tradnl" dirty="0" smtClean="0"/>
              <a:t>Operadores </a:t>
            </a:r>
            <a:r>
              <a:rPr lang="es-ES_tradnl" dirty="0"/>
              <a:t>de aritmética </a:t>
            </a:r>
            <a:r>
              <a:rPr lang="es-ES_tradnl" dirty="0" smtClean="0"/>
              <a:t>básicos</a:t>
            </a:r>
          </a:p>
          <a:p>
            <a:r>
              <a:rPr lang="es-ES_tradnl" dirty="0"/>
              <a:t>Entrada/salida de </a:t>
            </a:r>
            <a:r>
              <a:rPr lang="es-ES_tradnl" dirty="0" smtClean="0"/>
              <a:t>datos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4" name="Picture 3" descr="Programm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74" y="2379678"/>
            <a:ext cx="3505852" cy="20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9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b="1" dirty="0"/>
              <a:t>Entrada y </a:t>
            </a:r>
            <a:r>
              <a:rPr lang="es-ES_tradnl" b="1" dirty="0" smtClean="0"/>
              <a:t>Salida de Datos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Funciones de entrada/salida</a:t>
            </a:r>
            <a:r>
              <a:rPr lang="es-ES_tradnl" dirty="0" smtClean="0"/>
              <a:t>:</a:t>
            </a:r>
            <a:endParaRPr lang="es-ES_tradnl" dirty="0"/>
          </a:p>
          <a:p>
            <a:pPr>
              <a:buFont typeface="Wingdings" charset="2"/>
              <a:buChar char="§"/>
            </a:pPr>
            <a:r>
              <a:rPr lang="es-ES_tradnl" dirty="0" smtClean="0"/>
              <a:t>input</a:t>
            </a:r>
            <a:r>
              <a:rPr lang="es-ES_tradnl" dirty="0"/>
              <a:t>(…) recibe datos por </a:t>
            </a:r>
            <a:r>
              <a:rPr lang="es-ES_tradnl" dirty="0" smtClean="0"/>
              <a:t>teclado</a:t>
            </a:r>
          </a:p>
          <a:p>
            <a:pPr>
              <a:buFont typeface="Wingdings" charset="2"/>
              <a:buChar char="§"/>
            </a:pPr>
            <a:r>
              <a:rPr lang="es-ES_tradnl" dirty="0" err="1" smtClean="0"/>
              <a:t>print</a:t>
            </a:r>
            <a:r>
              <a:rPr lang="es-ES_tradnl" dirty="0"/>
              <a:t>(…) imprime datos en la </a:t>
            </a:r>
            <a:r>
              <a:rPr lang="es-ES_tradnl" dirty="0" smtClean="0"/>
              <a:t>pantalla</a:t>
            </a:r>
          </a:p>
          <a:p>
            <a:pPr marL="0" indent="0" algn="ctr">
              <a:buNone/>
            </a:pPr>
            <a:endParaRPr lang="es-ES_tradnl" dirty="0" smtClean="0"/>
          </a:p>
          <a:p>
            <a:pPr marL="0" indent="0" algn="ctr">
              <a:buNone/>
            </a:pPr>
            <a:endParaRPr lang="es-ES_tradnl" dirty="0" smtClean="0"/>
          </a:p>
          <a:p>
            <a:pPr marL="0" indent="0" algn="ctr">
              <a:buNone/>
            </a:pPr>
            <a:endParaRPr lang="es-ES_tradnl" dirty="0"/>
          </a:p>
          <a:p>
            <a:pPr marL="0" indent="0" algn="ctr">
              <a:buNone/>
            </a:pP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2299367" y="3823368"/>
            <a:ext cx="4411579" cy="5447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dirty="0">
                <a:solidFill>
                  <a:srgbClr val="FF0000"/>
                </a:solidFill>
              </a:rPr>
              <a:t>nombre</a:t>
            </a:r>
            <a:r>
              <a:rPr lang="es-ES_tradnl" dirty="0"/>
              <a:t> = </a:t>
            </a:r>
            <a:r>
              <a:rPr lang="es-ES_tradnl" dirty="0">
                <a:solidFill>
                  <a:schemeClr val="bg2"/>
                </a:solidFill>
              </a:rPr>
              <a:t>input</a:t>
            </a:r>
            <a:r>
              <a:rPr lang="es-ES_tradnl" dirty="0"/>
              <a:t>('Indica tu nombre:’</a:t>
            </a:r>
            <a:r>
              <a:rPr lang="es-ES_tradnl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s-ES_tradnl" dirty="0" err="1" smtClean="0">
                <a:solidFill>
                  <a:srgbClr val="0096FF"/>
                </a:solidFill>
              </a:rPr>
              <a:t>print</a:t>
            </a:r>
            <a:r>
              <a:rPr lang="es-ES_tradnl" dirty="0"/>
              <a:t>('Tu nombre es', </a:t>
            </a:r>
            <a:r>
              <a:rPr lang="es-ES_tradnl" dirty="0">
                <a:solidFill>
                  <a:srgbClr val="FF0000"/>
                </a:solidFill>
              </a:rPr>
              <a:t>nombre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70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/>
              <a:t>Entrada y </a:t>
            </a:r>
            <a:r>
              <a:rPr lang="es-ES_tradnl" b="1" dirty="0" smtClean="0"/>
              <a:t>Salida </a:t>
            </a:r>
            <a:r>
              <a:rPr lang="es-ES_tradnl" b="1" dirty="0"/>
              <a:t>de </a:t>
            </a:r>
            <a:r>
              <a:rPr lang="es-ES_tradnl" b="1" dirty="0" smtClean="0"/>
              <a:t>Datos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737" y="2524666"/>
            <a:ext cx="5080000" cy="2100808"/>
          </a:xfr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s-ES_tradnl" sz="1600" dirty="0">
                <a:solidFill>
                  <a:schemeClr val="accent1"/>
                </a:solidFill>
              </a:rPr>
              <a:t>n</a:t>
            </a:r>
            <a:r>
              <a:rPr lang="es-ES_tradnl" sz="1600" dirty="0" smtClean="0">
                <a:solidFill>
                  <a:schemeClr val="accent1"/>
                </a:solidFill>
              </a:rPr>
              <a:t>ombre</a:t>
            </a:r>
            <a:r>
              <a:rPr lang="es-ES_tradnl" sz="1600" dirty="0" smtClean="0">
                <a:solidFill>
                  <a:srgbClr val="0000FF"/>
                </a:solidFill>
              </a:rPr>
              <a:t> </a:t>
            </a:r>
            <a:r>
              <a:rPr lang="es-ES_tradnl" sz="1600" dirty="0" smtClean="0">
                <a:solidFill>
                  <a:srgbClr val="103154"/>
                </a:solidFill>
              </a:rPr>
              <a:t>=</a:t>
            </a:r>
            <a:r>
              <a:rPr lang="es-ES_tradnl" sz="1600" dirty="0" smtClean="0">
                <a:solidFill>
                  <a:srgbClr val="0000FF"/>
                </a:solidFill>
              </a:rPr>
              <a:t> </a:t>
            </a:r>
            <a:r>
              <a:rPr lang="es-ES_tradnl" sz="1600" dirty="0" smtClean="0">
                <a:solidFill>
                  <a:schemeClr val="tx1"/>
                </a:solidFill>
              </a:rPr>
              <a:t>input(‘indica tu nombre:’)</a:t>
            </a:r>
            <a:endParaRPr lang="es-ES_tradnl" sz="1600" dirty="0">
              <a:solidFill>
                <a:schemeClr val="tx1"/>
              </a:solidFill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s-ES_tradnl" sz="1600" dirty="0" smtClean="0">
                <a:solidFill>
                  <a:srgbClr val="0000FF"/>
                </a:solidFill>
              </a:rPr>
              <a:t>edad</a:t>
            </a:r>
            <a:r>
              <a:rPr lang="es-ES_tradnl" sz="1600" dirty="0" smtClean="0"/>
              <a:t> </a:t>
            </a:r>
            <a:r>
              <a:rPr lang="es-ES_tradnl" sz="1600" dirty="0"/>
              <a:t>= </a:t>
            </a:r>
            <a:r>
              <a:rPr lang="es-ES_tradnl" sz="1600" dirty="0" err="1"/>
              <a:t>int</a:t>
            </a:r>
            <a:r>
              <a:rPr lang="es-ES_tradnl" sz="1600" dirty="0"/>
              <a:t>(input('Indica tu edad: ')</a:t>
            </a:r>
            <a:r>
              <a:rPr lang="es-ES_tradnl" sz="1600" dirty="0" smtClean="0"/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_tradnl" sz="1600" dirty="0" err="1" smtClean="0"/>
              <a:t>print</a:t>
            </a:r>
            <a:r>
              <a:rPr lang="es-ES_tradnl" sz="1600" dirty="0"/>
              <a:t>('Hola',</a:t>
            </a:r>
            <a:r>
              <a:rPr lang="es-ES_tradnl" sz="1600" dirty="0">
                <a:solidFill>
                  <a:schemeClr val="accent1"/>
                </a:solidFill>
              </a:rPr>
              <a:t> </a:t>
            </a:r>
            <a:r>
              <a:rPr lang="es-ES_tradnl" sz="1600" dirty="0" err="1">
                <a:solidFill>
                  <a:schemeClr val="accent1"/>
                </a:solidFill>
              </a:rPr>
              <a:t>nombre</a:t>
            </a:r>
            <a:r>
              <a:rPr lang="es-ES_tradnl" sz="1600" dirty="0" err="1"/>
              <a:t>,'veo</a:t>
            </a:r>
            <a:r>
              <a:rPr lang="es-ES_tradnl" sz="1600" dirty="0"/>
              <a:t> que tienes',</a:t>
            </a:r>
            <a:r>
              <a:rPr lang="es-ES_tradnl" sz="1600" dirty="0">
                <a:solidFill>
                  <a:srgbClr val="0000FF"/>
                </a:solidFill>
              </a:rPr>
              <a:t> edad</a:t>
            </a:r>
            <a:r>
              <a:rPr lang="es-ES_tradnl" sz="1600" dirty="0"/>
              <a:t>, '</a:t>
            </a:r>
            <a:r>
              <a:rPr lang="es-ES_tradnl" sz="1600" dirty="0" smtClean="0"/>
              <a:t>años’)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_tradnl" sz="1600" dirty="0" smtClean="0">
                <a:solidFill>
                  <a:srgbClr val="008000"/>
                </a:solidFill>
              </a:rPr>
              <a:t>decenas</a:t>
            </a:r>
            <a:r>
              <a:rPr lang="es-ES_tradnl" sz="1600" dirty="0" smtClean="0"/>
              <a:t> </a:t>
            </a:r>
            <a:r>
              <a:rPr lang="es-ES_tradnl" sz="1600" dirty="0"/>
              <a:t>= edad // 10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s-ES_tradnl" sz="1600" dirty="0" err="1"/>
              <a:t>print</a:t>
            </a:r>
            <a:r>
              <a:rPr lang="es-ES_tradnl" sz="1600" dirty="0"/>
              <a:t>('Y al menos tienes', </a:t>
            </a:r>
            <a:r>
              <a:rPr lang="es-ES_tradnl" sz="1600" dirty="0">
                <a:solidFill>
                  <a:srgbClr val="008000"/>
                </a:solidFill>
              </a:rPr>
              <a:t>decena</a:t>
            </a:r>
            <a:r>
              <a:rPr lang="es-ES_tradnl" sz="1600" dirty="0"/>
              <a:t>s, </a:t>
            </a:r>
            <a:r>
              <a:rPr lang="es-ES_tradnl" sz="1600" dirty="0">
                <a:solidFill>
                  <a:srgbClr val="000090"/>
                </a:solidFill>
              </a:rPr>
              <a:t>'</a:t>
            </a:r>
            <a:r>
              <a:rPr lang="es-ES_tradnl" sz="1600" dirty="0" err="1">
                <a:solidFill>
                  <a:srgbClr val="000090"/>
                </a:solidFill>
              </a:rPr>
              <a:t>decadas</a:t>
            </a:r>
            <a:r>
              <a:rPr lang="es-ES_tradnl" sz="1600" dirty="0">
                <a:solidFill>
                  <a:srgbClr val="000090"/>
                </a:solidFill>
              </a:rPr>
              <a:t>'</a:t>
            </a:r>
            <a:r>
              <a:rPr lang="es-ES_tradnl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Entrada y Salida de Datos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6144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 04_conversion.py</a:t>
            </a:r>
          </a:p>
          <a:p>
            <a:pPr marL="0" indent="0">
              <a:buNone/>
            </a:pPr>
            <a:endParaRPr lang="es-ES_tradnl" dirty="0"/>
          </a:p>
          <a:p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¿Qué </a:t>
            </a:r>
            <a:r>
              <a:rPr lang="es-ES_tradnl" dirty="0"/>
              <a:t>sucede si no usamos la conversión </a:t>
            </a:r>
            <a:r>
              <a:rPr lang="es-ES_tradnl" dirty="0" err="1"/>
              <a:t>int</a:t>
            </a:r>
            <a:r>
              <a:rPr lang="es-ES_tradnl" dirty="0"/>
              <a:t>(...)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588" y="2408876"/>
            <a:ext cx="7345364" cy="3077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accent5"/>
                </a:solidFill>
              </a:rPr>
              <a:t>amigos</a:t>
            </a:r>
            <a:r>
              <a:rPr lang="es-ES_tradnl" sz="1600" dirty="0"/>
              <a:t> = input('Cuantos amigues tienes en </a:t>
            </a:r>
            <a:r>
              <a:rPr lang="es-ES_tradnl" sz="1600" dirty="0" err="1"/>
              <a:t>facebook</a:t>
            </a:r>
            <a:r>
              <a:rPr lang="es-ES_tradnl" sz="1600" dirty="0"/>
              <a:t>? ')</a:t>
            </a:r>
          </a:p>
          <a:p>
            <a:r>
              <a:rPr lang="es-ES_tradnl" sz="1600" dirty="0" err="1">
                <a:solidFill>
                  <a:schemeClr val="bg2"/>
                </a:solidFill>
              </a:rPr>
              <a:t>comun</a:t>
            </a:r>
            <a:r>
              <a:rPr lang="es-ES_tradnl" sz="1600" dirty="0"/>
              <a:t> = input('Cuantos amigues tienes en </a:t>
            </a:r>
            <a:r>
              <a:rPr lang="es-ES_tradnl" sz="1600" dirty="0" err="1"/>
              <a:t>comun</a:t>
            </a:r>
            <a:r>
              <a:rPr lang="es-ES_tradnl" sz="1600" dirty="0"/>
              <a:t> con tu mejor amigue? </a:t>
            </a:r>
            <a:r>
              <a:rPr lang="es-ES_tradnl" sz="1600" dirty="0" smtClean="0"/>
              <a:t>’)</a:t>
            </a:r>
            <a:endParaRPr lang="es-ES_tradnl" sz="1600" dirty="0"/>
          </a:p>
          <a:p>
            <a:endParaRPr lang="es-ES_tradnl" sz="1600" dirty="0" smtClean="0">
              <a:solidFill>
                <a:srgbClr val="FF7F01"/>
              </a:solidFill>
            </a:endParaRPr>
          </a:p>
          <a:p>
            <a:r>
              <a:rPr lang="es-ES_tradnl" sz="1600" dirty="0" err="1" smtClean="0">
                <a:solidFill>
                  <a:srgbClr val="FF7F01"/>
                </a:solidFill>
              </a:rPr>
              <a:t>num_amigos</a:t>
            </a:r>
            <a:r>
              <a:rPr lang="es-ES_tradnl" sz="1600" dirty="0" smtClean="0">
                <a:solidFill>
                  <a:srgbClr val="FF7F01"/>
                </a:solidFill>
              </a:rPr>
              <a:t> </a:t>
            </a:r>
            <a:r>
              <a:rPr lang="es-ES_tradnl" sz="1600" dirty="0"/>
              <a:t>= </a:t>
            </a:r>
            <a:r>
              <a:rPr lang="es-ES_tradnl" sz="1600" dirty="0" err="1"/>
              <a:t>int</a:t>
            </a:r>
            <a:r>
              <a:rPr lang="es-ES_tradnl" sz="1600" dirty="0"/>
              <a:t>(</a:t>
            </a:r>
            <a:r>
              <a:rPr lang="es-ES_tradnl" sz="1600" dirty="0">
                <a:solidFill>
                  <a:schemeClr val="accent5"/>
                </a:solidFill>
              </a:rPr>
              <a:t>amigos</a:t>
            </a:r>
            <a:r>
              <a:rPr lang="es-ES_tradnl" sz="1600" dirty="0"/>
              <a:t>)</a:t>
            </a:r>
          </a:p>
          <a:p>
            <a:r>
              <a:rPr lang="es-ES_tradnl" sz="1600" dirty="0" err="1">
                <a:solidFill>
                  <a:srgbClr val="F3250D"/>
                </a:solidFill>
              </a:rPr>
              <a:t>num_comun</a:t>
            </a:r>
            <a:r>
              <a:rPr lang="es-ES_tradnl" sz="1600" dirty="0"/>
              <a:t> = </a:t>
            </a:r>
            <a:r>
              <a:rPr lang="es-ES_tradnl" sz="1600" dirty="0" err="1"/>
              <a:t>int</a:t>
            </a:r>
            <a:r>
              <a:rPr lang="es-ES_tradnl" sz="1600" dirty="0">
                <a:solidFill>
                  <a:schemeClr val="bg2"/>
                </a:solidFill>
              </a:rPr>
              <a:t>(</a:t>
            </a:r>
            <a:r>
              <a:rPr lang="es-ES_tradnl" sz="1600" dirty="0" err="1">
                <a:solidFill>
                  <a:schemeClr val="bg2"/>
                </a:solidFill>
              </a:rPr>
              <a:t>comun</a:t>
            </a:r>
            <a:r>
              <a:rPr lang="es-ES_tradnl" sz="1600" dirty="0"/>
              <a:t>)</a:t>
            </a:r>
          </a:p>
          <a:p>
            <a:r>
              <a:rPr lang="es-ES_tradnl" sz="1600" dirty="0">
                <a:solidFill>
                  <a:srgbClr val="008000"/>
                </a:solidFill>
              </a:rPr>
              <a:t>porcentaje </a:t>
            </a:r>
            <a:r>
              <a:rPr lang="es-ES_tradnl" sz="1600" dirty="0"/>
              <a:t>= </a:t>
            </a:r>
            <a:r>
              <a:rPr lang="es-ES_tradnl" sz="1600" dirty="0" err="1">
                <a:solidFill>
                  <a:srgbClr val="F3250D"/>
                </a:solidFill>
              </a:rPr>
              <a:t>num_comun</a:t>
            </a:r>
            <a:r>
              <a:rPr lang="es-ES_tradnl" sz="1600" dirty="0"/>
              <a:t>/</a:t>
            </a:r>
            <a:r>
              <a:rPr lang="es-ES_tradnl" sz="1600" dirty="0" err="1">
                <a:solidFill>
                  <a:srgbClr val="FF6600"/>
                </a:solidFill>
              </a:rPr>
              <a:t>num_amigos</a:t>
            </a:r>
            <a:r>
              <a:rPr lang="es-ES_tradnl" sz="1600" dirty="0"/>
              <a:t>*100</a:t>
            </a:r>
          </a:p>
          <a:p>
            <a:endParaRPr lang="es-ES_tradnl" sz="1600" b="1" dirty="0" smtClean="0"/>
          </a:p>
          <a:p>
            <a:r>
              <a:rPr lang="es-ES_tradnl" sz="1600" b="1" dirty="0" err="1" smtClean="0"/>
              <a:t>print</a:t>
            </a:r>
            <a:r>
              <a:rPr lang="es-ES_tradnl" sz="1600" dirty="0"/>
              <a:t>('</a:t>
            </a:r>
            <a:r>
              <a:rPr lang="es-ES_tradnl" sz="1600" dirty="0" err="1"/>
              <a:t>Wow</a:t>
            </a:r>
            <a:r>
              <a:rPr lang="es-ES_tradnl" sz="1600" dirty="0"/>
              <a:t>, tienes', </a:t>
            </a:r>
            <a:r>
              <a:rPr lang="es-ES_tradnl" sz="1600" dirty="0">
                <a:solidFill>
                  <a:srgbClr val="008000"/>
                </a:solidFill>
              </a:rPr>
              <a:t>porcentaje</a:t>
            </a:r>
            <a:r>
              <a:rPr lang="es-ES_tradnl" sz="1600" dirty="0"/>
              <a:t>, '% de amigues en </a:t>
            </a:r>
            <a:r>
              <a:rPr lang="es-ES_tradnl" sz="1600" dirty="0" err="1" smtClean="0"/>
              <a:t>com</a:t>
            </a:r>
            <a:r>
              <a:rPr lang="es-ES_tradnl" sz="1600" dirty="0" err="1"/>
              <a:t>u</a:t>
            </a:r>
            <a:r>
              <a:rPr lang="es-ES_tradnl" sz="1600" dirty="0" err="1" smtClean="0"/>
              <a:t>n</a:t>
            </a:r>
            <a:r>
              <a:rPr lang="es-ES_tradnl" sz="1600" dirty="0" smtClean="0"/>
              <a:t> </a:t>
            </a:r>
            <a:r>
              <a:rPr lang="es-ES_tradnl" sz="1600" dirty="0"/>
              <a:t>con tu mejor amigue!')</a:t>
            </a:r>
          </a:p>
          <a:p>
            <a:endParaRPr lang="es-ES_tradnl" sz="1600" dirty="0"/>
          </a:p>
          <a:p>
            <a:r>
              <a:rPr lang="es-ES_tradnl" sz="1600" b="1" dirty="0" err="1"/>
              <a:t>print</a:t>
            </a:r>
            <a:r>
              <a:rPr lang="es-ES_tradnl" sz="1600" dirty="0"/>
              <a:t>('tipo variable amigos:', </a:t>
            </a:r>
            <a:r>
              <a:rPr lang="es-ES_tradnl" sz="1600" dirty="0" err="1"/>
              <a:t>type</a:t>
            </a:r>
            <a:r>
              <a:rPr lang="es-ES_tradnl" sz="1600" dirty="0"/>
              <a:t>(</a:t>
            </a:r>
            <a:r>
              <a:rPr lang="es-ES_tradnl" sz="1600" dirty="0">
                <a:solidFill>
                  <a:srgbClr val="008000"/>
                </a:solidFill>
              </a:rPr>
              <a:t>amigos</a:t>
            </a:r>
            <a:r>
              <a:rPr lang="es-ES_tradnl" sz="1600" dirty="0"/>
              <a:t>))</a:t>
            </a:r>
          </a:p>
          <a:p>
            <a:r>
              <a:rPr lang="es-ES_tradnl" sz="1600" b="1" dirty="0" err="1"/>
              <a:t>print</a:t>
            </a:r>
            <a:r>
              <a:rPr lang="es-ES_tradnl" sz="1600" dirty="0"/>
              <a:t>('tipo variable </a:t>
            </a:r>
            <a:r>
              <a:rPr lang="es-ES_tradnl" sz="1600" dirty="0" err="1"/>
              <a:t>num_amigos</a:t>
            </a:r>
            <a:r>
              <a:rPr lang="es-ES_tradnl" sz="1600" dirty="0"/>
              <a:t>:', </a:t>
            </a:r>
            <a:r>
              <a:rPr lang="es-ES_tradnl" sz="1600" dirty="0" err="1"/>
              <a:t>type</a:t>
            </a:r>
            <a:r>
              <a:rPr lang="es-ES_tradnl" sz="1600" dirty="0"/>
              <a:t>(</a:t>
            </a:r>
            <a:r>
              <a:rPr lang="es-ES_tradnl" sz="1600" dirty="0" err="1">
                <a:solidFill>
                  <a:schemeClr val="accent1"/>
                </a:solidFill>
              </a:rPr>
              <a:t>num_amigo</a:t>
            </a:r>
            <a:r>
              <a:rPr lang="es-ES_tradnl" sz="1600" dirty="0" err="1"/>
              <a:t>s</a:t>
            </a:r>
            <a:r>
              <a:rPr lang="es-ES_tradnl" sz="1600" dirty="0"/>
              <a:t>))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9258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luc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01" y="4664718"/>
            <a:ext cx="1905000" cy="71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Actividades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Cree un código que imprima lo </a:t>
            </a:r>
            <a:r>
              <a:rPr lang="es-ES_tradnl" dirty="0" smtClean="0"/>
              <a:t>siguiente</a:t>
            </a:r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dirty="0"/>
              <a:t>Crea un programa que calcule la solución de una ecuación de segundo grado de la forma ax</a:t>
            </a:r>
            <a:r>
              <a:rPr lang="es-ES_tradnl" baseline="30000" dirty="0"/>
              <a:t>2</a:t>
            </a:r>
            <a:r>
              <a:rPr lang="es-ES_tradnl" dirty="0"/>
              <a:t> + </a:t>
            </a:r>
            <a:r>
              <a:rPr lang="es-ES_tradnl" dirty="0" err="1"/>
              <a:t>bx</a:t>
            </a:r>
            <a:r>
              <a:rPr lang="es-ES_tradnl" dirty="0"/>
              <a:t> + c=0</a:t>
            </a:r>
          </a:p>
          <a:p>
            <a:pPr lvl="1">
              <a:buFont typeface="Arial"/>
              <a:buChar char="•"/>
            </a:pPr>
            <a:r>
              <a:rPr lang="es-ES_tradnl" dirty="0" smtClean="0"/>
              <a:t>Asuma </a:t>
            </a:r>
            <a:r>
              <a:rPr lang="es-ES_tradnl" dirty="0"/>
              <a:t>que el usuario entrega el valor de a, b y c.</a:t>
            </a:r>
          </a:p>
          <a:p>
            <a:pPr lvl="1">
              <a:buFont typeface="Arial"/>
              <a:buChar char="•"/>
            </a:pPr>
            <a:r>
              <a:rPr lang="es-ES_tradnl" dirty="0"/>
              <a:t>Recuerde que la raíz se puede calcular con </a:t>
            </a:r>
            <a:endParaRPr lang="es-ES_tradnl" dirty="0" smtClean="0"/>
          </a:p>
          <a:p>
            <a:pPr lvl="1">
              <a:buFont typeface="Arial"/>
              <a:buChar char="•"/>
            </a:pPr>
            <a:r>
              <a:rPr lang="es-ES_tradnl" dirty="0" smtClean="0"/>
              <a:t>Mire </a:t>
            </a:r>
            <a:r>
              <a:rPr lang="es-ES_tradnl" dirty="0"/>
              <a:t>el archivo </a:t>
            </a:r>
            <a:r>
              <a:rPr lang="es-ES_tradnl" dirty="0" smtClean="0"/>
              <a:t>05_aritmetica.py</a:t>
            </a:r>
            <a:endParaRPr lang="es-ES_tradnl" dirty="0"/>
          </a:p>
          <a:p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93" y="2599399"/>
            <a:ext cx="2493439" cy="92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Actividades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Modifica </a:t>
            </a:r>
            <a:r>
              <a:rPr lang="es-ES_tradnl" dirty="0"/>
              <a:t>la segunda línea del archivo </a:t>
            </a:r>
            <a:r>
              <a:rPr lang="es-ES_tradnl" dirty="0" smtClean="0"/>
              <a:t>06_entero.py</a:t>
            </a:r>
            <a:endParaRPr lang="es-ES_tradnl" dirty="0"/>
          </a:p>
          <a:p>
            <a:r>
              <a:rPr lang="es-ES_tradnl" dirty="0"/>
              <a:t>¿Qué sucede? ¿Qué significa el error?</a:t>
            </a:r>
          </a:p>
          <a:p>
            <a:r>
              <a:rPr lang="es-ES_tradnl" dirty="0"/>
              <a:t>Revisa el programa </a:t>
            </a:r>
            <a:r>
              <a:rPr lang="es-ES_tradnl" dirty="0" smtClean="0"/>
              <a:t>07_</a:t>
            </a:r>
            <a:r>
              <a:rPr lang="es-ES_tradnl" dirty="0" smtClean="0">
                <a:solidFill>
                  <a:schemeClr val="tx1"/>
                </a:solidFill>
              </a:rPr>
              <a:t>argumento.py</a:t>
            </a:r>
            <a:endParaRPr lang="es-ES_tradnl" dirty="0">
              <a:solidFill>
                <a:schemeClr val="tx1"/>
              </a:solidFill>
            </a:endParaRPr>
          </a:p>
          <a:p>
            <a:r>
              <a:rPr lang="es-ES_tradnl" dirty="0"/>
              <a:t>Desafío: e</a:t>
            </a:r>
            <a:r>
              <a:rPr lang="es-ES_tradnl" dirty="0" smtClean="0"/>
              <a:t>jecútalo </a:t>
            </a:r>
            <a:r>
              <a:rPr lang="es-ES_tradnl" dirty="0"/>
              <a:t>desde la consola</a:t>
            </a:r>
          </a:p>
          <a:p>
            <a:r>
              <a:rPr lang="es-ES_tradnl" dirty="0"/>
              <a:t>Desafío: </a:t>
            </a:r>
            <a:r>
              <a:rPr lang="es-ES_tradnl" dirty="0" smtClean="0"/>
              <a:t>modifica </a:t>
            </a:r>
            <a:r>
              <a:rPr lang="es-ES_tradnl" dirty="0"/>
              <a:t>el programa para que imprima 3 nombres</a:t>
            </a:r>
          </a:p>
          <a:p>
            <a:endParaRPr lang="es-ES_tradnl" dirty="0"/>
          </a:p>
        </p:txBody>
      </p:sp>
      <p:pic>
        <p:nvPicPr>
          <p:cNvPr id="5" name="Content Placeholder 4" descr="Computing.gi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311" b="-70311"/>
          <a:stretch>
            <a:fillRect/>
          </a:stretch>
        </p:blipFill>
        <p:spPr>
          <a:xfrm>
            <a:off x="4705350" y="1981200"/>
            <a:ext cx="3657600" cy="3975100"/>
          </a:xfrm>
        </p:spPr>
      </p:pic>
    </p:spTree>
    <p:extLst>
      <p:ext uri="{BB962C8B-B14F-4D97-AF65-F5344CB8AC3E}">
        <p14:creationId xmlns:p14="http://schemas.microsoft.com/office/powerpoint/2010/main" val="116659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err="1" smtClean="0"/>
              <a:t>Shells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Shell: intérprete </a:t>
            </a:r>
            <a:r>
              <a:rPr lang="es-ES_tradnl" dirty="0"/>
              <a:t>de órdenes o intérprete de </a:t>
            </a:r>
            <a:r>
              <a:rPr lang="es-ES_tradnl" dirty="0" smtClean="0"/>
              <a:t>comandos. Provee </a:t>
            </a:r>
            <a:r>
              <a:rPr lang="es-ES_tradnl" dirty="0"/>
              <a:t>una interfaz de usuario para acceder a los servicios del sistema </a:t>
            </a:r>
            <a:r>
              <a:rPr lang="es-ES_tradnl" dirty="0" smtClean="0"/>
              <a:t>operativo.</a:t>
            </a:r>
          </a:p>
          <a:p>
            <a:endParaRPr lang="es-ES_tradnl" dirty="0"/>
          </a:p>
          <a:p>
            <a:pPr lvl="1"/>
            <a:r>
              <a:rPr lang="es-ES_tradnl" dirty="0"/>
              <a:t>De líneas </a:t>
            </a:r>
            <a:r>
              <a:rPr lang="es-ES_tradnl" dirty="0" smtClean="0"/>
              <a:t>texto</a:t>
            </a:r>
          </a:p>
          <a:p>
            <a:pPr marL="349250" lvl="1" indent="0">
              <a:buNone/>
            </a:pPr>
            <a:endParaRPr lang="es-ES_tradnl" dirty="0"/>
          </a:p>
          <a:p>
            <a:pPr lvl="1"/>
            <a:r>
              <a:rPr lang="es-ES_tradnl" dirty="0" smtClean="0"/>
              <a:t>Gráficos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De lenguaje </a:t>
            </a:r>
            <a:r>
              <a:rPr lang="es-ES_tradnl" dirty="0" smtClean="0"/>
              <a:t>natural</a:t>
            </a:r>
          </a:p>
          <a:p>
            <a:pPr lvl="1"/>
            <a:endParaRPr lang="es-ES_tradnl" dirty="0"/>
          </a:p>
          <a:p>
            <a:pPr marL="349250" lvl="1" indent="0" algn="ctr">
              <a:buNone/>
            </a:pPr>
            <a:r>
              <a:rPr lang="es-ES_tradnl" sz="1200" i="1" dirty="0"/>
              <a:t>Fuente: </a:t>
            </a:r>
            <a:r>
              <a:rPr lang="es-ES_tradnl" sz="1200" i="1" dirty="0" err="1"/>
              <a:t>https</a:t>
            </a:r>
            <a:r>
              <a:rPr lang="es-ES_tradnl" sz="1200" i="1" dirty="0"/>
              <a:t>://</a:t>
            </a:r>
            <a:r>
              <a:rPr lang="es-ES_tradnl" sz="1200" i="1" dirty="0" err="1"/>
              <a:t>es.wikipedia.org</a:t>
            </a:r>
            <a:r>
              <a:rPr lang="es-ES_tradnl" sz="1200" i="1" dirty="0"/>
              <a:t>/wiki/Shell_(inform%C3%A1tica)</a:t>
            </a:r>
          </a:p>
        </p:txBody>
      </p:sp>
    </p:spTree>
    <p:extLst>
      <p:ext uri="{BB962C8B-B14F-4D97-AF65-F5344CB8AC3E}">
        <p14:creationId xmlns:p14="http://schemas.microsoft.com/office/powerpoint/2010/main" val="14179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CLI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 smtClean="0"/>
              <a:t>Command</a:t>
            </a:r>
            <a:r>
              <a:rPr lang="es-ES_tradnl" b="1" dirty="0" smtClean="0"/>
              <a:t> line </a:t>
            </a:r>
            <a:r>
              <a:rPr lang="es-ES_tradnl" b="1" dirty="0" smtClean="0"/>
              <a:t>interface</a:t>
            </a:r>
            <a:r>
              <a:rPr lang="es-ES_tradnl" dirty="0" smtClean="0"/>
              <a:t>: permite </a:t>
            </a:r>
            <a:r>
              <a:rPr lang="es-ES_tradnl" dirty="0"/>
              <a:t>a los usuarios dar instrucciones </a:t>
            </a:r>
            <a:r>
              <a:rPr lang="es-ES_tradnl" dirty="0" smtClean="0"/>
              <a:t>por </a:t>
            </a:r>
            <a:r>
              <a:rPr lang="es-ES_tradnl" dirty="0"/>
              <a:t>medio de una línea de texto simple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 descr="CM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44" y="2966926"/>
            <a:ext cx="3894971" cy="2743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6307" y="5957048"/>
            <a:ext cx="4642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_tradnl" sz="1200" i="1" dirty="0"/>
              <a:t>Fuente: </a:t>
            </a:r>
            <a:r>
              <a:rPr lang="es-ES_tradnl" sz="1200" i="1" dirty="0" err="1"/>
              <a:t>https</a:t>
            </a:r>
            <a:r>
              <a:rPr lang="es-ES_tradnl" sz="1200" i="1" dirty="0"/>
              <a:t>://</a:t>
            </a:r>
            <a:r>
              <a:rPr lang="es-ES_tradnl" sz="1200" i="1" dirty="0" err="1"/>
              <a:t>es.wikipedia.org</a:t>
            </a:r>
            <a:r>
              <a:rPr lang="es-ES_tradnl" sz="1200" i="1" dirty="0"/>
              <a:t>/wiki/Shell_(inform%C3%A1tica)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781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GIU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b="1" dirty="0" err="1" smtClean="0"/>
              <a:t>Graphical</a:t>
            </a:r>
            <a:r>
              <a:rPr lang="es-ES_tradnl" b="1" dirty="0" smtClean="0"/>
              <a:t> </a:t>
            </a:r>
            <a:r>
              <a:rPr lang="es-ES_tradnl" b="1" dirty="0" err="1"/>
              <a:t>u</a:t>
            </a:r>
            <a:r>
              <a:rPr lang="es-ES_tradnl" b="1" dirty="0" err="1" smtClean="0"/>
              <a:t>ser</a:t>
            </a:r>
            <a:r>
              <a:rPr lang="es-ES_tradnl" b="1" dirty="0" smtClean="0"/>
              <a:t> interface</a:t>
            </a:r>
            <a:r>
              <a:rPr lang="es-ES_tradnl" dirty="0" smtClean="0"/>
              <a:t>: utiliza imágenes </a:t>
            </a:r>
            <a:r>
              <a:rPr lang="es-ES_tradnl" dirty="0"/>
              <a:t>y objetos gráficos para representar la información y acciones disponibles en la </a:t>
            </a:r>
            <a:r>
              <a:rPr lang="es-ES_tradnl" dirty="0" smtClean="0"/>
              <a:t>interfaz. </a:t>
            </a:r>
            <a:r>
              <a:rPr lang="es-ES_tradnl" dirty="0"/>
              <a:t>P</a:t>
            </a:r>
            <a:r>
              <a:rPr lang="es-ES_tradnl" dirty="0" smtClean="0"/>
              <a:t>roporcionar </a:t>
            </a:r>
            <a:r>
              <a:rPr lang="es-ES_tradnl" dirty="0"/>
              <a:t>un entorno visual sencillo para permitir la comunicación con el </a:t>
            </a:r>
            <a:r>
              <a:rPr lang="es-ES_tradnl" dirty="0" smtClean="0"/>
              <a:t>sistema operativo.</a:t>
            </a:r>
          </a:p>
          <a:p>
            <a:pPr algn="just"/>
            <a:endParaRPr lang="es-ES_tradnl" dirty="0"/>
          </a:p>
        </p:txBody>
      </p:sp>
      <p:pic>
        <p:nvPicPr>
          <p:cNvPr id="4" name="Picture 3" descr="imagen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80" y="3492500"/>
            <a:ext cx="4042044" cy="2885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0905" y="6378331"/>
            <a:ext cx="4058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_tradnl" sz="1200" i="1" dirty="0"/>
              <a:t>Fuente: </a:t>
            </a:r>
            <a:r>
              <a:rPr lang="es-ES_tradnl" sz="1200" i="1" dirty="0" err="1"/>
              <a:t>https</a:t>
            </a:r>
            <a:r>
              <a:rPr lang="es-ES_tradnl" sz="1200" i="1" dirty="0"/>
              <a:t>://</a:t>
            </a:r>
            <a:r>
              <a:rPr lang="es-ES_tradnl" sz="1200" i="1" dirty="0" err="1"/>
              <a:t>es.wikipedia.org</a:t>
            </a:r>
            <a:r>
              <a:rPr lang="es-ES_tradnl" sz="1200" i="1" dirty="0"/>
              <a:t>/wiki/Shell_(inform%C3%A1tica)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068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NUI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/>
              <a:t>Natural </a:t>
            </a:r>
            <a:r>
              <a:rPr lang="es-ES_tradnl" b="1" dirty="0" err="1" smtClean="0"/>
              <a:t>user</a:t>
            </a:r>
            <a:r>
              <a:rPr lang="es-ES_tradnl" b="1" dirty="0" smtClean="0"/>
              <a:t> interface</a:t>
            </a:r>
            <a:r>
              <a:rPr lang="es-ES_tradnl" dirty="0" smtClean="0"/>
              <a:t>: utiliza movimientos </a:t>
            </a:r>
            <a:r>
              <a:rPr lang="es-ES_tradnl" dirty="0"/>
              <a:t>gestuales del cuerpo o de alguna de sus partes tales como las </a:t>
            </a:r>
            <a:r>
              <a:rPr lang="es-ES_tradnl" dirty="0" smtClean="0"/>
              <a:t>manos o los pies.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 descr="NU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16" y="2961596"/>
            <a:ext cx="2119780" cy="2995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3982" y="6131687"/>
            <a:ext cx="5956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_tradnl" sz="1200" i="1" dirty="0"/>
              <a:t>Fuente: </a:t>
            </a:r>
            <a:r>
              <a:rPr lang="es-ES_tradnl" sz="1200" i="1" dirty="0" err="1"/>
              <a:t>https</a:t>
            </a:r>
            <a:r>
              <a:rPr lang="es-ES_tradnl" sz="1200" i="1" dirty="0"/>
              <a:t>://</a:t>
            </a:r>
            <a:r>
              <a:rPr lang="es-ES_tradnl" sz="1200" i="1" dirty="0" err="1"/>
              <a:t>es.wikipedia.org</a:t>
            </a:r>
            <a:r>
              <a:rPr lang="es-ES_tradnl" sz="1200" i="1" dirty="0"/>
              <a:t>/wiki/Shell_(inform%C3%A1tica)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86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IDLE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/>
              <a:t>IDLE</a:t>
            </a:r>
            <a:r>
              <a:rPr lang="es-ES_tradnl" dirty="0"/>
              <a:t> (</a:t>
            </a:r>
            <a:r>
              <a:rPr lang="es-ES_tradnl" dirty="0" err="1"/>
              <a:t>Integrated</a:t>
            </a:r>
            <a:r>
              <a:rPr lang="es-ES_tradnl" dirty="0"/>
              <a:t> </a:t>
            </a:r>
            <a:r>
              <a:rPr lang="es-ES_tradnl" dirty="0" err="1"/>
              <a:t>DeveLopment</a:t>
            </a:r>
            <a:r>
              <a:rPr lang="es-ES_tradnl" dirty="0"/>
              <a:t> </a:t>
            </a:r>
            <a:r>
              <a:rPr lang="es-ES_tradnl" dirty="0" err="1"/>
              <a:t>Environment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Python</a:t>
            </a:r>
            <a:r>
              <a:rPr lang="es-ES_tradnl" dirty="0"/>
              <a:t>) es un entorno gráfico de desarrollo elemental que permite editar y ejecutar programas en </a:t>
            </a:r>
            <a:r>
              <a:rPr lang="es-ES_tradnl" dirty="0" err="1"/>
              <a:t>Python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4" name="Picture 3" descr="Screenshot 2019-03-05 13.0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71" y="3299432"/>
            <a:ext cx="3463473" cy="2352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5948" y="6117088"/>
            <a:ext cx="4802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_tradnl" sz="1200" i="1" dirty="0"/>
              <a:t>Fuente: </a:t>
            </a:r>
            <a:r>
              <a:rPr lang="es-ES_tradnl" sz="1200" i="1" dirty="0" err="1"/>
              <a:t>https</a:t>
            </a:r>
            <a:r>
              <a:rPr lang="es-ES_tradnl" sz="1200" i="1" dirty="0"/>
              <a:t>://</a:t>
            </a:r>
            <a:r>
              <a:rPr lang="es-ES_tradnl" sz="1200" i="1" dirty="0" err="1"/>
              <a:t>es.wikipedia.org</a:t>
            </a:r>
            <a:r>
              <a:rPr lang="es-ES_tradnl" sz="1200" i="1" dirty="0"/>
              <a:t>/wiki/Shell_(inform%C3%A1tica)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301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>
                <a:solidFill>
                  <a:schemeClr val="tx1"/>
                </a:solidFill>
              </a:rPr>
              <a:t>Hola Mundo</a:t>
            </a:r>
            <a:endParaRPr lang="es-ES_tradnl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680834"/>
              </p:ext>
            </p:extLst>
          </p:nvPr>
        </p:nvGraphicFramePr>
        <p:xfrm>
          <a:off x="1026334" y="1885141"/>
          <a:ext cx="7209691" cy="438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60476" y="4360828"/>
            <a:ext cx="267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smtClean="0"/>
              <a:t>Interprete: </a:t>
            </a:r>
            <a:r>
              <a:rPr lang="es-ES_tradnl" dirty="0" smtClean="0"/>
              <a:t>traduce el programa línea a línea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171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 smtClean="0"/>
              <a:t>Sintaxis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8170302" cy="4007224"/>
          </a:xfrm>
        </p:spPr>
        <p:txBody>
          <a:bodyPr>
            <a:normAutofit/>
          </a:bodyPr>
          <a:lstStyle/>
          <a:p>
            <a:r>
              <a:rPr lang="es-ES_tradnl" dirty="0" smtClean="0"/>
              <a:t>Conjunto de reglas que regulan el lenguaje</a:t>
            </a:r>
          </a:p>
          <a:p>
            <a:pPr>
              <a:buFont typeface="Arial"/>
              <a:buChar char="•"/>
            </a:pPr>
            <a:r>
              <a:rPr lang="es-ES_tradnl" dirty="0" smtClean="0"/>
              <a:t>Español: ”Juan perro gato" </a:t>
            </a:r>
            <a:r>
              <a:rPr lang="es-ES_tradnl" dirty="0" smtClean="0">
                <a:latin typeface="Wingdings"/>
              </a:rPr>
              <a:t> </a:t>
            </a:r>
            <a:r>
              <a:rPr lang="es-ES_tradnl" dirty="0" smtClean="0">
                <a:solidFill>
                  <a:srgbClr val="FF0000"/>
                </a:solidFill>
              </a:rPr>
              <a:t>No es sintácticamente válido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/>
              <a:t>"Juan </a:t>
            </a:r>
            <a:r>
              <a:rPr lang="es-ES_tradnl" dirty="0" smtClean="0"/>
              <a:t>abraza al </a:t>
            </a:r>
            <a:r>
              <a:rPr lang="es-ES_tradnl" dirty="0"/>
              <a:t>gato"  </a:t>
            </a:r>
            <a:r>
              <a:rPr lang="es-ES_tradnl" dirty="0" smtClean="0">
                <a:latin typeface="Wingdings"/>
              </a:rPr>
              <a:t> </a:t>
            </a:r>
            <a:r>
              <a:rPr lang="es-ES_tradnl" dirty="0" smtClean="0"/>
              <a:t>Sintácticamente válido</a:t>
            </a:r>
            <a:endParaRPr lang="es-ES_tradnl" dirty="0"/>
          </a:p>
          <a:p>
            <a:pPr>
              <a:buFont typeface="Arial"/>
              <a:buChar char="•"/>
            </a:pPr>
            <a:r>
              <a:rPr lang="es-ES_tradnl" dirty="0" err="1" smtClean="0"/>
              <a:t>Leng</a:t>
            </a:r>
            <a:r>
              <a:rPr lang="es-ES_tradnl" dirty="0" smtClean="0"/>
              <a:t>. de programación: </a:t>
            </a:r>
            <a:r>
              <a:rPr lang="es-ES_tradnl" dirty="0"/>
              <a:t>"3.2</a:t>
            </a:r>
            <a:r>
              <a:rPr lang="es-ES_tradnl" dirty="0" smtClean="0"/>
              <a:t>"5 </a:t>
            </a:r>
            <a:r>
              <a:rPr lang="es-ES_tradnl" dirty="0" smtClean="0">
                <a:latin typeface="Wingdings"/>
              </a:rPr>
              <a:t> </a:t>
            </a:r>
            <a:r>
              <a:rPr lang="es-ES_tradnl" dirty="0" smtClean="0">
                <a:solidFill>
                  <a:srgbClr val="FF0000"/>
                </a:solidFill>
              </a:rPr>
              <a:t>No es sintácticamente válido</a:t>
            </a:r>
            <a:r>
              <a:rPr lang="es-ES_tradnl" dirty="0" smtClean="0"/>
              <a:t> </a:t>
            </a:r>
          </a:p>
          <a:p>
            <a:pPr marL="0" indent="0">
              <a:buNone/>
            </a:pPr>
            <a:r>
              <a:rPr lang="es-ES_tradnl" dirty="0" smtClean="0"/>
              <a:t>		                        3.2</a:t>
            </a:r>
            <a:r>
              <a:rPr lang="es-ES_tradnl" dirty="0"/>
              <a:t>*</a:t>
            </a:r>
            <a:r>
              <a:rPr lang="es-ES_tradnl" dirty="0" smtClean="0"/>
              <a:t>5 </a:t>
            </a:r>
            <a:r>
              <a:rPr lang="es-ES_tradnl" dirty="0" smtClean="0">
                <a:latin typeface="Wingdings"/>
              </a:rPr>
              <a:t> </a:t>
            </a:r>
            <a:r>
              <a:rPr lang="es-ES_tradnl" dirty="0" smtClean="0"/>
              <a:t>Sintácticamente válido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816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1250</TotalTime>
  <Words>1087</Words>
  <Application>Microsoft Macintosh PowerPoint</Application>
  <PresentationFormat>On-screen Show (4:3)</PresentationFormat>
  <Paragraphs>162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Pixel</vt:lpstr>
      <vt:lpstr>Tecnologías de la Información II Clase  1</vt:lpstr>
      <vt:lpstr>Clase de Hoy</vt:lpstr>
      <vt:lpstr>Shells</vt:lpstr>
      <vt:lpstr>CLI</vt:lpstr>
      <vt:lpstr>GIU</vt:lpstr>
      <vt:lpstr>NUI</vt:lpstr>
      <vt:lpstr>IDLE</vt:lpstr>
      <vt:lpstr>Hola Mundo</vt:lpstr>
      <vt:lpstr>Sintaxis</vt:lpstr>
      <vt:lpstr>Variable</vt:lpstr>
      <vt:lpstr>Memoria</vt:lpstr>
      <vt:lpstr>Tipos de Datos</vt:lpstr>
      <vt:lpstr>Conversión de Tipos de Datos</vt:lpstr>
      <vt:lpstr>Un Poco más de Sintaxis</vt:lpstr>
      <vt:lpstr>Identificadores</vt:lpstr>
      <vt:lpstr>Identificadores</vt:lpstr>
      <vt:lpstr>Identificadores</vt:lpstr>
      <vt:lpstr>Operaciones Sobre Datos</vt:lpstr>
      <vt:lpstr>Operaciones Sobre Datos</vt:lpstr>
      <vt:lpstr>Entrada y Salida de Datos</vt:lpstr>
      <vt:lpstr>Entrada y Salida de Datos</vt:lpstr>
      <vt:lpstr>Entrada y Salida de Datos</vt:lpstr>
      <vt:lpstr>Actividades</vt:lpstr>
      <vt:lpstr>Actividades</vt:lpstr>
    </vt:vector>
  </TitlesOfParts>
  <Company>UNSW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de la Información II Clase 01</dc:title>
  <dc:creator>Daniela Opitz</dc:creator>
  <cp:lastModifiedBy>Daniela Opitz</cp:lastModifiedBy>
  <cp:revision>57</cp:revision>
  <dcterms:created xsi:type="dcterms:W3CDTF">2019-02-22T16:33:40Z</dcterms:created>
  <dcterms:modified xsi:type="dcterms:W3CDTF">2019-03-06T17:01:45Z</dcterms:modified>
</cp:coreProperties>
</file>