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7" r:id="rId2"/>
    <p:sldId id="258" r:id="rId3"/>
    <p:sldId id="290" r:id="rId4"/>
    <p:sldId id="318" r:id="rId5"/>
    <p:sldId id="317" r:id="rId6"/>
    <p:sldId id="320" r:id="rId7"/>
    <p:sldId id="321" r:id="rId8"/>
    <p:sldId id="316" r:id="rId9"/>
    <p:sldId id="313" r:id="rId10"/>
    <p:sldId id="32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2C0A"/>
    <a:srgbClr val="F8E10B"/>
    <a:srgbClr val="C7F1EE"/>
    <a:srgbClr val="25A2BA"/>
    <a:srgbClr val="2091FF"/>
    <a:srgbClr val="E93A1C"/>
    <a:srgbClr val="2CBE41"/>
    <a:srgbClr val="F2B80D"/>
    <a:srgbClr val="F7F70D"/>
    <a:srgbClr val="F50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1986" autoAdjust="0"/>
  </p:normalViewPr>
  <p:slideViewPr>
    <p:cSldViewPr snapToGrid="0" snapToObjects="1">
      <p:cViewPr varScale="1">
        <p:scale>
          <a:sx n="97" d="100"/>
          <a:sy n="97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Previsto</c:v>
                </c:pt>
              </c:strCache>
            </c:strRef>
          </c:tx>
          <c:spPr>
            <a:solidFill>
              <a:srgbClr val="2091FF"/>
            </a:solidFill>
          </c:spPr>
          <c:invertIfNegative val="0"/>
          <c:dLbls>
            <c:dLbl>
              <c:idx val="0"/>
              <c:layout>
                <c:manualLayout>
                  <c:x val="-3.15060512705167E-2"/>
                  <c:y val="-3.5662536926170101E-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1971,18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5.2510085450861096E-3"/>
                  <c:y val="-3.2096283233553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400268945356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5753025635258301E-2"/>
                  <c:y val="-2.8080737743679901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Hoja1!$A$2:$A$5</c:f>
              <c:strCache>
                <c:ptCount val="4"/>
                <c:pt idx="0">
                  <c:v>Web</c:v>
                </c:pt>
                <c:pt idx="1">
                  <c:v>Iphone</c:v>
                </c:pt>
                <c:pt idx="2">
                  <c:v>Android</c:v>
                </c:pt>
                <c:pt idx="3">
                  <c:v>Windows phone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1971.18</c:v>
                </c:pt>
                <c:pt idx="1">
                  <c:v>1072</c:v>
                </c:pt>
                <c:pt idx="2">
                  <c:v>864</c:v>
                </c:pt>
                <c:pt idx="3">
                  <c:v>830.17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rgbClr val="F62C0A"/>
            </a:solidFill>
          </c:spPr>
          <c:invertIfNegative val="0"/>
          <c:dLbls>
            <c:dLbl>
              <c:idx val="0"/>
              <c:layout>
                <c:manualLayout>
                  <c:x val="4.9009137443977203E-2"/>
                  <c:y val="-2.853002954093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62550427254306E-2"/>
                  <c:y val="-1.06987610778509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7501983599487801E-3"/>
                  <c:y val="-3.56653449999438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5006723633907402E-2"/>
                  <c:y val="-6.538056241614290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Hoja1!$A$2:$A$5</c:f>
              <c:strCache>
                <c:ptCount val="4"/>
                <c:pt idx="0">
                  <c:v>Web</c:v>
                </c:pt>
                <c:pt idx="1">
                  <c:v>Iphone</c:v>
                </c:pt>
                <c:pt idx="2">
                  <c:v>Android</c:v>
                </c:pt>
                <c:pt idx="3">
                  <c:v>Windows phone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2019.18</c:v>
                </c:pt>
                <c:pt idx="1">
                  <c:v>1152</c:v>
                </c:pt>
                <c:pt idx="2">
                  <c:v>864</c:v>
                </c:pt>
                <c:pt idx="3">
                  <c:v>830.17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5738496"/>
        <c:axId val="1845739584"/>
      </c:barChart>
      <c:dateAx>
        <c:axId val="1845738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crossAx val="1845739584"/>
        <c:crosses val="autoZero"/>
        <c:auto val="0"/>
        <c:lblOffset val="50"/>
        <c:baseTimeUnit val="days"/>
      </c:dateAx>
      <c:valAx>
        <c:axId val="18457395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dirty="0" smtClean="0"/>
                  <a:t>Horas</a:t>
                </a:r>
                <a:endParaRPr lang="es-ES" dirty="0"/>
              </a:p>
            </c:rich>
          </c:tx>
          <c:overlay val="0"/>
        </c:title>
        <c:numFmt formatCode="#,##0" sourceLinked="0"/>
        <c:majorTickMark val="out"/>
        <c:minorTickMark val="none"/>
        <c:tickLblPos val="nextTo"/>
        <c:crossAx val="18457384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dirty="0" smtClean="0"/>
              <a:t>Previsto</a:t>
            </a:r>
            <a:endParaRPr lang="es-ES" dirty="0"/>
          </a:p>
        </c:rich>
      </c:tx>
      <c:layout>
        <c:manualLayout>
          <c:xMode val="edge"/>
          <c:yMode val="edge"/>
          <c:x val="0.197568633815524"/>
          <c:y val="3.9480363803780696E-3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Costs</c:v>
                </c:pt>
              </c:strCache>
            </c:strRef>
          </c:tx>
          <c:dPt>
            <c:idx val="0"/>
            <c:bubble3D val="0"/>
            <c:spPr>
              <a:solidFill>
                <a:srgbClr val="2091FF"/>
              </a:solidFill>
            </c:spPr>
          </c:dPt>
          <c:dPt>
            <c:idx val="1"/>
            <c:bubble3D val="0"/>
            <c:spPr>
              <a:solidFill>
                <a:srgbClr val="E93A1C"/>
              </a:solidFill>
            </c:spPr>
          </c:dPt>
          <c:dPt>
            <c:idx val="2"/>
            <c:bubble3D val="0"/>
            <c:spPr>
              <a:solidFill>
                <a:srgbClr val="2CBE41"/>
              </a:solidFill>
            </c:spPr>
          </c:dPt>
          <c:dPt>
            <c:idx val="3"/>
            <c:bubble3D val="0"/>
            <c:spPr>
              <a:solidFill>
                <a:srgbClr val="F2B80D"/>
              </a:solidFill>
            </c:spPr>
          </c:dPt>
          <c:dLbls>
            <c:numFmt formatCode="&quot;$&quot;\ 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Directo</c:v>
                </c:pt>
                <c:pt idx="1">
                  <c:v>Indirecto</c:v>
                </c:pt>
                <c:pt idx="2">
                  <c:v>Beneficio</c:v>
                </c:pt>
                <c:pt idx="3">
                  <c:v>Contingencia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95943.2</c:v>
                </c:pt>
                <c:pt idx="1">
                  <c:v>23974.560000000001</c:v>
                </c:pt>
                <c:pt idx="2">
                  <c:v>26381.9</c:v>
                </c:pt>
                <c:pt idx="3">
                  <c:v>11991.78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9794638093830099"/>
          <c:y val="5.1134418820805501E-2"/>
          <c:w val="0.39823316186375501"/>
          <c:h val="0.90656663336552101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dirty="0" smtClean="0"/>
              <a:t>Real</a:t>
            </a:r>
            <a:endParaRPr lang="es-ES" dirty="0"/>
          </a:p>
        </c:rich>
      </c:tx>
      <c:layout>
        <c:manualLayout>
          <c:xMode val="edge"/>
          <c:yMode val="edge"/>
          <c:x val="0.42255886275703602"/>
          <c:y val="0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Costs</c:v>
                </c:pt>
              </c:strCache>
            </c:strRef>
          </c:tx>
          <c:dPt>
            <c:idx val="0"/>
            <c:bubble3D val="0"/>
            <c:spPr>
              <a:solidFill>
                <a:srgbClr val="2091FF"/>
              </a:solidFill>
            </c:spPr>
          </c:dPt>
          <c:dPt>
            <c:idx val="1"/>
            <c:bubble3D val="0"/>
            <c:spPr>
              <a:solidFill>
                <a:srgbClr val="E93A1C"/>
              </a:solidFill>
            </c:spPr>
          </c:dPt>
          <c:dPt>
            <c:idx val="2"/>
            <c:bubble3D val="0"/>
            <c:spPr>
              <a:solidFill>
                <a:srgbClr val="2CBE41"/>
              </a:solidFill>
            </c:spPr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000" dirty="0"/>
                      <a:t>$ 34.058,76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&quot;$&quot;\ 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Hoja1!$A$2:$A$4</c:f>
              <c:strCache>
                <c:ptCount val="3"/>
                <c:pt idx="0">
                  <c:v>Directe</c:v>
                </c:pt>
                <c:pt idx="1">
                  <c:v>Indirecte</c:v>
                </c:pt>
                <c:pt idx="2">
                  <c:v>Guany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99639.2</c:v>
                </c:pt>
                <c:pt idx="1">
                  <c:v>24593.48000000001</c:v>
                </c:pt>
                <c:pt idx="2">
                  <c:v>34058.76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Previsto</c:v>
                </c:pt>
              </c:strCache>
            </c:strRef>
          </c:tx>
          <c:spPr>
            <a:solidFill>
              <a:srgbClr val="F8E10B"/>
            </a:solidFill>
          </c:spPr>
          <c:invertIfNegative val="0"/>
          <c:dLbls>
            <c:dLbl>
              <c:idx val="1"/>
              <c:layout>
                <c:manualLayout>
                  <c:x val="-4.58333333333333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5.2949362898256297E-3"/>
                  <c:y val="1.03004291845492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Hoja1!$A$2:$A$4</c:f>
              <c:strCache>
                <c:ptCount val="3"/>
                <c:pt idx="0">
                  <c:v>Directos</c:v>
                </c:pt>
                <c:pt idx="1">
                  <c:v>Indirectos</c:v>
                </c:pt>
                <c:pt idx="2">
                  <c:v>Beneficios</c:v>
                </c:pt>
              </c:strCache>
            </c:strRef>
          </c:cat>
          <c:val>
            <c:numRef>
              <c:f>Hoja1!$B$2:$B$4</c:f>
              <c:numCache>
                <c:formatCode>#,##0.00</c:formatCode>
                <c:ptCount val="3"/>
                <c:pt idx="0" formatCode="#,##0">
                  <c:v>89063</c:v>
                </c:pt>
                <c:pt idx="1">
                  <c:v>23974.45</c:v>
                </c:pt>
                <c:pt idx="2" formatCode="General">
                  <c:v>26381.9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rgbClr val="2091FF"/>
            </a:solidFill>
          </c:spPr>
          <c:invertIfNegative val="0"/>
          <c:dLbls>
            <c:dLbl>
              <c:idx val="0"/>
              <c:layout>
                <c:manualLayout>
                  <c:x val="2.70833333333333E-2"/>
                  <c:y val="3.433476394849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18352249180536E-2"/>
                  <c:y val="-1.21117907471866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1769617738953697E-2"/>
                  <c:y val="-6.86695278969956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Hoja1!$A$2:$A$4</c:f>
              <c:strCache>
                <c:ptCount val="3"/>
                <c:pt idx="0">
                  <c:v>Directos</c:v>
                </c:pt>
                <c:pt idx="1">
                  <c:v>Indirectos</c:v>
                </c:pt>
                <c:pt idx="2">
                  <c:v>Beneficios</c:v>
                </c:pt>
              </c:strCache>
            </c:strRef>
          </c:cat>
          <c:val>
            <c:numRef>
              <c:f>Hoja1!$C$2:$C$4</c:f>
              <c:numCache>
                <c:formatCode>#,##0.00</c:formatCode>
                <c:ptCount val="3"/>
                <c:pt idx="0" formatCode="#,##0">
                  <c:v>99639.2</c:v>
                </c:pt>
                <c:pt idx="1">
                  <c:v>24593.48</c:v>
                </c:pt>
                <c:pt idx="2">
                  <c:v>34058.76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06068256"/>
        <c:axId val="2106072608"/>
      </c:barChart>
      <c:catAx>
        <c:axId val="21060682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106072608"/>
        <c:crosses val="autoZero"/>
        <c:auto val="1"/>
        <c:lblAlgn val="ctr"/>
        <c:lblOffset val="100"/>
        <c:noMultiLvlLbl val="0"/>
      </c:catAx>
      <c:valAx>
        <c:axId val="21060726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dirty="0" smtClean="0"/>
                  <a:t>€</a:t>
                </a:r>
                <a:endParaRPr lang="es-ES" dirty="0"/>
              </a:p>
            </c:rich>
          </c:tx>
          <c:overlay val="0"/>
        </c:title>
        <c:numFmt formatCode="#,##0" sourceLinked="1"/>
        <c:majorTickMark val="none"/>
        <c:minorTickMark val="none"/>
        <c:tickLblPos val="nextTo"/>
        <c:crossAx val="21060682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63012139107611498"/>
          <c:y val="0.11046456692913401"/>
          <c:w val="0.34809055118110199"/>
          <c:h val="0.10180717109932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Previstas</c:v>
                </c:pt>
              </c:strCache>
            </c:strRef>
          </c:tx>
          <c:spPr>
            <a:solidFill>
              <a:srgbClr val="E93A1C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</c:f>
              <c:strCache>
                <c:ptCount val="1"/>
                <c:pt idx="0">
                  <c:v>Hores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5450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Reales</c:v>
                </c:pt>
              </c:strCache>
            </c:strRef>
          </c:tx>
          <c:spPr>
            <a:solidFill>
              <a:srgbClr val="2091F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</c:f>
              <c:strCache>
                <c:ptCount val="1"/>
                <c:pt idx="0">
                  <c:v>Hores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5714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6078592"/>
        <c:axId val="2106068800"/>
      </c:barChart>
      <c:catAx>
        <c:axId val="210607859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06068800"/>
        <c:crosses val="autoZero"/>
        <c:auto val="1"/>
        <c:lblAlgn val="ctr"/>
        <c:lblOffset val="100"/>
        <c:noMultiLvlLbl val="0"/>
      </c:catAx>
      <c:valAx>
        <c:axId val="2106068800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dirty="0" smtClean="0"/>
                  <a:t>Horas</a:t>
                </a:r>
                <a:endParaRPr lang="es-E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060785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30E88-A0E9-D541-A43D-C75712A49F2C}" type="doc">
      <dgm:prSet loTypeId="urn:microsoft.com/office/officeart/2005/8/layout/cycle4#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7DDE08B-C3B7-F64A-A467-0C07757A721A}">
      <dgm:prSet phldrT="[Texto]"/>
      <dgm:spPr>
        <a:solidFill>
          <a:srgbClr val="2091FF"/>
        </a:solidFill>
      </dgm:spPr>
      <dgm:t>
        <a:bodyPr/>
        <a:lstStyle/>
        <a:p>
          <a:r>
            <a:rPr lang="ca-ES" noProof="0" dirty="0" smtClean="0"/>
            <a:t>Registro de </a:t>
          </a:r>
          <a:r>
            <a:rPr lang="ca-ES" noProof="0" dirty="0" err="1" smtClean="0"/>
            <a:t>usuarios</a:t>
          </a:r>
          <a:endParaRPr lang="ca-ES" noProof="0" dirty="0"/>
        </a:p>
      </dgm:t>
    </dgm:pt>
    <dgm:pt modelId="{9A3260E7-8381-2E45-97AA-52F9C908B517}" type="parTrans" cxnId="{63C27E37-1B78-5145-B4A4-142DA8CF3DB0}">
      <dgm:prSet/>
      <dgm:spPr/>
      <dgm:t>
        <a:bodyPr/>
        <a:lstStyle/>
        <a:p>
          <a:endParaRPr lang="es-ES"/>
        </a:p>
      </dgm:t>
    </dgm:pt>
    <dgm:pt modelId="{F24AB3D1-CCB3-F245-8792-38795F9D88B5}" type="sibTrans" cxnId="{63C27E37-1B78-5145-B4A4-142DA8CF3DB0}">
      <dgm:prSet/>
      <dgm:spPr/>
      <dgm:t>
        <a:bodyPr/>
        <a:lstStyle/>
        <a:p>
          <a:endParaRPr lang="es-ES"/>
        </a:p>
      </dgm:t>
    </dgm:pt>
    <dgm:pt modelId="{34CF4675-6E87-2A49-B19B-2000E7BB7719}">
      <dgm:prSet phldrT="[Texto]"/>
      <dgm:spPr>
        <a:solidFill>
          <a:srgbClr val="2CBE41"/>
        </a:solidFill>
      </dgm:spPr>
      <dgm:t>
        <a:bodyPr/>
        <a:lstStyle/>
        <a:p>
          <a:r>
            <a:rPr lang="ca-ES" noProof="0" dirty="0" err="1" smtClean="0"/>
            <a:t>Creación</a:t>
          </a:r>
          <a:r>
            <a:rPr lang="ca-ES" noProof="0" dirty="0" smtClean="0"/>
            <a:t> y </a:t>
          </a:r>
          <a:r>
            <a:rPr lang="ca-ES" noProof="0" dirty="0" err="1" smtClean="0"/>
            <a:t>modificación</a:t>
          </a:r>
          <a:endParaRPr lang="ca-ES" noProof="0" dirty="0"/>
        </a:p>
      </dgm:t>
    </dgm:pt>
    <dgm:pt modelId="{A4297269-1669-AB42-9A48-7CB8B027F90B}" type="parTrans" cxnId="{D517EE63-A568-8A4D-B377-6C486D98F179}">
      <dgm:prSet/>
      <dgm:spPr/>
      <dgm:t>
        <a:bodyPr/>
        <a:lstStyle/>
        <a:p>
          <a:endParaRPr lang="es-ES"/>
        </a:p>
      </dgm:t>
    </dgm:pt>
    <dgm:pt modelId="{1D6D135B-CD60-BE43-9C38-4101B7DF1B58}" type="sibTrans" cxnId="{D517EE63-A568-8A4D-B377-6C486D98F179}">
      <dgm:prSet/>
      <dgm:spPr/>
      <dgm:t>
        <a:bodyPr/>
        <a:lstStyle/>
        <a:p>
          <a:endParaRPr lang="es-ES"/>
        </a:p>
      </dgm:t>
    </dgm:pt>
    <dgm:pt modelId="{30888786-293E-CC48-8537-A11FBE0ED8FF}">
      <dgm:prSet phldrT="[Texto]"/>
      <dgm:spPr>
        <a:solidFill>
          <a:srgbClr val="E93A1C"/>
        </a:solidFill>
      </dgm:spPr>
      <dgm:t>
        <a:bodyPr/>
        <a:lstStyle/>
        <a:p>
          <a:r>
            <a:rPr lang="ca-ES" noProof="0" dirty="0" err="1" smtClean="0"/>
            <a:t>Información</a:t>
          </a:r>
          <a:endParaRPr lang="ca-ES" noProof="0" dirty="0"/>
        </a:p>
      </dgm:t>
    </dgm:pt>
    <dgm:pt modelId="{D968CB62-F74D-3C49-B5DB-27F402960E11}" type="parTrans" cxnId="{A1EC3668-9FA0-6C43-9016-E2D533ECD761}">
      <dgm:prSet/>
      <dgm:spPr/>
      <dgm:t>
        <a:bodyPr/>
        <a:lstStyle/>
        <a:p>
          <a:endParaRPr lang="es-ES"/>
        </a:p>
      </dgm:t>
    </dgm:pt>
    <dgm:pt modelId="{5A723B2D-D410-E442-83BB-22EE434E9D5C}" type="sibTrans" cxnId="{A1EC3668-9FA0-6C43-9016-E2D533ECD761}">
      <dgm:prSet/>
      <dgm:spPr/>
      <dgm:t>
        <a:bodyPr/>
        <a:lstStyle/>
        <a:p>
          <a:endParaRPr lang="es-ES"/>
        </a:p>
      </dgm:t>
    </dgm:pt>
    <dgm:pt modelId="{B455152E-4B70-F74F-A346-FA79779D254D}">
      <dgm:prSet phldrT="[Texto]"/>
      <dgm:spPr>
        <a:solidFill>
          <a:srgbClr val="F2B80D"/>
        </a:solidFill>
      </dgm:spPr>
      <dgm:t>
        <a:bodyPr/>
        <a:lstStyle/>
        <a:p>
          <a:r>
            <a:rPr lang="ca-ES" noProof="0" dirty="0" smtClean="0"/>
            <a:t>Consulta clientes</a:t>
          </a:r>
        </a:p>
      </dgm:t>
    </dgm:pt>
    <dgm:pt modelId="{4726F6F2-C650-154D-869B-74F154A1115A}" type="parTrans" cxnId="{AA313BFE-BDA4-F349-838C-AEE701CE0E85}">
      <dgm:prSet/>
      <dgm:spPr/>
      <dgm:t>
        <a:bodyPr/>
        <a:lstStyle/>
        <a:p>
          <a:endParaRPr lang="es-ES"/>
        </a:p>
      </dgm:t>
    </dgm:pt>
    <dgm:pt modelId="{21690099-39C6-2A4D-B80A-E8DE9C0C6E02}" type="sibTrans" cxnId="{AA313BFE-BDA4-F349-838C-AEE701CE0E85}">
      <dgm:prSet/>
      <dgm:spPr/>
      <dgm:t>
        <a:bodyPr/>
        <a:lstStyle/>
        <a:p>
          <a:endParaRPr lang="es-ES"/>
        </a:p>
      </dgm:t>
    </dgm:pt>
    <dgm:pt modelId="{0CD44A7D-491A-C048-BF07-A18FCC004204}" type="pres">
      <dgm:prSet presAssocID="{64F30E88-A0E9-D541-A43D-C75712A49F2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C15AD3D-5C87-FD4C-947D-18A6469F878B}" type="pres">
      <dgm:prSet presAssocID="{64F30E88-A0E9-D541-A43D-C75712A49F2C}" presName="children" presStyleCnt="0"/>
      <dgm:spPr/>
    </dgm:pt>
    <dgm:pt modelId="{06935CE4-DE6E-B346-9B84-581ADF0CEAE3}" type="pres">
      <dgm:prSet presAssocID="{64F30E88-A0E9-D541-A43D-C75712A49F2C}" presName="childPlaceholder" presStyleCnt="0"/>
      <dgm:spPr/>
    </dgm:pt>
    <dgm:pt modelId="{53606A8A-EB7D-4445-8194-31B641CA13A6}" type="pres">
      <dgm:prSet presAssocID="{64F30E88-A0E9-D541-A43D-C75712A49F2C}" presName="circle" presStyleCnt="0"/>
      <dgm:spPr/>
    </dgm:pt>
    <dgm:pt modelId="{55547A79-BBF6-2F40-8B45-5F13F9944817}" type="pres">
      <dgm:prSet presAssocID="{64F30E88-A0E9-D541-A43D-C75712A49F2C}" presName="quadrant1" presStyleLbl="node1" presStyleIdx="0" presStyleCnt="4" custLinFactNeighborX="-90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88CC9D-863C-394A-9EB9-44EADD4C4B68}" type="pres">
      <dgm:prSet presAssocID="{64F30E88-A0E9-D541-A43D-C75712A49F2C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B100D8-4082-4D47-8C5D-5F7D7DC69655}" type="pres">
      <dgm:prSet presAssocID="{64F30E88-A0E9-D541-A43D-C75712A49F2C}" presName="quadrant3" presStyleLbl="node1" presStyleIdx="2" presStyleCnt="4" custLinFactNeighborY="68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EE3DC4-18CC-5B48-973A-AC4623920725}" type="pres">
      <dgm:prSet presAssocID="{64F30E88-A0E9-D541-A43D-C75712A49F2C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450D6A-7702-3447-B0D1-E655E580F560}" type="pres">
      <dgm:prSet presAssocID="{64F30E88-A0E9-D541-A43D-C75712A49F2C}" presName="quadrantPlaceholder" presStyleCnt="0"/>
      <dgm:spPr/>
    </dgm:pt>
    <dgm:pt modelId="{F6DB2E0B-D306-D643-8829-EA0AA5D78312}" type="pres">
      <dgm:prSet presAssocID="{64F30E88-A0E9-D541-A43D-C75712A49F2C}" presName="center1" presStyleLbl="fgShp" presStyleIdx="0" presStyleCnt="2"/>
      <dgm:spPr/>
    </dgm:pt>
    <dgm:pt modelId="{443978BD-DFC1-D44F-BF32-4EB3D89546BA}" type="pres">
      <dgm:prSet presAssocID="{64F30E88-A0E9-D541-A43D-C75712A49F2C}" presName="center2" presStyleLbl="fgShp" presStyleIdx="1" presStyleCnt="2"/>
      <dgm:spPr/>
    </dgm:pt>
  </dgm:ptLst>
  <dgm:cxnLst>
    <dgm:cxn modelId="{6945CECB-9920-BC4F-90BE-3764E6EDA21E}" type="presOf" srcId="{E7DDE08B-C3B7-F64A-A467-0C07757A721A}" destId="{55547A79-BBF6-2F40-8B45-5F13F9944817}" srcOrd="0" destOrd="0" presId="urn:microsoft.com/office/officeart/2005/8/layout/cycle4#1"/>
    <dgm:cxn modelId="{63C27E37-1B78-5145-B4A4-142DA8CF3DB0}" srcId="{64F30E88-A0E9-D541-A43D-C75712A49F2C}" destId="{E7DDE08B-C3B7-F64A-A467-0C07757A721A}" srcOrd="0" destOrd="0" parTransId="{9A3260E7-8381-2E45-97AA-52F9C908B517}" sibTransId="{F24AB3D1-CCB3-F245-8792-38795F9D88B5}"/>
    <dgm:cxn modelId="{AA313BFE-BDA4-F349-838C-AEE701CE0E85}" srcId="{64F30E88-A0E9-D541-A43D-C75712A49F2C}" destId="{B455152E-4B70-F74F-A346-FA79779D254D}" srcOrd="3" destOrd="0" parTransId="{4726F6F2-C650-154D-869B-74F154A1115A}" sibTransId="{21690099-39C6-2A4D-B80A-E8DE9C0C6E02}"/>
    <dgm:cxn modelId="{8AC11B5A-18C1-4902-8FFA-43FD5951F7B5}" type="presOf" srcId="{B455152E-4B70-F74F-A346-FA79779D254D}" destId="{59EE3DC4-18CC-5B48-973A-AC4623920725}" srcOrd="0" destOrd="0" presId="urn:microsoft.com/office/officeart/2005/8/layout/cycle4#1"/>
    <dgm:cxn modelId="{9494EDD4-BAF4-4B67-993F-3249CDB65CEC}" type="presOf" srcId="{34CF4675-6E87-2A49-B19B-2000E7BB7719}" destId="{AF88CC9D-863C-394A-9EB9-44EADD4C4B68}" srcOrd="0" destOrd="0" presId="urn:microsoft.com/office/officeart/2005/8/layout/cycle4#1"/>
    <dgm:cxn modelId="{F171055B-25B2-4B29-AFA1-0D3C80936D67}" type="presOf" srcId="{30888786-293E-CC48-8537-A11FBE0ED8FF}" destId="{70B100D8-4082-4D47-8C5D-5F7D7DC69655}" srcOrd="0" destOrd="0" presId="urn:microsoft.com/office/officeart/2005/8/layout/cycle4#1"/>
    <dgm:cxn modelId="{D517EE63-A568-8A4D-B377-6C486D98F179}" srcId="{64F30E88-A0E9-D541-A43D-C75712A49F2C}" destId="{34CF4675-6E87-2A49-B19B-2000E7BB7719}" srcOrd="1" destOrd="0" parTransId="{A4297269-1669-AB42-9A48-7CB8B027F90B}" sibTransId="{1D6D135B-CD60-BE43-9C38-4101B7DF1B58}"/>
    <dgm:cxn modelId="{A1EC3668-9FA0-6C43-9016-E2D533ECD761}" srcId="{64F30E88-A0E9-D541-A43D-C75712A49F2C}" destId="{30888786-293E-CC48-8537-A11FBE0ED8FF}" srcOrd="2" destOrd="0" parTransId="{D968CB62-F74D-3C49-B5DB-27F402960E11}" sibTransId="{5A723B2D-D410-E442-83BB-22EE434E9D5C}"/>
    <dgm:cxn modelId="{91BA4B5C-7DB9-A349-8A43-EC623A6A2397}" type="presOf" srcId="{64F30E88-A0E9-D541-A43D-C75712A49F2C}" destId="{0CD44A7D-491A-C048-BF07-A18FCC004204}" srcOrd="0" destOrd="0" presId="urn:microsoft.com/office/officeart/2005/8/layout/cycle4#1"/>
    <dgm:cxn modelId="{3D07768E-6761-CA4F-997D-EAEE7E17E87A}" type="presParOf" srcId="{0CD44A7D-491A-C048-BF07-A18FCC004204}" destId="{AC15AD3D-5C87-FD4C-947D-18A6469F878B}" srcOrd="0" destOrd="0" presId="urn:microsoft.com/office/officeart/2005/8/layout/cycle4#1"/>
    <dgm:cxn modelId="{5D89291A-4838-114D-A5A0-1F671C15C5E6}" type="presParOf" srcId="{AC15AD3D-5C87-FD4C-947D-18A6469F878B}" destId="{06935CE4-DE6E-B346-9B84-581ADF0CEAE3}" srcOrd="0" destOrd="0" presId="urn:microsoft.com/office/officeart/2005/8/layout/cycle4#1"/>
    <dgm:cxn modelId="{F4C3F892-A2F0-6F4D-AA9A-5E15297DD39D}" type="presParOf" srcId="{0CD44A7D-491A-C048-BF07-A18FCC004204}" destId="{53606A8A-EB7D-4445-8194-31B641CA13A6}" srcOrd="1" destOrd="0" presId="urn:microsoft.com/office/officeart/2005/8/layout/cycle4#1"/>
    <dgm:cxn modelId="{E331E04C-0733-1F48-9ECB-DE1A4A77D8B5}" type="presParOf" srcId="{53606A8A-EB7D-4445-8194-31B641CA13A6}" destId="{55547A79-BBF6-2F40-8B45-5F13F9944817}" srcOrd="0" destOrd="0" presId="urn:microsoft.com/office/officeart/2005/8/layout/cycle4#1"/>
    <dgm:cxn modelId="{C5BD7C29-B6CD-6D40-A90E-91E20F5C0322}" type="presParOf" srcId="{53606A8A-EB7D-4445-8194-31B641CA13A6}" destId="{AF88CC9D-863C-394A-9EB9-44EADD4C4B68}" srcOrd="1" destOrd="0" presId="urn:microsoft.com/office/officeart/2005/8/layout/cycle4#1"/>
    <dgm:cxn modelId="{489983E7-7530-DC48-8BBA-B0DF3DB06280}" type="presParOf" srcId="{53606A8A-EB7D-4445-8194-31B641CA13A6}" destId="{70B100D8-4082-4D47-8C5D-5F7D7DC69655}" srcOrd="2" destOrd="0" presId="urn:microsoft.com/office/officeart/2005/8/layout/cycle4#1"/>
    <dgm:cxn modelId="{1DF0E61B-7342-4D49-A6FB-E231D38067DD}" type="presParOf" srcId="{53606A8A-EB7D-4445-8194-31B641CA13A6}" destId="{59EE3DC4-18CC-5B48-973A-AC4623920725}" srcOrd="3" destOrd="0" presId="urn:microsoft.com/office/officeart/2005/8/layout/cycle4#1"/>
    <dgm:cxn modelId="{5BEC24E5-2E53-5B4D-9812-EFBA45138F5C}" type="presParOf" srcId="{53606A8A-EB7D-4445-8194-31B641CA13A6}" destId="{14450D6A-7702-3447-B0D1-E655E580F560}" srcOrd="4" destOrd="0" presId="urn:microsoft.com/office/officeart/2005/8/layout/cycle4#1"/>
    <dgm:cxn modelId="{2AF07A1E-273B-5848-A326-BC4F0D4A4CD2}" type="presParOf" srcId="{0CD44A7D-491A-C048-BF07-A18FCC004204}" destId="{F6DB2E0B-D306-D643-8829-EA0AA5D78312}" srcOrd="2" destOrd="0" presId="urn:microsoft.com/office/officeart/2005/8/layout/cycle4#1"/>
    <dgm:cxn modelId="{A03294B3-2A56-704F-8953-E215ECD40E31}" type="presParOf" srcId="{0CD44A7D-491A-C048-BF07-A18FCC004204}" destId="{443978BD-DFC1-D44F-BF32-4EB3D89546BA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47A79-BBF6-2F40-8B45-5F13F9944817}">
      <dsp:nvSpPr>
        <dsp:cNvPr id="0" name=""/>
        <dsp:cNvSpPr/>
      </dsp:nvSpPr>
      <dsp:spPr>
        <a:xfrm>
          <a:off x="1527779" y="259699"/>
          <a:ext cx="1972802" cy="1972802"/>
        </a:xfrm>
        <a:prstGeom prst="pieWedge">
          <a:avLst/>
        </a:prstGeom>
        <a:solidFill>
          <a:srgbClr val="2091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400" kern="1200" noProof="0" dirty="0" smtClean="0"/>
            <a:t>Registro de </a:t>
          </a:r>
          <a:r>
            <a:rPr lang="ca-ES" sz="1400" kern="1200" noProof="0" dirty="0" err="1" smtClean="0"/>
            <a:t>usuarios</a:t>
          </a:r>
          <a:endParaRPr lang="ca-ES" sz="1400" kern="1200" noProof="0" dirty="0"/>
        </a:p>
      </dsp:txBody>
      <dsp:txXfrm>
        <a:off x="2105599" y="837519"/>
        <a:ext cx="1394982" cy="1394982"/>
      </dsp:txXfrm>
    </dsp:sp>
    <dsp:sp modelId="{AF88CC9D-863C-394A-9EB9-44EADD4C4B68}">
      <dsp:nvSpPr>
        <dsp:cNvPr id="0" name=""/>
        <dsp:cNvSpPr/>
      </dsp:nvSpPr>
      <dsp:spPr>
        <a:xfrm rot="5400000">
          <a:off x="3609498" y="259699"/>
          <a:ext cx="1972802" cy="1972802"/>
        </a:xfrm>
        <a:prstGeom prst="pieWedge">
          <a:avLst/>
        </a:prstGeom>
        <a:solidFill>
          <a:srgbClr val="2CBE4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400" kern="1200" noProof="0" dirty="0" err="1" smtClean="0"/>
            <a:t>Creación</a:t>
          </a:r>
          <a:r>
            <a:rPr lang="ca-ES" sz="1400" kern="1200" noProof="0" dirty="0" smtClean="0"/>
            <a:t> y </a:t>
          </a:r>
          <a:r>
            <a:rPr lang="ca-ES" sz="1400" kern="1200" noProof="0" dirty="0" err="1" smtClean="0"/>
            <a:t>modificación</a:t>
          </a:r>
          <a:endParaRPr lang="ca-ES" sz="1400" kern="1200" noProof="0" dirty="0"/>
        </a:p>
      </dsp:txBody>
      <dsp:txXfrm rot="-5400000">
        <a:off x="3609498" y="837519"/>
        <a:ext cx="1394982" cy="1394982"/>
      </dsp:txXfrm>
    </dsp:sp>
    <dsp:sp modelId="{70B100D8-4082-4D47-8C5D-5F7D7DC69655}">
      <dsp:nvSpPr>
        <dsp:cNvPr id="0" name=""/>
        <dsp:cNvSpPr/>
      </dsp:nvSpPr>
      <dsp:spPr>
        <a:xfrm rot="10800000">
          <a:off x="3609498" y="2337157"/>
          <a:ext cx="1972802" cy="1972802"/>
        </a:xfrm>
        <a:prstGeom prst="pieWedge">
          <a:avLst/>
        </a:prstGeom>
        <a:solidFill>
          <a:srgbClr val="E93A1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400" kern="1200" noProof="0" dirty="0" err="1" smtClean="0"/>
            <a:t>Información</a:t>
          </a:r>
          <a:endParaRPr lang="ca-ES" sz="1400" kern="1200" noProof="0" dirty="0"/>
        </a:p>
      </dsp:txBody>
      <dsp:txXfrm rot="10800000">
        <a:off x="3609498" y="2337157"/>
        <a:ext cx="1394982" cy="1394982"/>
      </dsp:txXfrm>
    </dsp:sp>
    <dsp:sp modelId="{59EE3DC4-18CC-5B48-973A-AC4623920725}">
      <dsp:nvSpPr>
        <dsp:cNvPr id="0" name=""/>
        <dsp:cNvSpPr/>
      </dsp:nvSpPr>
      <dsp:spPr>
        <a:xfrm rot="16200000">
          <a:off x="1545574" y="2323623"/>
          <a:ext cx="1972802" cy="1972802"/>
        </a:xfrm>
        <a:prstGeom prst="pieWedge">
          <a:avLst/>
        </a:prstGeom>
        <a:solidFill>
          <a:srgbClr val="F2B80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400" kern="1200" noProof="0" dirty="0" smtClean="0"/>
            <a:t>Consulta clientes</a:t>
          </a:r>
        </a:p>
      </dsp:txBody>
      <dsp:txXfrm rot="5400000">
        <a:off x="2123394" y="2323623"/>
        <a:ext cx="1394982" cy="1394982"/>
      </dsp:txXfrm>
    </dsp:sp>
    <dsp:sp modelId="{F6DB2E0B-D306-D643-8829-EA0AA5D78312}">
      <dsp:nvSpPr>
        <dsp:cNvPr id="0" name=""/>
        <dsp:cNvSpPr/>
      </dsp:nvSpPr>
      <dsp:spPr>
        <a:xfrm>
          <a:off x="3223367" y="1868011"/>
          <a:ext cx="681140" cy="592296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43978BD-DFC1-D44F-BF32-4EB3D89546BA}">
      <dsp:nvSpPr>
        <dsp:cNvPr id="0" name=""/>
        <dsp:cNvSpPr/>
      </dsp:nvSpPr>
      <dsp:spPr>
        <a:xfrm rot="10800000">
          <a:off x="3223367" y="2095817"/>
          <a:ext cx="681140" cy="592296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F748E-E939-7D40-9207-B8DABC518BD6}" type="datetimeFigureOut">
              <a:rPr lang="es-ES" smtClean="0"/>
              <a:pPr/>
              <a:t>13/01/2016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8C69C-0D13-364B-BDC3-EC28DF18EB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160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5D037-5298-7249-A491-52AE4791D6B5}" type="datetimeFigureOut">
              <a:rPr lang="es-ES" smtClean="0"/>
              <a:pPr/>
              <a:t>13/01/2016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5A9D7-CEA8-9241-A636-44C67712AA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436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A9D7-CEA8-9241-A636-44C67712AA0A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4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4252913" y="0"/>
          <a:ext cx="4891087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7" name="Image" r:id="rId3" imgW="8228571" imgH="8711111" progId="">
                  <p:embed/>
                </p:oleObj>
              </mc:Choice>
              <mc:Fallback>
                <p:oleObj name="Image" r:id="rId3" imgW="8228571" imgH="8711111" progId="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alphaModFix am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0"/>
                        <a:ext cx="4891087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gradFill rotWithShape="1">
                              <a:gsLst>
                                <a:gs pos="0">
                                  <a:srgbClr val="7A98CD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254500" y="6088063"/>
            <a:ext cx="1079500" cy="603250"/>
            <a:chOff x="2680" y="3678"/>
            <a:chExt cx="680" cy="380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>
                  <a:solidFill>
                    <a:schemeClr val="tx2"/>
                  </a:solidFill>
                  <a:latin typeface="Verdana" charset="0"/>
                  <a:ea typeface="ＭＳ Ｐゴシック" charset="0"/>
                </a:rPr>
                <a:t>LOGO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_tradnl" noProof="0" smtClean="0"/>
              <a:t>Clic para editar título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</p:spPr>
        <p:txBody>
          <a:bodyPr/>
          <a:lstStyle>
            <a:lvl1pPr marL="0" indent="0">
              <a:buFont typeface="Wingdings" charset="0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smtClean="0"/>
              <a:t>Haga clic para modificar el estilo de subtítulo del patrón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9145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www.themegallery.com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Spiral Management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029E3A-39ED-498F-B807-9E4E167A423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www.themegallery.com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Spiral Management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584C8-D6F8-435D-BB44-112FE2EEEE9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81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s-ES_tradnl" noProof="0" smtClean="0"/>
              <a:t>Haga clic en el icono para agregar una tabla</a:t>
            </a:r>
            <a:endParaRPr lang="es-E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www.themegallery.com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Spiral Management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F6580-E8C1-46AD-974A-FBB408B6D68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9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www.themegallery.com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Spiral Management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F72A8-E67E-4C2E-BF00-326B13B011A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www.themegallery.com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Spiral Management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2784C-9B70-42CF-BD3E-A81A6A0CFFD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www.themegallery.com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Spiral Management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58CC2-1631-48CA-9EAD-B1E48FDFD43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2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www.themegallery.com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Spiral Management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9C8E9-7F65-441A-99E1-BC508567485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6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www.themegallery.com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Spiral Management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4F20F-9644-4F78-B1BA-B09E3055055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www.themegallery.com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Spiral Management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0EEBB-6F3C-48D1-8C81-559D5FB36E9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www.themegallery.com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Spiral Management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538F8-5B9A-4FC6-8333-CD504A2CBFE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www.themegallery.com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Spiral Management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BDD23-4470-49AC-AA6E-B81249C1964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468313" y="233363"/>
            <a:ext cx="7488237" cy="7207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s-ES_tradnl" smtClean="0"/>
              <a:t>www.themegallery.com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Spiral Management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Verdana" pitchFamily="34" charset="0"/>
              </a:defRPr>
            </a:lvl1pPr>
          </a:lstStyle>
          <a:p>
            <a:fld id="{6DD21EB5-194B-42AB-A603-12F5A75E7FCC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  <a:latin typeface="Verdana" charset="0"/>
                <a:ea typeface="ＭＳ Ｐゴシック" charset="0"/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ltGray">
          <a:xfrm rot="5400000">
            <a:off x="8397876" y="-136525"/>
            <a:ext cx="284162" cy="750887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3476625"/>
            <a:ext cx="7239000" cy="1743075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 smtClean="0">
                <a:cs typeface="+mj-cs"/>
              </a:rPr>
              <a:t/>
            </a:r>
            <a:br>
              <a:rPr lang="en-US" sz="3600" dirty="0" smtClean="0">
                <a:cs typeface="+mj-cs"/>
              </a:rPr>
            </a:br>
            <a:r>
              <a:rPr lang="en-US" sz="3600" dirty="0">
                <a:cs typeface="+mj-cs"/>
              </a:rPr>
              <a:t>	</a:t>
            </a:r>
            <a:r>
              <a:rPr lang="en-US" sz="3600" dirty="0" smtClean="0">
                <a:cs typeface="+mj-cs"/>
              </a:rPr>
              <a:t>	</a:t>
            </a:r>
            <a:r>
              <a:rPr lang="en-US" sz="5400" dirty="0" smtClean="0">
                <a:solidFill>
                  <a:schemeClr val="bg1"/>
                </a:solidFill>
                <a:cs typeface="+mj-cs"/>
              </a:rPr>
              <a:t> </a:t>
            </a:r>
            <a:r>
              <a:rPr lang="en-US" sz="5400" dirty="0" err="1">
                <a:solidFill>
                  <a:schemeClr val="bg1"/>
                </a:solidFill>
                <a:cs typeface="+mj-cs"/>
              </a:rPr>
              <a:t>GenCon</a:t>
            </a:r>
            <a:endParaRPr lang="en-US" sz="5400" dirty="0" smtClean="0">
              <a:solidFill>
                <a:schemeClr val="bg1"/>
              </a:solidFill>
              <a:cs typeface="+mj-cs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697" y="5977185"/>
            <a:ext cx="2679091" cy="7089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614488" y="5224463"/>
            <a:ext cx="6858000" cy="3810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" dirty="0" err="1" smtClean="0"/>
              <a:t>Equip</a:t>
            </a:r>
            <a:r>
              <a:rPr lang="es-ES" dirty="0" smtClean="0"/>
              <a:t> </a:t>
            </a:r>
            <a:r>
              <a:rPr lang="es-ES" dirty="0" err="1" smtClean="0"/>
              <a:t>Directiu</a:t>
            </a:r>
            <a:endParaRPr lang="es-ES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4488" y="2751138"/>
            <a:ext cx="72390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ca-ES" sz="3600" dirty="0" smtClean="0">
                <a:cs typeface="+mj-cs"/>
              </a:rPr>
              <a:t>Projecte</a:t>
            </a:r>
            <a:endParaRPr lang="en-US" sz="5400" dirty="0" smtClean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68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alibri"/>
                <a:cs typeface="Calibri"/>
              </a:rPr>
              <a:t>GenCon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5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Spiral Management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F20F-9644-4F78-B1BA-B09E3055055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1905141" y="2674975"/>
            <a:ext cx="5580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4000" dirty="0" err="1" smtClean="0"/>
              <a:t>Gracias</a:t>
            </a:r>
            <a:r>
              <a:rPr lang="ca-ES" sz="4000" dirty="0" smtClean="0"/>
              <a:t> por </a:t>
            </a:r>
            <a:r>
              <a:rPr lang="ca-ES" sz="4000" dirty="0" err="1" smtClean="0"/>
              <a:t>su</a:t>
            </a:r>
            <a:r>
              <a:rPr lang="ca-ES" sz="4000" dirty="0" smtClean="0"/>
              <a:t> </a:t>
            </a:r>
            <a:r>
              <a:rPr lang="ca-ES" sz="4000" dirty="0" err="1" smtClean="0"/>
              <a:t>asistencia</a:t>
            </a:r>
            <a:endParaRPr lang="ca-ES" sz="4000" dirty="0"/>
          </a:p>
        </p:txBody>
      </p:sp>
      <p:pic>
        <p:nvPicPr>
          <p:cNvPr id="7" name="4 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02640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55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a-ES" dirty="0" err="1" smtClean="0"/>
              <a:t>Descripción</a:t>
            </a:r>
            <a:r>
              <a:rPr lang="ca-ES" dirty="0" smtClean="0"/>
              <a:t> del </a:t>
            </a:r>
            <a:r>
              <a:rPr lang="ca-ES" dirty="0" err="1" smtClean="0"/>
              <a:t>proyecto</a:t>
            </a:r>
            <a:endParaRPr lang="ca-ES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8011" cy="1025526"/>
          </a:xfrm>
          <a:prstGeom prst="curvedDownArrow">
            <a:avLst/>
          </a:prstGeom>
        </p:spPr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r>
              <a:rPr lang="es-ES" sz="2900" dirty="0" smtClean="0"/>
              <a:t>Sistema </a:t>
            </a:r>
            <a:r>
              <a:rPr lang="es-ES" sz="2900" dirty="0" err="1" smtClean="0"/>
              <a:t>informàtico</a:t>
            </a:r>
            <a:endParaRPr lang="en-US" sz="2900" dirty="0" smtClean="0"/>
          </a:p>
          <a:p>
            <a:pPr marL="457200" lvl="1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900" dirty="0" smtClean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Management</a:t>
            </a:r>
            <a:endParaRPr lang="en-US" dirty="0"/>
          </a:p>
        </p:txBody>
      </p:sp>
      <p:pic>
        <p:nvPicPr>
          <p:cNvPr id="4101" name="4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2640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5 Flecha derecha"/>
          <p:cNvSpPr/>
          <p:nvPr/>
        </p:nvSpPr>
        <p:spPr>
          <a:xfrm rot="2708029">
            <a:off x="3367972" y="1827288"/>
            <a:ext cx="536378" cy="2023987"/>
          </a:xfrm>
          <a:prstGeom prst="downArrow">
            <a:avLst>
              <a:gd name="adj1" fmla="val 50000"/>
              <a:gd name="adj2" fmla="val 46744"/>
            </a:avLst>
          </a:prstGeom>
          <a:solidFill>
            <a:srgbClr val="2CBE4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5 Flecha derecha"/>
          <p:cNvSpPr/>
          <p:nvPr/>
        </p:nvSpPr>
        <p:spPr>
          <a:xfrm rot="18879910">
            <a:off x="5309708" y="1829148"/>
            <a:ext cx="536378" cy="2023987"/>
          </a:xfrm>
          <a:prstGeom prst="downArrow">
            <a:avLst>
              <a:gd name="adj1" fmla="val 50000"/>
              <a:gd name="adj2" fmla="val 46744"/>
            </a:avLst>
          </a:prstGeom>
          <a:solidFill>
            <a:srgbClr val="2CBE4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381" y="3660683"/>
            <a:ext cx="1371600" cy="16256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591" y="3743185"/>
            <a:ext cx="1937184" cy="2435317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72A8-E67E-4C2E-BF00-326B13B011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Módulos</a:t>
            </a:r>
            <a:endParaRPr lang="ca-ES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010525990"/>
              </p:ext>
            </p:extLst>
          </p:nvPr>
        </p:nvGraphicFramePr>
        <p:xfrm>
          <a:off x="1047749" y="1396999"/>
          <a:ext cx="7127875" cy="455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Spiral Management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72A8-E67E-4C2E-BF00-326B13B011A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4 Image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02640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62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ector recto 67"/>
          <p:cNvCxnSpPr/>
          <p:nvPr/>
        </p:nvCxnSpPr>
        <p:spPr>
          <a:xfrm>
            <a:off x="8965069" y="2757488"/>
            <a:ext cx="0" cy="287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Cronograma</a:t>
            </a:r>
            <a:endParaRPr lang="ca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Spiral Management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277811" y="2136775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Novembre</a:t>
            </a:r>
            <a:endParaRPr lang="ca-ES" sz="900"/>
          </a:p>
        </p:txBody>
      </p:sp>
      <p:sp>
        <p:nvSpPr>
          <p:cNvPr id="18" name="Rectángulo 17"/>
          <p:cNvSpPr/>
          <p:nvPr/>
        </p:nvSpPr>
        <p:spPr>
          <a:xfrm>
            <a:off x="1069812" y="2136775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Desembre</a:t>
            </a:r>
            <a:endParaRPr lang="ca-ES" sz="900"/>
          </a:p>
        </p:txBody>
      </p:sp>
      <p:sp>
        <p:nvSpPr>
          <p:cNvPr id="19" name="Rectángulo 18"/>
          <p:cNvSpPr/>
          <p:nvPr/>
        </p:nvSpPr>
        <p:spPr>
          <a:xfrm>
            <a:off x="1861812" y="2136775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Gener</a:t>
            </a:r>
            <a:endParaRPr lang="ca-ES" sz="900"/>
          </a:p>
        </p:txBody>
      </p:sp>
      <p:sp>
        <p:nvSpPr>
          <p:cNvPr id="20" name="Rectángulo 19"/>
          <p:cNvSpPr/>
          <p:nvPr/>
        </p:nvSpPr>
        <p:spPr>
          <a:xfrm>
            <a:off x="2653812" y="2136775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Febrer</a:t>
            </a:r>
            <a:endParaRPr lang="ca-ES" sz="900"/>
          </a:p>
        </p:txBody>
      </p:sp>
      <p:sp>
        <p:nvSpPr>
          <p:cNvPr id="21" name="Rectángulo 20"/>
          <p:cNvSpPr/>
          <p:nvPr/>
        </p:nvSpPr>
        <p:spPr>
          <a:xfrm>
            <a:off x="3445812" y="2136775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Març</a:t>
            </a:r>
            <a:endParaRPr lang="ca-ES" sz="900"/>
          </a:p>
        </p:txBody>
      </p:sp>
      <p:sp>
        <p:nvSpPr>
          <p:cNvPr id="22" name="Rectángulo 21"/>
          <p:cNvSpPr/>
          <p:nvPr/>
        </p:nvSpPr>
        <p:spPr>
          <a:xfrm>
            <a:off x="4237812" y="2136775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Abril</a:t>
            </a:r>
            <a:endParaRPr lang="ca-ES" sz="900"/>
          </a:p>
        </p:txBody>
      </p:sp>
      <p:sp>
        <p:nvSpPr>
          <p:cNvPr id="23" name="Rectángulo 22"/>
          <p:cNvSpPr/>
          <p:nvPr/>
        </p:nvSpPr>
        <p:spPr>
          <a:xfrm>
            <a:off x="5029812" y="2136775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Maig</a:t>
            </a:r>
            <a:endParaRPr lang="ca-ES" sz="900"/>
          </a:p>
        </p:txBody>
      </p:sp>
      <p:sp>
        <p:nvSpPr>
          <p:cNvPr id="24" name="Rectángulo 23"/>
          <p:cNvSpPr/>
          <p:nvPr/>
        </p:nvSpPr>
        <p:spPr>
          <a:xfrm>
            <a:off x="5821812" y="2136775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Juny</a:t>
            </a:r>
            <a:endParaRPr lang="ca-ES" sz="900"/>
          </a:p>
        </p:txBody>
      </p:sp>
      <p:sp>
        <p:nvSpPr>
          <p:cNvPr id="25" name="Rectángulo 24"/>
          <p:cNvSpPr/>
          <p:nvPr/>
        </p:nvSpPr>
        <p:spPr>
          <a:xfrm>
            <a:off x="6610637" y="2136775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Juliol</a:t>
            </a:r>
            <a:endParaRPr lang="ca-ES" sz="900"/>
          </a:p>
        </p:txBody>
      </p:sp>
      <p:sp>
        <p:nvSpPr>
          <p:cNvPr id="26" name="Rectángulo 25"/>
          <p:cNvSpPr/>
          <p:nvPr/>
        </p:nvSpPr>
        <p:spPr>
          <a:xfrm>
            <a:off x="7402637" y="2136775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Agost</a:t>
            </a:r>
            <a:endParaRPr lang="ca-ES" sz="900"/>
          </a:p>
        </p:txBody>
      </p:sp>
      <p:sp>
        <p:nvSpPr>
          <p:cNvPr id="27" name="Rectángulo 26"/>
          <p:cNvSpPr/>
          <p:nvPr/>
        </p:nvSpPr>
        <p:spPr>
          <a:xfrm>
            <a:off x="8200863" y="2136775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Setembre</a:t>
            </a:r>
            <a:endParaRPr lang="ca-ES" sz="900"/>
          </a:p>
        </p:txBody>
      </p:sp>
      <p:cxnSp>
        <p:nvCxnSpPr>
          <p:cNvPr id="11" name="Conector recto 10"/>
          <p:cNvCxnSpPr/>
          <p:nvPr/>
        </p:nvCxnSpPr>
        <p:spPr>
          <a:xfrm>
            <a:off x="1069811" y="2955925"/>
            <a:ext cx="2" cy="3054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076000" y="2559050"/>
            <a:ext cx="7438934" cy="396875"/>
          </a:xfrm>
          <a:prstGeom prst="rect">
            <a:avLst/>
          </a:prstGeom>
          <a:solidFill>
            <a:srgbClr val="E93A1C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dirty="0" smtClean="0"/>
              <a:t>Desenvolupament</a:t>
            </a:r>
            <a:endParaRPr lang="ca-ES" sz="12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8484722" y="2955925"/>
            <a:ext cx="0" cy="1943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1546968" y="1628775"/>
            <a:ext cx="629688" cy="285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2013</a:t>
            </a:r>
            <a:endParaRPr lang="es-ES" sz="900" dirty="0"/>
          </a:p>
        </p:txBody>
      </p:sp>
      <p:cxnSp>
        <p:nvCxnSpPr>
          <p:cNvPr id="40" name="Conector recto 39"/>
          <p:cNvCxnSpPr>
            <a:stCxn id="38" idx="2"/>
          </p:cNvCxnSpPr>
          <p:nvPr/>
        </p:nvCxnSpPr>
        <p:spPr>
          <a:xfrm>
            <a:off x="1861812" y="1914525"/>
            <a:ext cx="0" cy="222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878672" y="6075362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 smtClean="0"/>
              <a:t>29-11</a:t>
            </a:r>
            <a:endParaRPr lang="ca-ES" sz="900" dirty="0"/>
          </a:p>
        </p:txBody>
      </p:sp>
      <p:sp>
        <p:nvSpPr>
          <p:cNvPr id="45" name="Rectángulo 44"/>
          <p:cNvSpPr/>
          <p:nvPr/>
        </p:nvSpPr>
        <p:spPr>
          <a:xfrm>
            <a:off x="8369851" y="6075362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smtClean="0"/>
              <a:t>19-09</a:t>
            </a:r>
            <a:endParaRPr lang="ca-ES" sz="900"/>
          </a:p>
        </p:txBody>
      </p:sp>
      <p:sp>
        <p:nvSpPr>
          <p:cNvPr id="46" name="Rectángulo 45"/>
          <p:cNvSpPr/>
          <p:nvPr/>
        </p:nvSpPr>
        <p:spPr>
          <a:xfrm>
            <a:off x="1075999" y="2955925"/>
            <a:ext cx="5067625" cy="396875"/>
          </a:xfrm>
          <a:prstGeom prst="rect">
            <a:avLst/>
          </a:prstGeom>
          <a:solidFill>
            <a:srgbClr val="2CBE41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smtClean="0"/>
              <a:t>Web</a:t>
            </a:r>
            <a:endParaRPr lang="ca-ES" sz="1200"/>
          </a:p>
        </p:txBody>
      </p:sp>
      <p:sp>
        <p:nvSpPr>
          <p:cNvPr id="50" name="Rectángulo 49"/>
          <p:cNvSpPr/>
          <p:nvPr/>
        </p:nvSpPr>
        <p:spPr>
          <a:xfrm>
            <a:off x="8194637" y="4962525"/>
            <a:ext cx="320297" cy="396875"/>
          </a:xfrm>
          <a:prstGeom prst="rect">
            <a:avLst/>
          </a:prstGeom>
          <a:solidFill>
            <a:srgbClr val="C7F1EE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 sz="800" smtClean="0"/>
          </a:p>
        </p:txBody>
      </p:sp>
      <p:sp>
        <p:nvSpPr>
          <p:cNvPr id="51" name="Rectángulo 50"/>
          <p:cNvSpPr/>
          <p:nvPr/>
        </p:nvSpPr>
        <p:spPr>
          <a:xfrm>
            <a:off x="1069811" y="3759200"/>
            <a:ext cx="3581563" cy="396875"/>
          </a:xfrm>
          <a:prstGeom prst="rect">
            <a:avLst/>
          </a:prstGeom>
          <a:solidFill>
            <a:srgbClr val="F7F70D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smtClean="0"/>
              <a:t>Iphone</a:t>
            </a:r>
            <a:endParaRPr lang="ca-ES" sz="1200"/>
          </a:p>
        </p:txBody>
      </p:sp>
      <p:sp>
        <p:nvSpPr>
          <p:cNvPr id="52" name="Rectángulo 51"/>
          <p:cNvSpPr/>
          <p:nvPr/>
        </p:nvSpPr>
        <p:spPr>
          <a:xfrm>
            <a:off x="4646754" y="4171520"/>
            <a:ext cx="2124238" cy="396875"/>
          </a:xfrm>
          <a:prstGeom prst="rect">
            <a:avLst/>
          </a:prstGeom>
          <a:solidFill>
            <a:srgbClr val="2091FF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smtClean="0"/>
              <a:t>Android</a:t>
            </a:r>
            <a:endParaRPr lang="ca-ES" sz="1200"/>
          </a:p>
        </p:txBody>
      </p:sp>
      <p:sp>
        <p:nvSpPr>
          <p:cNvPr id="53" name="Rectángulo 52"/>
          <p:cNvSpPr/>
          <p:nvPr/>
        </p:nvSpPr>
        <p:spPr>
          <a:xfrm>
            <a:off x="6143624" y="4565650"/>
            <a:ext cx="2051013" cy="396875"/>
          </a:xfrm>
          <a:prstGeom prst="rect">
            <a:avLst/>
          </a:prstGeom>
          <a:solidFill>
            <a:srgbClr val="F2B80D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dirty="0" smtClean="0"/>
              <a:t>Windows </a:t>
            </a:r>
            <a:r>
              <a:rPr lang="ca-ES" sz="1200" dirty="0" err="1" smtClean="0"/>
              <a:t>phone</a:t>
            </a:r>
            <a:endParaRPr lang="ca-ES" sz="1200" dirty="0"/>
          </a:p>
        </p:txBody>
      </p:sp>
      <p:sp>
        <p:nvSpPr>
          <p:cNvPr id="54" name="Rectángulo 53"/>
          <p:cNvSpPr/>
          <p:nvPr/>
        </p:nvSpPr>
        <p:spPr>
          <a:xfrm>
            <a:off x="1076000" y="3359150"/>
            <a:ext cx="1787688" cy="396875"/>
          </a:xfrm>
          <a:prstGeom prst="rect">
            <a:avLst/>
          </a:prstGeom>
          <a:solidFill>
            <a:srgbClr val="F5007C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smtClean="0"/>
              <a:t>BD</a:t>
            </a:r>
            <a:endParaRPr lang="ca-ES" sz="1200"/>
          </a:p>
        </p:txBody>
      </p:sp>
      <p:cxnSp>
        <p:nvCxnSpPr>
          <p:cNvPr id="55" name="Conector recto 54"/>
          <p:cNvCxnSpPr>
            <a:stCxn id="51" idx="2"/>
          </p:cNvCxnSpPr>
          <p:nvPr/>
        </p:nvCxnSpPr>
        <p:spPr>
          <a:xfrm>
            <a:off x="2860593" y="4156075"/>
            <a:ext cx="3095" cy="1854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51" idx="3"/>
          </p:cNvCxnSpPr>
          <p:nvPr/>
        </p:nvCxnSpPr>
        <p:spPr>
          <a:xfrm>
            <a:off x="4651374" y="3957638"/>
            <a:ext cx="3013" cy="2052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6146637" y="3365500"/>
            <a:ext cx="0" cy="803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6772562" y="4962525"/>
            <a:ext cx="1" cy="1047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>
            <a:off x="8184664" y="4962525"/>
            <a:ext cx="16199" cy="1047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2586780" y="6075362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smtClean="0"/>
              <a:t>07-02</a:t>
            </a:r>
            <a:endParaRPr lang="ca-ES" sz="900"/>
          </a:p>
        </p:txBody>
      </p:sp>
      <p:sp>
        <p:nvSpPr>
          <p:cNvPr id="70" name="Rectángulo 69"/>
          <p:cNvSpPr/>
          <p:nvPr/>
        </p:nvSpPr>
        <p:spPr>
          <a:xfrm>
            <a:off x="4380981" y="6075362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smtClean="0"/>
              <a:t>10-04</a:t>
            </a:r>
            <a:endParaRPr lang="ca-ES" sz="900"/>
          </a:p>
        </p:txBody>
      </p:sp>
      <p:sp>
        <p:nvSpPr>
          <p:cNvPr id="71" name="Rectángulo 70"/>
          <p:cNvSpPr/>
          <p:nvPr/>
        </p:nvSpPr>
        <p:spPr>
          <a:xfrm>
            <a:off x="5873231" y="6075362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smtClean="0"/>
              <a:t>13-06</a:t>
            </a:r>
            <a:endParaRPr lang="ca-ES" sz="900"/>
          </a:p>
        </p:txBody>
      </p:sp>
      <p:sp>
        <p:nvSpPr>
          <p:cNvPr id="72" name="Rectángulo 71"/>
          <p:cNvSpPr/>
          <p:nvPr/>
        </p:nvSpPr>
        <p:spPr>
          <a:xfrm>
            <a:off x="6505219" y="6075362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smtClean="0"/>
              <a:t>01-07</a:t>
            </a:r>
            <a:endParaRPr lang="ca-ES" sz="900"/>
          </a:p>
        </p:txBody>
      </p:sp>
      <p:sp>
        <p:nvSpPr>
          <p:cNvPr id="73" name="Rectángulo 72"/>
          <p:cNvSpPr/>
          <p:nvPr/>
        </p:nvSpPr>
        <p:spPr>
          <a:xfrm>
            <a:off x="7770682" y="6067424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smtClean="0"/>
              <a:t>30-08</a:t>
            </a:r>
            <a:endParaRPr lang="ca-ES" sz="900"/>
          </a:p>
        </p:txBody>
      </p:sp>
      <p:cxnSp>
        <p:nvCxnSpPr>
          <p:cNvPr id="77" name="Conector recto 76"/>
          <p:cNvCxnSpPr/>
          <p:nvPr/>
        </p:nvCxnSpPr>
        <p:spPr>
          <a:xfrm flipH="1">
            <a:off x="6143624" y="4764088"/>
            <a:ext cx="3013" cy="1246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3657600" y="1231900"/>
            <a:ext cx="1584000" cy="39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PREVIST</a:t>
            </a:r>
            <a:endParaRPr lang="es-ES" dirty="0"/>
          </a:p>
        </p:txBody>
      </p:sp>
      <p:sp>
        <p:nvSpPr>
          <p:cNvPr id="83" name="Rectángulo 82"/>
          <p:cNvSpPr/>
          <p:nvPr/>
        </p:nvSpPr>
        <p:spPr>
          <a:xfrm>
            <a:off x="3657600" y="1231900"/>
            <a:ext cx="1584000" cy="39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REAL</a:t>
            </a:r>
            <a:endParaRPr lang="es-ES" dirty="0"/>
          </a:p>
        </p:txBody>
      </p:sp>
      <p:cxnSp>
        <p:nvCxnSpPr>
          <p:cNvPr id="85" name="Conector recto de flecha 84"/>
          <p:cNvCxnSpPr/>
          <p:nvPr/>
        </p:nvCxnSpPr>
        <p:spPr>
          <a:xfrm flipV="1">
            <a:off x="6909156" y="5842000"/>
            <a:ext cx="298094" cy="233362"/>
          </a:xfrm>
          <a:prstGeom prst="straightConnector1">
            <a:avLst/>
          </a:prstGeom>
          <a:ln>
            <a:solidFill>
              <a:srgbClr val="F62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7207250" y="5592762"/>
            <a:ext cx="546812" cy="238125"/>
          </a:xfrm>
          <a:prstGeom prst="rect">
            <a:avLst/>
          </a:prstGeom>
          <a:solidFill>
            <a:srgbClr val="E93A1C"/>
          </a:solidFill>
          <a:ln>
            <a:solidFill>
              <a:srgbClr val="F62C0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 smtClean="0">
                <a:solidFill>
                  <a:srgbClr val="FFFFFF"/>
                </a:solidFill>
              </a:rPr>
              <a:t>08-07</a:t>
            </a:r>
            <a:endParaRPr lang="ca-ES" sz="900" dirty="0">
              <a:solidFill>
                <a:srgbClr val="FFFFFF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5194080" y="5566120"/>
            <a:ext cx="546812" cy="238125"/>
          </a:xfrm>
          <a:prstGeom prst="rect">
            <a:avLst/>
          </a:prstGeom>
          <a:solidFill>
            <a:srgbClr val="E93A1C"/>
          </a:solidFill>
          <a:ln>
            <a:solidFill>
              <a:srgbClr val="F62C0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 smtClean="0">
                <a:solidFill>
                  <a:schemeClr val="bg1"/>
                </a:solidFill>
              </a:rPr>
              <a:t>17-04</a:t>
            </a:r>
            <a:endParaRPr lang="ca-ES" sz="900" dirty="0">
              <a:solidFill>
                <a:schemeClr val="bg1"/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7864827" y="4884693"/>
            <a:ext cx="9053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Entrega i instal·lació</a:t>
            </a:r>
          </a:p>
          <a:p>
            <a:endParaRPr lang="ca-ES" sz="1100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72A8-E67E-4C2E-BF00-326B13B011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6" name="Rectángulo 55"/>
          <p:cNvSpPr/>
          <p:nvPr/>
        </p:nvSpPr>
        <p:spPr>
          <a:xfrm>
            <a:off x="547688" y="2559050"/>
            <a:ext cx="522125" cy="396875"/>
          </a:xfrm>
          <a:prstGeom prst="rect">
            <a:avLst/>
          </a:prstGeom>
          <a:solidFill>
            <a:srgbClr val="F7F70D">
              <a:alpha val="38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dirty="0" smtClean="0"/>
              <a:t>Planificació</a:t>
            </a:r>
            <a:endParaRPr lang="ca-ES" sz="900" dirty="0"/>
          </a:p>
        </p:txBody>
      </p:sp>
      <p:cxnSp>
        <p:nvCxnSpPr>
          <p:cNvPr id="59" name="Conector recto 58"/>
          <p:cNvCxnSpPr/>
          <p:nvPr/>
        </p:nvCxnSpPr>
        <p:spPr>
          <a:xfrm>
            <a:off x="547688" y="2955925"/>
            <a:ext cx="0" cy="3054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ángulo 60"/>
          <p:cNvSpPr/>
          <p:nvPr/>
        </p:nvSpPr>
        <p:spPr>
          <a:xfrm>
            <a:off x="237276" y="6075362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19-11</a:t>
            </a:r>
            <a:endParaRPr lang="es-ES" sz="900" dirty="0"/>
          </a:p>
        </p:txBody>
      </p:sp>
      <p:sp>
        <p:nvSpPr>
          <p:cNvPr id="66" name="Rectángulo 65"/>
          <p:cNvSpPr/>
          <p:nvPr/>
        </p:nvSpPr>
        <p:spPr>
          <a:xfrm>
            <a:off x="8524482" y="2560952"/>
            <a:ext cx="450136" cy="396875"/>
          </a:xfrm>
          <a:prstGeom prst="rect">
            <a:avLst/>
          </a:prstGeom>
          <a:solidFill>
            <a:srgbClr val="2CBE41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8179156" y="2618988"/>
            <a:ext cx="97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Tancament</a:t>
            </a:r>
            <a:endParaRPr lang="ca-ES" sz="1200" dirty="0"/>
          </a:p>
        </p:txBody>
      </p:sp>
      <p:sp>
        <p:nvSpPr>
          <p:cNvPr id="74" name="Rectángulo 73"/>
          <p:cNvSpPr/>
          <p:nvPr/>
        </p:nvSpPr>
        <p:spPr>
          <a:xfrm>
            <a:off x="8611947" y="5722937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1</a:t>
            </a:r>
            <a:r>
              <a:rPr lang="es-ES" sz="900" dirty="0" smtClean="0"/>
              <a:t>9-09</a:t>
            </a:r>
            <a:endParaRPr lang="es-ES" sz="900" dirty="0"/>
          </a:p>
        </p:txBody>
      </p:sp>
      <p:cxnSp>
        <p:nvCxnSpPr>
          <p:cNvPr id="75" name="Conector recto 74"/>
          <p:cNvCxnSpPr/>
          <p:nvPr/>
        </p:nvCxnSpPr>
        <p:spPr>
          <a:xfrm>
            <a:off x="8514934" y="5345150"/>
            <a:ext cx="0" cy="665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80" idx="0"/>
          </p:cNvCxnSpPr>
          <p:nvPr/>
        </p:nvCxnSpPr>
        <p:spPr>
          <a:xfrm flipV="1">
            <a:off x="4176394" y="2565107"/>
            <a:ext cx="377027" cy="785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3540000" y="3350687"/>
            <a:ext cx="1272787" cy="803275"/>
          </a:xfrm>
          <a:prstGeom prst="rect">
            <a:avLst/>
          </a:prstGeom>
          <a:solidFill>
            <a:srgbClr val="E93A1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rgbClr val="FFFFFF"/>
                </a:solidFill>
              </a:rPr>
              <a:t>Problemes enviament </a:t>
            </a:r>
            <a:r>
              <a:rPr lang="ca-ES" sz="1200" dirty="0" err="1" smtClean="0">
                <a:solidFill>
                  <a:srgbClr val="FFFFFF"/>
                </a:solidFill>
              </a:rPr>
              <a:t>Nexus</a:t>
            </a:r>
            <a:r>
              <a:rPr lang="ca-ES" sz="1200" dirty="0" smtClean="0">
                <a:solidFill>
                  <a:srgbClr val="FFFFFF"/>
                </a:solidFill>
              </a:rPr>
              <a:t> 4</a:t>
            </a:r>
            <a:endParaRPr lang="ca-ES" sz="1200" dirty="0">
              <a:solidFill>
                <a:srgbClr val="FFFFFF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6363981" y="17022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4" name="Rectángulo 63"/>
          <p:cNvSpPr/>
          <p:nvPr/>
        </p:nvSpPr>
        <p:spPr>
          <a:xfrm>
            <a:off x="3582914" y="3037129"/>
            <a:ext cx="546812" cy="238125"/>
          </a:xfrm>
          <a:prstGeom prst="rect">
            <a:avLst/>
          </a:prstGeom>
          <a:solidFill>
            <a:srgbClr val="FF0000">
              <a:alpha val="69000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 smtClean="0"/>
              <a:t>05-04</a:t>
            </a:r>
            <a:endParaRPr lang="ca-ES" sz="900" dirty="0"/>
          </a:p>
        </p:txBody>
      </p:sp>
      <p:sp>
        <p:nvSpPr>
          <p:cNvPr id="78" name="Rectángulo 77"/>
          <p:cNvSpPr/>
          <p:nvPr/>
        </p:nvSpPr>
        <p:spPr>
          <a:xfrm>
            <a:off x="1860805" y="3556000"/>
            <a:ext cx="1272787" cy="803275"/>
          </a:xfrm>
          <a:prstGeom prst="rect">
            <a:avLst/>
          </a:prstGeom>
          <a:solidFill>
            <a:srgbClr val="E93A1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rgbClr val="FFFFFF"/>
                </a:solidFill>
              </a:rPr>
              <a:t>Un empleat està un mes de baixa</a:t>
            </a:r>
            <a:endParaRPr lang="ca-ES" sz="1200" dirty="0">
              <a:solidFill>
                <a:srgbClr val="FFFFFF"/>
              </a:solidFill>
            </a:endParaRPr>
          </a:p>
        </p:txBody>
      </p:sp>
      <p:cxnSp>
        <p:nvCxnSpPr>
          <p:cNvPr id="79" name="Conector recto de flecha 78"/>
          <p:cNvCxnSpPr>
            <a:stCxn id="78" idx="0"/>
          </p:cNvCxnSpPr>
          <p:nvPr/>
        </p:nvCxnSpPr>
        <p:spPr>
          <a:xfrm flipV="1">
            <a:off x="2497199" y="2533650"/>
            <a:ext cx="1160401" cy="1022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ángulo 80"/>
          <p:cNvSpPr/>
          <p:nvPr/>
        </p:nvSpPr>
        <p:spPr>
          <a:xfrm>
            <a:off x="2326358" y="2918067"/>
            <a:ext cx="546812" cy="238125"/>
          </a:xfrm>
          <a:prstGeom prst="rect">
            <a:avLst/>
          </a:prstGeom>
          <a:solidFill>
            <a:srgbClr val="FF0000">
              <a:alpha val="69000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 smtClean="0"/>
              <a:t>12-03</a:t>
            </a:r>
            <a:endParaRPr lang="ca-ES" sz="900" dirty="0"/>
          </a:p>
        </p:txBody>
      </p:sp>
      <p:cxnSp>
        <p:nvCxnSpPr>
          <p:cNvPr id="84" name="Conector recto de flecha 83"/>
          <p:cNvCxnSpPr>
            <a:stCxn id="86" idx="0"/>
          </p:cNvCxnSpPr>
          <p:nvPr/>
        </p:nvCxnSpPr>
        <p:spPr>
          <a:xfrm flipH="1" flipV="1">
            <a:off x="4651374" y="2533650"/>
            <a:ext cx="2164995" cy="967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6179975" y="3501527"/>
            <a:ext cx="1272787" cy="803275"/>
          </a:xfrm>
          <a:prstGeom prst="rect">
            <a:avLst/>
          </a:prstGeom>
          <a:solidFill>
            <a:srgbClr val="E93A1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dirty="0" smtClean="0">
                <a:solidFill>
                  <a:srgbClr val="FFFFFF"/>
                </a:solidFill>
              </a:rPr>
              <a:t>El client no pot assistir a una reunió</a:t>
            </a:r>
            <a:endParaRPr lang="ca-ES" sz="1200" dirty="0">
              <a:solidFill>
                <a:srgbClr val="FFFFFF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6532243" y="3085542"/>
            <a:ext cx="546812" cy="238125"/>
          </a:xfrm>
          <a:prstGeom prst="rect">
            <a:avLst/>
          </a:prstGeom>
          <a:solidFill>
            <a:srgbClr val="FF0000">
              <a:alpha val="69000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 smtClean="0"/>
              <a:t>08-04</a:t>
            </a:r>
            <a:endParaRPr lang="ca-ES" sz="900" dirty="0"/>
          </a:p>
        </p:txBody>
      </p:sp>
      <p:sp>
        <p:nvSpPr>
          <p:cNvPr id="91" name="Rectángulo 90"/>
          <p:cNvSpPr/>
          <p:nvPr/>
        </p:nvSpPr>
        <p:spPr>
          <a:xfrm>
            <a:off x="4851582" y="4168775"/>
            <a:ext cx="1272787" cy="803275"/>
          </a:xfrm>
          <a:prstGeom prst="rect">
            <a:avLst/>
          </a:prstGeom>
          <a:solidFill>
            <a:srgbClr val="E93A1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66800">
              <a:lnSpc>
                <a:spcPct val="90000"/>
              </a:lnSpc>
              <a:spcAft>
                <a:spcPct val="35000"/>
              </a:spcAft>
            </a:pPr>
            <a:r>
              <a:rPr lang="ca-ES" sz="1200" dirty="0">
                <a:solidFill>
                  <a:schemeClr val="bg1"/>
                </a:solidFill>
              </a:rPr>
              <a:t>Retràs desenvolupament software</a:t>
            </a:r>
          </a:p>
        </p:txBody>
      </p:sp>
      <p:cxnSp>
        <p:nvCxnSpPr>
          <p:cNvPr id="92" name="Conector recto de flecha 91"/>
          <p:cNvCxnSpPr>
            <a:stCxn id="52" idx="0"/>
          </p:cNvCxnSpPr>
          <p:nvPr/>
        </p:nvCxnSpPr>
        <p:spPr>
          <a:xfrm flipH="1" flipV="1">
            <a:off x="4643741" y="2561795"/>
            <a:ext cx="1065132" cy="1609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4920674" y="3865595"/>
            <a:ext cx="546812" cy="238125"/>
          </a:xfrm>
          <a:prstGeom prst="rect">
            <a:avLst/>
          </a:prstGeom>
          <a:solidFill>
            <a:srgbClr val="FF0000">
              <a:alpha val="69000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 smtClean="0"/>
              <a:t>07-04</a:t>
            </a:r>
            <a:endParaRPr lang="ca-ES" sz="900" dirty="0"/>
          </a:p>
        </p:txBody>
      </p:sp>
      <p:cxnSp>
        <p:nvCxnSpPr>
          <p:cNvPr id="94" name="Conector recto de flecha 93"/>
          <p:cNvCxnSpPr/>
          <p:nvPr/>
        </p:nvCxnSpPr>
        <p:spPr>
          <a:xfrm flipV="1">
            <a:off x="4880765" y="5827506"/>
            <a:ext cx="298094" cy="233362"/>
          </a:xfrm>
          <a:prstGeom prst="straightConnector1">
            <a:avLst/>
          </a:prstGeom>
          <a:ln>
            <a:solidFill>
              <a:srgbClr val="F62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4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2640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60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30" grpId="1" animBg="1"/>
      <p:bldP spid="41" grpId="0" animBg="1"/>
      <p:bldP spid="41" grpId="1" animBg="1"/>
      <p:bldP spid="45" grpId="0" animBg="1"/>
      <p:bldP spid="45" grpId="1" animBg="1"/>
      <p:bldP spid="46" grpId="0" animBg="1"/>
      <p:bldP spid="46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82" grpId="0" animBg="1"/>
      <p:bldP spid="83" grpId="0" animBg="1"/>
      <p:bldP spid="87" grpId="0" animBg="1"/>
      <p:bldP spid="89" grpId="0" animBg="1"/>
      <p:bldP spid="58" grpId="0"/>
      <p:bldP spid="58" grpId="1"/>
      <p:bldP spid="10" grpId="0"/>
      <p:bldP spid="56" grpId="0" animBg="1"/>
      <p:bldP spid="56" grpId="1" animBg="1"/>
      <p:bldP spid="61" grpId="0" animBg="1"/>
      <p:bldP spid="61" grpId="1" animBg="1"/>
      <p:bldP spid="66" grpId="0" animBg="1"/>
      <p:bldP spid="66" grpId="1" animBg="1"/>
      <p:bldP spid="67" grpId="0"/>
      <p:bldP spid="67" grpId="1"/>
      <p:bldP spid="74" grpId="0" animBg="1"/>
      <p:bldP spid="74" grpId="1" animBg="1"/>
      <p:bldP spid="80" grpId="0" animBg="1"/>
      <p:bldP spid="80" grpId="1" animBg="1"/>
      <p:bldP spid="64" grpId="0" animBg="1"/>
      <p:bldP spid="64" grpId="1" animBg="1"/>
      <p:bldP spid="78" grpId="0" animBg="1"/>
      <p:bldP spid="78" grpId="1" animBg="1"/>
      <p:bldP spid="81" grpId="0" animBg="1"/>
      <p:bldP spid="81" grpId="1" animBg="1"/>
      <p:bldP spid="86" grpId="0" animBg="1"/>
      <p:bldP spid="86" grpId="1" animBg="1"/>
      <p:bldP spid="88" grpId="0" animBg="1"/>
      <p:bldP spid="88" grpId="1" animBg="1"/>
      <p:bldP spid="91" grpId="0" animBg="1"/>
      <p:bldP spid="91" grpId="1" animBg="1"/>
      <p:bldP spid="93" grpId="0" animBg="1"/>
      <p:bldP spid="9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Incidencias</a:t>
            </a:r>
            <a:endParaRPr lang="ca-ES" dirty="0"/>
          </a:p>
        </p:txBody>
      </p:sp>
      <p:sp>
        <p:nvSpPr>
          <p:cNvPr id="6" name="4 Marcador de pie de página"/>
          <p:cNvSpPr txBox="1">
            <a:spLocks/>
          </p:cNvSpPr>
          <p:nvPr/>
        </p:nvSpPr>
        <p:spPr bwMode="auto">
          <a:xfrm>
            <a:off x="6096000" y="643445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Spiral Management</a:t>
            </a:r>
            <a:endParaRPr lang="en-US" dirty="0"/>
          </a:p>
        </p:txBody>
      </p:sp>
      <p:grpSp>
        <p:nvGrpSpPr>
          <p:cNvPr id="8" name="Agrupar 7"/>
          <p:cNvGrpSpPr/>
          <p:nvPr/>
        </p:nvGrpSpPr>
        <p:grpSpPr>
          <a:xfrm>
            <a:off x="1517551" y="1669355"/>
            <a:ext cx="2902148" cy="1741289"/>
            <a:chOff x="744" y="145603"/>
            <a:chExt cx="2902148" cy="1741289"/>
          </a:xfrm>
        </p:grpSpPr>
        <p:sp>
          <p:nvSpPr>
            <p:cNvPr id="9" name="Rectángulo 8"/>
            <p:cNvSpPr/>
            <p:nvPr/>
          </p:nvSpPr>
          <p:spPr>
            <a:xfrm>
              <a:off x="744" y="145603"/>
              <a:ext cx="2902148" cy="1741289"/>
            </a:xfrm>
            <a:prstGeom prst="rect">
              <a:avLst/>
            </a:prstGeom>
            <a:solidFill>
              <a:srgbClr val="F2B80D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ángulo 9"/>
            <p:cNvSpPr/>
            <p:nvPr/>
          </p:nvSpPr>
          <p:spPr>
            <a:xfrm>
              <a:off x="744" y="145603"/>
              <a:ext cx="2902148" cy="1741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a-ES" sz="2400" kern="1200" dirty="0" smtClean="0"/>
                <a:t>Problemes enviament </a:t>
              </a:r>
              <a:r>
                <a:rPr lang="ca-ES" sz="2400" kern="1200" dirty="0" err="1" smtClean="0"/>
                <a:t>Nexus</a:t>
              </a:r>
              <a:r>
                <a:rPr lang="ca-ES" sz="2400" kern="1200" dirty="0" smtClean="0"/>
                <a:t> 4</a:t>
              </a:r>
              <a:endParaRPr lang="ca-ES" sz="2400" kern="1200" dirty="0"/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4419699" y="3394394"/>
            <a:ext cx="3994051" cy="2100575"/>
          </a:xfrm>
          <a:prstGeom prst="rect">
            <a:avLst/>
          </a:prstGeom>
          <a:noFill/>
          <a:ln>
            <a:solidFill>
              <a:srgbClr val="F2B80D"/>
            </a:solidFill>
          </a:ln>
        </p:spPr>
        <p:txBody>
          <a:bodyPr wrap="square" rtlCol="0">
            <a:spAutoFit/>
          </a:bodyPr>
          <a:lstStyle/>
          <a:p>
            <a:pPr defTabSz="1066800">
              <a:lnSpc>
                <a:spcPct val="90000"/>
              </a:lnSpc>
              <a:spcAft>
                <a:spcPct val="35000"/>
              </a:spcAft>
            </a:pPr>
            <a:r>
              <a:rPr lang="ca-ES" sz="2200" dirty="0" smtClean="0">
                <a:solidFill>
                  <a:srgbClr val="121C3F"/>
                </a:solidFill>
              </a:rPr>
              <a:t>Solució: </a:t>
            </a:r>
            <a:r>
              <a:rPr lang="ca-ES" sz="1700" dirty="0" smtClean="0">
                <a:solidFill>
                  <a:srgbClr val="121C3F"/>
                </a:solidFill>
              </a:rPr>
              <a:t>Compra d’un nou dispositiu mòbil diferent</a:t>
            </a:r>
          </a:p>
          <a:p>
            <a:pPr defTabSz="1066800">
              <a:lnSpc>
                <a:spcPct val="90000"/>
              </a:lnSpc>
              <a:spcAft>
                <a:spcPct val="35000"/>
              </a:spcAft>
            </a:pPr>
            <a:r>
              <a:rPr lang="ca-ES" sz="2200" dirty="0" smtClean="0">
                <a:solidFill>
                  <a:schemeClr val="tx1">
                    <a:lumMod val="50000"/>
                  </a:schemeClr>
                </a:solidFill>
              </a:rPr>
              <a:t>Cost </a:t>
            </a:r>
            <a:r>
              <a:rPr lang="ca-ES" sz="2200" dirty="0" err="1" smtClean="0">
                <a:solidFill>
                  <a:schemeClr val="tx1">
                    <a:lumMod val="50000"/>
                  </a:schemeClr>
                </a:solidFill>
              </a:rPr>
              <a:t>adicional</a:t>
            </a:r>
            <a:r>
              <a:rPr lang="ca-ES" sz="22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ca-ES" dirty="0" smtClean="0">
                <a:solidFill>
                  <a:srgbClr val="121C3F"/>
                </a:solidFill>
              </a:rPr>
              <a:t> 449 €</a:t>
            </a:r>
            <a:endParaRPr lang="ca-ES" dirty="0" smtClean="0"/>
          </a:p>
          <a:p>
            <a:pPr defTabSz="1066800">
              <a:lnSpc>
                <a:spcPct val="90000"/>
              </a:lnSpc>
              <a:spcAft>
                <a:spcPct val="35000"/>
              </a:spcAft>
            </a:pPr>
            <a:r>
              <a:rPr lang="ca-ES" sz="2200" dirty="0" smtClean="0">
                <a:solidFill>
                  <a:srgbClr val="121C3F"/>
                </a:solidFill>
              </a:rPr>
              <a:t>Desviació temporal: </a:t>
            </a:r>
            <a:r>
              <a:rPr lang="ca-ES" dirty="0" smtClean="0">
                <a:solidFill>
                  <a:srgbClr val="121C3F"/>
                </a:solidFill>
              </a:rPr>
              <a:t>sense desviació</a:t>
            </a:r>
          </a:p>
          <a:p>
            <a:pPr defTabSz="1066800">
              <a:lnSpc>
                <a:spcPct val="90000"/>
              </a:lnSpc>
              <a:spcAft>
                <a:spcPct val="35000"/>
              </a:spcAft>
            </a:pPr>
            <a:endParaRPr lang="ca-ES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4644926" y="1669355"/>
            <a:ext cx="2902148" cy="1741289"/>
            <a:chOff x="3193107" y="145603"/>
            <a:chExt cx="2902148" cy="1741289"/>
          </a:xfrm>
        </p:grpSpPr>
        <p:sp>
          <p:nvSpPr>
            <p:cNvPr id="17" name="Rectángulo 16"/>
            <p:cNvSpPr/>
            <p:nvPr/>
          </p:nvSpPr>
          <p:spPr>
            <a:xfrm>
              <a:off x="3193107" y="145603"/>
              <a:ext cx="2902148" cy="1741289"/>
            </a:xfrm>
            <a:prstGeom prst="rect">
              <a:avLst/>
            </a:prstGeom>
            <a:solidFill>
              <a:srgbClr val="2091FF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ángulo 17"/>
            <p:cNvSpPr/>
            <p:nvPr/>
          </p:nvSpPr>
          <p:spPr>
            <a:xfrm>
              <a:off x="3193107" y="145603"/>
              <a:ext cx="2902148" cy="1741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a-ES" sz="2400" kern="1200" smtClean="0"/>
                <a:t>Un treballador està un mes de baixa</a:t>
              </a:r>
              <a:endParaRPr lang="ca-ES" sz="2400" kern="1200"/>
            </a:p>
          </p:txBody>
        </p:sp>
      </p:grpSp>
      <p:sp>
        <p:nvSpPr>
          <p:cNvPr id="19" name="CuadroTexto 18"/>
          <p:cNvSpPr txBox="1"/>
          <p:nvPr/>
        </p:nvSpPr>
        <p:spPr>
          <a:xfrm>
            <a:off x="650875" y="3394706"/>
            <a:ext cx="3994051" cy="1746632"/>
          </a:xfrm>
          <a:prstGeom prst="rect">
            <a:avLst/>
          </a:prstGeom>
          <a:noFill/>
          <a:ln>
            <a:solidFill>
              <a:srgbClr val="2091FF"/>
            </a:solidFill>
          </a:ln>
        </p:spPr>
        <p:txBody>
          <a:bodyPr wrap="square" rtlCol="0">
            <a:spAutoFit/>
          </a:bodyPr>
          <a:lstStyle/>
          <a:p>
            <a:pPr defTabSz="1066800">
              <a:lnSpc>
                <a:spcPct val="90000"/>
              </a:lnSpc>
              <a:spcAft>
                <a:spcPct val="35000"/>
              </a:spcAft>
            </a:pPr>
            <a:r>
              <a:rPr lang="es-ES" sz="2200" dirty="0" err="1" smtClean="0">
                <a:solidFill>
                  <a:srgbClr val="121C3F"/>
                </a:solidFill>
              </a:rPr>
              <a:t>Solució</a:t>
            </a:r>
            <a:r>
              <a:rPr lang="es-ES" sz="2200" dirty="0">
                <a:solidFill>
                  <a:srgbClr val="121C3F"/>
                </a:solidFill>
              </a:rPr>
              <a:t>: </a:t>
            </a:r>
            <a:r>
              <a:rPr lang="es-ES" dirty="0" smtClean="0">
                <a:solidFill>
                  <a:srgbClr val="121C3F"/>
                </a:solidFill>
              </a:rPr>
              <a:t>Contractar un </a:t>
            </a:r>
            <a:r>
              <a:rPr lang="es-ES" dirty="0" err="1" smtClean="0">
                <a:solidFill>
                  <a:srgbClr val="121C3F"/>
                </a:solidFill>
              </a:rPr>
              <a:t>nou</a:t>
            </a:r>
            <a:r>
              <a:rPr lang="es-ES" dirty="0" smtClean="0">
                <a:solidFill>
                  <a:srgbClr val="121C3F"/>
                </a:solidFill>
              </a:rPr>
              <a:t> </a:t>
            </a:r>
            <a:r>
              <a:rPr lang="es-ES" dirty="0" err="1" smtClean="0">
                <a:solidFill>
                  <a:srgbClr val="121C3F"/>
                </a:solidFill>
              </a:rPr>
              <a:t>empleat</a:t>
            </a:r>
            <a:r>
              <a:rPr lang="es-ES" dirty="0" smtClean="0">
                <a:solidFill>
                  <a:srgbClr val="121C3F"/>
                </a:solidFill>
              </a:rPr>
              <a:t>. </a:t>
            </a:r>
          </a:p>
          <a:p>
            <a:pPr defTabSz="1066800">
              <a:lnSpc>
                <a:spcPct val="90000"/>
              </a:lnSpc>
              <a:spcAft>
                <a:spcPct val="35000"/>
              </a:spcAft>
            </a:pPr>
            <a:r>
              <a:rPr lang="ca-ES" sz="2200" dirty="0" smtClean="0">
                <a:solidFill>
                  <a:schemeClr val="tx1">
                    <a:lumMod val="50000"/>
                  </a:schemeClr>
                </a:solidFill>
              </a:rPr>
              <a:t>Cost</a:t>
            </a:r>
            <a:r>
              <a:rPr lang="es-ES" sz="22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s-ES" dirty="0" smtClean="0">
                <a:solidFill>
                  <a:srgbClr val="121C3F"/>
                </a:solidFill>
              </a:rPr>
              <a:t>2320 €</a:t>
            </a:r>
          </a:p>
          <a:p>
            <a:pPr defTabSz="1066800">
              <a:lnSpc>
                <a:spcPct val="90000"/>
              </a:lnSpc>
              <a:spcAft>
                <a:spcPct val="35000"/>
              </a:spcAft>
            </a:pPr>
            <a:r>
              <a:rPr lang="ca-ES" sz="2200" dirty="0" smtClean="0">
                <a:solidFill>
                  <a:srgbClr val="121C3F"/>
                </a:solidFill>
              </a:rPr>
              <a:t>Desviació</a:t>
            </a:r>
            <a:r>
              <a:rPr lang="es-ES" sz="2200" dirty="0" smtClean="0">
                <a:solidFill>
                  <a:srgbClr val="121C3F"/>
                </a:solidFill>
              </a:rPr>
              <a:t> temporal: </a:t>
            </a:r>
            <a:r>
              <a:rPr lang="es-ES" dirty="0" err="1">
                <a:solidFill>
                  <a:srgbClr val="121C3F"/>
                </a:solidFill>
              </a:rPr>
              <a:t>sense</a:t>
            </a:r>
            <a:r>
              <a:rPr lang="es-ES" dirty="0">
                <a:solidFill>
                  <a:srgbClr val="121C3F"/>
                </a:solidFill>
              </a:rPr>
              <a:t> </a:t>
            </a:r>
            <a:r>
              <a:rPr lang="ca-ES" dirty="0" smtClean="0">
                <a:solidFill>
                  <a:srgbClr val="121C3F"/>
                </a:solidFill>
              </a:rPr>
              <a:t>desviació</a:t>
            </a:r>
            <a:endParaRPr lang="ca-ES" dirty="0">
              <a:solidFill>
                <a:srgbClr val="121C3F"/>
              </a:solidFill>
            </a:endParaRPr>
          </a:p>
        </p:txBody>
      </p:sp>
      <p:grpSp>
        <p:nvGrpSpPr>
          <p:cNvPr id="20" name="Agrupar 19"/>
          <p:cNvGrpSpPr/>
          <p:nvPr/>
        </p:nvGrpSpPr>
        <p:grpSpPr>
          <a:xfrm>
            <a:off x="4644926" y="3680519"/>
            <a:ext cx="2902148" cy="1741289"/>
            <a:chOff x="3193107" y="2177107"/>
            <a:chExt cx="2902148" cy="1741289"/>
          </a:xfrm>
        </p:grpSpPr>
        <p:sp>
          <p:nvSpPr>
            <p:cNvPr id="21" name="Rectángulo 20"/>
            <p:cNvSpPr/>
            <p:nvPr/>
          </p:nvSpPr>
          <p:spPr>
            <a:xfrm>
              <a:off x="3193107" y="2177107"/>
              <a:ext cx="2902148" cy="1741289"/>
            </a:xfrm>
            <a:prstGeom prst="rect">
              <a:avLst/>
            </a:prstGeom>
            <a:solidFill>
              <a:srgbClr val="2CBE4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ángulo 21"/>
            <p:cNvSpPr/>
            <p:nvPr/>
          </p:nvSpPr>
          <p:spPr>
            <a:xfrm>
              <a:off x="3193107" y="2177107"/>
              <a:ext cx="2902148" cy="1741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a-ES" sz="2400" kern="1200" dirty="0" smtClean="0"/>
                <a:t>El client no pot assistir a una reunió</a:t>
              </a:r>
              <a:endParaRPr lang="ca-ES" sz="2400" kern="1200" dirty="0"/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650875" y="2679603"/>
            <a:ext cx="3994051" cy="1018740"/>
          </a:xfrm>
          <a:prstGeom prst="rect">
            <a:avLst/>
          </a:prstGeom>
          <a:noFill/>
          <a:ln>
            <a:solidFill>
              <a:srgbClr val="2CBE41"/>
            </a:solidFill>
          </a:ln>
        </p:spPr>
        <p:txBody>
          <a:bodyPr wrap="square" rtlCol="0">
            <a:spAutoFit/>
          </a:bodyPr>
          <a:lstStyle/>
          <a:p>
            <a:pPr defTabSz="1066800">
              <a:lnSpc>
                <a:spcPct val="90000"/>
              </a:lnSpc>
              <a:spcAft>
                <a:spcPct val="35000"/>
              </a:spcAft>
            </a:pPr>
            <a:r>
              <a:rPr lang="ca-ES" sz="2200" dirty="0" smtClean="0">
                <a:solidFill>
                  <a:srgbClr val="121C3F"/>
                </a:solidFill>
              </a:rPr>
              <a:t>Solució</a:t>
            </a:r>
            <a:r>
              <a:rPr lang="es-ES" sz="2200" dirty="0" smtClean="0">
                <a:solidFill>
                  <a:srgbClr val="121C3F"/>
                </a:solidFill>
              </a:rPr>
              <a:t>: </a:t>
            </a:r>
            <a:r>
              <a:rPr lang="es-ES" dirty="0" err="1">
                <a:solidFill>
                  <a:srgbClr val="121C3F"/>
                </a:solidFill>
              </a:rPr>
              <a:t>realitzar</a:t>
            </a:r>
            <a:r>
              <a:rPr lang="es-ES" dirty="0">
                <a:solidFill>
                  <a:srgbClr val="121C3F"/>
                </a:solidFill>
              </a:rPr>
              <a:t> la reunió </a:t>
            </a:r>
            <a:r>
              <a:rPr lang="es-ES" dirty="0" smtClean="0">
                <a:solidFill>
                  <a:srgbClr val="121C3F"/>
                </a:solidFill>
              </a:rPr>
              <a:t>3 </a:t>
            </a:r>
            <a:r>
              <a:rPr lang="es-ES" dirty="0" err="1" smtClean="0">
                <a:solidFill>
                  <a:srgbClr val="121C3F"/>
                </a:solidFill>
              </a:rPr>
              <a:t>dies</a:t>
            </a:r>
            <a:r>
              <a:rPr lang="es-ES" dirty="0" smtClean="0">
                <a:solidFill>
                  <a:srgbClr val="121C3F"/>
                </a:solidFill>
              </a:rPr>
              <a:t> </a:t>
            </a:r>
            <a:r>
              <a:rPr lang="ca-ES" dirty="0" smtClean="0">
                <a:solidFill>
                  <a:srgbClr val="121C3F"/>
                </a:solidFill>
              </a:rPr>
              <a:t>abans</a:t>
            </a:r>
          </a:p>
          <a:p>
            <a:pPr defTabSz="1066800">
              <a:lnSpc>
                <a:spcPct val="90000"/>
              </a:lnSpc>
              <a:spcAft>
                <a:spcPct val="35000"/>
              </a:spcAft>
            </a:pPr>
            <a:endParaRPr lang="es-ES" dirty="0"/>
          </a:p>
        </p:txBody>
      </p:sp>
      <p:grpSp>
        <p:nvGrpSpPr>
          <p:cNvPr id="24" name="Agrupar 23"/>
          <p:cNvGrpSpPr/>
          <p:nvPr/>
        </p:nvGrpSpPr>
        <p:grpSpPr>
          <a:xfrm>
            <a:off x="1517551" y="3680519"/>
            <a:ext cx="2902148" cy="1741289"/>
            <a:chOff x="744" y="2177107"/>
            <a:chExt cx="2902148" cy="1741289"/>
          </a:xfrm>
        </p:grpSpPr>
        <p:sp>
          <p:nvSpPr>
            <p:cNvPr id="25" name="Rectángulo 24"/>
            <p:cNvSpPr/>
            <p:nvPr/>
          </p:nvSpPr>
          <p:spPr>
            <a:xfrm>
              <a:off x="744" y="2177107"/>
              <a:ext cx="2902148" cy="1741289"/>
            </a:xfrm>
            <a:prstGeom prst="rect">
              <a:avLst/>
            </a:prstGeom>
            <a:solidFill>
              <a:srgbClr val="E93A1C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ángulo 25"/>
            <p:cNvSpPr/>
            <p:nvPr/>
          </p:nvSpPr>
          <p:spPr>
            <a:xfrm>
              <a:off x="744" y="2177107"/>
              <a:ext cx="2902148" cy="1741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a-ES" sz="2400" kern="1200" dirty="0" smtClean="0"/>
                <a:t>Retràs desenvolupament software</a:t>
              </a:r>
              <a:endParaRPr lang="ca-ES" sz="2400" kern="1200" dirty="0"/>
            </a:p>
          </p:txBody>
        </p:sp>
      </p:grpSp>
      <p:sp>
        <p:nvSpPr>
          <p:cNvPr id="27" name="CuadroTexto 26"/>
          <p:cNvSpPr txBox="1"/>
          <p:nvPr/>
        </p:nvSpPr>
        <p:spPr>
          <a:xfrm>
            <a:off x="4419699" y="2196010"/>
            <a:ext cx="3994051" cy="1484509"/>
          </a:xfrm>
          <a:prstGeom prst="rect">
            <a:avLst/>
          </a:prstGeom>
          <a:noFill/>
          <a:ln>
            <a:solidFill>
              <a:srgbClr val="E93A1C"/>
            </a:solidFill>
          </a:ln>
        </p:spPr>
        <p:txBody>
          <a:bodyPr wrap="square" rtlCol="0">
            <a:spAutoFit/>
          </a:bodyPr>
          <a:lstStyle/>
          <a:p>
            <a:pPr defTabSz="1066800">
              <a:lnSpc>
                <a:spcPct val="90000"/>
              </a:lnSpc>
              <a:spcAft>
                <a:spcPct val="35000"/>
              </a:spcAft>
            </a:pPr>
            <a:r>
              <a:rPr lang="ca-ES" sz="2200" smtClean="0">
                <a:solidFill>
                  <a:srgbClr val="121C3F"/>
                </a:solidFill>
              </a:rPr>
              <a:t>Solució: </a:t>
            </a:r>
            <a:r>
              <a:rPr lang="ca-ES" sz="1700" smtClean="0">
                <a:solidFill>
                  <a:srgbClr val="121C3F"/>
                </a:solidFill>
              </a:rPr>
              <a:t>Assignació de més hores dels recursos</a:t>
            </a:r>
          </a:p>
          <a:p>
            <a:pPr defTabSz="1066800">
              <a:lnSpc>
                <a:spcPct val="90000"/>
              </a:lnSpc>
              <a:spcAft>
                <a:spcPct val="35000"/>
              </a:spcAft>
            </a:pPr>
            <a:r>
              <a:rPr lang="ca-ES" sz="2200" smtClean="0">
                <a:solidFill>
                  <a:schemeClr val="tx1">
                    <a:lumMod val="50000"/>
                  </a:schemeClr>
                </a:solidFill>
              </a:rPr>
              <a:t>Cost adicional: </a:t>
            </a:r>
            <a:r>
              <a:rPr lang="ca-ES" sz="1700" smtClean="0">
                <a:solidFill>
                  <a:schemeClr val="tx1">
                    <a:lumMod val="50000"/>
                  </a:schemeClr>
                </a:solidFill>
              </a:rPr>
              <a:t>1200 €</a:t>
            </a:r>
            <a:endParaRPr lang="ca-ES" sz="1700" smtClean="0"/>
          </a:p>
          <a:p>
            <a:pPr defTabSz="1066800">
              <a:lnSpc>
                <a:spcPct val="90000"/>
              </a:lnSpc>
              <a:spcAft>
                <a:spcPct val="35000"/>
              </a:spcAft>
            </a:pPr>
            <a:r>
              <a:rPr lang="ca-ES" sz="2200" smtClean="0">
                <a:solidFill>
                  <a:srgbClr val="121C3F"/>
                </a:solidFill>
              </a:rPr>
              <a:t>Desviació temporal: </a:t>
            </a:r>
            <a:r>
              <a:rPr lang="ca-ES" smtClean="0">
                <a:solidFill>
                  <a:srgbClr val="121C3F"/>
                </a:solidFill>
              </a:rPr>
              <a:t>80 hores</a:t>
            </a:r>
            <a:endParaRPr lang="ca-ES">
              <a:solidFill>
                <a:srgbClr val="121C3F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F20F-9644-4F78-B1BA-B09E3055055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8" name="4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2640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886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19" grpId="0" animBg="1"/>
      <p:bldP spid="19" grpId="1" animBg="1"/>
      <p:bldP spid="23" grpId="0" animBg="1"/>
      <p:bldP spid="23" grpId="1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Desviación</a:t>
            </a:r>
            <a:r>
              <a:rPr lang="ca-ES" dirty="0" smtClean="0"/>
              <a:t> temporal</a:t>
            </a:r>
            <a:endParaRPr lang="ca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Spiral Management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72A8-E67E-4C2E-BF00-326B13B011A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112037543"/>
              </p:ext>
            </p:extLst>
          </p:nvPr>
        </p:nvGraphicFramePr>
        <p:xfrm>
          <a:off x="756651" y="1400620"/>
          <a:ext cx="7255749" cy="3561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ángulo redondeado 12"/>
          <p:cNvSpPr/>
          <p:nvPr/>
        </p:nvSpPr>
        <p:spPr>
          <a:xfrm>
            <a:off x="1524000" y="4961780"/>
            <a:ext cx="6223000" cy="13017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200" b="1" dirty="0" smtClean="0"/>
              <a:t>DESVIACIÓN</a:t>
            </a:r>
          </a:p>
          <a:p>
            <a:r>
              <a:rPr lang="es-ES" sz="1400" dirty="0" smtClean="0"/>
              <a:t>Web:		2,435%	48 h</a:t>
            </a:r>
          </a:p>
          <a:p>
            <a:r>
              <a:rPr lang="es-ES" sz="1400" dirty="0" err="1" smtClean="0"/>
              <a:t>Iphone</a:t>
            </a:r>
            <a:r>
              <a:rPr lang="es-ES" sz="1400" dirty="0" smtClean="0"/>
              <a:t>:		7,462%	80 h</a:t>
            </a:r>
          </a:p>
          <a:p>
            <a:r>
              <a:rPr lang="es-ES" sz="1400" dirty="0" err="1" smtClean="0"/>
              <a:t>Android</a:t>
            </a:r>
            <a:r>
              <a:rPr lang="es-ES" sz="1400" dirty="0" smtClean="0"/>
              <a:t>:		0%	0 h</a:t>
            </a:r>
          </a:p>
          <a:p>
            <a:r>
              <a:rPr lang="es-ES" sz="1400" dirty="0" smtClean="0"/>
              <a:t>Windows </a:t>
            </a:r>
            <a:r>
              <a:rPr lang="es-ES" sz="1400" dirty="0" err="1" smtClean="0"/>
              <a:t>phone</a:t>
            </a:r>
            <a:r>
              <a:rPr lang="es-ES" sz="1400" dirty="0" smtClean="0"/>
              <a:t>:	0%	0h</a:t>
            </a:r>
            <a:endParaRPr lang="es-ES" sz="1400" dirty="0"/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02640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7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Costes</a:t>
            </a:r>
            <a:endParaRPr lang="ca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Spiral Management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72A8-E67E-4C2E-BF00-326B13B011A0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912205104"/>
              </p:ext>
            </p:extLst>
          </p:nvPr>
        </p:nvGraphicFramePr>
        <p:xfrm>
          <a:off x="918791" y="1538720"/>
          <a:ext cx="4818361" cy="3216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ectángulo 16"/>
          <p:cNvSpPr/>
          <p:nvPr/>
        </p:nvSpPr>
        <p:spPr>
          <a:xfrm>
            <a:off x="3607606" y="5492633"/>
            <a:ext cx="2129546" cy="2566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TOTAL: 158.291,44 €</a:t>
            </a:r>
            <a:endParaRPr lang="es-ES" sz="1400" dirty="0"/>
          </a:p>
        </p:txBody>
      </p:sp>
      <p:graphicFrame>
        <p:nvGraphicFramePr>
          <p:cNvPr id="18" name="Gráfico 17"/>
          <p:cNvGraphicFramePr/>
          <p:nvPr>
            <p:extLst>
              <p:ext uri="{D42A27DB-BD31-4B8C-83A1-F6EECF244321}">
                <p14:modId xmlns:p14="http://schemas.microsoft.com/office/powerpoint/2010/main" val="3531758874"/>
              </p:ext>
            </p:extLst>
          </p:nvPr>
        </p:nvGraphicFramePr>
        <p:xfrm>
          <a:off x="4458841" y="1538721"/>
          <a:ext cx="4842026" cy="3216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4 Image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02640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72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Desviación</a:t>
            </a:r>
            <a:r>
              <a:rPr lang="ca-ES" dirty="0" smtClean="0"/>
              <a:t> de Costes</a:t>
            </a:r>
            <a:endParaRPr lang="ca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Spiral Management</a:t>
            </a:r>
            <a:endParaRPr lang="en-US" dirty="0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2836061425"/>
              </p:ext>
            </p:extLst>
          </p:nvPr>
        </p:nvGraphicFramePr>
        <p:xfrm>
          <a:off x="1040396" y="1396999"/>
          <a:ext cx="7195554" cy="369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ángulo redondeado 10"/>
          <p:cNvSpPr/>
          <p:nvPr/>
        </p:nvSpPr>
        <p:spPr>
          <a:xfrm>
            <a:off x="1524000" y="4921250"/>
            <a:ext cx="6223000" cy="13017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200" b="1" dirty="0" smtClean="0"/>
              <a:t>DESVIACIÓN</a:t>
            </a:r>
          </a:p>
          <a:p>
            <a:r>
              <a:rPr lang="ca-ES" sz="1400" dirty="0" smtClean="0"/>
              <a:t>Costs directes:	11,87%	10.576 €	</a:t>
            </a:r>
          </a:p>
          <a:p>
            <a:r>
              <a:rPr lang="ca-ES" sz="1400" dirty="0" smtClean="0"/>
              <a:t>Costs indirectes:</a:t>
            </a:r>
            <a:r>
              <a:rPr lang="es-ES" sz="1400" dirty="0" smtClean="0"/>
              <a:t>	2,58%	619,03</a:t>
            </a:r>
            <a:r>
              <a:rPr lang="es-ES" sz="1400" dirty="0"/>
              <a:t> €</a:t>
            </a:r>
            <a:endParaRPr lang="es-ES" sz="1400" dirty="0" smtClean="0"/>
          </a:p>
          <a:p>
            <a:r>
              <a:rPr lang="es-ES" sz="1400" dirty="0" err="1" smtClean="0"/>
              <a:t>Guany</a:t>
            </a:r>
            <a:r>
              <a:rPr lang="es-ES" sz="1400" dirty="0" smtClean="0"/>
              <a:t>:		29,1%	7676,8 €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72A8-E67E-4C2E-BF00-326B13B011A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4 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02640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10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Personal</a:t>
            </a:r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Spiral Management</a:t>
            </a:r>
            <a:endParaRPr lang="en-US" dirty="0"/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3703813872"/>
              </p:ext>
            </p:extLst>
          </p:nvPr>
        </p:nvGraphicFramePr>
        <p:xfrm>
          <a:off x="1524000" y="1397000"/>
          <a:ext cx="6186488" cy="323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ángulo redondeado 7"/>
          <p:cNvSpPr/>
          <p:nvPr/>
        </p:nvSpPr>
        <p:spPr>
          <a:xfrm>
            <a:off x="1487488" y="4921250"/>
            <a:ext cx="6223000" cy="13017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200" b="1" dirty="0" smtClean="0"/>
              <a:t>DESVIACIÓN</a:t>
            </a:r>
          </a:p>
          <a:p>
            <a:pPr algn="ctr"/>
            <a:r>
              <a:rPr lang="es-ES" dirty="0" smtClean="0"/>
              <a:t>4,85 %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72A8-E67E-4C2E-BF00-326B13B011A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4 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02640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03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predeterminado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predeterminado.thmx</Template>
  <TotalTime>1905</TotalTime>
  <Words>227</Words>
  <Application>Microsoft Office PowerPoint</Application>
  <PresentationFormat>Presentación en pantalla (4:3)</PresentationFormat>
  <Paragraphs>112</Paragraphs>
  <Slides>10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Verdana</vt:lpstr>
      <vt:lpstr>Wingdings</vt:lpstr>
      <vt:lpstr>Tema predeterminado</vt:lpstr>
      <vt:lpstr>Image</vt:lpstr>
      <vt:lpstr>    GenCon</vt:lpstr>
      <vt:lpstr>Descripción del proyecto</vt:lpstr>
      <vt:lpstr>Módulos</vt:lpstr>
      <vt:lpstr>Cronograma</vt:lpstr>
      <vt:lpstr>Incidencias</vt:lpstr>
      <vt:lpstr>Desviación temporal</vt:lpstr>
      <vt:lpstr>Costes</vt:lpstr>
      <vt:lpstr>Desviación de Costes</vt:lpstr>
      <vt:lpstr>Personal</vt:lpstr>
      <vt:lpstr>GenCon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 Management</dc:title>
  <dc:creator>Juan Rechach Pizá</dc:creator>
  <cp:lastModifiedBy>Carol</cp:lastModifiedBy>
  <cp:revision>222</cp:revision>
  <dcterms:created xsi:type="dcterms:W3CDTF">2012-12-10T23:33:43Z</dcterms:created>
  <dcterms:modified xsi:type="dcterms:W3CDTF">2016-01-13T11:30:52Z</dcterms:modified>
</cp:coreProperties>
</file>