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오솔길[ 대학원석·박사통합과정수료연구(재학) / 컴퓨터학과 ]" initials="오대/컴]" lastIdx="1" clrIdx="0">
    <p:extLst>
      <p:ext uri="{19B8F6BF-5375-455C-9EA6-DF929625EA0E}">
        <p15:presenceInfo xmlns:p15="http://schemas.microsoft.com/office/powerpoint/2012/main" userId="S::kellysolow@korea.edu::044c3ec0-b181-447b-955b-73cf50b3f6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763A9-E233-4295-9FEE-558DF207F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B6B5E0-CC57-422E-8BBF-D0C7A785F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5AB573-3447-4C74-A014-5BF6FA360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E2433-15E7-413E-8EE3-DE653DC29059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1D88FE-EF0C-4B46-8E45-762CF93D3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D891F2-D5C3-413D-901B-BC06BE2A9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24446-3939-4839-8ADF-16B3D43E6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996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BA231-52D2-42D5-8792-461D8E049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5CA4AC-0CCA-408F-B3F7-2AC39B6FD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BA60B2-85BB-40BB-80C8-A5695EB05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E2433-15E7-413E-8EE3-DE653DC29059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2B40CD-213D-431E-9DFE-8D94CEA77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ABACF5-7C32-4DAE-BF95-F344CDDC8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24446-3939-4839-8ADF-16B3D43E6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790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2DE5EA-7F20-4689-BC4F-463E3FA560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E3E890-3FF6-4D91-B745-6FECBDFEB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BA4CC3-C759-4037-A072-D421379E5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E2433-15E7-413E-8EE3-DE653DC29059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093D21-24DD-4B99-B239-C18CC2494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B49938-E8D2-44BD-AE4F-C78B7AF51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24446-3939-4839-8ADF-16B3D43E6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639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9298B0-DC68-4BD3-B906-93C914800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B06B44-F5C5-4338-BA77-849E70E70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D15920-97B7-460F-8AC6-9E9435572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E2433-15E7-413E-8EE3-DE653DC29059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D35A57-2FCD-4F2F-BA8B-0DE39C266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631529-499E-4289-A870-BD2665BF0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24446-3939-4839-8ADF-16B3D43E6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40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16064-FD65-4C75-9916-B3C4B5578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52E9E6-E96D-429F-8C6F-B0FC47725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A99F26-C510-452E-9C60-7FF7577DD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E2433-15E7-413E-8EE3-DE653DC29059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7C6ABE-27AB-4E86-B5CE-6CD2AC7A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CFF82F-EBE8-4F97-A82B-26CD4810A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24446-3939-4839-8ADF-16B3D43E6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964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B3C3B-3723-4404-B3FC-67D3D4511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0CB51-AC7B-4D86-9AAA-4C10CA35AD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F79BA7-5325-4A38-8221-1436478C9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08574C-14A0-4E5B-BFC7-4AE54BB2C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E2433-15E7-413E-8EE3-DE653DC29059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1D7AC6-39A5-47D5-8F37-3D023DF31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86ECF7-3385-49EC-85E4-96BED1944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24446-3939-4839-8ADF-16B3D43E6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271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6A8D3-D633-488A-A628-C3C678111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751A48-3892-4234-941C-4AF698346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9C9BF4-B3AF-4870-A1A8-30D953781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AF4282-32A7-4BDD-87CC-E7B646597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BE0BE8-8878-497A-AF5B-06824825F8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BCA90B-DAA3-4705-BAA5-EF675B5D3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E2433-15E7-413E-8EE3-DE653DC29059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74EF0AF-5549-481F-83BB-2369F95A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6525AB4-9C8E-4321-9204-A5CA3058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24446-3939-4839-8ADF-16B3D43E6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67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D0071-7973-4456-8504-7E92D5FD8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B909DD-9695-426C-9F83-BE2C1C7E9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E2433-15E7-413E-8EE3-DE653DC29059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BEDFF8-A9DC-4E09-8485-01AB40121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C0B693-4AF8-463C-A1BE-4971F350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24446-3939-4839-8ADF-16B3D43E6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859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01315F-8BD6-4F29-B606-B89D73FA7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E2433-15E7-413E-8EE3-DE653DC29059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1928792-1201-48C7-B94F-AFED49E42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C4EA47-8F69-4B92-B5E1-2CEE82892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24446-3939-4839-8ADF-16B3D43E6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696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D22818-A3E2-4433-8FB2-4F49F5EBD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DE5837-0038-4A6D-A3AE-A49FF225C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7D1420-F2AC-479D-AF3B-BD485C023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6ADE1B-1C5E-4A8B-B517-4C3984E1B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E2433-15E7-413E-8EE3-DE653DC29059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6D2EC4-8BA1-491D-8647-4454E0F57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50D369-2121-4B2A-94D3-458E33AA7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24446-3939-4839-8ADF-16B3D43E6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77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3DC1C5-3557-44EC-946B-12540024A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9C4BAE6-384F-47B1-8846-7468DF7BB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F79859-F399-4508-B271-DC44EFBED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872C6D-57CB-4308-B664-A388AAB83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E2433-15E7-413E-8EE3-DE653DC29059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7BBFFB-A3F3-4652-9195-8BAB32B7C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B5108B-1933-487E-9B23-EE133003B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24446-3939-4839-8ADF-16B3D43E6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335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9BD6192-D36F-4211-B826-B36F4183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F5476C-7524-4742-8717-B8693BB14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0BD141-2904-41FA-A23A-E9D719256A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E2433-15E7-413E-8EE3-DE653DC29059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4107CC-D7DF-45CC-BA17-22BDED0820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68D2AF-7BFA-4167-9AA4-3574AFD18A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24446-3939-4839-8ADF-16B3D43E6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171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kellysolow/vennRelatio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kellysolow/vennRela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AD4DBB-1A7D-4C32-8C95-264C309146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028" y="543865"/>
            <a:ext cx="10101943" cy="62246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Venn</a:t>
            </a:r>
            <a:r>
              <a:rPr lang="ko-KR" altLang="en-US" dirty="0"/>
              <a:t> </a:t>
            </a:r>
            <a:r>
              <a:rPr lang="en-US" altLang="ko-KR" dirty="0"/>
              <a:t>Relation Define/Find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58AD2A-8ADA-48A2-AB84-06E8D8FDC14C}"/>
              </a:ext>
            </a:extLst>
          </p:cNvPr>
          <p:cNvSpPr txBox="1"/>
          <p:nvPr/>
        </p:nvSpPr>
        <p:spPr>
          <a:xfrm>
            <a:off x="1341120" y="1461254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https://github.com/kellysolow/vennRelation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073C474-0CDD-46F0-97F2-ECEA4727D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440" y="2063283"/>
            <a:ext cx="6885758" cy="398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748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16CE8-881F-409A-8608-B159EE4D1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검색 기능 </a:t>
            </a:r>
            <a:r>
              <a:rPr lang="ko-KR" altLang="en-US" dirty="0" err="1"/>
              <a:t>따라해보기</a:t>
            </a:r>
            <a:r>
              <a:rPr lang="ko-KR" altLang="en-US" dirty="0"/>
              <a:t> </a:t>
            </a:r>
            <a:r>
              <a:rPr lang="en-US" altLang="ko-KR" dirty="0"/>
              <a:t>-2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DB5A053-2F70-4C85-A897-34E6E5836BB9}"/>
              </a:ext>
            </a:extLst>
          </p:cNvPr>
          <p:cNvSpPr txBox="1">
            <a:spLocks/>
          </p:cNvSpPr>
          <p:nvPr/>
        </p:nvSpPr>
        <p:spPr>
          <a:xfrm>
            <a:off x="5802701" y="1842369"/>
            <a:ext cx="10058400" cy="3645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901C9F-078E-49E9-8D95-610316DF3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142" y="1465685"/>
            <a:ext cx="2349564" cy="180496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F145700-2E49-4453-858E-C656A8931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899" y="3429000"/>
            <a:ext cx="1924050" cy="1257300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6A35DFAB-1F2C-4FE0-9CBC-91B4AFCA9D8B}"/>
              </a:ext>
            </a:extLst>
          </p:cNvPr>
          <p:cNvSpPr txBox="1">
            <a:spLocks/>
          </p:cNvSpPr>
          <p:nvPr/>
        </p:nvSpPr>
        <p:spPr>
          <a:xfrm>
            <a:off x="4723460" y="1842369"/>
            <a:ext cx="10058400" cy="364532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/>
              <a:t>3. </a:t>
            </a:r>
            <a:r>
              <a:rPr lang="ko-KR" altLang="en-US" sz="1600" dirty="0"/>
              <a:t>쿼리실행 버튼 클릭하기</a:t>
            </a:r>
            <a:endParaRPr lang="en-US" altLang="ko-KR" sz="1600" dirty="0"/>
          </a:p>
          <a:p>
            <a:pPr marL="457200" indent="-457200">
              <a:buAutoNum type="arabicPeriod"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4. </a:t>
            </a:r>
            <a:r>
              <a:rPr lang="ko-KR" altLang="en-US" sz="1600" dirty="0"/>
              <a:t>관계를 확인하고 싶은 두개의 </a:t>
            </a:r>
            <a:r>
              <a:rPr lang="en-US" altLang="ko-KR" sz="1600" dirty="0"/>
              <a:t>entity</a:t>
            </a:r>
            <a:r>
              <a:rPr lang="ko-KR" altLang="en-US" sz="1600" dirty="0"/>
              <a:t>와 </a:t>
            </a:r>
            <a:r>
              <a:rPr lang="en-US" altLang="ko-KR" sz="1600" dirty="0"/>
              <a:t>depth</a:t>
            </a:r>
            <a:r>
              <a:rPr lang="ko-KR" altLang="en-US" sz="1600" dirty="0"/>
              <a:t>를 좌측의 그림처럼 기입하기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(ex. [entity1] [depth] [entity2] </a:t>
            </a:r>
            <a:r>
              <a:rPr lang="ko-KR" altLang="en-US" sz="1600" dirty="0">
                <a:solidFill>
                  <a:srgbClr val="FF0000"/>
                </a:solidFill>
              </a:rPr>
              <a:t>형식으로 기재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sz="1600" dirty="0"/>
              <a:t>(depth 1</a:t>
            </a:r>
            <a:r>
              <a:rPr lang="ko-KR" altLang="en-US" sz="1600" dirty="0"/>
              <a:t>당 </a:t>
            </a:r>
            <a:r>
              <a:rPr lang="en-US" altLang="ko-KR" sz="1600" dirty="0"/>
              <a:t>1000mb</a:t>
            </a:r>
            <a:r>
              <a:rPr lang="ko-KR" altLang="en-US" sz="1600" dirty="0"/>
              <a:t> 가량의 메모리 소요를 필요로 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 </a:t>
            </a:r>
            <a:r>
              <a:rPr lang="ko-KR" altLang="en-US" sz="1600" dirty="0">
                <a:solidFill>
                  <a:srgbClr val="FF0000"/>
                </a:solidFill>
              </a:rPr>
              <a:t>너무 높은 </a:t>
            </a:r>
            <a:r>
              <a:rPr lang="en-US" altLang="ko-KR" sz="1600" dirty="0">
                <a:solidFill>
                  <a:srgbClr val="FF0000"/>
                </a:solidFill>
              </a:rPr>
              <a:t>depth</a:t>
            </a:r>
            <a:r>
              <a:rPr lang="ko-KR" altLang="en-US" sz="1600" dirty="0">
                <a:solidFill>
                  <a:srgbClr val="FF0000"/>
                </a:solidFill>
              </a:rPr>
              <a:t>에 대한 검색은 </a:t>
            </a:r>
            <a:r>
              <a:rPr lang="ko-KR" altLang="en-US" sz="1600" dirty="0" err="1">
                <a:solidFill>
                  <a:srgbClr val="FF0000"/>
                </a:solidFill>
              </a:rPr>
              <a:t>수행어려움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5. </a:t>
            </a:r>
            <a:r>
              <a:rPr lang="ko-KR" altLang="en-US" sz="1600" dirty="0"/>
              <a:t>콘솔창에 별다른 관계가 </a:t>
            </a:r>
            <a:r>
              <a:rPr lang="ko-KR" altLang="en-US" sz="1600" dirty="0" err="1"/>
              <a:t>표현되지않으면</a:t>
            </a:r>
            <a:r>
              <a:rPr lang="ko-KR" altLang="en-US" sz="1600" dirty="0"/>
              <a:t> 관계 </a:t>
            </a:r>
            <a:r>
              <a:rPr lang="ko-KR" altLang="en-US" sz="1600" dirty="0" err="1"/>
              <a:t>미발견</a:t>
            </a:r>
            <a:endParaRPr lang="en-US" altLang="ko-KR" sz="16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868F149-DE0D-4B93-AE76-6AEFFC669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658" y="5000429"/>
            <a:ext cx="359092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09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A404695-7EC2-48E0-81ED-7144B4798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프로그램 응용방안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9EC96B6-612E-45C8-A44F-42697CED8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640" y="1491295"/>
            <a:ext cx="10058400" cy="3645325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벤다이어그램을</a:t>
            </a:r>
            <a:r>
              <a:rPr lang="ko-KR" altLang="en-US" sz="2000" dirty="0"/>
              <a:t> 이용해서 직접 정의한 </a:t>
            </a:r>
            <a:r>
              <a:rPr lang="en-US" altLang="ko-KR" sz="2000" dirty="0"/>
              <a:t>entity</a:t>
            </a:r>
            <a:r>
              <a:rPr lang="ko-KR" altLang="en-US" sz="2000" dirty="0"/>
              <a:t>도 검색해 </a:t>
            </a:r>
            <a:r>
              <a:rPr lang="ko-KR" altLang="en-US" sz="2000" dirty="0" err="1"/>
              <a:t>볼수</a:t>
            </a:r>
            <a:r>
              <a:rPr lang="ko-KR" altLang="en-US" sz="2000" dirty="0"/>
              <a:t> 있음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/>
              <a:t>직접 정의한 </a:t>
            </a:r>
            <a:r>
              <a:rPr lang="en-US" altLang="ko-KR" sz="2000" dirty="0"/>
              <a:t>entity </a:t>
            </a:r>
            <a:r>
              <a:rPr lang="ko-KR" altLang="en-US" sz="2000" dirty="0"/>
              <a:t>와 </a:t>
            </a:r>
            <a:r>
              <a:rPr lang="en-US" altLang="ko-KR" sz="2000" dirty="0"/>
              <a:t>data</a:t>
            </a:r>
            <a:r>
              <a:rPr lang="ko-KR" altLang="en-US" sz="2000" dirty="0"/>
              <a:t> </a:t>
            </a:r>
            <a:r>
              <a:rPr lang="en-US" altLang="ko-KR" sz="2000" dirty="0"/>
              <a:t>dump</a:t>
            </a:r>
            <a:r>
              <a:rPr lang="ko-KR" altLang="en-US" sz="2000" dirty="0"/>
              <a:t>를 혼용해서 검색가능</a:t>
            </a:r>
            <a:r>
              <a:rPr lang="en-US" altLang="ko-KR" sz="2000" dirty="0"/>
              <a:t> (ex fruit 4 City)</a:t>
            </a:r>
          </a:p>
          <a:p>
            <a:endParaRPr lang="en-US" altLang="ko-KR" sz="2000" dirty="0"/>
          </a:p>
          <a:p>
            <a:r>
              <a:rPr lang="ko-KR" altLang="en-US" sz="2000" dirty="0"/>
              <a:t>본 프로그램을 이용해서 정의된 관계는 </a:t>
            </a:r>
            <a:r>
              <a:rPr lang="en-US" altLang="ko-KR" sz="2000" dirty="0"/>
              <a:t>depth</a:t>
            </a:r>
            <a:r>
              <a:rPr lang="ko-KR" altLang="en-US" sz="2000" dirty="0"/>
              <a:t>를 활용하기 때문에 기존 </a:t>
            </a:r>
            <a:r>
              <a:rPr lang="en-US" altLang="ko-KR" sz="2000" dirty="0"/>
              <a:t>dump</a:t>
            </a:r>
            <a:r>
              <a:rPr lang="ko-KR" altLang="en-US" sz="2000" dirty="0"/>
              <a:t>에 존재하는 것보다 더 빠르게 검색가능</a:t>
            </a:r>
            <a:r>
              <a:rPr lang="en-US" altLang="ko-KR" sz="2000" dirty="0"/>
              <a:t>.</a:t>
            </a:r>
            <a:r>
              <a:rPr lang="ko-KR" altLang="en-US" sz="2000" dirty="0"/>
              <a:t>  </a:t>
            </a:r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B07B9F4-9053-497C-81A5-1DC862737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336" y="2331083"/>
            <a:ext cx="2686050" cy="9715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621B2E-4E39-4E55-B65E-7D6F5E6B5426}"/>
              </a:ext>
            </a:extLst>
          </p:cNvPr>
          <p:cNvSpPr txBox="1"/>
          <p:nvPr/>
        </p:nvSpPr>
        <p:spPr>
          <a:xfrm>
            <a:off x="4067532" y="2331083"/>
            <a:ext cx="405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(fruit 2 apple </a:t>
            </a:r>
            <a:r>
              <a:rPr lang="ko-KR" altLang="en-US" dirty="0"/>
              <a:t>의 검색결과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1831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2FBE1-9CCE-4647-9384-F56E439E5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설치 및 실행과정</a:t>
            </a:r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95463D-731F-49FD-B32B-C171E0C958F8}"/>
              </a:ext>
            </a:extLst>
          </p:cNvPr>
          <p:cNvSpPr txBox="1"/>
          <p:nvPr/>
        </p:nvSpPr>
        <p:spPr>
          <a:xfrm>
            <a:off x="902970" y="5104358"/>
            <a:ext cx="977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 링크로 접속 후 </a:t>
            </a:r>
            <a:r>
              <a:rPr lang="ko-KR" altLang="en-US" dirty="0" err="1"/>
              <a:t>우하단의</a:t>
            </a:r>
            <a:r>
              <a:rPr lang="ko-KR" altLang="en-US" dirty="0"/>
              <a:t> </a:t>
            </a:r>
            <a:r>
              <a:rPr lang="en-US" altLang="ko-KR" dirty="0"/>
              <a:t>Download ZIP </a:t>
            </a:r>
            <a:r>
              <a:rPr lang="ko-KR" altLang="en-US" dirty="0"/>
              <a:t>클릭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71678F-57BB-4CD0-9285-6CAE9D3EABF4}"/>
              </a:ext>
            </a:extLst>
          </p:cNvPr>
          <p:cNvSpPr txBox="1"/>
          <p:nvPr/>
        </p:nvSpPr>
        <p:spPr>
          <a:xfrm>
            <a:off x="838200" y="1461254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https://github.com/kellysolow/vennRelation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EBB4459-E3D1-46AE-8807-3FE4BF5A4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790" y="1862137"/>
            <a:ext cx="7654290" cy="2962749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3962567-BCF9-4A00-A3D4-0C66AD71A2F6}"/>
              </a:ext>
            </a:extLst>
          </p:cNvPr>
          <p:cNvSpPr/>
          <p:nvPr/>
        </p:nvSpPr>
        <p:spPr>
          <a:xfrm>
            <a:off x="6309360" y="4564380"/>
            <a:ext cx="2133600" cy="28956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302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2FBE1-9CCE-4647-9384-F56E439E5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설치 및 실행과정</a:t>
            </a:r>
            <a:r>
              <a:rPr lang="en-US" altLang="ko-KR" dirty="0"/>
              <a:t>-2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95463D-731F-49FD-B32B-C171E0C958F8}"/>
              </a:ext>
            </a:extLst>
          </p:cNvPr>
          <p:cNvSpPr txBox="1"/>
          <p:nvPr/>
        </p:nvSpPr>
        <p:spPr>
          <a:xfrm>
            <a:off x="2183130" y="1735573"/>
            <a:ext cx="977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다운받은 파일의 압축해제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DBB5FC-66DD-4277-952C-244BE2EF0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793" y="1448753"/>
            <a:ext cx="860108" cy="9357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27C07C4-0A6A-4832-B70A-AF5659A54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57" y="2593116"/>
            <a:ext cx="4568459" cy="23082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E0D6C68-AE76-44CF-8AD2-E73F3B98CB32}"/>
              </a:ext>
            </a:extLst>
          </p:cNvPr>
          <p:cNvSpPr txBox="1"/>
          <p:nvPr/>
        </p:nvSpPr>
        <p:spPr>
          <a:xfrm>
            <a:off x="5116830" y="3429000"/>
            <a:ext cx="9776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main.exe</a:t>
            </a:r>
            <a:r>
              <a:rPr lang="ko-KR" altLang="en-US" dirty="0"/>
              <a:t> 실행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방화벽에 의해 실행 </a:t>
            </a:r>
            <a:r>
              <a:rPr lang="ko-KR" altLang="en-US" dirty="0" err="1"/>
              <a:t>차단될시</a:t>
            </a:r>
            <a:r>
              <a:rPr lang="ko-KR" altLang="en-US" dirty="0"/>
              <a:t> 추가정보 </a:t>
            </a:r>
            <a:r>
              <a:rPr lang="en-US" altLang="ko-KR" dirty="0"/>
              <a:t>– </a:t>
            </a:r>
            <a:r>
              <a:rPr lang="ko-KR" altLang="en-US" dirty="0"/>
              <a:t>허용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26DFBBB-4794-46C8-B5F9-0B91F6A57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9221" y="4727112"/>
            <a:ext cx="2446496" cy="18794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BE1DC65-77FA-45DE-85F3-8481ED7DC422}"/>
              </a:ext>
            </a:extLst>
          </p:cNvPr>
          <p:cNvSpPr txBox="1"/>
          <p:nvPr/>
        </p:nvSpPr>
        <p:spPr>
          <a:xfrm>
            <a:off x="5353050" y="5559027"/>
            <a:ext cx="977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실행성공시 화면</a:t>
            </a:r>
          </a:p>
        </p:txBody>
      </p:sp>
    </p:spTree>
    <p:extLst>
      <p:ext uri="{BB962C8B-B14F-4D97-AF65-F5344CB8AC3E}">
        <p14:creationId xmlns:p14="http://schemas.microsoft.com/office/powerpoint/2010/main" val="140602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2FBE1-9CCE-4647-9384-F56E439E5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본 프로그램의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E407D3-B46E-4707-BBE4-039F3B21A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9405"/>
            <a:ext cx="10058400" cy="727075"/>
          </a:xfrm>
        </p:spPr>
        <p:txBody>
          <a:bodyPr/>
          <a:lstStyle/>
          <a:p>
            <a:r>
              <a:rPr lang="en-US" altLang="ko-KR" sz="1600" dirty="0"/>
              <a:t>‘</a:t>
            </a:r>
            <a:r>
              <a:rPr lang="ko-KR" altLang="en-US" sz="1600" dirty="0" err="1"/>
              <a:t>시맨틱</a:t>
            </a:r>
            <a:r>
              <a:rPr lang="ko-KR" altLang="en-US" sz="1600" dirty="0"/>
              <a:t> 웹</a:t>
            </a:r>
            <a:r>
              <a:rPr lang="en-US" altLang="ko-KR" sz="1600" dirty="0"/>
              <a:t>’</a:t>
            </a:r>
            <a:r>
              <a:rPr lang="ko-KR" altLang="en-US" sz="1600" dirty="0"/>
              <a:t>이라는 새로운 웹표준은 기계가 이해하는 웹을 목표로 함</a:t>
            </a:r>
            <a:endParaRPr lang="en-US" altLang="ko-KR" sz="1600" dirty="0"/>
          </a:p>
          <a:p>
            <a:r>
              <a:rPr lang="ko-KR" altLang="en-US" sz="1600" dirty="0"/>
              <a:t>기계가 이해하기 위해서 웹의 구조를 문서중심에서 데이터중심으로 변경을 필요로 함</a:t>
            </a:r>
            <a:endParaRPr lang="en-US" altLang="ko-KR" sz="1600" dirty="0"/>
          </a:p>
          <a:p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95463D-731F-49FD-B32B-C171E0C958F8}"/>
              </a:ext>
            </a:extLst>
          </p:cNvPr>
          <p:cNvSpPr txBox="1"/>
          <p:nvPr/>
        </p:nvSpPr>
        <p:spPr>
          <a:xfrm>
            <a:off x="979170" y="6134100"/>
            <a:ext cx="9776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웹의 구조에 대한 자세한 이해 필요없이 </a:t>
            </a:r>
            <a:r>
              <a:rPr lang="ko-KR" altLang="en-US" sz="1400" dirty="0" err="1"/>
              <a:t>시맨틱</a:t>
            </a:r>
            <a:r>
              <a:rPr lang="ko-KR" altLang="en-US" sz="1400" dirty="0"/>
              <a:t> 웹형식의 데이터를 만들어 보는 프로그램</a:t>
            </a:r>
            <a:endParaRPr lang="en-US" altLang="ko-KR" sz="1400" dirty="0"/>
          </a:p>
          <a:p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C1E7135-62E0-41D0-BC0B-7C2C9072A201}"/>
              </a:ext>
            </a:extLst>
          </p:cNvPr>
          <p:cNvCxnSpPr>
            <a:cxnSpLocks/>
          </p:cNvCxnSpPr>
          <p:nvPr/>
        </p:nvCxnSpPr>
        <p:spPr>
          <a:xfrm>
            <a:off x="5128260" y="2316480"/>
            <a:ext cx="0" cy="3703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EF7A546-7BE5-4E3B-9366-85BC6414B28B}"/>
              </a:ext>
            </a:extLst>
          </p:cNvPr>
          <p:cNvSpPr txBox="1"/>
          <p:nvPr/>
        </p:nvSpPr>
        <p:spPr>
          <a:xfrm>
            <a:off x="1859295" y="2453640"/>
            <a:ext cx="2461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 웹의 구조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00B57F-C583-4D14-881E-57D91D1B6694}"/>
              </a:ext>
            </a:extLst>
          </p:cNvPr>
          <p:cNvSpPr txBox="1"/>
          <p:nvPr/>
        </p:nvSpPr>
        <p:spPr>
          <a:xfrm>
            <a:off x="5974088" y="2453640"/>
            <a:ext cx="2461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시맨틱</a:t>
            </a:r>
            <a:r>
              <a:rPr lang="ko-KR" altLang="en-US" dirty="0"/>
              <a:t> 웹의 구조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7516C09-ADE4-4B85-BB8D-1F5171F51CCB}"/>
              </a:ext>
            </a:extLst>
          </p:cNvPr>
          <p:cNvSpPr/>
          <p:nvPr/>
        </p:nvSpPr>
        <p:spPr>
          <a:xfrm>
            <a:off x="1116330" y="3070859"/>
            <a:ext cx="1375410" cy="4699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과일</a:t>
            </a:r>
            <a:r>
              <a:rPr lang="en-US" altLang="ko-KR" sz="1400" dirty="0"/>
              <a:t>.webpage</a:t>
            </a:r>
            <a:endParaRPr lang="ko-KR" altLang="en-US" sz="1400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7584E4B-D65D-4557-8DD2-D4B9D69EC846}"/>
              </a:ext>
            </a:extLst>
          </p:cNvPr>
          <p:cNvSpPr/>
          <p:nvPr/>
        </p:nvSpPr>
        <p:spPr>
          <a:xfrm>
            <a:off x="1116330" y="3990339"/>
            <a:ext cx="1375410" cy="4699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사과</a:t>
            </a:r>
            <a:r>
              <a:rPr lang="en-US" altLang="ko-KR" sz="1400" dirty="0"/>
              <a:t>.webpage</a:t>
            </a:r>
            <a:endParaRPr lang="ko-KR" altLang="en-US" sz="14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6B62394-4AD5-4E19-B277-45318EB843BC}"/>
              </a:ext>
            </a:extLst>
          </p:cNvPr>
          <p:cNvSpPr/>
          <p:nvPr/>
        </p:nvSpPr>
        <p:spPr>
          <a:xfrm>
            <a:off x="3348994" y="3990339"/>
            <a:ext cx="1375410" cy="4699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사과</a:t>
            </a:r>
            <a:r>
              <a:rPr lang="en-US" altLang="ko-KR" sz="1400" dirty="0"/>
              <a:t>.webpage</a:t>
            </a:r>
            <a:endParaRPr lang="ko-KR" altLang="en-US" sz="14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70DDC9E-0649-4AD1-BDE3-A1ED53894057}"/>
              </a:ext>
            </a:extLst>
          </p:cNvPr>
          <p:cNvSpPr/>
          <p:nvPr/>
        </p:nvSpPr>
        <p:spPr>
          <a:xfrm>
            <a:off x="3177540" y="3305809"/>
            <a:ext cx="1546864" cy="4699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쇼핑몰</a:t>
            </a:r>
            <a:r>
              <a:rPr lang="en-US" altLang="ko-KR" sz="1400" dirty="0"/>
              <a:t>.webpage</a:t>
            </a:r>
            <a:endParaRPr lang="ko-KR" altLang="en-US" sz="14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DCF3930-CCC3-4A38-9515-250580DC4E03}"/>
              </a:ext>
            </a:extLst>
          </p:cNvPr>
          <p:cNvCxnSpPr/>
          <p:nvPr/>
        </p:nvCxnSpPr>
        <p:spPr>
          <a:xfrm>
            <a:off x="1767855" y="3596640"/>
            <a:ext cx="0" cy="393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7E3C0FB-625A-43DA-B4D5-69A4BDA3BA96}"/>
              </a:ext>
            </a:extLst>
          </p:cNvPr>
          <p:cNvCxnSpPr>
            <a:cxnSpLocks/>
          </p:cNvCxnSpPr>
          <p:nvPr/>
        </p:nvCxnSpPr>
        <p:spPr>
          <a:xfrm>
            <a:off x="4015755" y="3775710"/>
            <a:ext cx="0" cy="156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70500C6-1348-4AC3-8879-28F5559C0903}"/>
              </a:ext>
            </a:extLst>
          </p:cNvPr>
          <p:cNvCxnSpPr/>
          <p:nvPr/>
        </p:nvCxnSpPr>
        <p:spPr>
          <a:xfrm>
            <a:off x="2575560" y="4229100"/>
            <a:ext cx="716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곱하기 기호 20">
            <a:extLst>
              <a:ext uri="{FF2B5EF4-FFF2-40B4-BE49-F238E27FC236}">
                <a16:creationId xmlns:a16="http://schemas.microsoft.com/office/drawing/2014/main" id="{C7236C02-2950-40FD-A420-0788977F2DC1}"/>
              </a:ext>
            </a:extLst>
          </p:cNvPr>
          <p:cNvSpPr/>
          <p:nvPr/>
        </p:nvSpPr>
        <p:spPr>
          <a:xfrm>
            <a:off x="2842260" y="4152900"/>
            <a:ext cx="167640" cy="19049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CBEACD0A-82D7-4B9E-93FF-0DB352289BB8}"/>
              </a:ext>
            </a:extLst>
          </p:cNvPr>
          <p:cNvSpPr/>
          <p:nvPr/>
        </p:nvSpPr>
        <p:spPr>
          <a:xfrm>
            <a:off x="2903220" y="4460240"/>
            <a:ext cx="45719" cy="3365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C09403-6D7A-4A9F-B723-B1A8F1250B04}"/>
              </a:ext>
            </a:extLst>
          </p:cNvPr>
          <p:cNvSpPr txBox="1"/>
          <p:nvPr/>
        </p:nvSpPr>
        <p:spPr>
          <a:xfrm>
            <a:off x="2171727" y="4986258"/>
            <a:ext cx="24612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같은 의미를 가진 데이터도 단절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ko-KR" altLang="en-US" sz="1100" dirty="0"/>
              <a:t>연결이 존재하지 않음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BF9583B-07E3-4C25-B50F-EEDEB108F32C}"/>
              </a:ext>
            </a:extLst>
          </p:cNvPr>
          <p:cNvSpPr/>
          <p:nvPr/>
        </p:nvSpPr>
        <p:spPr>
          <a:xfrm>
            <a:off x="7407600" y="3783567"/>
            <a:ext cx="1125847" cy="369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사과</a:t>
            </a:r>
            <a:r>
              <a:rPr lang="en-US" altLang="ko-KR" sz="1400" dirty="0"/>
              <a:t>.data</a:t>
            </a:r>
            <a:endParaRPr lang="ko-KR" altLang="en-US" sz="1400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981714B-1FC5-4398-BC67-61F4DA871474}"/>
              </a:ext>
            </a:extLst>
          </p:cNvPr>
          <p:cNvSpPr/>
          <p:nvPr/>
        </p:nvSpPr>
        <p:spPr>
          <a:xfrm>
            <a:off x="5738808" y="3780194"/>
            <a:ext cx="1125847" cy="369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과일</a:t>
            </a:r>
            <a:r>
              <a:rPr lang="en-US" altLang="ko-KR" sz="1400" dirty="0"/>
              <a:t>.data</a:t>
            </a:r>
            <a:endParaRPr lang="ko-KR" altLang="en-US" sz="140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EB40ED6-04AF-47B7-8D3C-372524133083}"/>
              </a:ext>
            </a:extLst>
          </p:cNvPr>
          <p:cNvSpPr/>
          <p:nvPr/>
        </p:nvSpPr>
        <p:spPr>
          <a:xfrm>
            <a:off x="8885874" y="3792975"/>
            <a:ext cx="1476380" cy="369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장바구니</a:t>
            </a:r>
            <a:r>
              <a:rPr lang="en-US" altLang="ko-KR" sz="1400" dirty="0"/>
              <a:t>.data</a:t>
            </a:r>
            <a:endParaRPr lang="ko-KR" altLang="en-US" sz="140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49A0FA6C-21E8-4762-8109-D0B5B654E8BC}"/>
              </a:ext>
            </a:extLst>
          </p:cNvPr>
          <p:cNvSpPr/>
          <p:nvPr/>
        </p:nvSpPr>
        <p:spPr>
          <a:xfrm>
            <a:off x="5417820" y="3305809"/>
            <a:ext cx="3291836" cy="1498363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117EF52-8187-45D8-BF12-9691DC028A6B}"/>
              </a:ext>
            </a:extLst>
          </p:cNvPr>
          <p:cNvSpPr/>
          <p:nvPr/>
        </p:nvSpPr>
        <p:spPr>
          <a:xfrm>
            <a:off x="7299960" y="3305809"/>
            <a:ext cx="3291836" cy="1498363"/>
          </a:xfrm>
          <a:prstGeom prst="round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AB6AC6-E6E4-4184-9BA6-677481C3AD99}"/>
              </a:ext>
            </a:extLst>
          </p:cNvPr>
          <p:cNvSpPr txBox="1"/>
          <p:nvPr/>
        </p:nvSpPr>
        <p:spPr>
          <a:xfrm>
            <a:off x="5474963" y="3361551"/>
            <a:ext cx="2133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백과사전 서비스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FFB2F5-9C19-4B3B-864E-9128D04EAE80}"/>
              </a:ext>
            </a:extLst>
          </p:cNvPr>
          <p:cNvSpPr txBox="1"/>
          <p:nvPr/>
        </p:nvSpPr>
        <p:spPr>
          <a:xfrm>
            <a:off x="9144961" y="3319641"/>
            <a:ext cx="2133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쇼핑몰 서비스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EA6AA5A-6596-48A1-B332-FAD4FFBF3F6F}"/>
              </a:ext>
            </a:extLst>
          </p:cNvPr>
          <p:cNvCxnSpPr>
            <a:cxnSpLocks/>
            <a:stCxn id="25" idx="3"/>
            <a:endCxn id="24" idx="1"/>
          </p:cNvCxnSpPr>
          <p:nvPr/>
        </p:nvCxnSpPr>
        <p:spPr>
          <a:xfrm>
            <a:off x="6864655" y="3964861"/>
            <a:ext cx="542945" cy="3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ADD0E04-6D1F-4776-8847-2D51437DA24F}"/>
              </a:ext>
            </a:extLst>
          </p:cNvPr>
          <p:cNvCxnSpPr>
            <a:cxnSpLocks/>
            <a:stCxn id="24" idx="3"/>
            <a:endCxn id="26" idx="1"/>
          </p:cNvCxnSpPr>
          <p:nvPr/>
        </p:nvCxnSpPr>
        <p:spPr>
          <a:xfrm>
            <a:off x="8533447" y="3968234"/>
            <a:ext cx="352427" cy="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91B6765-EB18-412C-AFC5-956482C5D081}"/>
              </a:ext>
            </a:extLst>
          </p:cNvPr>
          <p:cNvSpPr txBox="1"/>
          <p:nvPr/>
        </p:nvSpPr>
        <p:spPr>
          <a:xfrm>
            <a:off x="5551177" y="4998043"/>
            <a:ext cx="32918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데이터 중심으로 연결되어 있기 때문에</a:t>
            </a:r>
            <a:endParaRPr lang="en-US" altLang="ko-KR" sz="1100" dirty="0"/>
          </a:p>
          <a:p>
            <a:r>
              <a:rPr lang="ko-KR" altLang="en-US" sz="1100" dirty="0"/>
              <a:t>서로 다른 서비스끼리 소통가능 </a:t>
            </a:r>
            <a:r>
              <a:rPr lang="en-US" altLang="ko-KR" sz="1100" dirty="0"/>
              <a:t>(</a:t>
            </a:r>
            <a:r>
              <a:rPr lang="ko-KR" altLang="en-US" sz="1100" dirty="0"/>
              <a:t>기계가</a:t>
            </a:r>
            <a:r>
              <a:rPr lang="en-US" altLang="ko-KR" sz="1100" dirty="0"/>
              <a:t> </a:t>
            </a:r>
            <a:r>
              <a:rPr lang="ko-KR" altLang="en-US" sz="1100" dirty="0"/>
              <a:t>이해가능</a:t>
            </a:r>
            <a:r>
              <a:rPr lang="en-US" altLang="ko-KR" sz="1100" dirty="0"/>
              <a:t>)</a:t>
            </a:r>
            <a:r>
              <a:rPr lang="ko-KR" altLang="en-US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3821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16CE8-881F-409A-8608-B159EE4D1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프로그램의 목적 </a:t>
            </a:r>
            <a:r>
              <a:rPr lang="en-US" altLang="ko-KR" dirty="0"/>
              <a:t>-2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59B5F32-8ACF-4F66-9149-0AE2A1BA4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9405"/>
            <a:ext cx="10058400" cy="3645325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‘</a:t>
            </a:r>
            <a:r>
              <a:rPr lang="ko-KR" altLang="en-US" sz="3200" dirty="0" err="1"/>
              <a:t>시맨틱</a:t>
            </a:r>
            <a:r>
              <a:rPr lang="ko-KR" altLang="en-US" sz="3200" dirty="0"/>
              <a:t> 웹</a:t>
            </a:r>
            <a:r>
              <a:rPr lang="en-US" altLang="ko-KR" sz="3200" dirty="0"/>
              <a:t>’</a:t>
            </a:r>
            <a:r>
              <a:rPr lang="ko-KR" altLang="en-US" sz="3200" dirty="0"/>
              <a:t> 식으로 데이터 만들기</a:t>
            </a:r>
            <a:endParaRPr lang="en-US" altLang="ko-KR" sz="3200" dirty="0"/>
          </a:p>
          <a:p>
            <a:r>
              <a:rPr lang="ko-KR" altLang="en-US" sz="1600" dirty="0"/>
              <a:t>주어 </a:t>
            </a:r>
            <a:r>
              <a:rPr lang="en-US" altLang="ko-KR" sz="1600" dirty="0"/>
              <a:t>– </a:t>
            </a:r>
            <a:r>
              <a:rPr lang="ko-KR" altLang="en-US" sz="1600" dirty="0"/>
              <a:t>서술어 </a:t>
            </a:r>
            <a:r>
              <a:rPr lang="en-US" altLang="ko-KR" sz="1600" dirty="0"/>
              <a:t>– </a:t>
            </a:r>
            <a:r>
              <a:rPr lang="ko-KR" altLang="en-US" sz="1600" dirty="0"/>
              <a:t>목적어 </a:t>
            </a:r>
            <a:r>
              <a:rPr lang="en-US" altLang="ko-KR" sz="1600" dirty="0"/>
              <a:t>(subject predicate object)</a:t>
            </a:r>
            <a:r>
              <a:rPr lang="ko-KR" altLang="en-US" sz="1600" dirty="0"/>
              <a:t>순으로 구성되며 이를 </a:t>
            </a:r>
            <a:r>
              <a:rPr lang="ko-KR" altLang="en-US" sz="1600" dirty="0" err="1"/>
              <a:t>트리플</a:t>
            </a:r>
            <a:r>
              <a:rPr lang="en-US" altLang="ko-KR" sz="1600" dirty="0"/>
              <a:t>(triple)</a:t>
            </a:r>
            <a:r>
              <a:rPr lang="ko-KR" altLang="en-US" sz="1600" dirty="0"/>
              <a:t>이라고 함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Ex) </a:t>
            </a:r>
            <a:r>
              <a:rPr lang="ko-KR" altLang="en-US" sz="1600" dirty="0"/>
              <a:t>쇼핑몰 </a:t>
            </a:r>
            <a:r>
              <a:rPr lang="en-US" altLang="ko-KR" sz="1600" dirty="0"/>
              <a:t>– </a:t>
            </a:r>
            <a:r>
              <a:rPr lang="ko-KR" altLang="en-US" sz="1600" dirty="0"/>
              <a:t>상품소개 </a:t>
            </a:r>
            <a:r>
              <a:rPr lang="en-US" altLang="ko-KR" sz="1600" dirty="0"/>
              <a:t>– </a:t>
            </a:r>
            <a:r>
              <a:rPr lang="ko-KR" altLang="en-US" sz="1600" dirty="0"/>
              <a:t>사과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  </a:t>
            </a:r>
            <a:r>
              <a:rPr lang="ko-KR" altLang="en-US" sz="1600" dirty="0"/>
              <a:t>과일 </a:t>
            </a:r>
            <a:r>
              <a:rPr lang="en-US" altLang="ko-KR" sz="1600" dirty="0"/>
              <a:t>– </a:t>
            </a:r>
            <a:r>
              <a:rPr lang="ko-KR" altLang="en-US" sz="1600" dirty="0"/>
              <a:t>종류 </a:t>
            </a:r>
            <a:r>
              <a:rPr lang="en-US" altLang="ko-KR" sz="1600" dirty="0"/>
              <a:t>– </a:t>
            </a:r>
            <a:r>
              <a:rPr lang="ko-KR" altLang="en-US" sz="1600" dirty="0"/>
              <a:t>사과</a:t>
            </a:r>
            <a:endParaRPr lang="en-US" altLang="ko-KR" sz="1600" dirty="0"/>
          </a:p>
          <a:p>
            <a:r>
              <a:rPr lang="ko-KR" altLang="en-US" sz="1600" dirty="0"/>
              <a:t>기존 </a:t>
            </a:r>
            <a:r>
              <a:rPr lang="ko-KR" altLang="en-US" sz="1600" dirty="0" err="1"/>
              <a:t>시맨틱웹상에서</a:t>
            </a:r>
            <a:r>
              <a:rPr lang="ko-KR" altLang="en-US" sz="1600" dirty="0"/>
              <a:t> 위와 같은 관계를 </a:t>
            </a:r>
            <a:r>
              <a:rPr lang="ko-KR" altLang="en-US" sz="1600" dirty="0" err="1"/>
              <a:t>구성할때에는</a:t>
            </a:r>
            <a:r>
              <a:rPr lang="ko-KR" altLang="en-US" sz="1600" dirty="0"/>
              <a:t> 서술어에 따라 직접 연결방식을 다르게 </a:t>
            </a:r>
            <a:r>
              <a:rPr lang="ko-KR" altLang="en-US" sz="1600" dirty="0" err="1"/>
              <a:t>구성해야함</a:t>
            </a:r>
            <a:endParaRPr lang="en-US" altLang="ko-KR" sz="1600" dirty="0"/>
          </a:p>
          <a:p>
            <a:r>
              <a:rPr lang="ko-KR" altLang="en-US" sz="1600" dirty="0"/>
              <a:t>본 프로그램에서는 </a:t>
            </a:r>
            <a:r>
              <a:rPr lang="ko-KR" altLang="en-US" sz="1600" dirty="0" err="1"/>
              <a:t>관계정의할</a:t>
            </a:r>
            <a:r>
              <a:rPr lang="ko-KR" altLang="en-US" sz="1600" dirty="0"/>
              <a:t> 주어와 목적어를 선택하고 해당 관계에 어울리는 </a:t>
            </a:r>
            <a:r>
              <a:rPr lang="ko-KR" altLang="en-US" sz="1600" dirty="0" err="1"/>
              <a:t>벤다이어그램을</a:t>
            </a:r>
            <a:r>
              <a:rPr lang="ko-KR" altLang="en-US" sz="1600" dirty="0"/>
              <a:t> 선택하는 것으로 관계정의가 완료됨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616182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6DC3B3-E3E8-47E7-9CB2-2E1BC4EFE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345"/>
            <a:ext cx="10515600" cy="1325563"/>
          </a:xfrm>
        </p:spPr>
        <p:txBody>
          <a:bodyPr/>
          <a:lstStyle/>
          <a:p>
            <a:r>
              <a:rPr lang="ko-KR" altLang="en-US" dirty="0"/>
              <a:t>프로그램 관계 정의 </a:t>
            </a:r>
            <a:r>
              <a:rPr lang="ko-KR" altLang="en-US" dirty="0" err="1"/>
              <a:t>따라해보기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644F88-F4A6-4861-9E8C-9A41A4BBB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263" y="2202802"/>
            <a:ext cx="2258121" cy="17347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5CB1CD-7D5E-44B5-9E97-EE0ED013904D}"/>
              </a:ext>
            </a:extLst>
          </p:cNvPr>
          <p:cNvSpPr txBox="1"/>
          <p:nvPr/>
        </p:nvSpPr>
        <p:spPr>
          <a:xfrm>
            <a:off x="5585927" y="2885494"/>
            <a:ext cx="660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규칙추가 버튼 클릭하기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304AE66-3C73-4AA6-B6A9-C2F96252A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80" y="4041723"/>
            <a:ext cx="4116355" cy="25867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971CF4-8C77-401D-BC70-E60EB3C1D6F8}"/>
              </a:ext>
            </a:extLst>
          </p:cNvPr>
          <p:cNvSpPr txBox="1"/>
          <p:nvPr/>
        </p:nvSpPr>
        <p:spPr>
          <a:xfrm>
            <a:off x="5585927" y="3937518"/>
            <a:ext cx="66060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en-US" altLang="ko-KR" dirty="0"/>
              <a:t>subject</a:t>
            </a:r>
            <a:r>
              <a:rPr lang="ko-KR" altLang="en-US" dirty="0"/>
              <a:t>와 </a:t>
            </a:r>
            <a:r>
              <a:rPr lang="en-US" altLang="ko-KR" dirty="0"/>
              <a:t>object </a:t>
            </a:r>
            <a:r>
              <a:rPr lang="ko-KR" altLang="en-US" dirty="0"/>
              <a:t>관계에 어울리는 모델 선택하기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sz="1100" dirty="0"/>
              <a:t>&lt;</a:t>
            </a:r>
            <a:r>
              <a:rPr lang="ko-KR" altLang="en-US" sz="1100" dirty="0"/>
              <a:t>포함모델</a:t>
            </a:r>
            <a:r>
              <a:rPr lang="en-US" altLang="ko-KR" sz="1100" dirty="0"/>
              <a:t>&gt;</a:t>
            </a:r>
          </a:p>
          <a:p>
            <a:r>
              <a:rPr lang="ko-KR" altLang="en-US" sz="1100" dirty="0" err="1"/>
              <a:t>큰원</a:t>
            </a:r>
            <a:r>
              <a:rPr lang="ko-KR" altLang="en-US" sz="1100" dirty="0"/>
              <a:t> </a:t>
            </a:r>
            <a:r>
              <a:rPr lang="en-US" altLang="ko-KR" sz="1100" dirty="0"/>
              <a:t>– subject</a:t>
            </a:r>
          </a:p>
          <a:p>
            <a:r>
              <a:rPr lang="ko-KR" altLang="en-US" sz="1100" dirty="0" err="1"/>
              <a:t>작은원</a:t>
            </a:r>
            <a:r>
              <a:rPr lang="ko-KR" altLang="en-US" sz="1100" dirty="0"/>
              <a:t> </a:t>
            </a:r>
            <a:r>
              <a:rPr lang="en-US" altLang="ko-KR" sz="1100" dirty="0"/>
              <a:t>– object</a:t>
            </a:r>
          </a:p>
          <a:p>
            <a:endParaRPr lang="en-US" altLang="ko-KR" sz="1100" dirty="0"/>
          </a:p>
          <a:p>
            <a:r>
              <a:rPr lang="en-US" altLang="ko-KR" sz="1100" dirty="0"/>
              <a:t>&lt;</a:t>
            </a:r>
            <a:r>
              <a:rPr lang="ko-KR" altLang="en-US" sz="1100" dirty="0" err="1"/>
              <a:t>일부겹침모델</a:t>
            </a:r>
            <a:r>
              <a:rPr lang="en-US" altLang="ko-KR" sz="1100" dirty="0"/>
              <a:t>&gt;</a:t>
            </a:r>
          </a:p>
          <a:p>
            <a:r>
              <a:rPr lang="ko-KR" altLang="en-US" sz="1100" dirty="0" err="1"/>
              <a:t>좌측원</a:t>
            </a:r>
            <a:r>
              <a:rPr lang="ko-KR" altLang="en-US" sz="1100" dirty="0"/>
              <a:t> </a:t>
            </a:r>
            <a:r>
              <a:rPr lang="en-US" altLang="ko-KR" sz="1100" dirty="0"/>
              <a:t>- subject</a:t>
            </a:r>
          </a:p>
          <a:p>
            <a:r>
              <a:rPr lang="ko-KR" altLang="en-US" sz="1100" dirty="0"/>
              <a:t>색칠한부분 </a:t>
            </a:r>
            <a:r>
              <a:rPr lang="en-US" altLang="ko-KR" sz="1100" dirty="0"/>
              <a:t>– object</a:t>
            </a:r>
          </a:p>
          <a:p>
            <a:r>
              <a:rPr lang="ko-KR" altLang="en-US" sz="1100" dirty="0" err="1"/>
              <a:t>우측원</a:t>
            </a:r>
            <a:r>
              <a:rPr lang="en-US" altLang="ko-KR" sz="1100" dirty="0"/>
              <a:t> – predicate</a:t>
            </a:r>
            <a:r>
              <a:rPr lang="ko-KR" altLang="en-US" sz="1100" dirty="0"/>
              <a:t>에 대응하는 </a:t>
            </a:r>
            <a:r>
              <a:rPr lang="en-US" altLang="ko-KR" sz="1100" dirty="0"/>
              <a:t>object</a:t>
            </a:r>
            <a:r>
              <a:rPr lang="ko-KR" altLang="en-US" sz="1100" dirty="0"/>
              <a:t> 집단</a:t>
            </a:r>
            <a:endParaRPr lang="en-US" altLang="ko-KR" sz="1100" dirty="0"/>
          </a:p>
          <a:p>
            <a:endParaRPr lang="en-US" altLang="ko-KR" dirty="0"/>
          </a:p>
          <a:p>
            <a:r>
              <a:rPr lang="en-US" altLang="ko-KR" dirty="0"/>
              <a:t>Apple</a:t>
            </a:r>
            <a:r>
              <a:rPr lang="ko-KR" altLang="en-US" dirty="0"/>
              <a:t>은 </a:t>
            </a:r>
            <a:r>
              <a:rPr lang="en-US" altLang="ko-KR" dirty="0"/>
              <a:t>fruit</a:t>
            </a:r>
            <a:r>
              <a:rPr lang="ko-KR" altLang="en-US" dirty="0"/>
              <a:t>에 포함되므로 </a:t>
            </a:r>
            <a:r>
              <a:rPr lang="en-US" altLang="ko-KR" dirty="0"/>
              <a:t>‘</a:t>
            </a:r>
            <a:r>
              <a:rPr lang="ko-KR" altLang="en-US" dirty="0"/>
              <a:t>포함모델</a:t>
            </a:r>
            <a:r>
              <a:rPr lang="en-US" altLang="ko-KR" dirty="0"/>
              <a:t>’</a:t>
            </a:r>
            <a:r>
              <a:rPr lang="ko-KR" altLang="en-US" dirty="0"/>
              <a:t> 선택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C5FE4C-28A2-465D-A63B-F8BE1B4EA1C5}"/>
              </a:ext>
            </a:extLst>
          </p:cNvPr>
          <p:cNvSpPr txBox="1"/>
          <p:nvPr/>
        </p:nvSpPr>
        <p:spPr>
          <a:xfrm>
            <a:off x="5660571" y="1407977"/>
            <a:ext cx="6606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 </a:t>
            </a:r>
            <a:r>
              <a:rPr lang="ko-KR" altLang="en-US" dirty="0"/>
              <a:t>관계를 만들 </a:t>
            </a:r>
            <a:r>
              <a:rPr lang="en-US" altLang="ko-KR" dirty="0"/>
              <a:t>subject</a:t>
            </a:r>
            <a:r>
              <a:rPr lang="ko-KR" altLang="en-US" dirty="0"/>
              <a:t>와 </a:t>
            </a:r>
            <a:r>
              <a:rPr lang="en-US" altLang="ko-KR" dirty="0"/>
              <a:t>object </a:t>
            </a:r>
            <a:r>
              <a:rPr lang="ko-KR" altLang="en-US" dirty="0"/>
              <a:t>정하기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(ex. fruit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en-US" altLang="ko-KR" dirty="0" err="1"/>
              <a:t>fruitType</a:t>
            </a:r>
            <a:r>
              <a:rPr lang="ko-KR" altLang="en-US" dirty="0"/>
              <a:t> </a:t>
            </a:r>
            <a:r>
              <a:rPr lang="en-US" altLang="ko-KR" dirty="0"/>
              <a:t>– apple)</a:t>
            </a:r>
          </a:p>
        </p:txBody>
      </p:sp>
    </p:spTree>
    <p:extLst>
      <p:ext uri="{BB962C8B-B14F-4D97-AF65-F5344CB8AC3E}">
        <p14:creationId xmlns:p14="http://schemas.microsoft.com/office/powerpoint/2010/main" val="1973717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6DC3B3-E3E8-47E7-9CB2-2E1BC4EFE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345"/>
            <a:ext cx="10515600" cy="1325563"/>
          </a:xfrm>
        </p:spPr>
        <p:txBody>
          <a:bodyPr/>
          <a:lstStyle/>
          <a:p>
            <a:r>
              <a:rPr lang="ko-KR" altLang="en-US" dirty="0"/>
              <a:t>프로그램 관계 정의 </a:t>
            </a:r>
            <a:r>
              <a:rPr lang="ko-KR" altLang="en-US" dirty="0" err="1"/>
              <a:t>따라해보기</a:t>
            </a:r>
            <a:r>
              <a:rPr lang="en-US" altLang="ko-KR" dirty="0"/>
              <a:t>-2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71CF4-8C77-401D-BC70-E60EB3C1D6F8}"/>
              </a:ext>
            </a:extLst>
          </p:cNvPr>
          <p:cNvSpPr txBox="1"/>
          <p:nvPr/>
        </p:nvSpPr>
        <p:spPr>
          <a:xfrm>
            <a:off x="5937380" y="4409177"/>
            <a:ext cx="6606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함께 </a:t>
            </a:r>
            <a:r>
              <a:rPr lang="ko-KR" altLang="en-US" dirty="0" err="1"/>
              <a:t>팝업된</a:t>
            </a:r>
            <a:r>
              <a:rPr lang="ko-KR" altLang="en-US" dirty="0"/>
              <a:t> </a:t>
            </a:r>
            <a:r>
              <a:rPr lang="en-US" altLang="ko-KR" dirty="0"/>
              <a:t>console</a:t>
            </a:r>
            <a:r>
              <a:rPr lang="ko-KR" altLang="en-US" dirty="0"/>
              <a:t>창에서 관계가 정의되었음을 확인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정의한내용은 </a:t>
            </a:r>
            <a:r>
              <a:rPr lang="ko-KR" altLang="en-US" dirty="0" err="1"/>
              <a:t>시맨틱</a:t>
            </a:r>
            <a:r>
              <a:rPr lang="ko-KR" altLang="en-US" dirty="0"/>
              <a:t> 웹 </a:t>
            </a:r>
            <a:r>
              <a:rPr lang="en-US" altLang="ko-KR" dirty="0"/>
              <a:t>data dump</a:t>
            </a:r>
            <a:r>
              <a:rPr lang="ko-KR" altLang="en-US" dirty="0"/>
              <a:t>에 추가됨</a:t>
            </a:r>
            <a:r>
              <a:rPr lang="en-US" altLang="ko-KR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C5FE4C-28A2-465D-A63B-F8BE1B4EA1C5}"/>
              </a:ext>
            </a:extLst>
          </p:cNvPr>
          <p:cNvSpPr txBox="1"/>
          <p:nvPr/>
        </p:nvSpPr>
        <p:spPr>
          <a:xfrm>
            <a:off x="5660571" y="1407977"/>
            <a:ext cx="66060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정의할 관계 작성 </a:t>
            </a:r>
            <a:r>
              <a:rPr lang="en-US" altLang="ko-KR" dirty="0"/>
              <a:t>(subject predicate object)</a:t>
            </a:r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단 </a:t>
            </a:r>
            <a:r>
              <a:rPr lang="en-US" altLang="ko-KR" dirty="0">
                <a:solidFill>
                  <a:srgbClr val="FF0000"/>
                </a:solidFill>
              </a:rPr>
              <a:t>fruit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– </a:t>
            </a:r>
            <a:r>
              <a:rPr lang="en-US" altLang="ko-KR" dirty="0" err="1">
                <a:solidFill>
                  <a:srgbClr val="FF0000"/>
                </a:solidFill>
              </a:rPr>
              <a:t>fruitType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– apple</a:t>
            </a:r>
            <a:r>
              <a:rPr lang="ko-KR" altLang="en-US" dirty="0">
                <a:solidFill>
                  <a:srgbClr val="FF0000"/>
                </a:solidFill>
              </a:rPr>
              <a:t>에서 </a:t>
            </a:r>
            <a:r>
              <a:rPr lang="en-US" altLang="ko-KR" dirty="0">
                <a:solidFill>
                  <a:srgbClr val="FF0000"/>
                </a:solidFill>
              </a:rPr>
              <a:t>–</a:t>
            </a:r>
            <a:r>
              <a:rPr lang="ko-KR" altLang="en-US" dirty="0">
                <a:solidFill>
                  <a:srgbClr val="FF0000"/>
                </a:solidFill>
              </a:rPr>
              <a:t>를 제외하고 띄어쓰기만 사용해서 </a:t>
            </a:r>
            <a:r>
              <a:rPr lang="en-US" altLang="ko-KR" dirty="0">
                <a:solidFill>
                  <a:srgbClr val="FF0000"/>
                </a:solidFill>
              </a:rPr>
              <a:t>fruit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fruitType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 apple </a:t>
            </a:r>
            <a:r>
              <a:rPr lang="ko-KR" altLang="en-US" dirty="0">
                <a:solidFill>
                  <a:srgbClr val="FF0000"/>
                </a:solidFill>
              </a:rPr>
              <a:t>작성하기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764733-EC9A-42C8-B6DC-24C6C0BD3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987" y="1407977"/>
            <a:ext cx="1924050" cy="12573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87561D8-A82D-4F14-8572-20C242A65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28" y="3056628"/>
            <a:ext cx="5172443" cy="270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346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16CE8-881F-409A-8608-B159EE4D1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프로그램의 목적 </a:t>
            </a:r>
            <a:r>
              <a:rPr lang="en-US" altLang="ko-KR" dirty="0"/>
              <a:t>-3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59B5F32-8ACF-4F66-9149-0AE2A1BA4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640" y="1491295"/>
            <a:ext cx="10058400" cy="3645325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‘</a:t>
            </a:r>
            <a:r>
              <a:rPr lang="ko-KR" altLang="en-US" sz="2000" dirty="0" err="1"/>
              <a:t>시맨틱</a:t>
            </a:r>
            <a:r>
              <a:rPr lang="ko-KR" altLang="en-US" sz="2000" dirty="0"/>
              <a:t> 웹</a:t>
            </a:r>
            <a:r>
              <a:rPr lang="en-US" altLang="ko-KR" sz="2000" dirty="0"/>
              <a:t>’</a:t>
            </a:r>
            <a:r>
              <a:rPr lang="ko-KR" altLang="en-US" sz="2000" dirty="0"/>
              <a:t> 식으로 정의된 데이터의 연결관계 검색가능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 </a:t>
            </a:r>
            <a:r>
              <a:rPr lang="en-US" altLang="ko-KR" sz="2000" dirty="0"/>
              <a:t>ex)</a:t>
            </a:r>
            <a:r>
              <a:rPr lang="ko-KR" altLang="en-US" sz="2000" dirty="0"/>
              <a:t> 과일</a:t>
            </a:r>
            <a:r>
              <a:rPr lang="en-US" altLang="ko-KR" sz="2000" dirty="0"/>
              <a:t>, </a:t>
            </a:r>
            <a:r>
              <a:rPr lang="ko-KR" altLang="en-US" sz="2000" dirty="0"/>
              <a:t>사과 데이터가 서로 </a:t>
            </a:r>
            <a:r>
              <a:rPr lang="ko-KR" altLang="en-US" sz="2000" dirty="0" err="1"/>
              <a:t>연결되어있는지</a:t>
            </a:r>
            <a:r>
              <a:rPr lang="ko-KR" altLang="en-US" sz="2000" dirty="0"/>
              <a:t> 확인가능</a:t>
            </a:r>
            <a:endParaRPr lang="en-US" altLang="ko-KR" sz="2000" dirty="0"/>
          </a:p>
          <a:p>
            <a:r>
              <a:rPr lang="en-US" altLang="ko-KR" sz="2000" dirty="0"/>
              <a:t>Ex) </a:t>
            </a:r>
            <a:r>
              <a:rPr lang="ko-KR" altLang="en-US" sz="2000" dirty="0"/>
              <a:t>식물</a:t>
            </a:r>
            <a:r>
              <a:rPr lang="en-US" altLang="ko-KR" sz="2000" dirty="0"/>
              <a:t>- </a:t>
            </a:r>
            <a:r>
              <a:rPr lang="ko-KR" altLang="en-US" sz="2000" dirty="0"/>
              <a:t>하위분류 </a:t>
            </a:r>
            <a:r>
              <a:rPr lang="en-US" altLang="ko-KR" sz="2000" dirty="0"/>
              <a:t>– </a:t>
            </a:r>
            <a:r>
              <a:rPr lang="ko-KR" altLang="en-US" sz="2000" dirty="0"/>
              <a:t>과일 이라는 연결관계가 존재하였을 경우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1400" dirty="0"/>
              <a:t>    식물</a:t>
            </a:r>
            <a:r>
              <a:rPr lang="en-US" altLang="ko-KR" sz="1400" dirty="0"/>
              <a:t>-(</a:t>
            </a:r>
            <a:r>
              <a:rPr lang="ko-KR" altLang="en-US" sz="1400" dirty="0"/>
              <a:t>하위분류</a:t>
            </a:r>
            <a:r>
              <a:rPr lang="en-US" altLang="ko-KR" sz="1400" dirty="0"/>
              <a:t>-</a:t>
            </a:r>
            <a:r>
              <a:rPr lang="ko-KR" altLang="en-US" sz="1400" dirty="0"/>
              <a:t>과일</a:t>
            </a:r>
            <a:r>
              <a:rPr lang="en-US" altLang="ko-KR" sz="1400" dirty="0"/>
              <a:t>-</a:t>
            </a:r>
            <a:r>
              <a:rPr lang="ko-KR" altLang="en-US" sz="1400" dirty="0"/>
              <a:t>하위과일</a:t>
            </a:r>
            <a:r>
              <a:rPr lang="en-US" altLang="ko-KR" sz="1400" dirty="0"/>
              <a:t>)-</a:t>
            </a:r>
            <a:r>
              <a:rPr lang="ko-KR" altLang="en-US" sz="1400" dirty="0"/>
              <a:t>사과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2000" dirty="0"/>
              <a:t>와 같이 </a:t>
            </a:r>
            <a:r>
              <a:rPr lang="ko-KR" altLang="en-US" sz="2000" dirty="0" err="1"/>
              <a:t>여러단계의</a:t>
            </a:r>
            <a:r>
              <a:rPr lang="ko-KR" altLang="en-US" sz="2000" dirty="0"/>
              <a:t> 관계도 </a:t>
            </a:r>
            <a:r>
              <a:rPr lang="ko-KR" altLang="en-US" sz="2000" dirty="0" err="1"/>
              <a:t>연결되어있음</a:t>
            </a:r>
            <a:r>
              <a:rPr lang="ko-KR" altLang="en-US" sz="2000" dirty="0"/>
              <a:t> 확인가능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(</a:t>
            </a:r>
            <a:r>
              <a:rPr lang="ko-KR" altLang="en-US" sz="2000" dirty="0" err="1"/>
              <a:t>트리플</a:t>
            </a:r>
            <a:r>
              <a:rPr lang="ko-KR" altLang="en-US" sz="2000" dirty="0"/>
              <a:t> 하나당 </a:t>
            </a:r>
            <a:r>
              <a:rPr lang="en-US" altLang="ko-KR" sz="2000" dirty="0"/>
              <a:t>depth 1</a:t>
            </a:r>
            <a:r>
              <a:rPr lang="ko-KR" altLang="en-US" sz="2000" dirty="0"/>
              <a:t>단계라고 표현</a:t>
            </a:r>
            <a:r>
              <a:rPr lang="en-US" altLang="ko-KR" sz="2000" dirty="0"/>
              <a:t>)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DB5A053-2F70-4C85-A897-34E6E5836BB9}"/>
              </a:ext>
            </a:extLst>
          </p:cNvPr>
          <p:cNvSpPr txBox="1">
            <a:spLocks/>
          </p:cNvSpPr>
          <p:nvPr/>
        </p:nvSpPr>
        <p:spPr>
          <a:xfrm>
            <a:off x="6096000" y="6193474"/>
            <a:ext cx="10058400" cy="3645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/>
              <a:t>(</a:t>
            </a:r>
            <a:r>
              <a:rPr lang="ko-KR" altLang="en-US" sz="1600" dirty="0"/>
              <a:t>데이터 덤프의 일부분</a:t>
            </a:r>
            <a:r>
              <a:rPr lang="en-US" altLang="ko-KR" sz="1600" dirty="0"/>
              <a:t>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413BB6B-1DF2-448B-B859-3F5EF2B2D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566561"/>
            <a:ext cx="5647259" cy="2395807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F5BDA9D-382A-4800-8D5C-443796182EA8}"/>
              </a:ext>
            </a:extLst>
          </p:cNvPr>
          <p:cNvCxnSpPr/>
          <p:nvPr/>
        </p:nvCxnSpPr>
        <p:spPr>
          <a:xfrm>
            <a:off x="1690777" y="4019499"/>
            <a:ext cx="0" cy="2234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0A28EDE-50BC-4D80-B76F-B0428ADCC09F}"/>
              </a:ext>
            </a:extLst>
          </p:cNvPr>
          <p:cNvSpPr/>
          <p:nvPr/>
        </p:nvSpPr>
        <p:spPr>
          <a:xfrm>
            <a:off x="1950388" y="4896146"/>
            <a:ext cx="1125847" cy="369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과일</a:t>
            </a:r>
            <a:r>
              <a:rPr lang="en-US" altLang="ko-KR" sz="1400" dirty="0"/>
              <a:t>.data</a:t>
            </a:r>
            <a:endParaRPr lang="ko-KR" altLang="en-US" sz="14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07ABB2B-F635-494E-8E4E-9678425DF7DF}"/>
              </a:ext>
            </a:extLst>
          </p:cNvPr>
          <p:cNvCxnSpPr/>
          <p:nvPr/>
        </p:nvCxnSpPr>
        <p:spPr>
          <a:xfrm>
            <a:off x="3240656" y="3963691"/>
            <a:ext cx="0" cy="2234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5852D1C-4098-4C65-8DFC-48BE6CD5C4DF}"/>
              </a:ext>
            </a:extLst>
          </p:cNvPr>
          <p:cNvSpPr/>
          <p:nvPr/>
        </p:nvSpPr>
        <p:spPr>
          <a:xfrm>
            <a:off x="3405078" y="4896146"/>
            <a:ext cx="1125847" cy="369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사과</a:t>
            </a:r>
            <a:r>
              <a:rPr lang="en-US" altLang="ko-KR" sz="1400" dirty="0"/>
              <a:t>.data</a:t>
            </a:r>
            <a:endParaRPr lang="ko-KR" altLang="en-US" sz="14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2B22BB4-AF11-460E-B7B4-FBA627F6911E}"/>
              </a:ext>
            </a:extLst>
          </p:cNvPr>
          <p:cNvSpPr/>
          <p:nvPr/>
        </p:nvSpPr>
        <p:spPr>
          <a:xfrm>
            <a:off x="3394613" y="5436379"/>
            <a:ext cx="1125847" cy="369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배</a:t>
            </a:r>
            <a:r>
              <a:rPr lang="en-US" altLang="ko-KR" sz="1400" dirty="0"/>
              <a:t>.data</a:t>
            </a:r>
            <a:endParaRPr lang="ko-KR" altLang="en-US" sz="1400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CCF3775-9BD5-40B3-A4CD-7986EFC5767B}"/>
              </a:ext>
            </a:extLst>
          </p:cNvPr>
          <p:cNvSpPr/>
          <p:nvPr/>
        </p:nvSpPr>
        <p:spPr>
          <a:xfrm>
            <a:off x="3405077" y="4263450"/>
            <a:ext cx="1125847" cy="369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자몽</a:t>
            </a:r>
            <a:r>
              <a:rPr lang="en-US" altLang="ko-KR" sz="1400" dirty="0"/>
              <a:t>.data</a:t>
            </a:r>
            <a:endParaRPr lang="ko-KR" altLang="en-US" sz="1400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3F87CA9-20F1-49CC-8CAE-AC8BCA3EDBE9}"/>
              </a:ext>
            </a:extLst>
          </p:cNvPr>
          <p:cNvSpPr/>
          <p:nvPr/>
        </p:nvSpPr>
        <p:spPr>
          <a:xfrm>
            <a:off x="385313" y="4896146"/>
            <a:ext cx="1125847" cy="369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식물</a:t>
            </a:r>
            <a:r>
              <a:rPr lang="en-US" altLang="ko-KR" sz="1400" dirty="0"/>
              <a:t>.data</a:t>
            </a:r>
            <a:endParaRPr lang="ko-KR" altLang="en-US" sz="140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145D266-DB59-49AC-8548-231B410FC9DB}"/>
              </a:ext>
            </a:extLst>
          </p:cNvPr>
          <p:cNvSpPr/>
          <p:nvPr/>
        </p:nvSpPr>
        <p:spPr>
          <a:xfrm>
            <a:off x="1946470" y="4264525"/>
            <a:ext cx="1125847" cy="369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채소</a:t>
            </a:r>
            <a:r>
              <a:rPr lang="en-US" altLang="ko-KR" sz="1400" dirty="0"/>
              <a:t>.data</a:t>
            </a:r>
            <a:endParaRPr lang="ko-KR" altLang="en-US" sz="14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28EEF5A-8322-42CA-BB9D-F91F258B8A4E}"/>
              </a:ext>
            </a:extLst>
          </p:cNvPr>
          <p:cNvCxnSpPr>
            <a:stCxn id="16" idx="3"/>
            <a:endCxn id="11" idx="1"/>
          </p:cNvCxnSpPr>
          <p:nvPr/>
        </p:nvCxnSpPr>
        <p:spPr>
          <a:xfrm>
            <a:off x="1511160" y="5080813"/>
            <a:ext cx="4392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B329BA6-A01F-43B7-8A3A-AB568ED045AA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3072317" y="4448117"/>
            <a:ext cx="332760" cy="632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4FD60CD-BD7E-49AF-A143-7CD515101F56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3072316" y="5080813"/>
            <a:ext cx="332762" cy="36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03E1AD1-0C4D-42F6-B215-41D0FC8D19E9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3076235" y="5080813"/>
            <a:ext cx="318378" cy="540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51EC63F-A2B2-42D6-BD72-F552EF6F17BC}"/>
              </a:ext>
            </a:extLst>
          </p:cNvPr>
          <p:cNvSpPr txBox="1"/>
          <p:nvPr/>
        </p:nvSpPr>
        <p:spPr>
          <a:xfrm>
            <a:off x="1250829" y="6326793"/>
            <a:ext cx="95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depth1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D68603-5526-42C7-93B5-93B342E90A96}"/>
              </a:ext>
            </a:extLst>
          </p:cNvPr>
          <p:cNvSpPr txBox="1"/>
          <p:nvPr/>
        </p:nvSpPr>
        <p:spPr>
          <a:xfrm>
            <a:off x="2852467" y="6326793"/>
            <a:ext cx="95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depth2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4032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16CE8-881F-409A-8608-B159EE4D1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검색 기능 </a:t>
            </a:r>
            <a:r>
              <a:rPr lang="ko-KR" altLang="en-US" dirty="0" err="1"/>
              <a:t>따라해보기</a:t>
            </a:r>
            <a:r>
              <a:rPr lang="ko-KR" altLang="en-US" dirty="0"/>
              <a:t> </a:t>
            </a:r>
            <a:r>
              <a:rPr lang="en-US" altLang="ko-KR" dirty="0"/>
              <a:t>-1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7F9A9F-64EA-4FF3-9EF7-9DC33BF8C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33" y="1690688"/>
            <a:ext cx="6505575" cy="838200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DB5A053-2F70-4C85-A897-34E6E5836BB9}"/>
              </a:ext>
            </a:extLst>
          </p:cNvPr>
          <p:cNvSpPr txBox="1">
            <a:spLocks/>
          </p:cNvSpPr>
          <p:nvPr/>
        </p:nvSpPr>
        <p:spPr>
          <a:xfrm>
            <a:off x="5802701" y="1842369"/>
            <a:ext cx="10058400" cy="3645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ko-KR" altLang="en-US" sz="1600" dirty="0"/>
              <a:t>검색하기 위해서 현재 데이터 덤프에 있는</a:t>
            </a:r>
            <a:br>
              <a:rPr lang="en-US" altLang="ko-KR" sz="1600" dirty="0"/>
            </a:br>
            <a:r>
              <a:rPr lang="ko-KR" altLang="en-US" sz="1600" dirty="0"/>
              <a:t>데이터를 </a:t>
            </a:r>
            <a:r>
              <a:rPr lang="ko-KR" altLang="en-US" sz="1600" dirty="0" err="1"/>
              <a:t>출현빈도순으로</a:t>
            </a:r>
            <a:r>
              <a:rPr lang="ko-KR" altLang="en-US" sz="1600" dirty="0"/>
              <a:t> 정렬한 </a:t>
            </a:r>
            <a:r>
              <a:rPr lang="en-US" altLang="ko-KR" sz="1600" dirty="0" err="1"/>
              <a:t>entitiesCount</a:t>
            </a:r>
            <a:r>
              <a:rPr lang="en-US" altLang="ko-KR" sz="1600" dirty="0"/>
              <a:t> </a:t>
            </a:r>
            <a:r>
              <a:rPr lang="ko-KR" altLang="en-US" sz="1600" dirty="0"/>
              <a:t>파일 </a:t>
            </a:r>
            <a:r>
              <a:rPr lang="ko-KR" altLang="en-US" sz="1600" dirty="0" err="1"/>
              <a:t>열어보기</a:t>
            </a:r>
            <a:endParaRPr lang="en-US" altLang="ko-KR" sz="1600" dirty="0"/>
          </a:p>
          <a:p>
            <a:pPr marL="457200" indent="-457200">
              <a:buAutoNum type="arabicPeriod"/>
            </a:pPr>
            <a:endParaRPr lang="en-US" altLang="ko-KR" sz="1600" dirty="0"/>
          </a:p>
          <a:p>
            <a:pPr marL="457200" indent="-457200">
              <a:buAutoNum type="arabicPeriod"/>
            </a:pPr>
            <a:endParaRPr lang="en-US" altLang="ko-KR" sz="1600" dirty="0"/>
          </a:p>
          <a:p>
            <a:pPr marL="457200" indent="-457200">
              <a:buAutoNum type="arabicPeriod"/>
            </a:pPr>
            <a:r>
              <a:rPr lang="ko-KR" altLang="en-US" sz="1600" dirty="0" err="1"/>
              <a:t>웹상에</a:t>
            </a:r>
            <a:r>
              <a:rPr lang="ko-KR" altLang="en-US" sz="1600" dirty="0"/>
              <a:t> 관계가 존재하는지 확인하고 싶은 두 개의 </a:t>
            </a:r>
            <a:r>
              <a:rPr lang="en-US" altLang="ko-KR" sz="1600" dirty="0"/>
              <a:t>entity </a:t>
            </a:r>
            <a:r>
              <a:rPr lang="ko-KR" altLang="en-US" sz="1600" dirty="0"/>
              <a:t>선택</a:t>
            </a:r>
            <a:endParaRPr lang="en-US" altLang="ko-KR" sz="1600" dirty="0"/>
          </a:p>
          <a:p>
            <a:pPr marL="457200" indent="-457200">
              <a:buAutoNum type="arabicPeriod"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(ex City, Town)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BEC961C-89FF-4F92-9B72-EE0FCAB57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97" y="2807833"/>
            <a:ext cx="5084309" cy="382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30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572</Words>
  <Application>Microsoft Office PowerPoint</Application>
  <PresentationFormat>와이드스크린</PresentationFormat>
  <Paragraphs>106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Venn Relation Define/Find</vt:lpstr>
      <vt:lpstr>프로그램 설치 및 실행과정-1</vt:lpstr>
      <vt:lpstr>프로그램 설치 및 실행과정-2</vt:lpstr>
      <vt:lpstr>본 프로그램의 목적</vt:lpstr>
      <vt:lpstr>프로그램의 목적 -2</vt:lpstr>
      <vt:lpstr>프로그램 관계 정의 따라해보기</vt:lpstr>
      <vt:lpstr>프로그램 관계 정의 따라해보기-2</vt:lpstr>
      <vt:lpstr>프로그램의 목적 -3</vt:lpstr>
      <vt:lpstr>프로그램 검색 기능 따라해보기 -1</vt:lpstr>
      <vt:lpstr>프로그램 검색 기능 따라해보기 -2</vt:lpstr>
      <vt:lpstr>프로그램 응용방안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Venn Relation Define/Find</dc:title>
  <dc:creator>오솔길[ 대학원석·박사통합과정수료연구(재학) / 컴퓨터학과 ]</dc:creator>
  <cp:lastModifiedBy>오솔길[ 대학원석·박사통합과정수료연구(재학) / 컴퓨터학과 ]</cp:lastModifiedBy>
  <cp:revision>13</cp:revision>
  <dcterms:created xsi:type="dcterms:W3CDTF">2021-03-24T07:02:08Z</dcterms:created>
  <dcterms:modified xsi:type="dcterms:W3CDTF">2021-03-24T09:21:10Z</dcterms:modified>
</cp:coreProperties>
</file>