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Proxima Nova"/>
      <p:regular r:id="rId48"/>
      <p:bold r:id="rId49"/>
      <p:italic r:id="rId50"/>
      <p:boldItalic r:id="rId51"/>
    </p:embeddedFont>
    <p:embeddedFont>
      <p:font typeface="Source Code Pr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roximaNova-regular.fntdata"/><Relationship Id="rId47" Type="http://schemas.openxmlformats.org/officeDocument/2006/relationships/slide" Target="slides/slide42.xml"/><Relationship Id="rId49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-boldItalic.fntdata"/><Relationship Id="rId50" Type="http://schemas.openxmlformats.org/officeDocument/2006/relationships/font" Target="fonts/ProximaNova-italic.fntdata"/><Relationship Id="rId53" Type="http://schemas.openxmlformats.org/officeDocument/2006/relationships/font" Target="fonts/SourceCodePro-bold.fntdata"/><Relationship Id="rId52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55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54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010bbe41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010bbe41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834202c0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834202c0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f8e3d5b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f8e3d5b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010bbe41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010bbe41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7359630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7359630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834202c0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834202c0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834202c0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834202c0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010bbe41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010bbe41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834202c0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834202c0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834202c0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834202c0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834202c0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834202c0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834202c0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834202c0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834202c0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834202c0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834202c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834202c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834202c0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834202c0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989285d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989285d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834202c0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834202c0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989285d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989285d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010bbe41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010bbe41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9f26f15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9f26f15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9f26f158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9f26f158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834202c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834202c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aa265db9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aa265db9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9f26f15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9f26f15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aa265db9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aa265db9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aa265db9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aa265db9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9f26f158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9f26f158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aa265db9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aa265db9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aa265db9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aa265db9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aa265db9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aa265db9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aa265db9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aa265db9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9f26f158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9f26f158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834202c0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834202c0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aa265db9e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aa265db9e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aa265db9e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aa265db9e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010bbe41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010bbe41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834202c0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834202c0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834202c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834202c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834202c0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834202c0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010bbe41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010bbe41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10bbe41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10bbe41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13200" y="3710050"/>
            <a:ext cx="3407051" cy="5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32225" y="4750875"/>
            <a:ext cx="1807800" cy="2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97700" y="4568875"/>
            <a:ext cx="2132650" cy="4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regex101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putty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325" y="393675"/>
            <a:ext cx="2970250" cy="29702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type="ctrTitle"/>
          </p:nvPr>
        </p:nvSpPr>
        <p:spPr>
          <a:xfrm>
            <a:off x="2676450" y="1257300"/>
            <a:ext cx="5957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600"/>
              <a:t>Linux</a:t>
            </a:r>
            <a:endParaRPr b="1" sz="9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명령어3</a:t>
            </a:r>
            <a:endParaRPr/>
          </a:p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>
            <a:off x="4939500" y="4956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chmod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chown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ln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ln   -s   목적</a:t>
            </a:r>
            <a:r>
              <a:rPr lang="ko"/>
              <a:t>지(존재하는)   링크명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subTitle"/>
          </p:nvPr>
        </p:nvSpPr>
        <p:spPr>
          <a:xfrm>
            <a:off x="265500" y="271542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#!/bin/bash</a:t>
            </a:r>
            <a:br>
              <a:rPr lang="ko"/>
            </a:br>
            <a:br>
              <a:rPr lang="ko"/>
            </a:br>
            <a:r>
              <a:rPr lang="ko"/>
              <a:t>echo "aaaaaaaaa"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tt.sh</a:t>
            </a:r>
            <a:r>
              <a:rPr lang="ko"/>
              <a:t>를 ttt폴더로 옮기고,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파일명을 aa.sh로 변경하시오.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ubuntu</a:t>
            </a:r>
            <a:endParaRPr/>
          </a:p>
        </p:txBody>
      </p:sp>
      <p:sp>
        <p:nvSpPr>
          <p:cNvPr id="137" name="Google Shape;137;p24"/>
          <p:cNvSpPr txBox="1"/>
          <p:nvPr>
            <p:ph idx="2" type="body"/>
          </p:nvPr>
        </p:nvSpPr>
        <p:spPr>
          <a:xfrm>
            <a:off x="4572000" y="495600"/>
            <a:ext cx="4434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sudo apt-get update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sudo apt-get install openjdk-8-jdk -y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0000"/>
                </a:solidFill>
              </a:rPr>
              <a:t>yum install </a:t>
            </a:r>
            <a:r>
              <a:rPr b="1" lang="ko">
                <a:solidFill>
                  <a:srgbClr val="FF0000"/>
                </a:solidFill>
              </a:rPr>
              <a:t>java-1.8.0-openjdk</a:t>
            </a:r>
            <a:r>
              <a:rPr lang="ko">
                <a:solidFill>
                  <a:srgbClr val="FF0000"/>
                </a:solidFill>
              </a:rPr>
              <a:t> -y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8" name="Google Shape;138;p24"/>
          <p:cNvSpPr txBox="1"/>
          <p:nvPr>
            <p:ph idx="1" type="subTitle"/>
          </p:nvPr>
        </p:nvSpPr>
        <p:spPr>
          <a:xfrm>
            <a:off x="265500" y="3417325"/>
            <a:ext cx="40452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yum install java-1.8.0-openjdk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root command</a:t>
            </a:r>
            <a:endParaRPr/>
          </a:p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/etc/passwd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/etc/shdow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/etc/group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$&gt; su              # cf. su 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$&gt; </a:t>
            </a:r>
            <a:r>
              <a:rPr lang="ko"/>
              <a:t>useradd -g &lt;group&gt; &lt;userid&gt;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#&gt; groupadd &lt;group&gt;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$&gt; passwd &lt;account-name&gt;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$&gt; usermod &lt;new-id&gt; &lt;old-id&gt;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$&gt; deluser &lt;account-name&gt;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0000"/>
                </a:solidFill>
              </a:rPr>
              <a:t>cf. chage -d 0 &lt;acount-name&gt;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grep</a:t>
            </a:r>
            <a:endParaRPr/>
          </a:p>
        </p:txBody>
      </p:sp>
      <p:sp>
        <p:nvSpPr>
          <p:cNvPr id="151" name="Google Shape;151;p26"/>
          <p:cNvSpPr txBox="1"/>
          <p:nvPr>
            <p:ph idx="2" type="body"/>
          </p:nvPr>
        </p:nvSpPr>
        <p:spPr>
          <a:xfrm>
            <a:off x="4572000" y="276275"/>
            <a:ext cx="4605300" cy="3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grep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&lt;찾을단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어&gt; &lt;file-name&gt; [-io]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grep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^If zen.txt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grep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idea.$ zen.txt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echo Two aa tao. |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grep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-i t[ow]o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echo "aaa 123 hi 459" |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grep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[0-9]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echo "Two twoo aa too." |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grep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-io two*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echo "Two __33__ two" |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grep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-io __.*__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echo "I love $ hh" |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grep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\$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cf.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egrep &lt;찾을단어&gt; *.gz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export GREP_OPTIONS='--color=always'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https://regex101.com/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</a:t>
            </a:r>
            <a:r>
              <a:rPr lang="ko"/>
              <a:t>의) 1번 외, 개인계정과 queen계정만 사용할 것!!</a:t>
            </a:r>
            <a:endParaRPr/>
          </a:p>
        </p:txBody>
      </p:sp>
      <p:sp>
        <p:nvSpPr>
          <p:cNvPr id="159" name="Google Shape;159;p27"/>
          <p:cNvSpPr txBox="1"/>
          <p:nvPr>
            <p:ph idx="2" type="body"/>
          </p:nvPr>
        </p:nvSpPr>
        <p:spPr>
          <a:xfrm>
            <a:off x="4634375" y="724200"/>
            <a:ext cx="4411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queen 이라</a:t>
            </a:r>
            <a:r>
              <a:rPr lang="ko"/>
              <a:t>는 유저를 생성.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queen</a:t>
            </a:r>
            <a:r>
              <a:rPr lang="ko"/>
              <a:t> 계정의 홈 디렉토리에 test 디렉토리 생성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개인계정 홈디렉토리에 queen의 test 폴더를 연결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개인계정으로 연결된 test폴더에 df 명령의 결과를 담는 df.txt 파일 생성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325" y="393675"/>
            <a:ext cx="2970250" cy="297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600"/>
              <a:t>Linux</a:t>
            </a:r>
            <a:endParaRPr b="1" sz="9600"/>
          </a:p>
        </p:txBody>
      </p:sp>
      <p:sp>
        <p:nvSpPr>
          <p:cNvPr id="166" name="Google Shape;166;p28"/>
          <p:cNvSpPr txBox="1"/>
          <p:nvPr>
            <p:ph idx="1" type="subTitle"/>
          </p:nvPr>
        </p:nvSpPr>
        <p:spPr>
          <a:xfrm>
            <a:off x="510450" y="28775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/>
              <a:t>vi editor</a:t>
            </a:r>
            <a:endParaRPr b="1" sz="4800"/>
          </a:p>
        </p:txBody>
      </p:sp>
      <p:sp>
        <p:nvSpPr>
          <p:cNvPr id="167" name="Google Shape;167;p28"/>
          <p:cNvSpPr/>
          <p:nvPr/>
        </p:nvSpPr>
        <p:spPr>
          <a:xfrm>
            <a:off x="2248950" y="1038200"/>
            <a:ext cx="1051326" cy="901044"/>
          </a:xfrm>
          <a:prstGeom prst="irregularSeal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="1" sz="30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 editor</a:t>
            </a:r>
            <a:endParaRPr/>
          </a:p>
        </p:txBody>
      </p:sp>
      <p:sp>
        <p:nvSpPr>
          <p:cNvPr id="173" name="Google Shape;173;p2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command mode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|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edit mode</a:t>
            </a:r>
            <a:endParaRPr/>
          </a:p>
        </p:txBody>
      </p:sp>
      <p:sp>
        <p:nvSpPr>
          <p:cNvPr id="174" name="Google Shape;174;p29"/>
          <p:cNvSpPr txBox="1"/>
          <p:nvPr>
            <p:ph idx="2" type="body"/>
          </p:nvPr>
        </p:nvSpPr>
        <p:spPr>
          <a:xfrm>
            <a:off x="4612050" y="156400"/>
            <a:ext cx="4431900" cy="45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 전환 (esc &lt;&gt; i,a,A,o,O)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arrows (h, j, k, l, w, ctrl+f, ctrl+u/b, HML)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cw, dw, shift+A, shift+^, shift+$, 0</a:t>
            </a:r>
            <a:br>
              <a:rPr lang="ko"/>
            </a:br>
            <a:r>
              <a:rPr lang="ko"/>
              <a:t>v, y, yy, p, dd, u, x, X, ., Shift+D</a:t>
            </a:r>
            <a:br>
              <a:rPr lang="ko"/>
            </a:br>
            <a:r>
              <a:rPr lang="ko"/>
              <a:t>Ctrl+r, Ctrl+e, Ctrl+y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colon command </a:t>
            </a:r>
            <a:r>
              <a:rPr lang="ko"/>
              <a:t>(명령모드)</a:t>
            </a:r>
            <a:br>
              <a:rPr lang="ko"/>
            </a:br>
            <a:r>
              <a:rPr lang="ko"/>
              <a:t> - w, q, x, !, /, %s, :n, :$</a:t>
            </a:r>
            <a:br>
              <a:rPr lang="ko"/>
            </a:br>
            <a:r>
              <a:rPr lang="ko"/>
              <a:t> - set nu, set nonu</a:t>
            </a:r>
            <a:br>
              <a:rPr lang="ko"/>
            </a:br>
            <a:r>
              <a:rPr lang="ko"/>
              <a:t> - :set paste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search (명령모</a:t>
            </a:r>
            <a:r>
              <a:rPr lang="ko"/>
              <a:t>드)</a:t>
            </a:r>
            <a:br>
              <a:rPr lang="ko"/>
            </a:br>
            <a:r>
              <a:rPr lang="ko"/>
              <a:t> - /검색어 → n, 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325" y="393675"/>
            <a:ext cx="2970250" cy="297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600"/>
              <a:t>Linux</a:t>
            </a:r>
            <a:endParaRPr b="1" sz="9600"/>
          </a:p>
        </p:txBody>
      </p:sp>
      <p:sp>
        <p:nvSpPr>
          <p:cNvPr id="181" name="Google Shape;181;p30"/>
          <p:cNvSpPr txBox="1"/>
          <p:nvPr>
            <p:ph idx="1" type="subTitle"/>
          </p:nvPr>
        </p:nvSpPr>
        <p:spPr>
          <a:xfrm>
            <a:off x="510450" y="2877530"/>
            <a:ext cx="8123100" cy="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/>
              <a:t>python, telnet, git 설치</a:t>
            </a:r>
            <a:endParaRPr b="1" sz="4800"/>
          </a:p>
        </p:txBody>
      </p:sp>
      <p:sp>
        <p:nvSpPr>
          <p:cNvPr id="182" name="Google Shape;182;p30"/>
          <p:cNvSpPr/>
          <p:nvPr/>
        </p:nvSpPr>
        <p:spPr>
          <a:xfrm>
            <a:off x="1892350" y="633151"/>
            <a:ext cx="1407942" cy="1306152"/>
          </a:xfrm>
          <a:prstGeom prst="irregularSeal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 b="1" sz="48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Install Python &amp; Pip in Ubuntu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923875"/>
            <a:ext cx="8520600" cy="3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$&gt; sudo apt-get update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$&gt; sudo apt-get install python3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$&gt; sudo apt-get install python3-pip -y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$&gt; which python3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$&gt; mv /usr/bin/python3 /usr/bin/python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Linux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1991, Linus Torvalds(Finn) from Unix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Linux Distro</a:t>
            </a:r>
            <a:br>
              <a:rPr lang="ko"/>
            </a:br>
            <a:r>
              <a:rPr lang="ko"/>
              <a:t> - Debian : Debian, </a:t>
            </a:r>
            <a:r>
              <a:rPr b="1" lang="ko"/>
              <a:t>Ubuntu</a:t>
            </a:r>
            <a:r>
              <a:rPr lang="ko"/>
              <a:t>,</a:t>
            </a:r>
            <a:r>
              <a:rPr b="1" lang="ko"/>
              <a:t> </a:t>
            </a:r>
            <a:r>
              <a:rPr lang="ko"/>
              <a:t>KNOPPIX(CD Linux)</a:t>
            </a:r>
            <a:br>
              <a:rPr lang="ko"/>
            </a:br>
            <a:r>
              <a:rPr lang="ko"/>
              <a:t> - Red Hat : Fedora, RedHat Enterprise, </a:t>
            </a:r>
            <a:r>
              <a:rPr b="1" lang="ko"/>
              <a:t>CentOS</a:t>
            </a:r>
            <a:r>
              <a:rPr lang="ko"/>
              <a:t>, Vine Linux(Jp)</a:t>
            </a:r>
            <a:br>
              <a:rPr lang="ko"/>
            </a:br>
            <a:r>
              <a:rPr lang="ko"/>
              <a:t> - Slackware: openSUSE(Novell), SUSE Linux Enterprise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Kernel</a:t>
            </a:r>
            <a:br>
              <a:rPr lang="ko"/>
            </a:br>
            <a:r>
              <a:rPr lang="ko"/>
              <a:t>  - Management the Memory, File System, CPU, Device, etc.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ntp 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520600" cy="30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#&gt; 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apt-get install ntp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ln -sf /usr/share/zoneinfo/Asia/Seoul /etc/localtime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Telnet Daemon in Ubuntu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923875"/>
            <a:ext cx="6015900" cy="3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$&gt; sudo apt-get install xinetd telnetd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$&gt; vi /etc/xinetd.d/telnet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service telnet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disable = no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flags = REUSE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socket_type = stream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wait = no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user = root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server = /usr/sbin/in.telnetd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log_on_failure += USERID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$&gt; /etc/init.d/xinetd restart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1" name="Google Shape;201;p33"/>
          <p:cNvSpPr txBox="1"/>
          <p:nvPr/>
        </p:nvSpPr>
        <p:spPr>
          <a:xfrm>
            <a:off x="6327600" y="665425"/>
            <a:ext cx="26826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Source Code Pro"/>
                <a:ea typeface="Source Code Pro"/>
                <a:cs typeface="Source Code Pro"/>
                <a:sym typeface="Source Code Pro"/>
              </a:rPr>
              <a:t>#!/bin/sh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Telnet Daemon in Ubuntu (Cont'd)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923875"/>
            <a:ext cx="8520600" cy="3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$&gt; docker commit ub ub_telnet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$&gt; docker run -itd </a:t>
            </a: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-p 23:23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 --name ubt ub_telnet bash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putty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로 telnet 접속하기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git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311700" y="1152475"/>
            <a:ext cx="8520600" cy="30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#&gt; apt-get install git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#&gt; yum install git -y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#&gt; git config --list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#&gt; git config --global user.name &lt;github-username&gt;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#&gt; git config --global user.email &lt;email&gt;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#&gt; git config credential.helper store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#&gt; git clone &lt;github-url&gt;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325" y="393675"/>
            <a:ext cx="2970250" cy="297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600"/>
              <a:t>Linux</a:t>
            </a:r>
            <a:endParaRPr b="1" sz="9600"/>
          </a:p>
        </p:txBody>
      </p:sp>
      <p:sp>
        <p:nvSpPr>
          <p:cNvPr id="220" name="Google Shape;220;p36"/>
          <p:cNvSpPr txBox="1"/>
          <p:nvPr>
            <p:ph idx="1" type="subTitle"/>
          </p:nvPr>
        </p:nvSpPr>
        <p:spPr>
          <a:xfrm>
            <a:off x="510450" y="2877530"/>
            <a:ext cx="8123100" cy="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/>
              <a:t>Docker Linux 구동 Tip</a:t>
            </a:r>
            <a:endParaRPr b="1" sz="4800"/>
          </a:p>
        </p:txBody>
      </p:sp>
      <p:sp>
        <p:nvSpPr>
          <p:cNvPr id="221" name="Google Shape;221;p36"/>
          <p:cNvSpPr/>
          <p:nvPr/>
        </p:nvSpPr>
        <p:spPr>
          <a:xfrm>
            <a:off x="1892350" y="633151"/>
            <a:ext cx="1407942" cy="1306152"/>
          </a:xfrm>
          <a:prstGeom prst="irregularSeal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 b="1" sz="48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Tip: Container 실행</a:t>
            </a:r>
            <a:r>
              <a:rPr lang="ko"/>
              <a:t>시 자동으로 Telnet 띄우기</a:t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311700" y="847675"/>
            <a:ext cx="8520600" cy="3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eriod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ubt container에서 </a:t>
            </a: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/bin/docker_bash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 쉘 스크립트 작성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#!/bin/sh</a:t>
            </a:r>
            <a:br>
              <a:rPr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/etc/init.d/xinetd restart</a:t>
            </a:r>
            <a:br>
              <a:rPr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export LANGUAGE=ko</a:t>
            </a:r>
            <a:br>
              <a:rPr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LC_ALL=ko_KR.UTF-8 bash</a:t>
            </a:r>
            <a:endParaRPr sz="12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Source Code Pro"/>
              <a:buAutoNum type="arabicPeriod"/>
            </a:pPr>
            <a:r>
              <a:rPr lang="ko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#&gt; chmod +x /bin/docker_bash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eriod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container 밖으로 나와서, Image 생성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$&gt; docker commit ubt ubx</a:t>
            </a:r>
            <a:endParaRPr sz="14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eriod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ubx 이미지를 이용하여 신규 컨테이너 생성 및 구동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$&gt; docker run -itd </a:t>
            </a:r>
            <a:r>
              <a:rPr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--restart=always</a:t>
            </a:r>
            <a:r>
              <a:rPr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--name ubx -p 23:23 ubx /bin/docker_bash</a:t>
            </a:r>
            <a:endParaRPr sz="12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eriod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이제부터 ubx 사용!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$&gt; docker attach ubx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eriod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ubx가 정상이면, 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기존 ubt container 삭제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$&gt; docker stop utb; docker rm ubt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325" y="393675"/>
            <a:ext cx="2970250" cy="297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600"/>
              <a:t>Linux</a:t>
            </a:r>
            <a:endParaRPr b="1" sz="9600"/>
          </a:p>
        </p:txBody>
      </p:sp>
      <p:sp>
        <p:nvSpPr>
          <p:cNvPr id="234" name="Google Shape;234;p38"/>
          <p:cNvSpPr txBox="1"/>
          <p:nvPr>
            <p:ph idx="1" type="subTitle"/>
          </p:nvPr>
        </p:nvSpPr>
        <p:spPr>
          <a:xfrm>
            <a:off x="510450" y="2877530"/>
            <a:ext cx="8123100" cy="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/>
              <a:t>Shell Script / Cron</a:t>
            </a:r>
            <a:endParaRPr b="1" sz="4800"/>
          </a:p>
        </p:txBody>
      </p:sp>
      <p:sp>
        <p:nvSpPr>
          <p:cNvPr id="235" name="Google Shape;235;p38"/>
          <p:cNvSpPr/>
          <p:nvPr/>
        </p:nvSpPr>
        <p:spPr>
          <a:xfrm>
            <a:off x="1892350" y="633151"/>
            <a:ext cx="1407942" cy="1306152"/>
          </a:xfrm>
          <a:prstGeom prst="irregularSeal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 b="1" sz="48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~/.vimrc</a:t>
            </a:r>
            <a:endParaRPr/>
          </a:p>
        </p:txBody>
      </p:sp>
      <p:sp>
        <p:nvSpPr>
          <p:cNvPr id="241" name="Google Shape;241;p3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bash</a:t>
            </a:r>
            <a:endParaRPr/>
          </a:p>
        </p:txBody>
      </p:sp>
      <p:sp>
        <p:nvSpPr>
          <p:cNvPr id="242" name="Google Shape;242;p39"/>
          <p:cNvSpPr txBox="1"/>
          <p:nvPr>
            <p:ph idx="2" type="body"/>
          </p:nvPr>
        </p:nvSpPr>
        <p:spPr>
          <a:xfrm>
            <a:off x="4572000" y="1179875"/>
            <a:ext cx="4572000" cy="29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set tabstop=4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set shiftwidth=4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set expandtab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set smartindent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set autoindent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set number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set showmatch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shell script</a:t>
            </a:r>
            <a:endParaRPr/>
          </a:p>
        </p:txBody>
      </p:sp>
      <p:sp>
        <p:nvSpPr>
          <p:cNvPr id="248" name="Google Shape;248;p4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bash</a:t>
            </a:r>
            <a:endParaRPr/>
          </a:p>
        </p:txBody>
      </p:sp>
      <p:sp>
        <p:nvSpPr>
          <p:cNvPr id="249" name="Google Shape;249;p40"/>
          <p:cNvSpPr txBox="1"/>
          <p:nvPr>
            <p:ph idx="2" type="body"/>
          </p:nvPr>
        </p:nvSpPr>
        <p:spPr>
          <a:xfrm>
            <a:off x="4572000" y="115425"/>
            <a:ext cx="4572000" cy="43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#!/bin/</a:t>
            </a: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sh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 또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는  #!/bin/</a:t>
            </a: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bash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echo "Hello Shell Script!"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printf "%s %s %d\n" aa bb 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str="hello "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echo "${str}world"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echo "$str world"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loop</a:t>
            </a:r>
            <a:endParaRPr/>
          </a:p>
        </p:txBody>
      </p:sp>
      <p:sp>
        <p:nvSpPr>
          <p:cNvPr id="255" name="Google Shape;255;p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bash</a:t>
            </a:r>
            <a:endParaRPr/>
          </a:p>
        </p:txBody>
      </p:sp>
      <p:sp>
        <p:nvSpPr>
          <p:cNvPr id="256" name="Google Shape;256;p41"/>
          <p:cNvSpPr txBox="1"/>
          <p:nvPr>
            <p:ph idx="2" type="body"/>
          </p:nvPr>
        </p:nvSpPr>
        <p:spPr>
          <a:xfrm>
            <a:off x="4572000" y="115425"/>
            <a:ext cx="4572000" cy="43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#!/bin/</a:t>
            </a: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sh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 또는  #!/bin/</a:t>
            </a: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bash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# 1 ~ 100 loop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for i in {1..100}; do ~ done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# infinite loop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while true; do ~; done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Linux Shell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Manipulate Linux Kernel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# </a:t>
            </a:r>
            <a:r>
              <a:rPr b="1" lang="ko"/>
              <a:t>Linux Shell Types</a:t>
            </a:r>
            <a:br>
              <a:rPr lang="ko"/>
            </a:br>
            <a:r>
              <a:rPr lang="ko"/>
              <a:t> - </a:t>
            </a:r>
            <a:r>
              <a:rPr b="1" lang="ko"/>
              <a:t>sh</a:t>
            </a:r>
            <a:r>
              <a:rPr lang="ko"/>
              <a:t> (Bourne shell) : By Unix Shell, </a:t>
            </a:r>
            <a:r>
              <a:rPr lang="ko"/>
              <a:t>Super shell</a:t>
            </a:r>
            <a:br>
              <a:rPr lang="ko"/>
            </a:br>
            <a:r>
              <a:rPr lang="ko"/>
              <a:t> - </a:t>
            </a:r>
            <a:r>
              <a:rPr b="1" lang="ko"/>
              <a:t>bash</a:t>
            </a:r>
            <a:r>
              <a:rPr lang="ko"/>
              <a:t> (Bourne-agin shell) : Super shell in Linux</a:t>
            </a:r>
            <a:br>
              <a:rPr lang="ko"/>
            </a:br>
            <a:r>
              <a:rPr lang="ko"/>
              <a:t> - </a:t>
            </a:r>
            <a:r>
              <a:rPr b="1" lang="ko"/>
              <a:t>csh </a:t>
            </a:r>
            <a:r>
              <a:rPr lang="ko"/>
              <a:t>(C shell) : C like syntax</a:t>
            </a:r>
            <a:br>
              <a:rPr lang="ko"/>
            </a:br>
            <a:r>
              <a:rPr lang="ko"/>
              <a:t> - </a:t>
            </a:r>
            <a:r>
              <a:rPr b="1" lang="ko"/>
              <a:t>tcsh</a:t>
            </a:r>
            <a:r>
              <a:rPr lang="ko"/>
              <a:t> (Enhanced-C shell): c</a:t>
            </a:r>
            <a:br>
              <a:rPr lang="ko"/>
            </a:br>
            <a:r>
              <a:rPr lang="ko"/>
              <a:t> - </a:t>
            </a:r>
            <a:r>
              <a:rPr b="1" lang="ko"/>
              <a:t>ksh</a:t>
            </a:r>
            <a:r>
              <a:rPr lang="ko"/>
              <a:t> (korn shell) : by David Korn, Powerful Script Language</a:t>
            </a:r>
            <a:br>
              <a:rPr lang="ko"/>
            </a:br>
            <a:r>
              <a:rPr lang="ko"/>
              <a:t> - </a:t>
            </a:r>
            <a:r>
              <a:rPr b="1" lang="ko"/>
              <a:t>zch </a:t>
            </a:r>
            <a:r>
              <a:rPr lang="ko"/>
              <a:t>(Z shell) : Unix/GNU shell script, </a:t>
            </a:r>
            <a:r>
              <a:rPr lang="ko"/>
              <a:t>Powerful Script Language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</a:t>
            </a:r>
            <a:endParaRPr/>
          </a:p>
        </p:txBody>
      </p:sp>
      <p:sp>
        <p:nvSpPr>
          <p:cNvPr id="262" name="Google Shape;262;p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</a:t>
            </a:r>
            <a:r>
              <a:rPr lang="ko"/>
              <a:t>재 폴더의 *.txt 파일들의</a:t>
            </a:r>
            <a:br>
              <a:rPr lang="ko"/>
            </a:br>
            <a:r>
              <a:rPr lang="ko"/>
              <a:t>내용을 한번에 출력하는 </a:t>
            </a:r>
            <a:br>
              <a:rPr lang="ko"/>
            </a:br>
            <a:r>
              <a:rPr lang="ko"/>
              <a:t>스크립트를 작성하시오.</a:t>
            </a:r>
            <a:endParaRPr/>
          </a:p>
        </p:txBody>
      </p:sp>
      <p:sp>
        <p:nvSpPr>
          <p:cNvPr id="263" name="Google Shape;263;p42"/>
          <p:cNvSpPr txBox="1"/>
          <p:nvPr>
            <p:ph idx="2" type="body"/>
          </p:nvPr>
        </p:nvSpPr>
        <p:spPr>
          <a:xfrm>
            <a:off x="4572000" y="115425"/>
            <a:ext cx="4572000" cy="43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#!/bin/bash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for i in `ls *.txt`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do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echo " -------------------- $i"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cat $i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echo "==================================="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done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Variables</a:t>
            </a:r>
            <a:endParaRPr/>
          </a:p>
        </p:txBody>
      </p:sp>
      <p:sp>
        <p:nvSpPr>
          <p:cNvPr id="269" name="Google Shape;269;p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3"/>
          <p:cNvSpPr txBox="1"/>
          <p:nvPr>
            <p:ph idx="2" type="body"/>
          </p:nvPr>
        </p:nvSpPr>
        <p:spPr>
          <a:xfrm>
            <a:off x="4632075" y="564825"/>
            <a:ext cx="4512000" cy="38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#!/bin/bash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echo "$0 $1 $#"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STR="abc"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echo $STR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i=100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ii=$(( $i + 100 ))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echo "i=${i}, ii=${ii}"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265500" y="2914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IF</a:t>
            </a:r>
            <a:endParaRPr/>
          </a:p>
        </p:txBody>
      </p:sp>
      <p:sp>
        <p:nvSpPr>
          <p:cNvPr id="276" name="Google Shape;276;p44"/>
          <p:cNvSpPr txBox="1"/>
          <p:nvPr>
            <p:ph idx="1" type="subTitle"/>
          </p:nvPr>
        </p:nvSpPr>
        <p:spPr>
          <a:xfrm>
            <a:off x="265500" y="1854600"/>
            <a:ext cx="4045200" cy="1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</a:t>
            </a:r>
            <a:r>
              <a:rPr lang="ko"/>
              <a:t>자: ==    !=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숫</a:t>
            </a:r>
            <a:r>
              <a:rPr lang="ko"/>
              <a:t>자: -</a:t>
            </a:r>
            <a:r>
              <a:rPr lang="ko"/>
              <a:t>gt, eq, lt, ne, le, 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</a:t>
            </a:r>
            <a:r>
              <a:rPr lang="ko"/>
              <a:t>일: </a:t>
            </a:r>
            <a:r>
              <a:rPr lang="ko"/>
              <a:t>-f, -d, -r, -w, -x</a:t>
            </a:r>
            <a:endParaRPr/>
          </a:p>
        </p:txBody>
      </p:sp>
      <p:sp>
        <p:nvSpPr>
          <p:cNvPr id="277" name="Google Shape;277;p44"/>
          <p:cNvSpPr txBox="1"/>
          <p:nvPr>
            <p:ph idx="2" type="body"/>
          </p:nvPr>
        </p:nvSpPr>
        <p:spPr>
          <a:xfrm>
            <a:off x="4514300" y="115425"/>
            <a:ext cx="4629900" cy="43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#!/bin/bash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if [ $# -gt 0 ]; then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   cat $1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	echo "Input filename.."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fi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if [ -f t.txt ]; then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	cat t.txt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fi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</a:t>
            </a:r>
            <a:endParaRPr/>
          </a:p>
        </p:txBody>
      </p:sp>
      <p:sp>
        <p:nvSpPr>
          <p:cNvPr id="283" name="Google Shape;283;p45"/>
          <p:cNvSpPr txBox="1"/>
          <p:nvPr>
            <p:ph idx="1" type="subTitle"/>
          </p:nvPr>
        </p:nvSpPr>
        <p:spPr>
          <a:xfrm>
            <a:off x="265500" y="2769000"/>
            <a:ext cx="40452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파일명을 입력받으면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해당 파일의 내용을 출력하는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스크립트를 작성하시오.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(단, 파일명 미입력시 안내 메시지 출력)</a:t>
            </a:r>
            <a:endParaRPr/>
          </a:p>
        </p:txBody>
      </p:sp>
      <p:sp>
        <p:nvSpPr>
          <p:cNvPr id="284" name="Google Shape;284;p45"/>
          <p:cNvSpPr txBox="1"/>
          <p:nvPr>
            <p:ph idx="2" type="body"/>
          </p:nvPr>
        </p:nvSpPr>
        <p:spPr>
          <a:xfrm>
            <a:off x="4572000" y="115425"/>
            <a:ext cx="4572000" cy="43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#!/bin/bash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if [ $# -eq 0 ]; then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echo "Input the filename, please.."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echo "usage) ./s4.sh &lt;file&gt;"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exit 0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fi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cat $1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date</a:t>
            </a:r>
            <a:endParaRPr/>
          </a:p>
        </p:txBody>
      </p:sp>
      <p:sp>
        <p:nvSpPr>
          <p:cNvPr id="290" name="Google Shape;290;p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6"/>
          <p:cNvSpPr txBox="1"/>
          <p:nvPr>
            <p:ph idx="2" type="body"/>
          </p:nvPr>
        </p:nvSpPr>
        <p:spPr>
          <a:xfrm>
            <a:off x="4514300" y="275725"/>
            <a:ext cx="4629900" cy="41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#!/bin/bash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DATE=`date +%Y-%m-%d`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echo $DATE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DATE=`date +%Y-%m-%d --date=yesterday`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DATE=`date +%Y-%m-%d --date='1 day ago'`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DATE=`date +%Y-%m-%d --date='2 day ago'`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DATE=`date +%Y-%m-%d --date='2 day'`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DT=`date +%Y-%m-%d --date='1 week ago'`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DT=`date +%Y-%m-%d --date='1 month ago'`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DT=`date +%Y-%m-%d --date='1 month'`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265500" y="2152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</a:t>
            </a:r>
            <a:endParaRPr/>
          </a:p>
        </p:txBody>
      </p:sp>
      <p:sp>
        <p:nvSpPr>
          <p:cNvPr id="297" name="Google Shape;297;p47"/>
          <p:cNvSpPr txBox="1"/>
          <p:nvPr>
            <p:ph idx="1" type="subTitle"/>
          </p:nvPr>
        </p:nvSpPr>
        <p:spPr>
          <a:xfrm>
            <a:off x="265500" y="2147850"/>
            <a:ext cx="4045200" cy="26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r>
              <a:rPr lang="ko"/>
              <a:t>파일명을 입력받으면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오늘날짜(연월일).txt로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파일명 변경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7"/>
          <p:cNvSpPr txBox="1"/>
          <p:nvPr>
            <p:ph idx="2" type="body"/>
          </p:nvPr>
        </p:nvSpPr>
        <p:spPr>
          <a:xfrm>
            <a:off x="4514300" y="275725"/>
            <a:ext cx="4629900" cy="41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#!/bin/bash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if [ $# -eq 0 ]; then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echo "Input the filename, please.."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echo "usage) ./s5.sh &lt;to-change-file&gt;"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exit 0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fi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DATE=`date +%Y%m%d`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FN="${DATE}.txt"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#echo "mv $1 $FN"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mv $1 $FN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type="title"/>
          </p:nvPr>
        </p:nvSpPr>
        <p:spPr>
          <a:xfrm>
            <a:off x="265500" y="2152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</a:t>
            </a:r>
            <a:endParaRPr/>
          </a:p>
        </p:txBody>
      </p:sp>
      <p:sp>
        <p:nvSpPr>
          <p:cNvPr id="304" name="Google Shape;304;p48"/>
          <p:cNvSpPr txBox="1"/>
          <p:nvPr>
            <p:ph idx="1" type="subTitle"/>
          </p:nvPr>
        </p:nvSpPr>
        <p:spPr>
          <a:xfrm>
            <a:off x="265500" y="2254800"/>
            <a:ext cx="4045200" cy="25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r>
              <a:rPr lang="ko"/>
              <a:t> 파일명을 2개 입력 받아,</a:t>
            </a:r>
            <a:br>
              <a:rPr lang="ko"/>
            </a:br>
            <a:r>
              <a:rPr lang="ko"/>
              <a:t>    두 파일을 합친 후,</a:t>
            </a:r>
            <a:br>
              <a:rPr lang="ko"/>
            </a:br>
            <a:r>
              <a:rPr lang="ko"/>
              <a:t>    파일명을 </a:t>
            </a:r>
            <a:r>
              <a:rPr b="1" lang="ko"/>
              <a:t>어제날짜.log</a:t>
            </a:r>
            <a:r>
              <a:rPr lang="ko"/>
              <a:t> 라고</a:t>
            </a:r>
            <a:br>
              <a:rPr lang="ko"/>
            </a:br>
            <a:r>
              <a:rPr lang="ko"/>
              <a:t>    새롭게 만드시오.</a:t>
            </a:r>
            <a:endParaRPr/>
          </a:p>
        </p:txBody>
      </p:sp>
      <p:sp>
        <p:nvSpPr>
          <p:cNvPr id="305" name="Google Shape;305;p48"/>
          <p:cNvSpPr txBox="1"/>
          <p:nvPr>
            <p:ph idx="2" type="body"/>
          </p:nvPr>
        </p:nvSpPr>
        <p:spPr>
          <a:xfrm>
            <a:off x="4514300" y="275725"/>
            <a:ext cx="4629900" cy="41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#!/bin/bash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if [ $# -lt 2 ]; then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echo "Input 2 files, please.."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exit 0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fi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DATE=`date +%Y%m%d --date=yesterday`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FN="${DATE}.log"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cat $1 &gt; $FN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cat $2 &gt;&gt; $FN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/>
          <p:nvPr>
            <p:ph type="title"/>
          </p:nvPr>
        </p:nvSpPr>
        <p:spPr>
          <a:xfrm>
            <a:off x="265500" y="2152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</a:t>
            </a:r>
            <a:endParaRPr/>
          </a:p>
        </p:txBody>
      </p:sp>
      <p:sp>
        <p:nvSpPr>
          <p:cNvPr id="311" name="Google Shape;311;p49"/>
          <p:cNvSpPr txBox="1"/>
          <p:nvPr>
            <p:ph idx="1" type="subTitle"/>
          </p:nvPr>
        </p:nvSpPr>
        <p:spPr>
          <a:xfrm>
            <a:off x="265500" y="2254800"/>
            <a:ext cx="4045200" cy="25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구구</a:t>
            </a:r>
            <a:r>
              <a:rPr lang="ko"/>
              <a:t>단 출력</a:t>
            </a:r>
            <a:endParaRPr/>
          </a:p>
        </p:txBody>
      </p:sp>
      <p:sp>
        <p:nvSpPr>
          <p:cNvPr id="312" name="Google Shape;312;p49"/>
          <p:cNvSpPr txBox="1"/>
          <p:nvPr>
            <p:ph idx="2" type="body"/>
          </p:nvPr>
        </p:nvSpPr>
        <p:spPr>
          <a:xfrm>
            <a:off x="4514300" y="275725"/>
            <a:ext cx="4629900" cy="41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#!/bin/bash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for i in {2..9}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do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for j in {1..9}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do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echo "$i * $j = $(( $i * $j ))"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done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echo "--------------------------------"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done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Array</a:t>
            </a:r>
            <a:endParaRPr/>
          </a:p>
        </p:txBody>
      </p:sp>
      <p:sp>
        <p:nvSpPr>
          <p:cNvPr id="318" name="Google Shape;318;p5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배열, list</a:t>
            </a:r>
            <a:endParaRPr/>
          </a:p>
        </p:txBody>
      </p:sp>
      <p:sp>
        <p:nvSpPr>
          <p:cNvPr id="319" name="Google Shape;319;p50"/>
          <p:cNvSpPr txBox="1"/>
          <p:nvPr>
            <p:ph idx="2" type="body"/>
          </p:nvPr>
        </p:nvSpPr>
        <p:spPr>
          <a:xfrm>
            <a:off x="4514300" y="275725"/>
            <a:ext cx="4629900" cy="41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#!/bin/bash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declare -a arr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arr=("aaa" "bbb" "ccc" 123)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echo $arr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echo ${arr[0]}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arr[4]="6666666"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echo ${arr[@]}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echo "${#arr} : 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${#arr[@]}"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for i in ${arr[@]}; do 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Function</a:t>
            </a:r>
            <a:endParaRPr/>
          </a:p>
        </p:txBody>
      </p:sp>
      <p:sp>
        <p:nvSpPr>
          <p:cNvPr id="325" name="Google Shape;325;p51"/>
          <p:cNvSpPr txBox="1"/>
          <p:nvPr>
            <p:ph idx="1" type="subTitle"/>
          </p:nvPr>
        </p:nvSpPr>
        <p:spPr>
          <a:xfrm>
            <a:off x="84850" y="2769000"/>
            <a:ext cx="44295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$&gt; ./s9.sh aaa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./s9.sh aaa 1</a:t>
            </a:r>
            <a:br>
              <a:rPr lang="ko"/>
            </a:br>
            <a:r>
              <a:rPr lang="ko"/>
              <a:t>Hello ./s9.sh Jade Jeon by Jeon!! (2)</a:t>
            </a:r>
            <a:endParaRPr/>
          </a:p>
        </p:txBody>
      </p:sp>
      <p:sp>
        <p:nvSpPr>
          <p:cNvPr id="326" name="Google Shape;326;p51"/>
          <p:cNvSpPr txBox="1"/>
          <p:nvPr>
            <p:ph idx="2" type="body"/>
          </p:nvPr>
        </p:nvSpPr>
        <p:spPr>
          <a:xfrm>
            <a:off x="4514300" y="115425"/>
            <a:ext cx="4629900" cy="43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#!/bin/bash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echo "$0 $@ $#"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say_hello() {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	echo "Hello $0 $@ by $2!! ($#)"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say_hello "Jade" "Jeon"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Linux File System Directories  </a:t>
            </a:r>
            <a:r>
              <a:rPr lang="ko" sz="1400">
                <a:solidFill>
                  <a:srgbClr val="666666"/>
                </a:solidFill>
              </a:rPr>
              <a:t>Filesystem Hierarchy Standard</a:t>
            </a:r>
            <a:endParaRPr sz="1400">
              <a:solidFill>
                <a:srgbClr val="666666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3986700" cy="3416400"/>
          </a:xfrm>
          <a:prstGeom prst="rect">
            <a:avLst/>
          </a:prstGeom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/</a:t>
            </a:r>
            <a:r>
              <a:rPr b="1" lang="ko"/>
              <a:t>bin</a:t>
            </a:r>
            <a:r>
              <a:rPr lang="ko"/>
              <a:t> : 기</a:t>
            </a:r>
            <a:r>
              <a:rPr lang="ko"/>
              <a:t>본 명령어</a:t>
            </a:r>
            <a:br>
              <a:rPr lang="ko"/>
            </a:br>
            <a:r>
              <a:rPr lang="ko"/>
              <a:t>/boot : for booting</a:t>
            </a:r>
            <a:br>
              <a:rPr lang="ko"/>
            </a:br>
            <a:r>
              <a:rPr lang="ko"/>
              <a:t>/dev : device file, cd-rom</a:t>
            </a:r>
            <a:br>
              <a:rPr lang="ko"/>
            </a:br>
            <a:r>
              <a:rPr lang="ko"/>
              <a:t>/</a:t>
            </a:r>
            <a:r>
              <a:rPr b="1" lang="ko"/>
              <a:t>etc</a:t>
            </a:r>
            <a:r>
              <a:rPr lang="ko"/>
              <a:t> : config, passwd, rc.d</a:t>
            </a:r>
            <a:br>
              <a:rPr lang="ko"/>
            </a:br>
            <a:r>
              <a:rPr lang="ko"/>
              <a:t>/home : user home dir</a:t>
            </a:r>
            <a:br>
              <a:rPr lang="ko"/>
            </a:br>
            <a:r>
              <a:rPr lang="ko"/>
              <a:t>/</a:t>
            </a:r>
            <a:r>
              <a:rPr b="1" lang="ko"/>
              <a:t>lib</a:t>
            </a:r>
            <a:r>
              <a:rPr lang="ko"/>
              <a:t> : shared library</a:t>
            </a:r>
            <a:br>
              <a:rPr lang="ko"/>
            </a:br>
            <a:r>
              <a:rPr lang="ko"/>
              <a:t>/media : ssd</a:t>
            </a:r>
            <a:br>
              <a:rPr lang="ko"/>
            </a:br>
            <a:r>
              <a:rPr lang="ko"/>
              <a:t>/opt : application software package</a:t>
            </a:r>
            <a:br>
              <a:rPr lang="ko"/>
            </a:br>
            <a:r>
              <a:rPr lang="ko"/>
              <a:t>/</a:t>
            </a:r>
            <a:r>
              <a:rPr b="1" lang="ko"/>
              <a:t>proc</a:t>
            </a:r>
            <a:r>
              <a:rPr lang="ko"/>
              <a:t> : process info</a:t>
            </a:r>
            <a:br>
              <a:rPr lang="ko"/>
            </a:br>
            <a:r>
              <a:rPr lang="ko"/>
              <a:t>/root : root home dir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8900" y="1152475"/>
            <a:ext cx="3986700" cy="3416400"/>
          </a:xfrm>
          <a:prstGeom prst="rect">
            <a:avLst/>
          </a:prstGeom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</a:t>
            </a:r>
            <a:r>
              <a:rPr b="1" lang="ko"/>
              <a:t>sbin</a:t>
            </a:r>
            <a:r>
              <a:rPr lang="ko"/>
              <a:t> : 관리자용, ifconfig</a:t>
            </a:r>
            <a:br>
              <a:rPr lang="ko"/>
            </a:br>
            <a:r>
              <a:rPr lang="ko"/>
              <a:t>/srv : system data</a:t>
            </a:r>
            <a:br>
              <a:rPr lang="ko"/>
            </a:br>
            <a:r>
              <a:rPr lang="ko"/>
              <a:t>/</a:t>
            </a:r>
            <a:r>
              <a:rPr b="1" lang="ko"/>
              <a:t>tmp</a:t>
            </a:r>
            <a:r>
              <a:rPr lang="ko"/>
              <a:t> : temporary dir</a:t>
            </a:r>
            <a:br>
              <a:rPr lang="ko"/>
            </a:br>
            <a:r>
              <a:rPr lang="ko"/>
              <a:t>/</a:t>
            </a:r>
            <a:r>
              <a:rPr b="1" lang="ko"/>
              <a:t>usr</a:t>
            </a:r>
            <a:r>
              <a:rPr lang="ko"/>
              <a:t> : source or programs</a:t>
            </a:r>
            <a:br>
              <a:rPr lang="ko"/>
            </a:br>
            <a:r>
              <a:rPr lang="ko"/>
              <a:t>/usr/local</a:t>
            </a:r>
            <a:br>
              <a:rPr lang="ko"/>
            </a:br>
            <a:r>
              <a:rPr lang="ko"/>
              <a:t>/</a:t>
            </a:r>
            <a:r>
              <a:rPr b="1" lang="ko"/>
              <a:t>var</a:t>
            </a:r>
            <a:r>
              <a:rPr lang="ko"/>
              <a:t> : logs, ftp, spool, mail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/</a:t>
            </a:r>
            <a:r>
              <a:rPr b="1" lang="ko"/>
              <a:t>lost+found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ko"/>
            </a:br>
            <a:r>
              <a:rPr lang="ko"/>
              <a:t>cf. </a:t>
            </a:r>
            <a:r>
              <a:rPr b="1" lang="ko"/>
              <a:t>inode  (ls -il)</a:t>
            </a:r>
            <a:endParaRPr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IFS &amp; AWK</a:t>
            </a:r>
            <a:endParaRPr/>
          </a:p>
        </p:txBody>
      </p:sp>
      <p:sp>
        <p:nvSpPr>
          <p:cNvPr id="332" name="Google Shape;332;p52"/>
          <p:cNvSpPr txBox="1"/>
          <p:nvPr>
            <p:ph idx="1" type="subTitle"/>
          </p:nvPr>
        </p:nvSpPr>
        <p:spPr>
          <a:xfrm>
            <a:off x="84850" y="2769000"/>
            <a:ext cx="44295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Internal Field Separator</a:t>
            </a:r>
            <a:endParaRPr/>
          </a:p>
        </p:txBody>
      </p:sp>
      <p:sp>
        <p:nvSpPr>
          <p:cNvPr id="333" name="Google Shape;333;p52"/>
          <p:cNvSpPr txBox="1"/>
          <p:nvPr>
            <p:ph idx="2" type="body"/>
          </p:nvPr>
        </p:nvSpPr>
        <p:spPr>
          <a:xfrm>
            <a:off x="4514300" y="115425"/>
            <a:ext cx="4629900" cy="43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#!/bin/bash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echo "IFS=${IFS}."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PRE_IFS=$IFS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IFS="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for i in `ls -al`; do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    echo $i | awk '{print $5}'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done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IFS=$PRE_IFS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"/>
          <p:cNvSpPr txBox="1"/>
          <p:nvPr>
            <p:ph type="title"/>
          </p:nvPr>
        </p:nvSpPr>
        <p:spPr>
          <a:xfrm>
            <a:off x="265500" y="2152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</a:t>
            </a:r>
            <a:endParaRPr/>
          </a:p>
        </p:txBody>
      </p:sp>
      <p:sp>
        <p:nvSpPr>
          <p:cNvPr id="339" name="Google Shape;339;p53"/>
          <p:cNvSpPr txBox="1"/>
          <p:nvPr>
            <p:ph idx="1" type="subTitle"/>
          </p:nvPr>
        </p:nvSpPr>
        <p:spPr>
          <a:xfrm>
            <a:off x="265500" y="1885350"/>
            <a:ext cx="4045200" cy="16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/bin 디렉토</a:t>
            </a:r>
            <a:r>
              <a:rPr lang="ko"/>
              <a:t>리 아래에 존재하는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파일들의 이름과 크기를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한개의 파일로 생성하시오.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(단, total , ., ..등은 제외)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3"/>
          <p:cNvSpPr txBox="1"/>
          <p:nvPr>
            <p:ph idx="2" type="body"/>
          </p:nvPr>
        </p:nvSpPr>
        <p:spPr>
          <a:xfrm>
            <a:off x="4514300" y="0"/>
            <a:ext cx="4629900" cy="47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#!/bin/bash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PRE_IFS=$IFS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IFS="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cd /home/dooo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FileName="bin_files.txt"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touch $FileName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echo " -------------------------------------------- "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TOT=0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for i in `ls -al /bin`; do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    S=`echo $i | awk '{print $5}'`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    F=`echo $i | awk '{print $9}'`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    if [ "$F" == "." ] || [ "$F" == ".." ] || [ "$F" == "" ]; then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        continue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    # elif 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    fi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    #TOT=$(( $TOT + $S ))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    TOT=`expr $TOT + $S`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    echo "$S $F" &gt;&gt; $FileName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done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echo "Total Size is $TOT"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IFS=$PRE_IFS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265500" y="-1337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cron</a:t>
            </a:r>
            <a:endParaRPr/>
          </a:p>
        </p:txBody>
      </p:sp>
      <p:sp>
        <p:nvSpPr>
          <p:cNvPr id="346" name="Google Shape;346;p54"/>
          <p:cNvSpPr txBox="1"/>
          <p:nvPr>
            <p:ph idx="1" type="subTitle"/>
          </p:nvPr>
        </p:nvSpPr>
        <p:spPr>
          <a:xfrm>
            <a:off x="265500" y="1549800"/>
            <a:ext cx="4045200" cy="3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Char char="●"/>
            </a:pPr>
            <a:r>
              <a:rPr b="1" lang="ko">
                <a:solidFill>
                  <a:srgbClr val="FF0000"/>
                </a:solidFill>
              </a:rPr>
              <a:t>CentOS</a:t>
            </a:r>
            <a:br>
              <a:rPr b="1" lang="ko">
                <a:solidFill>
                  <a:srgbClr val="FF0000"/>
                </a:solidFill>
              </a:rPr>
            </a:br>
            <a:r>
              <a:rPr b="1" lang="ko">
                <a:solidFill>
                  <a:srgbClr val="FF0000"/>
                </a:solidFill>
              </a:rPr>
              <a:t>yum install cronie</a:t>
            </a:r>
            <a:br>
              <a:rPr b="1" lang="ko">
                <a:solidFill>
                  <a:srgbClr val="FF0000"/>
                </a:solidFill>
              </a:rPr>
            </a:br>
            <a:r>
              <a:rPr b="1" lang="ko">
                <a:solidFill>
                  <a:srgbClr val="FF0000"/>
                </a:solidFill>
              </a:rPr>
              <a:t>systemctl restart crond</a:t>
            </a:r>
            <a:br>
              <a:rPr b="1" lang="ko">
                <a:solidFill>
                  <a:srgbClr val="FF0000"/>
                </a:solidFill>
              </a:rPr>
            </a:br>
            <a:r>
              <a:rPr b="1" lang="ko">
                <a:solidFill>
                  <a:srgbClr val="FF0000"/>
                </a:solidFill>
              </a:rPr>
              <a:t>( crond [start | stop] )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/>
              <a:t>ubuntu</a:t>
            </a:r>
            <a:br>
              <a:rPr lang="ko"/>
            </a:br>
            <a:r>
              <a:rPr lang="ko"/>
              <a:t>apt-get update</a:t>
            </a:r>
            <a:br>
              <a:rPr lang="ko"/>
            </a:br>
            <a:r>
              <a:rPr lang="ko"/>
              <a:t>apt-get install cron</a:t>
            </a:r>
            <a:br>
              <a:rPr b="1" lang="ko"/>
            </a:br>
            <a:r>
              <a:rPr lang="ko"/>
              <a:t>service cron restart</a:t>
            </a:r>
            <a:endParaRPr/>
          </a:p>
        </p:txBody>
      </p:sp>
      <p:sp>
        <p:nvSpPr>
          <p:cNvPr id="347" name="Google Shape;347;p54"/>
          <p:cNvSpPr txBox="1"/>
          <p:nvPr>
            <p:ph idx="2" type="body"/>
          </p:nvPr>
        </p:nvSpPr>
        <p:spPr>
          <a:xfrm>
            <a:off x="4638000" y="724200"/>
            <a:ext cx="44589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$&gt;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crontab -l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$&gt; crontab -e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분 시 일 월 주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* * * * * /test.sh &gt;&gt; /temp.log 2&gt;&amp;1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(2: Standard Error, 1: Standard Out) 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$&gt; ps -ef | grep cron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Linux Ports  </a:t>
            </a:r>
            <a:r>
              <a:rPr lang="ko" sz="1400">
                <a:solidFill>
                  <a:srgbClr val="666666"/>
                </a:solidFill>
              </a:rPr>
              <a:t>IANA (Internet Assigned Numbers Authority)</a:t>
            </a:r>
            <a:endParaRPr sz="1400">
              <a:solidFill>
                <a:srgbClr val="666666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3986700" cy="3416400"/>
          </a:xfrm>
          <a:prstGeom prst="rect">
            <a:avLst/>
          </a:prstGeom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  FTP (data)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21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  FTP (Control)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22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SSH / rsync / rcp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23  </a:t>
            </a: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Telnet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25  </a:t>
            </a: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SMTP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(Simple Mail Transfer)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465 SMTPS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43  whois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53  </a:t>
            </a: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DNS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578900" y="1152475"/>
            <a:ext cx="3986700" cy="3416400"/>
          </a:xfrm>
          <a:prstGeom prst="rect">
            <a:avLst/>
          </a:prstGeom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80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HTTP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443  </a:t>
            </a: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HTTPS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110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  POP3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995  POP3S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123  NTP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(Network Time Protocol)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143  IMAP2/4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993  IMAPS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514  SysLog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Command Line Tips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$&gt; tab → |</a:t>
            </a:r>
            <a:br>
              <a:rPr lang="ko"/>
            </a:br>
            <a:r>
              <a:rPr lang="ko"/>
              <a:t>$&gt; Arrow Up &amp; Down</a:t>
            </a:r>
            <a:br>
              <a:rPr lang="ko"/>
            </a:br>
            <a:r>
              <a:rPr lang="ko"/>
              <a:t>$&gt; !</a:t>
            </a:r>
            <a:br>
              <a:rPr lang="ko"/>
            </a:br>
            <a:r>
              <a:rPr lang="ko"/>
              <a:t>$&gt; !!</a:t>
            </a:r>
            <a:br>
              <a:rPr lang="ko"/>
            </a:br>
            <a:r>
              <a:rPr lang="ko"/>
              <a:t>$&gt; Ctrl + A, Ctrl + E</a:t>
            </a:r>
            <a:br>
              <a:rPr lang="ko"/>
            </a:br>
            <a:r>
              <a:rPr lang="ko"/>
              <a:t>$&gt; history</a:t>
            </a:r>
            <a:br>
              <a:rPr lang="ko"/>
            </a:br>
            <a:r>
              <a:rPr lang="ko"/>
              <a:t>$&gt; man &lt;명</a:t>
            </a:r>
            <a:r>
              <a:rPr lang="ko"/>
              <a:t>령&gt;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16425"/>
            <a:ext cx="32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</a:t>
            </a:r>
            <a:r>
              <a:rPr lang="ko"/>
              <a:t>글 적용 (Root)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923875"/>
            <a:ext cx="4807500" cy="3321000"/>
          </a:xfrm>
          <a:prstGeom prst="rect">
            <a:avLst/>
          </a:prstGeom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$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&gt; locale           </a:t>
            </a: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현</a:t>
            </a: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재 언어 설정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$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&gt; locale -a        </a:t>
            </a: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적</a:t>
            </a: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용 가능한 언어만 보기</a:t>
            </a:r>
            <a:endParaRPr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$&gt;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apt-get update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$&gt;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apt-get install locales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$&gt; cat /usr/share/i18n/SUPPORTED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$&gt;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localedef -f UTF-8 -i ko_KR ko_KR.UTF-8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$&gt; locale -a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# ~/.profile (docker의 경우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.bashrc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)에 추가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LC_ALL=ko_KR.UTF-8 bash</a:t>
            </a:r>
            <a:b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export LANGUAGE=ko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5179375" y="923875"/>
            <a:ext cx="3924600" cy="23868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$&gt; dnf install </a:t>
            </a: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glibc-langpack-ko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-y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error!!</a:t>
            </a:r>
            <a:br>
              <a:rPr lang="ko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yum install glibc-locale-source glibc-langpack-en</a:t>
            </a:r>
            <a:endParaRPr sz="10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# system locale setting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$&gt; </a:t>
            </a: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localedef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-f </a:t>
            </a: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UTF-8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-i </a:t>
            </a: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ko_KR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ko_KR.utf8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# (참고)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$&gt; file -bi &lt;file-name&gt;   </a:t>
            </a:r>
            <a:r>
              <a:rPr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yum install file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$&gt; </a:t>
            </a: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iconv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-c -f euc-kr -t utf-8 a.js &gt; a1.js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5303975" y="3535891"/>
            <a:ext cx="3759900" cy="11580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DNF</a:t>
            </a:r>
            <a:b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$&gt; dnf install &lt;pkg&gt; -y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$&gt; dnf update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&lt;pkg&gt;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$&gt; dnf remove &lt;pkg&gt;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$&gt; dnf info &lt;pkg&gt;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</a:t>
            </a:r>
            <a:r>
              <a:rPr lang="ko"/>
              <a:t>본 명령어</a:t>
            </a:r>
            <a:endParaRPr/>
          </a:p>
        </p:txBody>
      </p:sp>
      <p:sp>
        <p:nvSpPr>
          <p:cNvPr id="109" name="Google Shape;109;p20"/>
          <p:cNvSpPr txBox="1"/>
          <p:nvPr>
            <p:ph idx="2" type="body"/>
          </p:nvPr>
        </p:nvSpPr>
        <p:spPr>
          <a:xfrm>
            <a:off x="4939500" y="4956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ls / touch / cat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head / tail / less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pwd /  which / clear / echo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cd / cd -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mkdir / rmdir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cp / mv / rm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find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whoami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passwd</a:t>
            </a:r>
            <a:endParaRPr/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(참</a:t>
            </a:r>
            <a:r>
              <a:rPr lang="ko"/>
              <a:t>고) </a:t>
            </a:r>
            <a:r>
              <a:rPr lang="ko" u="sng">
                <a:solidFill>
                  <a:schemeClr val="hlink"/>
                </a:solidFill>
                <a:hlinkClick r:id="rId3"/>
              </a:rPr>
              <a:t>putty 사용하기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명령어2</a:t>
            </a:r>
            <a:endParaRPr/>
          </a:p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939500" y="267000"/>
            <a:ext cx="3837000" cy="42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du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free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top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vmstat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ps -ef | grep bash</a:t>
            </a:r>
            <a:endParaRPr/>
          </a:p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999999"/>
                </a:solidFill>
              </a:rPr>
              <a:t>cf. nmon, dstat, nstat, sar, sysstat</a:t>
            </a:r>
            <a:endParaRPr sz="1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