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T Sans Narrow"/>
      <p:regular r:id="rId31"/>
      <p:bold r:id="rId32"/>
    </p:embeddedFont>
    <p:embeddedFont>
      <p:font typeface="Source Code Pr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PTSansNarrow-bold.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c04b620d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c04b620d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c04b620d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c04b620d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4c04b620d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c04b620d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4c04b620d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c04b620d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c2a5813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c2a5813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4c2a58137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c2a58137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c2a58137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c2a58137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4c2a5813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c2a5813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4c2a58137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c2a58137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4c2a58137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c2a58137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4c04b620d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c04b620d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c2a58137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c2a58137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4c2a58137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c2a58137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4c2a58137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c2a58137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4f5939f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f5939f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f5939f58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f5939f5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c04b620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c04b620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c04b620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c04b620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04b620d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04b620d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4c04b620d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c04b620d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c04b620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c04b620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c04b620d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c04b620d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c04b620d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c04b620d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D IndiFlex"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pic>
        <p:nvPicPr>
          <p:cNvPr id="21" name="Google Shape;21;p2"/>
          <p:cNvPicPr preferRelativeResize="0"/>
          <p:nvPr/>
        </p:nvPicPr>
        <p:blipFill>
          <a:blip r:embed="rId2">
            <a:alphaModFix/>
          </a:blip>
          <a:stretch>
            <a:fillRect/>
          </a:stretch>
        </p:blipFill>
        <p:spPr>
          <a:xfrm>
            <a:off x="5054128" y="4206025"/>
            <a:ext cx="3259533"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D IndiFlex" type="title">
  <p:cSld name="TITLE">
    <p:spTree>
      <p:nvGrpSpPr>
        <p:cNvPr id="68" name="Shape 68"/>
        <p:cNvGrpSpPr/>
        <p:nvPr/>
      </p:nvGrpSpPr>
      <p:grpSpPr>
        <a:xfrm>
          <a:off x="0" y="0"/>
          <a:ext cx="0" cy="0"/>
          <a:chOff x="0" y="0"/>
          <a:chExt cx="0" cy="0"/>
        </a:xfrm>
      </p:grpSpPr>
      <p:cxnSp>
        <p:nvCxnSpPr>
          <p:cNvPr id="69" name="Google Shape;69;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70" name="Google Shape;70;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71" name="Google Shape;71;p14"/>
          <p:cNvGrpSpPr/>
          <p:nvPr/>
        </p:nvGrpSpPr>
        <p:grpSpPr>
          <a:xfrm>
            <a:off x="1004144" y="1022025"/>
            <a:ext cx="7136668" cy="152400"/>
            <a:chOff x="1346429" y="1011300"/>
            <a:chExt cx="6452100" cy="152400"/>
          </a:xfrm>
        </p:grpSpPr>
        <p:cxnSp>
          <p:nvCxnSpPr>
            <p:cNvPr id="72" name="Google Shape;72;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3" name="Google Shape;73;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74" name="Google Shape;74;p14"/>
          <p:cNvGrpSpPr/>
          <p:nvPr/>
        </p:nvGrpSpPr>
        <p:grpSpPr>
          <a:xfrm>
            <a:off x="1004151" y="3969100"/>
            <a:ext cx="7136668" cy="152400"/>
            <a:chOff x="1346435" y="3969088"/>
            <a:chExt cx="6452100" cy="152400"/>
          </a:xfrm>
        </p:grpSpPr>
        <p:cxnSp>
          <p:nvCxnSpPr>
            <p:cNvPr id="75" name="Google Shape;75;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6" name="Google Shape;76;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77" name="Google Shape;77;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78" name="Google Shape;78;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pic>
        <p:nvPicPr>
          <p:cNvPr id="80" name="Google Shape;80;p14"/>
          <p:cNvPicPr preferRelativeResize="0"/>
          <p:nvPr/>
        </p:nvPicPr>
        <p:blipFill>
          <a:blip r:embed="rId2">
            <a:alphaModFix/>
          </a:blip>
          <a:stretch>
            <a:fillRect/>
          </a:stretch>
        </p:blipFill>
        <p:spPr>
          <a:xfrm>
            <a:off x="5115327" y="4176050"/>
            <a:ext cx="3259533"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84" name="Google Shape;8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sp>
        <p:nvSpPr>
          <p:cNvPr id="86" name="Google Shape;86;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pic>
        <p:nvPicPr>
          <p:cNvPr id="90" name="Google Shape;90;p16"/>
          <p:cNvPicPr preferRelativeResize="0"/>
          <p:nvPr/>
        </p:nvPicPr>
        <p:blipFill>
          <a:blip r:embed="rId2">
            <a:alphaModFix/>
          </a:blip>
          <a:stretch>
            <a:fillRect/>
          </a:stretch>
        </p:blipFill>
        <p:spPr>
          <a:xfrm>
            <a:off x="6932225" y="4750875"/>
            <a:ext cx="1807800" cy="2183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3" name="Google Shape;93;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4" name="Google Shape;94;p17"/>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 name="Google Shape;10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9" name="Google Shape;109;p2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0" name="Google Shape;110;p2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1" name="Google Shape;11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15" name="Google Shape;11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19" name="Google Shape;119;p2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0" name="Google Shape;12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pic>
        <p:nvPicPr>
          <p:cNvPr id="31" name="Google Shape;31;p4"/>
          <p:cNvPicPr preferRelativeResize="0"/>
          <p:nvPr/>
        </p:nvPicPr>
        <p:blipFill>
          <a:blip r:embed="rId2">
            <a:alphaModFix/>
          </a:blip>
          <a:stretch>
            <a:fillRect/>
          </a:stretch>
        </p:blipFill>
        <p:spPr>
          <a:xfrm>
            <a:off x="6932225" y="4750875"/>
            <a:ext cx="1807800" cy="218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4" name="Google Shape;34;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66" name="Google Shape;66;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67" name="Google Shape;6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developer.mozilla.org/ko/docs/Learn/CSS/Introduction_to_CSS" TargetMode="External"/><Relationship Id="rId4" Type="http://schemas.openxmlformats.org/officeDocument/2006/relationships/hyperlink" Target="https://www.w3schools.com/css/default.asp" TargetMode="External"/><Relationship Id="rId5" Type="http://schemas.openxmlformats.org/officeDocument/2006/relationships/hyperlink" Target="https://getbootstrap.com/" TargetMode="External"/><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www.w3schools.com/js/default.asp" TargetMode="External"/><Relationship Id="rId4" Type="http://schemas.openxmlformats.org/officeDocument/2006/relationships/hyperlink" Target="https://code.jquery.com/" TargetMode="External"/><Relationship Id="rId5" Type="http://schemas.openxmlformats.org/officeDocument/2006/relationships/hyperlink" Target="https://jquery.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learn.jquery.com/" TargetMode="External"/><Relationship Id="rId4" Type="http://schemas.openxmlformats.org/officeDocument/2006/relationships/hyperlink" Target="https://code.jquery.com/" TargetMode="External"/><Relationship Id="rId5" Type="http://schemas.openxmlformats.org/officeDocument/2006/relationships/hyperlink" Target="https://jquery.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cdnjs.cloudflare.com/ajax/libs/jquery/3.3.1/jquery.j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berryservice.net:8080/Berry/g/tes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berryservice.net:8080/Berry/g/tes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berryservice.net:8080/Berry/g/te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berryservice.net:8080/Berry/g/test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berryservice.net:8080/Berry/g/tes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berryservice.net:8080/Berry/g/tests/2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handlebarsjs.com/" TargetMode="External"/><Relationship Id="rId4" Type="http://schemas.openxmlformats.org/officeDocument/2006/relationships/hyperlink" Target="https://getbootstrap.com" TargetMode="External"/><Relationship Id="rId5" Type="http://schemas.openxmlformats.org/officeDocument/2006/relationships/hyperlink" Target="https://mdbootstrap.com" TargetMode="External"/><Relationship Id="rId6" Type="http://schemas.openxmlformats.org/officeDocument/2006/relationships/hyperlink" Target="https://fontawesome.com/v4.7.0/ic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ko.wikipedia.org/wiki/%EC%95%84%ED%8C%8C%EB%84%B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www.conceptsimplified.com/compare/difference-between-internet-intranet-and-extra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eveloper.mozilla.org/ko/docs/Learn/Getting_started_with_the_we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developer.mozilla.org/ko/docs/Learn/HTML/Introduction_to_HTML" TargetMode="External"/><Relationship Id="rId4" Type="http://schemas.openxmlformats.org/officeDocument/2006/relationships/hyperlink" Target="https://www.w3schools.com/html/default.asp" TargetMode="External"/><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7200"/>
              <a:t>    웹개발</a:t>
            </a:r>
            <a:endParaRPr sz="7200"/>
          </a:p>
        </p:txBody>
      </p:sp>
      <p:sp>
        <p:nvSpPr>
          <p:cNvPr id="128" name="Google Shape;128;p25"/>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sz="3600"/>
              <a:t>시니어 코딩</a:t>
            </a:r>
            <a:endParaRPr b="1" sz="3600"/>
          </a:p>
        </p:txBody>
      </p:sp>
      <p:pic>
        <p:nvPicPr>
          <p:cNvPr id="129" name="Google Shape;129;p25"/>
          <p:cNvPicPr preferRelativeResize="0"/>
          <p:nvPr/>
        </p:nvPicPr>
        <p:blipFill>
          <a:blip r:embed="rId3">
            <a:alphaModFix/>
          </a:blip>
          <a:stretch>
            <a:fillRect/>
          </a:stretch>
        </p:blipFill>
        <p:spPr>
          <a:xfrm>
            <a:off x="1211950" y="990801"/>
            <a:ext cx="2002128" cy="20021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7200"/>
              <a:t>    웹개발</a:t>
            </a:r>
            <a:endParaRPr sz="7200"/>
          </a:p>
        </p:txBody>
      </p:sp>
      <p:sp>
        <p:nvSpPr>
          <p:cNvPr id="194" name="Google Shape;194;p34"/>
          <p:cNvSpPr txBox="1"/>
          <p:nvPr>
            <p:ph idx="1" type="subTitle"/>
          </p:nvPr>
        </p:nvSpPr>
        <p:spPr>
          <a:xfrm>
            <a:off x="2589700" y="2697650"/>
            <a:ext cx="4418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sz="4800"/>
              <a:t>CSS  </a:t>
            </a:r>
            <a:endParaRPr b="1" sz="4800"/>
          </a:p>
        </p:txBody>
      </p:sp>
      <p:pic>
        <p:nvPicPr>
          <p:cNvPr id="195" name="Google Shape;195;p34"/>
          <p:cNvPicPr preferRelativeResize="0"/>
          <p:nvPr/>
        </p:nvPicPr>
        <p:blipFill>
          <a:blip r:embed="rId3">
            <a:alphaModFix/>
          </a:blip>
          <a:stretch>
            <a:fillRect/>
          </a:stretch>
        </p:blipFill>
        <p:spPr>
          <a:xfrm>
            <a:off x="1211950" y="990801"/>
            <a:ext cx="2002128" cy="2002128"/>
          </a:xfrm>
          <a:prstGeom prst="rect">
            <a:avLst/>
          </a:prstGeom>
          <a:noFill/>
          <a:ln>
            <a:noFill/>
          </a:ln>
        </p:spPr>
      </p:pic>
      <p:sp>
        <p:nvSpPr>
          <p:cNvPr id="196" name="Google Shape;196;p34"/>
          <p:cNvSpPr/>
          <p:nvPr/>
        </p:nvSpPr>
        <p:spPr>
          <a:xfrm rot="-900048">
            <a:off x="6175610" y="786011"/>
            <a:ext cx="1826756" cy="1790250"/>
          </a:xfrm>
          <a:prstGeom prst="irregularSeal1">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6000">
                <a:solidFill>
                  <a:srgbClr val="FF9900"/>
                </a:solidFill>
                <a:latin typeface="Comic Sans MS"/>
                <a:ea typeface="Comic Sans MS"/>
                <a:cs typeface="Comic Sans MS"/>
                <a:sym typeface="Comic Sans MS"/>
              </a:rPr>
              <a:t>3</a:t>
            </a:r>
            <a:endParaRPr b="1" sz="6000">
              <a:solidFill>
                <a:srgbClr val="FF99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CSS </a:t>
            </a:r>
            <a:r>
              <a:rPr b="0" lang="ko"/>
              <a:t>(</a:t>
            </a:r>
            <a:r>
              <a:rPr lang="ko"/>
              <a:t>C</a:t>
            </a:r>
            <a:r>
              <a:rPr b="0" lang="ko"/>
              <a:t>ascading </a:t>
            </a:r>
            <a:r>
              <a:rPr lang="ko"/>
              <a:t>S</a:t>
            </a:r>
            <a:r>
              <a:rPr b="0" lang="ko"/>
              <a:t>tyle </a:t>
            </a:r>
            <a:r>
              <a:rPr lang="ko"/>
              <a:t>S</a:t>
            </a:r>
            <a:r>
              <a:rPr b="0" lang="ko"/>
              <a:t>heets)</a:t>
            </a:r>
            <a:endParaRPr b="0"/>
          </a:p>
        </p:txBody>
      </p:sp>
      <p:sp>
        <p:nvSpPr>
          <p:cNvPr id="202" name="Google Shape;202;p35"/>
          <p:cNvSpPr txBox="1"/>
          <p:nvPr>
            <p:ph idx="1" type="body"/>
          </p:nvPr>
        </p:nvSpPr>
        <p:spPr>
          <a:xfrm>
            <a:off x="311700" y="1113925"/>
            <a:ext cx="8678700" cy="3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Source Code Pro"/>
                <a:ea typeface="Source Code Pro"/>
                <a:cs typeface="Source Code Pro"/>
                <a:sym typeface="Source Code Pro"/>
              </a:rPr>
              <a:t>1994 Suggested</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1996 CSS1  (cf. XSLT)</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1998 CSS2</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2005 </a:t>
            </a:r>
            <a:r>
              <a:rPr b="1" lang="ko">
                <a:latin typeface="Source Code Pro"/>
                <a:ea typeface="Source Code Pro"/>
                <a:cs typeface="Source Code Pro"/>
                <a:sym typeface="Source Code Pro"/>
              </a:rPr>
              <a:t>CSS3</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2012 SASS </a:t>
            </a:r>
            <a:r>
              <a:rPr lang="ko" sz="1400">
                <a:latin typeface="Source Code Pro"/>
                <a:ea typeface="Source Code Pro"/>
                <a:cs typeface="Source Code Pro"/>
                <a:sym typeface="Source Code Pro"/>
              </a:rPr>
              <a:t>(Syntactically Awesome StyleSheets)</a:t>
            </a:r>
            <a:br>
              <a:rPr lang="ko">
                <a:latin typeface="Source Code Pro"/>
                <a:ea typeface="Source Code Pro"/>
                <a:cs typeface="Source Code Pro"/>
                <a:sym typeface="Source Code Pro"/>
              </a:rPr>
            </a:b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Style, Selector, XPath</a:t>
            </a:r>
            <a:endParaRPr>
              <a:latin typeface="Source Code Pro"/>
              <a:ea typeface="Source Code Pro"/>
              <a:cs typeface="Source Code Pro"/>
              <a:sym typeface="Source Code Pro"/>
            </a:endParaRPr>
          </a:p>
          <a:p>
            <a:pPr indent="0" lvl="0" marL="0" rtl="0" algn="l">
              <a:spcBef>
                <a:spcPts val="1600"/>
              </a:spcBef>
              <a:spcAft>
                <a:spcPts val="0"/>
              </a:spcAft>
              <a:buNone/>
            </a:pPr>
            <a:r>
              <a:rPr lang="ko">
                <a:latin typeface="Source Code Pro"/>
                <a:ea typeface="Source Code Pro"/>
                <a:cs typeface="Source Code Pro"/>
                <a:sym typeface="Source Code Pro"/>
              </a:rPr>
              <a:t># CSS Tutorial</a:t>
            </a:r>
            <a:br>
              <a:rPr lang="ko">
                <a:latin typeface="Source Code Pro"/>
                <a:ea typeface="Source Code Pro"/>
                <a:cs typeface="Source Code Pro"/>
                <a:sym typeface="Source Code Pro"/>
              </a:rPr>
            </a:br>
            <a:r>
              <a:rPr lang="ko" sz="1400" u="sng">
                <a:solidFill>
                  <a:schemeClr val="hlink"/>
                </a:solidFill>
                <a:latin typeface="Source Code Pro"/>
                <a:ea typeface="Source Code Pro"/>
                <a:cs typeface="Source Code Pro"/>
                <a:sym typeface="Source Code Pro"/>
                <a:hlinkClick r:id="rId3"/>
              </a:rPr>
              <a:t>https://developer.mozilla.org/ko/docs/Learn/CSS/Introduction_to_CSS</a:t>
            </a:r>
            <a:br>
              <a:rPr lang="ko" sz="1400">
                <a:latin typeface="Source Code Pro"/>
                <a:ea typeface="Source Code Pro"/>
                <a:cs typeface="Source Code Pro"/>
                <a:sym typeface="Source Code Pro"/>
              </a:rPr>
            </a:br>
            <a:r>
              <a:rPr lang="ko" sz="1400" u="sng">
                <a:solidFill>
                  <a:schemeClr val="hlink"/>
                </a:solidFill>
                <a:latin typeface="Source Code Pro"/>
                <a:ea typeface="Source Code Pro"/>
                <a:cs typeface="Source Code Pro"/>
                <a:sym typeface="Source Code Pro"/>
                <a:hlinkClick r:id="rId4"/>
              </a:rPr>
              <a:t>https://www.w3schools.com/css/default.asp</a:t>
            </a:r>
            <a:br>
              <a:rPr lang="ko" sz="1400">
                <a:latin typeface="Source Code Pro"/>
                <a:ea typeface="Source Code Pro"/>
                <a:cs typeface="Source Code Pro"/>
                <a:sym typeface="Source Code Pro"/>
              </a:rPr>
            </a:br>
            <a:r>
              <a:rPr lang="ko" sz="1400" u="sng">
                <a:solidFill>
                  <a:schemeClr val="hlink"/>
                </a:solidFill>
                <a:latin typeface="Source Code Pro"/>
                <a:ea typeface="Source Code Pro"/>
                <a:cs typeface="Source Code Pro"/>
                <a:sym typeface="Source Code Pro"/>
                <a:hlinkClick r:id="rId5"/>
              </a:rPr>
              <a:t>https://getbootstrap.com/</a:t>
            </a:r>
            <a:br>
              <a:rPr lang="ko" sz="1400">
                <a:latin typeface="Source Code Pro"/>
                <a:ea typeface="Source Code Pro"/>
                <a:cs typeface="Source Code Pro"/>
                <a:sym typeface="Source Code Pro"/>
              </a:rPr>
            </a:br>
            <a:endParaRPr sz="1400">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1600"/>
              </a:spcAft>
              <a:buNone/>
            </a:pPr>
            <a:r>
              <a:t/>
            </a:r>
            <a:endParaRPr>
              <a:latin typeface="Source Code Pro"/>
              <a:ea typeface="Source Code Pro"/>
              <a:cs typeface="Source Code Pro"/>
              <a:sym typeface="Source Code Pro"/>
            </a:endParaRPr>
          </a:p>
        </p:txBody>
      </p:sp>
      <p:pic>
        <p:nvPicPr>
          <p:cNvPr id="203" name="Google Shape;203;p35"/>
          <p:cNvPicPr preferRelativeResize="0"/>
          <p:nvPr/>
        </p:nvPicPr>
        <p:blipFill>
          <a:blip r:embed="rId6">
            <a:alphaModFix/>
          </a:blip>
          <a:stretch>
            <a:fillRect/>
          </a:stretch>
        </p:blipFill>
        <p:spPr>
          <a:xfrm>
            <a:off x="5485250" y="462175"/>
            <a:ext cx="3044700" cy="2894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7200"/>
              <a:t>    웹개발</a:t>
            </a:r>
            <a:endParaRPr sz="7200"/>
          </a:p>
        </p:txBody>
      </p:sp>
      <p:sp>
        <p:nvSpPr>
          <p:cNvPr id="209" name="Google Shape;209;p36"/>
          <p:cNvSpPr txBox="1"/>
          <p:nvPr>
            <p:ph idx="1" type="subTitle"/>
          </p:nvPr>
        </p:nvSpPr>
        <p:spPr>
          <a:xfrm>
            <a:off x="2571350" y="2697650"/>
            <a:ext cx="4436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sz="4800"/>
              <a:t>JavaScript</a:t>
            </a:r>
            <a:endParaRPr b="1" sz="4800"/>
          </a:p>
        </p:txBody>
      </p:sp>
      <p:pic>
        <p:nvPicPr>
          <p:cNvPr id="210" name="Google Shape;210;p36"/>
          <p:cNvPicPr preferRelativeResize="0"/>
          <p:nvPr/>
        </p:nvPicPr>
        <p:blipFill>
          <a:blip r:embed="rId3">
            <a:alphaModFix/>
          </a:blip>
          <a:stretch>
            <a:fillRect/>
          </a:stretch>
        </p:blipFill>
        <p:spPr>
          <a:xfrm>
            <a:off x="1211950" y="990801"/>
            <a:ext cx="2002128" cy="2002128"/>
          </a:xfrm>
          <a:prstGeom prst="rect">
            <a:avLst/>
          </a:prstGeom>
          <a:noFill/>
          <a:ln>
            <a:noFill/>
          </a:ln>
        </p:spPr>
      </p:pic>
      <p:sp>
        <p:nvSpPr>
          <p:cNvPr id="211" name="Google Shape;211;p36"/>
          <p:cNvSpPr/>
          <p:nvPr/>
        </p:nvSpPr>
        <p:spPr>
          <a:xfrm rot="-900048">
            <a:off x="6175610" y="786011"/>
            <a:ext cx="1826756" cy="1790250"/>
          </a:xfrm>
          <a:prstGeom prst="irregularSeal1">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6000">
                <a:solidFill>
                  <a:srgbClr val="FF9900"/>
                </a:solidFill>
                <a:latin typeface="Comic Sans MS"/>
                <a:ea typeface="Comic Sans MS"/>
                <a:cs typeface="Comic Sans MS"/>
                <a:sym typeface="Comic Sans MS"/>
              </a:rPr>
              <a:t>4</a:t>
            </a:r>
            <a:endParaRPr b="1" sz="6000">
              <a:solidFill>
                <a:srgbClr val="FF9900"/>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JavaScript</a:t>
            </a:r>
            <a:endParaRPr b="0"/>
          </a:p>
        </p:txBody>
      </p:sp>
      <p:sp>
        <p:nvSpPr>
          <p:cNvPr id="217" name="Google Shape;217;p37"/>
          <p:cNvSpPr txBox="1"/>
          <p:nvPr>
            <p:ph idx="1" type="body"/>
          </p:nvPr>
        </p:nvSpPr>
        <p:spPr>
          <a:xfrm>
            <a:off x="311700" y="1113925"/>
            <a:ext cx="7876800" cy="3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Source Code Pro"/>
                <a:ea typeface="Source Code Pro"/>
                <a:cs typeface="Source Code Pro"/>
                <a:sym typeface="Source Code Pro"/>
              </a:rPr>
              <a:t># Javascript Tutorial</a:t>
            </a:r>
            <a:endParaRPr b="1">
              <a:latin typeface="Source Code Pro"/>
              <a:ea typeface="Source Code Pro"/>
              <a:cs typeface="Source Code Pro"/>
              <a:sym typeface="Source Code Pro"/>
            </a:endParaRPr>
          </a:p>
          <a:p>
            <a:pPr indent="0" lvl="0" marL="0" rtl="0" algn="l">
              <a:spcBef>
                <a:spcPts val="1600"/>
              </a:spcBef>
              <a:spcAft>
                <a:spcPts val="0"/>
              </a:spcAft>
              <a:buNone/>
            </a:pPr>
            <a:r>
              <a:rPr lang="ko" u="sng">
                <a:solidFill>
                  <a:schemeClr val="hlink"/>
                </a:solidFill>
                <a:latin typeface="Source Code Pro"/>
                <a:ea typeface="Source Code Pro"/>
                <a:cs typeface="Source Code Pro"/>
                <a:sym typeface="Source Code Pro"/>
                <a:hlinkClick r:id="rId3"/>
              </a:rPr>
              <a:t>https://www.w3schools.com/js/default.asp</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0"/>
              </a:spcAft>
              <a:buNone/>
            </a:pPr>
            <a:r>
              <a:rPr b="1" lang="ko">
                <a:latin typeface="Source Code Pro"/>
                <a:ea typeface="Source Code Pro"/>
                <a:cs typeface="Source Code Pro"/>
                <a:sym typeface="Source Code Pro"/>
              </a:rPr>
              <a:t># jQuery</a:t>
            </a:r>
            <a:endParaRPr b="1">
              <a:latin typeface="Source Code Pro"/>
              <a:ea typeface="Source Code Pro"/>
              <a:cs typeface="Source Code Pro"/>
              <a:sym typeface="Source Code Pro"/>
            </a:endParaRPr>
          </a:p>
          <a:p>
            <a:pPr indent="0" lvl="0" marL="0" rtl="0" algn="l">
              <a:spcBef>
                <a:spcPts val="1600"/>
              </a:spcBef>
              <a:spcAft>
                <a:spcPts val="0"/>
              </a:spcAft>
              <a:buNone/>
            </a:pPr>
            <a:r>
              <a:rPr lang="ko">
                <a:latin typeface="Source Code Pro"/>
                <a:ea typeface="Source Code Pro"/>
                <a:cs typeface="Source Code Pro"/>
                <a:sym typeface="Source Code Pro"/>
              </a:rPr>
              <a:t>Download: </a:t>
            </a:r>
            <a:r>
              <a:rPr lang="ko" u="sng">
                <a:solidFill>
                  <a:schemeClr val="hlink"/>
                </a:solidFill>
                <a:latin typeface="Source Code Pro"/>
                <a:ea typeface="Source Code Pro"/>
                <a:cs typeface="Source Code Pro"/>
                <a:sym typeface="Source Code Pro"/>
                <a:hlinkClick r:id="rId4"/>
              </a:rPr>
              <a:t>https://code.jquery.com/</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API Doc: </a:t>
            </a:r>
            <a:r>
              <a:rPr lang="ko" u="sng">
                <a:solidFill>
                  <a:schemeClr val="hlink"/>
                </a:solidFill>
                <a:latin typeface="Source Code Pro"/>
                <a:ea typeface="Source Code Pro"/>
                <a:cs typeface="Source Code Pro"/>
                <a:sym typeface="Source Code Pro"/>
                <a:hlinkClick r:id="rId5"/>
              </a:rPr>
              <a:t>https://jquery.com/</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1600"/>
              </a:spcAft>
              <a:buNone/>
            </a:pPr>
            <a:r>
              <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7200"/>
              <a:t>    웹개발</a:t>
            </a:r>
            <a:endParaRPr sz="7200"/>
          </a:p>
        </p:txBody>
      </p:sp>
      <p:sp>
        <p:nvSpPr>
          <p:cNvPr id="223" name="Google Shape;223;p38"/>
          <p:cNvSpPr txBox="1"/>
          <p:nvPr>
            <p:ph idx="1" type="subTitle"/>
          </p:nvPr>
        </p:nvSpPr>
        <p:spPr>
          <a:xfrm>
            <a:off x="2896700" y="2697650"/>
            <a:ext cx="41112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sz="4800"/>
              <a:t>jQuery</a:t>
            </a:r>
            <a:endParaRPr b="1" sz="4800"/>
          </a:p>
        </p:txBody>
      </p:sp>
      <p:pic>
        <p:nvPicPr>
          <p:cNvPr id="224" name="Google Shape;224;p38"/>
          <p:cNvPicPr preferRelativeResize="0"/>
          <p:nvPr/>
        </p:nvPicPr>
        <p:blipFill>
          <a:blip r:embed="rId3">
            <a:alphaModFix/>
          </a:blip>
          <a:stretch>
            <a:fillRect/>
          </a:stretch>
        </p:blipFill>
        <p:spPr>
          <a:xfrm>
            <a:off x="1211950" y="990801"/>
            <a:ext cx="2002128" cy="2002128"/>
          </a:xfrm>
          <a:prstGeom prst="rect">
            <a:avLst/>
          </a:prstGeom>
          <a:noFill/>
          <a:ln>
            <a:noFill/>
          </a:ln>
        </p:spPr>
      </p:pic>
      <p:sp>
        <p:nvSpPr>
          <p:cNvPr id="225" name="Google Shape;225;p38"/>
          <p:cNvSpPr/>
          <p:nvPr/>
        </p:nvSpPr>
        <p:spPr>
          <a:xfrm rot="-900048">
            <a:off x="6175610" y="786011"/>
            <a:ext cx="1826756" cy="1790250"/>
          </a:xfrm>
          <a:prstGeom prst="irregularSeal1">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6000">
                <a:solidFill>
                  <a:srgbClr val="FF9900"/>
                </a:solidFill>
                <a:latin typeface="Comic Sans MS"/>
                <a:ea typeface="Comic Sans MS"/>
                <a:cs typeface="Comic Sans MS"/>
                <a:sym typeface="Comic Sans MS"/>
              </a:rPr>
              <a:t>5</a:t>
            </a:r>
            <a:endParaRPr b="1" sz="6000">
              <a:solidFill>
                <a:srgbClr val="FF9900"/>
              </a:solidFill>
              <a:latin typeface="Comic Sans MS"/>
              <a:ea typeface="Comic Sans MS"/>
              <a:cs typeface="Comic Sans MS"/>
              <a:sym typeface="Comic Sans MS"/>
            </a:endParaRPr>
          </a:p>
        </p:txBody>
      </p:sp>
      <p:sp>
        <p:nvSpPr>
          <p:cNvPr id="226" name="Google Shape;226;p38"/>
          <p:cNvSpPr/>
          <p:nvPr/>
        </p:nvSpPr>
        <p:spPr>
          <a:xfrm>
            <a:off x="2079100" y="755325"/>
            <a:ext cx="3610872" cy="1141344"/>
          </a:xfrm>
          <a:prstGeom prst="irregularSeal1">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3600">
                <a:solidFill>
                  <a:srgbClr val="FF9900"/>
                </a:solidFill>
                <a:latin typeface="Source Code Pro"/>
                <a:ea typeface="Source Code Pro"/>
                <a:cs typeface="Source Code Pro"/>
                <a:sym typeface="Source Code Pro"/>
              </a:rPr>
              <a:t>요청강의</a:t>
            </a:r>
            <a:endParaRPr b="1" sz="3600">
              <a:solidFill>
                <a:srgbClr val="FF9900"/>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jQuery</a:t>
            </a:r>
            <a:endParaRPr b="0"/>
          </a:p>
        </p:txBody>
      </p:sp>
      <p:sp>
        <p:nvSpPr>
          <p:cNvPr id="232" name="Google Shape;232;p39"/>
          <p:cNvSpPr txBox="1"/>
          <p:nvPr>
            <p:ph idx="1" type="body"/>
          </p:nvPr>
        </p:nvSpPr>
        <p:spPr>
          <a:xfrm>
            <a:off x="311700" y="1113925"/>
            <a:ext cx="7876800" cy="3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Source Code Pro"/>
                <a:ea typeface="Source Code Pro"/>
                <a:cs typeface="Source Code Pro"/>
                <a:sym typeface="Source Code Pro"/>
              </a:rPr>
              <a:t># jQuery Tutorial</a:t>
            </a:r>
            <a:endParaRPr b="1">
              <a:latin typeface="Source Code Pro"/>
              <a:ea typeface="Source Code Pro"/>
              <a:cs typeface="Source Code Pro"/>
              <a:sym typeface="Source Code Pro"/>
            </a:endParaRPr>
          </a:p>
          <a:p>
            <a:pPr indent="0" lvl="0" marL="0" rtl="0" algn="l">
              <a:spcBef>
                <a:spcPts val="1600"/>
              </a:spcBef>
              <a:spcAft>
                <a:spcPts val="0"/>
              </a:spcAft>
              <a:buNone/>
            </a:pPr>
            <a:r>
              <a:rPr lang="ko" u="sng">
                <a:solidFill>
                  <a:schemeClr val="hlink"/>
                </a:solidFill>
                <a:latin typeface="Source Code Pro"/>
                <a:ea typeface="Source Code Pro"/>
                <a:cs typeface="Source Code Pro"/>
                <a:sym typeface="Source Code Pro"/>
                <a:hlinkClick r:id="rId3"/>
              </a:rPr>
              <a:t>https://learn.jquery.com/</a:t>
            </a:r>
            <a:br>
              <a:rPr lang="ko">
                <a:latin typeface="Source Code Pro"/>
                <a:ea typeface="Source Code Pro"/>
                <a:cs typeface="Source Code Pro"/>
                <a:sym typeface="Source Code Pro"/>
              </a:rPr>
            </a:br>
            <a:endParaRPr>
              <a:latin typeface="Source Code Pro"/>
              <a:ea typeface="Source Code Pro"/>
              <a:cs typeface="Source Code Pro"/>
              <a:sym typeface="Source Code Pro"/>
            </a:endParaRPr>
          </a:p>
          <a:p>
            <a:pPr indent="0" lvl="0" marL="0" rtl="0" algn="l">
              <a:spcBef>
                <a:spcPts val="1600"/>
              </a:spcBef>
              <a:spcAft>
                <a:spcPts val="0"/>
              </a:spcAft>
              <a:buNone/>
            </a:pPr>
            <a:r>
              <a:rPr b="1" lang="ko">
                <a:latin typeface="Source Code Pro"/>
                <a:ea typeface="Source Code Pro"/>
                <a:cs typeface="Source Code Pro"/>
                <a:sym typeface="Source Code Pro"/>
              </a:rPr>
              <a:t># jQuery</a:t>
            </a:r>
            <a:endParaRPr b="1">
              <a:latin typeface="Source Code Pro"/>
              <a:ea typeface="Source Code Pro"/>
              <a:cs typeface="Source Code Pro"/>
              <a:sym typeface="Source Code Pro"/>
            </a:endParaRPr>
          </a:p>
          <a:p>
            <a:pPr indent="0" lvl="0" marL="0" rtl="0" algn="l">
              <a:spcBef>
                <a:spcPts val="1600"/>
              </a:spcBef>
              <a:spcAft>
                <a:spcPts val="0"/>
              </a:spcAft>
              <a:buNone/>
            </a:pPr>
            <a:r>
              <a:rPr lang="ko">
                <a:latin typeface="Source Code Pro"/>
                <a:ea typeface="Source Code Pro"/>
                <a:cs typeface="Source Code Pro"/>
                <a:sym typeface="Source Code Pro"/>
              </a:rPr>
              <a:t>Download: </a:t>
            </a:r>
            <a:r>
              <a:rPr lang="ko" u="sng">
                <a:solidFill>
                  <a:schemeClr val="hlink"/>
                </a:solidFill>
                <a:latin typeface="Source Code Pro"/>
                <a:ea typeface="Source Code Pro"/>
                <a:cs typeface="Source Code Pro"/>
                <a:sym typeface="Source Code Pro"/>
                <a:hlinkClick r:id="rId4"/>
              </a:rPr>
              <a:t>https://code.jquery.com/</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API Doc: </a:t>
            </a:r>
            <a:r>
              <a:rPr lang="ko" u="sng">
                <a:solidFill>
                  <a:schemeClr val="hlink"/>
                </a:solidFill>
                <a:latin typeface="Source Code Pro"/>
                <a:ea typeface="Source Code Pro"/>
                <a:cs typeface="Source Code Pro"/>
                <a:sym typeface="Source Code Pro"/>
                <a:hlinkClick r:id="rId5"/>
              </a:rPr>
              <a:t>https://jquery.com/</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1600"/>
              </a:spcAft>
              <a:buNone/>
            </a:pPr>
            <a:r>
              <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Getting Start</a:t>
            </a:r>
            <a:endParaRPr b="0"/>
          </a:p>
        </p:txBody>
      </p:sp>
      <p:sp>
        <p:nvSpPr>
          <p:cNvPr id="238" name="Google Shape;238;p40"/>
          <p:cNvSpPr txBox="1"/>
          <p:nvPr>
            <p:ph idx="1" type="body"/>
          </p:nvPr>
        </p:nvSpPr>
        <p:spPr>
          <a:xfrm>
            <a:off x="140175" y="1113925"/>
            <a:ext cx="89103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1300">
                <a:latin typeface="Source Code Pro"/>
                <a:ea typeface="Source Code Pro"/>
                <a:cs typeface="Source Code Pro"/>
                <a:sym typeface="Source Code Pro"/>
              </a:rPr>
              <a:t>&lt;script src="</a:t>
            </a:r>
            <a:r>
              <a:rPr b="1" lang="ko" sz="1300" u="sng">
                <a:solidFill>
                  <a:schemeClr val="hlink"/>
                </a:solidFill>
                <a:latin typeface="Source Code Pro"/>
                <a:ea typeface="Source Code Pro"/>
                <a:cs typeface="Source Code Pro"/>
                <a:sym typeface="Source Code Pro"/>
                <a:hlinkClick r:id="rId3"/>
              </a:rPr>
              <a:t>https://cdnjs.cloudflare.com/ajax/libs/jquery/3.3.1/jquery.js</a:t>
            </a:r>
            <a:r>
              <a:rPr b="1" lang="ko" sz="1300">
                <a:latin typeface="Source Code Pro"/>
                <a:ea typeface="Source Code Pro"/>
                <a:cs typeface="Source Code Pro"/>
                <a:sym typeface="Source Code Pro"/>
              </a:rPr>
              <a:t>"&gt;&lt;/script&gt;</a:t>
            </a:r>
            <a:endParaRPr>
              <a:latin typeface="Source Code Pro"/>
              <a:ea typeface="Source Code Pro"/>
              <a:cs typeface="Source Code Pro"/>
              <a:sym typeface="Source Code Pro"/>
            </a:endParaRPr>
          </a:p>
          <a:p>
            <a:pPr indent="0" lvl="0" marL="0" rtl="0" algn="l">
              <a:spcBef>
                <a:spcPts val="1600"/>
              </a:spcBef>
              <a:spcAft>
                <a:spcPts val="0"/>
              </a:spcAft>
              <a:buNone/>
            </a:pPr>
            <a:r>
              <a:rPr lang="ko">
                <a:latin typeface="Source Code Pro"/>
                <a:ea typeface="Source Code Pro"/>
                <a:cs typeface="Source Code Pro"/>
                <a:sym typeface="Source Code Pro"/>
              </a:rPr>
              <a:t>&lt;script&gt;</a:t>
            </a:r>
            <a:endParaRPr>
              <a:latin typeface="Source Code Pro"/>
              <a:ea typeface="Source Code Pro"/>
              <a:cs typeface="Source Code Pro"/>
              <a:sym typeface="Source Code Pro"/>
            </a:endParaRPr>
          </a:p>
          <a:p>
            <a:pPr indent="0" lvl="0" marL="0" rtl="0" algn="l">
              <a:spcBef>
                <a:spcPts val="1600"/>
              </a:spcBef>
              <a:spcAft>
                <a:spcPts val="0"/>
              </a:spcAft>
              <a:buNone/>
            </a:pPr>
            <a:r>
              <a:rPr lang="ko">
                <a:latin typeface="Source Code Pro"/>
                <a:ea typeface="Source Code Pro"/>
                <a:cs typeface="Source Code Pro"/>
                <a:sym typeface="Source Code Pro"/>
              </a:rPr>
              <a:t>$( window ).on( "load", alert('onload!!') );</a:t>
            </a:r>
            <a:endParaRPr>
              <a:latin typeface="Source Code Pro"/>
              <a:ea typeface="Source Code Pro"/>
              <a:cs typeface="Source Code Pro"/>
              <a:sym typeface="Source Code Pro"/>
            </a:endParaRPr>
          </a:p>
          <a:p>
            <a:pPr indent="0" lvl="0" marL="0" rtl="0" algn="l">
              <a:spcBef>
                <a:spcPts val="1600"/>
              </a:spcBef>
              <a:spcAft>
                <a:spcPts val="0"/>
              </a:spcAft>
              <a:buNone/>
            </a:pPr>
            <a:r>
              <a:rPr b="1" lang="ko">
                <a:latin typeface="Source Code Pro"/>
                <a:ea typeface="Source Code Pro"/>
                <a:cs typeface="Source Code Pro"/>
                <a:sym typeface="Source Code Pro"/>
              </a:rPr>
              <a:t>$( document ).ready(function() {</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	console.log( "ready!" );</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	$('#err').hide();</a:t>
            </a:r>
            <a:br>
              <a:rPr lang="ko">
                <a:latin typeface="Source Code Pro"/>
                <a:ea typeface="Source Code Pro"/>
                <a:cs typeface="Source Code Pro"/>
                <a:sym typeface="Source Code Pro"/>
              </a:rPr>
            </a:br>
            <a:r>
              <a:rPr b="1" lang="ko">
                <a:latin typeface="Source Code Pro"/>
                <a:ea typeface="Source Code Pro"/>
                <a:cs typeface="Source Code Pro"/>
                <a:sym typeface="Source Code Pro"/>
              </a:rPr>
              <a:t>});</a:t>
            </a:r>
            <a:endParaRPr b="1">
              <a:latin typeface="Source Code Pro"/>
              <a:ea typeface="Source Code Pro"/>
              <a:cs typeface="Source Code Pro"/>
              <a:sym typeface="Source Code Pro"/>
            </a:endParaRPr>
          </a:p>
          <a:p>
            <a:pPr indent="0" lvl="0" marL="0" rtl="0" algn="l">
              <a:spcBef>
                <a:spcPts val="1600"/>
              </a:spcBef>
              <a:spcAft>
                <a:spcPts val="1600"/>
              </a:spcAft>
              <a:buNone/>
            </a:pPr>
            <a:r>
              <a:rPr lang="ko">
                <a:latin typeface="Source Code Pro"/>
                <a:ea typeface="Source Code Pro"/>
                <a:cs typeface="Source Code Pro"/>
                <a:sym typeface="Source Code Pro"/>
              </a:rPr>
              <a:t>&lt;/script&gt;</a:t>
            </a:r>
            <a:endParaRPr>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AJAX</a:t>
            </a:r>
            <a:r>
              <a:rPr b="0" lang="ko"/>
              <a:t> (</a:t>
            </a:r>
            <a:r>
              <a:rPr lang="ko"/>
              <a:t>A</a:t>
            </a:r>
            <a:r>
              <a:rPr b="0" lang="ko"/>
              <a:t>synchronous </a:t>
            </a:r>
            <a:r>
              <a:rPr lang="ko"/>
              <a:t>J</a:t>
            </a:r>
            <a:r>
              <a:rPr b="0" lang="ko"/>
              <a:t>ava</a:t>
            </a:r>
            <a:r>
              <a:rPr lang="ko"/>
              <a:t>S</a:t>
            </a:r>
            <a:r>
              <a:rPr b="0" lang="ko"/>
              <a:t>cript and </a:t>
            </a:r>
            <a:r>
              <a:rPr lang="ko"/>
              <a:t>X</a:t>
            </a:r>
            <a:r>
              <a:rPr b="0" lang="ko"/>
              <a:t>ML)</a:t>
            </a:r>
            <a:endParaRPr b="0"/>
          </a:p>
        </p:txBody>
      </p:sp>
      <p:sp>
        <p:nvSpPr>
          <p:cNvPr id="244" name="Google Shape;244;p41"/>
          <p:cNvSpPr txBox="1"/>
          <p:nvPr>
            <p:ph idx="1" type="body"/>
          </p:nvPr>
        </p:nvSpPr>
        <p:spPr>
          <a:xfrm>
            <a:off x="413825" y="1190125"/>
            <a:ext cx="8636700" cy="3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400">
                <a:latin typeface="Source Code Pro"/>
                <a:ea typeface="Source Code Pro"/>
                <a:cs typeface="Source Code Pro"/>
                <a:sym typeface="Source Code Pro"/>
              </a:rPr>
              <a:t>var URL= "</a:t>
            </a:r>
            <a:r>
              <a:rPr lang="ko" sz="1400" u="sng">
                <a:solidFill>
                  <a:schemeClr val="hlink"/>
                </a:solidFill>
                <a:latin typeface="Source Code Pro"/>
                <a:ea typeface="Source Code Pro"/>
                <a:cs typeface="Source Code Pro"/>
                <a:sym typeface="Source Code Pro"/>
                <a:hlinkClick r:id="rId3"/>
              </a:rPr>
              <a:t>http://berryservice.net:8080/Berry/g/tests/</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$.get(URL).then( </a:t>
            </a:r>
            <a:r>
              <a:rPr b="1" lang="ko" sz="1400">
                <a:solidFill>
                  <a:srgbClr val="6AA84F"/>
                </a:solidFill>
                <a:latin typeface="Source Code Pro"/>
                <a:ea typeface="Source Code Pro"/>
                <a:cs typeface="Source Code Pro"/>
                <a:sym typeface="Source Code Pro"/>
              </a:rPr>
              <a:t>function(json)</a:t>
            </a:r>
            <a:r>
              <a:rPr lang="ko" sz="1400">
                <a:solidFill>
                  <a:srgbClr val="6AA84F"/>
                </a:solidFill>
                <a:latin typeface="Source Code Pro"/>
                <a:ea typeface="Source Code Pro"/>
                <a:cs typeface="Source Code Pro"/>
                <a:sym typeface="Source Code Pro"/>
              </a:rPr>
              <a:t> {</a:t>
            </a:r>
            <a:br>
              <a:rPr lang="ko" sz="1400">
                <a:solidFill>
                  <a:srgbClr val="6AA84F"/>
                </a:solidFill>
                <a:latin typeface="Source Code Pro"/>
                <a:ea typeface="Source Code Pro"/>
                <a:cs typeface="Source Code Pro"/>
                <a:sym typeface="Source Code Pro"/>
              </a:rPr>
            </a:br>
            <a:r>
              <a:rPr lang="ko" sz="1400">
                <a:solidFill>
                  <a:srgbClr val="6AA84F"/>
                </a:solidFill>
                <a:latin typeface="Source Code Pro"/>
                <a:ea typeface="Source Code Pro"/>
                <a:cs typeface="Source Code Pro"/>
                <a:sym typeface="Source Code Pro"/>
              </a:rPr>
              <a:t>    var content = JSON.stringify(json, null, "  ");</a:t>
            </a:r>
            <a:br>
              <a:rPr lang="ko" sz="1400">
                <a:solidFill>
                  <a:srgbClr val="6AA84F"/>
                </a:solidFill>
                <a:latin typeface="Source Code Pro"/>
                <a:ea typeface="Source Code Pro"/>
                <a:cs typeface="Source Code Pro"/>
                <a:sym typeface="Source Code Pro"/>
              </a:rPr>
            </a:br>
            <a:r>
              <a:rPr lang="ko" sz="1400">
                <a:solidFill>
                  <a:srgbClr val="6AA84F"/>
                </a:solidFill>
                <a:latin typeface="Source Code Pro"/>
                <a:ea typeface="Source Code Pro"/>
                <a:cs typeface="Source Code Pro"/>
                <a:sym typeface="Source Code Pro"/>
              </a:rPr>
              <a:t>    $("&lt;h1&gt;").text(json.test.length).appendTo("body");</a:t>
            </a:r>
            <a:br>
              <a:rPr lang="ko" sz="1400">
                <a:solidFill>
                  <a:srgbClr val="6AA84F"/>
                </a:solidFill>
                <a:latin typeface="Source Code Pro"/>
                <a:ea typeface="Source Code Pro"/>
                <a:cs typeface="Source Code Pro"/>
                <a:sym typeface="Source Code Pro"/>
              </a:rPr>
            </a:br>
            <a:r>
              <a:rPr lang="ko" sz="1400">
                <a:solidFill>
                  <a:srgbClr val="6AA84F"/>
                </a:solidFill>
                <a:latin typeface="Source Code Pro"/>
                <a:ea typeface="Source Code Pro"/>
                <a:cs typeface="Source Code Pro"/>
                <a:sym typeface="Source Code Pro"/>
              </a:rPr>
              <a:t>    $("&lt;pre class=\"content\"&gt;").html(content).appendTo("body");</a:t>
            </a:r>
            <a:br>
              <a:rPr lang="ko" sz="1400">
                <a:solidFill>
                  <a:srgbClr val="6AA84F"/>
                </a:solidFill>
                <a:latin typeface="Source Code Pro"/>
                <a:ea typeface="Source Code Pro"/>
                <a:cs typeface="Source Code Pro"/>
                <a:sym typeface="Source Code Pro"/>
              </a:rPr>
            </a:br>
            <a:br>
              <a:rPr lang="ko" sz="1400">
                <a:solidFill>
                  <a:srgbClr val="6AA84F"/>
                </a:solidFill>
                <a:latin typeface="Source Code Pro"/>
                <a:ea typeface="Source Code Pro"/>
                <a:cs typeface="Source Code Pro"/>
                <a:sym typeface="Source Code Pro"/>
              </a:rPr>
            </a:br>
            <a:r>
              <a:rPr lang="ko" sz="1400">
                <a:solidFill>
                  <a:srgbClr val="6AA84F"/>
                </a:solidFill>
                <a:latin typeface="Source Code Pro"/>
                <a:ea typeface="Source Code Pro"/>
                <a:cs typeface="Source Code Pro"/>
                <a:sym typeface="Source Code Pro"/>
              </a:rPr>
              <a:t>}</a:t>
            </a:r>
            <a:r>
              <a:rPr lang="ko" sz="1400">
                <a:latin typeface="Source Code Pro"/>
                <a:ea typeface="Source Code Pro"/>
                <a:cs typeface="Source Code Pro"/>
                <a:sym typeface="Source Code Pro"/>
              </a:rPr>
              <a:t>, </a:t>
            </a:r>
            <a:r>
              <a:rPr b="1" lang="ko" sz="1400">
                <a:solidFill>
                  <a:srgbClr val="FF0000"/>
                </a:solidFill>
                <a:latin typeface="Source Code Pro"/>
                <a:ea typeface="Source Code Pro"/>
                <a:cs typeface="Source Code Pro"/>
                <a:sym typeface="Source Code Pro"/>
              </a:rPr>
              <a:t>function(err)</a:t>
            </a:r>
            <a:r>
              <a:rPr lang="ko" sz="1400">
                <a:solidFill>
                  <a:srgbClr val="FF0000"/>
                </a:solidFill>
                <a:latin typeface="Source Code Pro"/>
                <a:ea typeface="Source Code Pro"/>
                <a:cs typeface="Source Code Pro"/>
                <a:sym typeface="Source Code Pro"/>
              </a:rPr>
              <a:t> {</a:t>
            </a:r>
            <a:br>
              <a:rPr lang="ko" sz="1400">
                <a:solidFill>
                  <a:srgbClr val="FF0000"/>
                </a:solidFill>
                <a:latin typeface="Source Code Pro"/>
                <a:ea typeface="Source Code Pro"/>
                <a:cs typeface="Source Code Pro"/>
                <a:sym typeface="Source Code Pro"/>
              </a:rPr>
            </a:br>
            <a:r>
              <a:rPr lang="ko" sz="1400">
                <a:solidFill>
                  <a:srgbClr val="FF0000"/>
                </a:solidFill>
                <a:latin typeface="Source Code Pro"/>
                <a:ea typeface="Source Code Pro"/>
                <a:cs typeface="Source Code Pro"/>
                <a:sym typeface="Source Code Pro"/>
              </a:rPr>
              <a:t>	console.error("Sorry, there was a problem!", err.status, err);</a:t>
            </a:r>
            <a:br>
              <a:rPr lang="ko" sz="1400">
                <a:solidFill>
                  <a:srgbClr val="FF0000"/>
                </a:solidFill>
                <a:latin typeface="Source Code Pro"/>
                <a:ea typeface="Source Code Pro"/>
                <a:cs typeface="Source Code Pro"/>
                <a:sym typeface="Source Code Pro"/>
              </a:rPr>
            </a:br>
            <a:r>
              <a:rPr lang="ko" sz="1400">
                <a:solidFill>
                  <a:srgbClr val="FF0000"/>
                </a:solidFill>
                <a:latin typeface="Source Code Pro"/>
                <a:ea typeface="Source Code Pro"/>
                <a:cs typeface="Source Code Pro"/>
                <a:sym typeface="Source Code Pro"/>
              </a:rPr>
              <a:t>}</a:t>
            </a:r>
            <a:r>
              <a:rPr lang="ko" sz="1400">
                <a:latin typeface="Source Code Pro"/>
                <a:ea typeface="Source Code Pro"/>
                <a:cs typeface="Source Code Pro"/>
                <a:sym typeface="Source Code Pro"/>
              </a:rPr>
              <a:t>);</a:t>
            </a:r>
            <a:endParaRPr sz="1400">
              <a:latin typeface="Source Code Pro"/>
              <a:ea typeface="Source Code Pro"/>
              <a:cs typeface="Source Code Pro"/>
              <a:sym typeface="Source Code Pro"/>
            </a:endParaRPr>
          </a:p>
          <a:p>
            <a:pPr indent="0" lvl="0" marL="0" rtl="0" algn="l">
              <a:spcBef>
                <a:spcPts val="1600"/>
              </a:spcBef>
              <a:spcAft>
                <a:spcPts val="0"/>
              </a:spcAft>
              <a:buNone/>
            </a:pPr>
            <a:r>
              <a:t/>
            </a:r>
            <a:endParaRPr sz="1400">
              <a:latin typeface="Source Code Pro"/>
              <a:ea typeface="Source Code Pro"/>
              <a:cs typeface="Source Code Pro"/>
              <a:sym typeface="Source Code Pro"/>
            </a:endParaRPr>
          </a:p>
          <a:p>
            <a:pPr indent="0" lvl="0" marL="0" rtl="0" algn="l">
              <a:spcBef>
                <a:spcPts val="1600"/>
              </a:spcBef>
              <a:spcAft>
                <a:spcPts val="1600"/>
              </a:spcAft>
              <a:buNone/>
            </a:pPr>
            <a:r>
              <a:rPr lang="ko" sz="1400">
                <a:latin typeface="Source Code Pro"/>
                <a:ea typeface="Source Code Pro"/>
                <a:cs typeface="Source Code Pro"/>
                <a:sym typeface="Source Code Pro"/>
              </a:rPr>
              <a:t>// 비동기I/O == Non-Blocking I/O == Asyncronized   (cf. 동기 == Synchronized)</a:t>
            </a:r>
            <a:endParaRPr sz="14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idx="1" type="body"/>
          </p:nvPr>
        </p:nvSpPr>
        <p:spPr>
          <a:xfrm>
            <a:off x="413825" y="1176425"/>
            <a:ext cx="86367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sz="1400">
                <a:latin typeface="Source Code Pro"/>
                <a:ea typeface="Source Code Pro"/>
                <a:cs typeface="Source Code Pro"/>
                <a:sym typeface="Source Code Pro"/>
              </a:rPr>
              <a:t>var URL = "</a:t>
            </a:r>
            <a:r>
              <a:rPr lang="ko" sz="1400" u="sng">
                <a:solidFill>
                  <a:schemeClr val="hlink"/>
                </a:solidFill>
                <a:latin typeface="Source Code Pro"/>
                <a:ea typeface="Source Code Pro"/>
                <a:cs typeface="Source Code Pro"/>
                <a:sym typeface="Source Code Pro"/>
                <a:hlinkClick r:id="rId3"/>
              </a:rPr>
              <a:t>http://berryservice.net:8080/Berry/g/tests/</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$.get(URL).done( function( json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var content = JSON.stringify(json, null,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$("&lt;h1&gt;").text(json.areagroup.length).appendTo("body");</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$("&lt;pre class=\"content\"&gt;").html(content).appendTo("body");</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}).fail( function( xhr, status, errorThrown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console.error("Sorry, there was a problem!", xhr, status, </a:t>
            </a:r>
            <a:r>
              <a:rPr lang="ko" sz="1400">
                <a:latin typeface="Source Code Pro"/>
                <a:ea typeface="Source Code Pro"/>
                <a:cs typeface="Source Code Pro"/>
                <a:sym typeface="Source Code Pro"/>
              </a:rPr>
              <a:t>errorThrown</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console.error("&gt;&gt;", xhr.responseJSON);</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}).always(function( xhr, status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console.log( "The request is complete!"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t>
            </a:r>
            <a:endParaRPr sz="1400">
              <a:latin typeface="Source Code Pro"/>
              <a:ea typeface="Source Code Pro"/>
              <a:cs typeface="Source Code Pro"/>
              <a:sym typeface="Source Code Pro"/>
            </a:endParaRPr>
          </a:p>
        </p:txBody>
      </p:sp>
      <p:sp>
        <p:nvSpPr>
          <p:cNvPr id="250" name="Google Shape;250;p42"/>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AJAX</a:t>
            </a:r>
            <a:r>
              <a:rPr b="0" lang="ko"/>
              <a:t> (</a:t>
            </a:r>
            <a:r>
              <a:rPr lang="ko"/>
              <a:t>A</a:t>
            </a:r>
            <a:r>
              <a:rPr b="0" lang="ko"/>
              <a:t>synchronous </a:t>
            </a:r>
            <a:r>
              <a:rPr lang="ko"/>
              <a:t>J</a:t>
            </a:r>
            <a:r>
              <a:rPr b="0" lang="ko"/>
              <a:t>ava</a:t>
            </a:r>
            <a:r>
              <a:rPr lang="ko"/>
              <a:t>S</a:t>
            </a:r>
            <a:r>
              <a:rPr b="0" lang="ko"/>
              <a:t>cript and </a:t>
            </a:r>
            <a:r>
              <a:rPr lang="ko"/>
              <a:t>X</a:t>
            </a:r>
            <a:r>
              <a:rPr b="0" lang="ko"/>
              <a:t>ML)</a:t>
            </a:r>
            <a:endParaRPr b="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AJAX</a:t>
            </a:r>
            <a:r>
              <a:rPr b="0" lang="ko"/>
              <a:t> (</a:t>
            </a:r>
            <a:r>
              <a:rPr lang="ko"/>
              <a:t>A</a:t>
            </a:r>
            <a:r>
              <a:rPr b="0" lang="ko"/>
              <a:t>synchronous </a:t>
            </a:r>
            <a:r>
              <a:rPr lang="ko"/>
              <a:t>J</a:t>
            </a:r>
            <a:r>
              <a:rPr b="0" lang="ko"/>
              <a:t>ava</a:t>
            </a:r>
            <a:r>
              <a:rPr lang="ko"/>
              <a:t>S</a:t>
            </a:r>
            <a:r>
              <a:rPr b="0" lang="ko"/>
              <a:t>cript and </a:t>
            </a:r>
            <a:r>
              <a:rPr lang="ko"/>
              <a:t>X</a:t>
            </a:r>
            <a:r>
              <a:rPr b="0" lang="ko"/>
              <a:t>ML)</a:t>
            </a:r>
            <a:endParaRPr b="0"/>
          </a:p>
        </p:txBody>
      </p:sp>
      <p:sp>
        <p:nvSpPr>
          <p:cNvPr id="256" name="Google Shape;256;p43"/>
          <p:cNvSpPr txBox="1"/>
          <p:nvPr>
            <p:ph idx="1" type="body"/>
          </p:nvPr>
        </p:nvSpPr>
        <p:spPr>
          <a:xfrm>
            <a:off x="413825" y="504325"/>
            <a:ext cx="8636700" cy="413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sz="1400">
                <a:latin typeface="Source Code Pro"/>
                <a:ea typeface="Source Code Pro"/>
                <a:cs typeface="Source Code Pro"/>
                <a:sym typeface="Source Code Pro"/>
              </a:rPr>
              <a:t>var URL = "</a:t>
            </a:r>
            <a:r>
              <a:rPr lang="ko" sz="1400" u="sng">
                <a:solidFill>
                  <a:schemeClr val="hlink"/>
                </a:solidFill>
                <a:latin typeface="Source Code Pro"/>
                <a:ea typeface="Source Code Pro"/>
                <a:cs typeface="Source Code Pro"/>
                <a:sym typeface="Source Code Pro"/>
                <a:hlinkClick r:id="rId3"/>
              </a:rPr>
              <a:t>http://berryservice.net:8080/Berry/g/tests/</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$.ajax({</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url: URL,</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type: "GET",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dataType : "json"</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}).done(function( json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var content = JSON.stringify(json, null,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$("&lt;pre class=\"content\"&gt;").html(content).appendTo("body");</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}).fail(function( xhr, status, errorThrown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console.error("Error&gt;&gt;", xhr.responseJSON);</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var $err = $('#err');</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$err.text(xhr.responseJSON.message);</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$err.show();</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}).always(function( xhr, status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console.log( "The request is complete!"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t>
            </a:r>
            <a:endParaRPr sz="1400">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7200"/>
              <a:t>    웹개발</a:t>
            </a:r>
            <a:endParaRPr sz="7200"/>
          </a:p>
        </p:txBody>
      </p:sp>
      <p:sp>
        <p:nvSpPr>
          <p:cNvPr id="135" name="Google Shape;135;p26"/>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sz="3600"/>
              <a:t>웹, 인터넷이란?</a:t>
            </a:r>
            <a:endParaRPr b="1" sz="3600"/>
          </a:p>
        </p:txBody>
      </p:sp>
      <p:pic>
        <p:nvPicPr>
          <p:cNvPr id="136" name="Google Shape;136;p26"/>
          <p:cNvPicPr preferRelativeResize="0"/>
          <p:nvPr/>
        </p:nvPicPr>
        <p:blipFill>
          <a:blip r:embed="rId3">
            <a:alphaModFix/>
          </a:blip>
          <a:stretch>
            <a:fillRect/>
          </a:stretch>
        </p:blipFill>
        <p:spPr>
          <a:xfrm>
            <a:off x="1211950" y="990801"/>
            <a:ext cx="2002128" cy="2002128"/>
          </a:xfrm>
          <a:prstGeom prst="rect">
            <a:avLst/>
          </a:prstGeom>
          <a:noFill/>
          <a:ln>
            <a:noFill/>
          </a:ln>
        </p:spPr>
      </p:pic>
      <p:sp>
        <p:nvSpPr>
          <p:cNvPr id="137" name="Google Shape;137;p26"/>
          <p:cNvSpPr/>
          <p:nvPr/>
        </p:nvSpPr>
        <p:spPr>
          <a:xfrm rot="-900048">
            <a:off x="6175610" y="786011"/>
            <a:ext cx="1826756" cy="1790250"/>
          </a:xfrm>
          <a:prstGeom prst="irregularSeal1">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6000">
                <a:solidFill>
                  <a:srgbClr val="FF9900"/>
                </a:solidFill>
                <a:latin typeface="Comic Sans MS"/>
                <a:ea typeface="Comic Sans MS"/>
                <a:cs typeface="Comic Sans MS"/>
                <a:sym typeface="Comic Sans MS"/>
              </a:rPr>
              <a:t>1</a:t>
            </a:r>
            <a:endParaRPr b="1" sz="6000">
              <a:solidFill>
                <a:srgbClr val="FF9900"/>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159300" y="-12175"/>
            <a:ext cx="8832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AJAX</a:t>
            </a:r>
            <a:r>
              <a:rPr b="0" lang="ko"/>
              <a:t> (</a:t>
            </a:r>
            <a:r>
              <a:rPr lang="ko"/>
              <a:t>A</a:t>
            </a:r>
            <a:r>
              <a:rPr b="0" lang="ko"/>
              <a:t>synchronous </a:t>
            </a:r>
            <a:r>
              <a:rPr lang="ko"/>
              <a:t>J</a:t>
            </a:r>
            <a:r>
              <a:rPr b="0" lang="ko"/>
              <a:t>ava</a:t>
            </a:r>
            <a:r>
              <a:rPr lang="ko"/>
              <a:t>S</a:t>
            </a:r>
            <a:r>
              <a:rPr b="0" lang="ko"/>
              <a:t>cript and </a:t>
            </a:r>
            <a:r>
              <a:rPr lang="ko"/>
              <a:t>X</a:t>
            </a:r>
            <a:r>
              <a:rPr b="0" lang="ko"/>
              <a:t>ML) : Parameter</a:t>
            </a:r>
            <a:endParaRPr b="0"/>
          </a:p>
        </p:txBody>
      </p:sp>
      <p:sp>
        <p:nvSpPr>
          <p:cNvPr id="262" name="Google Shape;262;p44"/>
          <p:cNvSpPr txBox="1"/>
          <p:nvPr>
            <p:ph idx="1" type="body"/>
          </p:nvPr>
        </p:nvSpPr>
        <p:spPr>
          <a:xfrm>
            <a:off x="413825" y="732925"/>
            <a:ext cx="8636700" cy="413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sz="1400">
                <a:latin typeface="Source Code Pro"/>
                <a:ea typeface="Source Code Pro"/>
                <a:cs typeface="Source Code Pro"/>
                <a:sym typeface="Source Code Pro"/>
              </a:rPr>
              <a:t>var URL = "</a:t>
            </a:r>
            <a:r>
              <a:rPr lang="ko" sz="1400" u="sng">
                <a:solidFill>
                  <a:schemeClr val="hlink"/>
                </a:solidFill>
                <a:latin typeface="Source Code Pro"/>
                <a:ea typeface="Source Code Pro"/>
                <a:cs typeface="Source Code Pro"/>
                <a:sym typeface="Source Code Pro"/>
                <a:hlinkClick r:id="rId3"/>
              </a:rPr>
              <a:t>http://berryservice.net:8080/Berry/g/tests/</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p = </a:t>
            </a:r>
            <a:r>
              <a:rPr lang="ko" sz="1400">
                <a:latin typeface="Source Code Pro"/>
                <a:ea typeface="Source Code Pro"/>
                <a:cs typeface="Source Code Pro"/>
                <a:sym typeface="Source Code Pro"/>
              </a:rPr>
              <a:t>{ cmd: "</a:t>
            </a:r>
            <a:r>
              <a:rPr lang="ko" sz="1400">
                <a:solidFill>
                  <a:srgbClr val="695D46"/>
                </a:solidFill>
                <a:latin typeface="Source Code Pro"/>
                <a:ea typeface="Source Code Pro"/>
                <a:cs typeface="Source Code Pro"/>
                <a:sym typeface="Source Code Pro"/>
              </a:rPr>
              <a:t>test-by-icode", icode: 3 </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$.ajax({</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url: URL,</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type: "GET",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data: p,</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dataType : "json"</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}).done(function( json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var content = JSON.stringify(json, null,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$("&lt;pre class=\"content\"&gt;").html(content).appendTo("body");</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}).fail(function( xhr, status, errorThrown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console.error("Sorry, there was a problem!", status);</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}).always(function( xhr, status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console.log( "The request is complete!", URL + '?' + $.param(p));</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t>
            </a:r>
            <a:endParaRPr sz="14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AJAX</a:t>
            </a:r>
            <a:r>
              <a:rPr b="0" lang="ko"/>
              <a:t> (</a:t>
            </a:r>
            <a:r>
              <a:rPr lang="ko"/>
              <a:t>A</a:t>
            </a:r>
            <a:r>
              <a:rPr b="0" lang="ko"/>
              <a:t>synchronous </a:t>
            </a:r>
            <a:r>
              <a:rPr lang="ko"/>
              <a:t>J</a:t>
            </a:r>
            <a:r>
              <a:rPr b="0" lang="ko"/>
              <a:t>ava</a:t>
            </a:r>
            <a:r>
              <a:rPr lang="ko"/>
              <a:t>S</a:t>
            </a:r>
            <a:r>
              <a:rPr b="0" lang="ko"/>
              <a:t>cript and </a:t>
            </a:r>
            <a:r>
              <a:rPr lang="ko"/>
              <a:t>X</a:t>
            </a:r>
            <a:r>
              <a:rPr b="0" lang="ko"/>
              <a:t>ML) : </a:t>
            </a:r>
            <a:r>
              <a:rPr lang="ko"/>
              <a:t>POST</a:t>
            </a:r>
            <a:endParaRPr/>
          </a:p>
        </p:txBody>
      </p:sp>
      <p:sp>
        <p:nvSpPr>
          <p:cNvPr id="268" name="Google Shape;268;p45"/>
          <p:cNvSpPr txBox="1"/>
          <p:nvPr>
            <p:ph idx="1" type="body"/>
          </p:nvPr>
        </p:nvSpPr>
        <p:spPr>
          <a:xfrm>
            <a:off x="413825" y="732925"/>
            <a:ext cx="8636700" cy="413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sz="1400">
                <a:latin typeface="Source Code Pro"/>
                <a:ea typeface="Source Code Pro"/>
                <a:cs typeface="Source Code Pro"/>
                <a:sym typeface="Source Code Pro"/>
              </a:rPr>
              <a:t>var URL = "</a:t>
            </a:r>
            <a:r>
              <a:rPr lang="ko" sz="1400" u="sng">
                <a:solidFill>
                  <a:schemeClr val="hlink"/>
                </a:solidFill>
                <a:latin typeface="Source Code Pro"/>
                <a:ea typeface="Source Code Pro"/>
                <a:cs typeface="Source Code Pro"/>
                <a:sym typeface="Source Code Pro"/>
                <a:hlinkClick r:id="rId3"/>
              </a:rPr>
              <a:t>http://berryservice.net:8080/Berry/g/tests/</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$.ajax({</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url: URL,</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data: { name: "</a:t>
            </a:r>
            <a:r>
              <a:rPr lang="ko" sz="1400">
                <a:solidFill>
                  <a:srgbClr val="695D46"/>
                </a:solidFill>
                <a:latin typeface="Source Code Pro"/>
                <a:ea typeface="Source Code Pro"/>
                <a:cs typeface="Source Code Pro"/>
                <a:sym typeface="Source Code Pro"/>
              </a:rPr>
              <a:t>test333-1</a:t>
            </a:r>
            <a:r>
              <a:rPr lang="ko" sz="1400">
                <a:solidFill>
                  <a:srgbClr val="695D46"/>
                </a:solidFill>
                <a:latin typeface="Source Code Pro"/>
                <a:ea typeface="Source Code Pro"/>
                <a:cs typeface="Source Code Pro"/>
                <a:sym typeface="Source Code Pro"/>
              </a:rPr>
              <a:t>", icode: 3 </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type: "POST",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dataType : "json"</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}).done(function( json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var content = JSON.stringify(json, null,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$("&lt;pre class=\"content\"&gt;").html(content).appendTo("body");</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}).fail(function( xhr, status, errorThrown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console.error("Sorry, there was a problem!", status);</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}).always(function( xhr, status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console.log( "The request is complete!"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t>
            </a:r>
            <a:endParaRPr sz="1400">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246950" y="-12175"/>
            <a:ext cx="88035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AJAX</a:t>
            </a:r>
            <a:r>
              <a:rPr b="0" lang="ko"/>
              <a:t> (</a:t>
            </a:r>
            <a:r>
              <a:rPr lang="ko"/>
              <a:t>A</a:t>
            </a:r>
            <a:r>
              <a:rPr b="0" lang="ko"/>
              <a:t>synchronous </a:t>
            </a:r>
            <a:r>
              <a:rPr lang="ko"/>
              <a:t>J</a:t>
            </a:r>
            <a:r>
              <a:rPr b="0" lang="ko"/>
              <a:t>ava</a:t>
            </a:r>
            <a:r>
              <a:rPr lang="ko"/>
              <a:t>S</a:t>
            </a:r>
            <a:r>
              <a:rPr b="0" lang="ko"/>
              <a:t>cript and </a:t>
            </a:r>
            <a:r>
              <a:rPr lang="ko"/>
              <a:t>X</a:t>
            </a:r>
            <a:r>
              <a:rPr b="0" lang="ko"/>
              <a:t>ML) : </a:t>
            </a:r>
            <a:r>
              <a:rPr lang="ko"/>
              <a:t>DELETE</a:t>
            </a:r>
            <a:endParaRPr/>
          </a:p>
        </p:txBody>
      </p:sp>
      <p:sp>
        <p:nvSpPr>
          <p:cNvPr id="274" name="Google Shape;274;p46"/>
          <p:cNvSpPr txBox="1"/>
          <p:nvPr>
            <p:ph idx="1" type="body"/>
          </p:nvPr>
        </p:nvSpPr>
        <p:spPr>
          <a:xfrm>
            <a:off x="413825" y="732925"/>
            <a:ext cx="8636700" cy="413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sz="1400">
                <a:latin typeface="Source Code Pro"/>
                <a:ea typeface="Source Code Pro"/>
                <a:cs typeface="Source Code Pro"/>
                <a:sym typeface="Source Code Pro"/>
              </a:rPr>
              <a:t>var test28_url = "</a:t>
            </a:r>
            <a:r>
              <a:rPr lang="ko" sz="1400" u="sng">
                <a:solidFill>
                  <a:schemeClr val="hlink"/>
                </a:solidFill>
                <a:latin typeface="Source Code Pro"/>
                <a:ea typeface="Source Code Pro"/>
                <a:cs typeface="Source Code Pro"/>
                <a:sym typeface="Source Code Pro"/>
                <a:hlinkClick r:id="rId3"/>
              </a:rPr>
              <a:t>http://berryservice.net:8080/Berry/g/tests/28</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$.ajax({</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url: </a:t>
            </a:r>
            <a:r>
              <a:rPr lang="ko" sz="1400">
                <a:latin typeface="Source Code Pro"/>
                <a:ea typeface="Source Code Pro"/>
                <a:cs typeface="Source Code Pro"/>
                <a:sym typeface="Source Code Pro"/>
              </a:rPr>
              <a:t>test28_url</a:t>
            </a:r>
            <a:r>
              <a:rPr lang="ko" sz="1400">
                <a:latin typeface="Source Code Pro"/>
                <a:ea typeface="Source Code Pro"/>
                <a:cs typeface="Source Code Pro"/>
                <a:sym typeface="Source Code Pro"/>
              </a:rPr>
              <a: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type: "DELETE"</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}).done(function( json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var content = JSON.stringify(json, null,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$("&lt;pre class=\"content\"&gt;").html(content).appendTo("body");</a:t>
            </a:r>
            <a:br>
              <a:rPr lang="ko" sz="1400">
                <a:latin typeface="Source Code Pro"/>
                <a:ea typeface="Source Code Pro"/>
                <a:cs typeface="Source Code Pro"/>
                <a:sym typeface="Source Code Pro"/>
              </a:rPr>
            </a:b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}).fail(function( xhr, status, errorThrown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console.error("Sorry, there was a problem!", status);</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}).always(function( xhr, status )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    console.log( "The request is complete!" );</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t>
            </a:r>
            <a:endParaRPr sz="1400">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7200"/>
              <a:t>    웹개발</a:t>
            </a:r>
            <a:endParaRPr sz="7200"/>
          </a:p>
        </p:txBody>
      </p:sp>
      <p:sp>
        <p:nvSpPr>
          <p:cNvPr id="280" name="Google Shape;280;p47"/>
          <p:cNvSpPr txBox="1"/>
          <p:nvPr>
            <p:ph idx="1" type="subTitle"/>
          </p:nvPr>
        </p:nvSpPr>
        <p:spPr>
          <a:xfrm>
            <a:off x="2896700" y="2697650"/>
            <a:ext cx="41112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sz="4800"/>
              <a:t>Handlebars</a:t>
            </a:r>
            <a:endParaRPr b="1" sz="4800"/>
          </a:p>
        </p:txBody>
      </p:sp>
      <p:pic>
        <p:nvPicPr>
          <p:cNvPr id="281" name="Google Shape;281;p47"/>
          <p:cNvPicPr preferRelativeResize="0"/>
          <p:nvPr/>
        </p:nvPicPr>
        <p:blipFill>
          <a:blip r:embed="rId3">
            <a:alphaModFix/>
          </a:blip>
          <a:stretch>
            <a:fillRect/>
          </a:stretch>
        </p:blipFill>
        <p:spPr>
          <a:xfrm>
            <a:off x="1211950" y="990801"/>
            <a:ext cx="2002128" cy="2002128"/>
          </a:xfrm>
          <a:prstGeom prst="rect">
            <a:avLst/>
          </a:prstGeom>
          <a:noFill/>
          <a:ln>
            <a:noFill/>
          </a:ln>
        </p:spPr>
      </p:pic>
      <p:sp>
        <p:nvSpPr>
          <p:cNvPr id="282" name="Google Shape;282;p47"/>
          <p:cNvSpPr/>
          <p:nvPr/>
        </p:nvSpPr>
        <p:spPr>
          <a:xfrm rot="-900048">
            <a:off x="6175610" y="786011"/>
            <a:ext cx="1826756" cy="1790250"/>
          </a:xfrm>
          <a:prstGeom prst="irregularSeal1">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6000">
                <a:solidFill>
                  <a:srgbClr val="FF9900"/>
                </a:solidFill>
                <a:latin typeface="Comic Sans MS"/>
                <a:ea typeface="Comic Sans MS"/>
                <a:cs typeface="Comic Sans MS"/>
                <a:sym typeface="Comic Sans MS"/>
              </a:rPr>
              <a:t>6</a:t>
            </a:r>
            <a:endParaRPr b="1" sz="6000">
              <a:solidFill>
                <a:srgbClr val="FF9900"/>
              </a:solidFill>
              <a:latin typeface="Comic Sans MS"/>
              <a:ea typeface="Comic Sans MS"/>
              <a:cs typeface="Comic Sans MS"/>
              <a:sym typeface="Comic Sans MS"/>
            </a:endParaRPr>
          </a:p>
        </p:txBody>
      </p:sp>
      <p:sp>
        <p:nvSpPr>
          <p:cNvPr id="283" name="Google Shape;283;p47"/>
          <p:cNvSpPr/>
          <p:nvPr/>
        </p:nvSpPr>
        <p:spPr>
          <a:xfrm>
            <a:off x="2079100" y="755325"/>
            <a:ext cx="3610872" cy="1141344"/>
          </a:xfrm>
          <a:prstGeom prst="irregularSeal1">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3600">
                <a:solidFill>
                  <a:srgbClr val="FF9900"/>
                </a:solidFill>
                <a:latin typeface="Source Code Pro"/>
                <a:ea typeface="Source Code Pro"/>
                <a:cs typeface="Source Code Pro"/>
                <a:sym typeface="Source Code Pro"/>
              </a:rPr>
              <a:t>요청강의</a:t>
            </a:r>
            <a:endParaRPr b="1" sz="3600">
              <a:solidFill>
                <a:srgbClr val="FF9900"/>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246950" y="216425"/>
            <a:ext cx="88035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Handlebars.js : client side Template Engine</a:t>
            </a:r>
            <a:endParaRPr/>
          </a:p>
        </p:txBody>
      </p:sp>
      <p:sp>
        <p:nvSpPr>
          <p:cNvPr id="289" name="Google Shape;289;p48"/>
          <p:cNvSpPr txBox="1"/>
          <p:nvPr>
            <p:ph idx="1" type="body"/>
          </p:nvPr>
        </p:nvSpPr>
        <p:spPr>
          <a:xfrm>
            <a:off x="413825" y="1131225"/>
            <a:ext cx="8636700" cy="37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solidFill>
                  <a:schemeClr val="hlink"/>
                </a:solidFill>
                <a:latin typeface="Source Code Pro"/>
                <a:ea typeface="Source Code Pro"/>
                <a:cs typeface="Source Code Pro"/>
                <a:sym typeface="Source Code Pro"/>
                <a:hlinkClick r:id="rId3"/>
              </a:rPr>
              <a:t>http://handlebarsjs.com/</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0"/>
              </a:spcAft>
              <a:buNone/>
            </a:pPr>
            <a:r>
              <a:rPr lang="ko">
                <a:latin typeface="Source Code Pro"/>
                <a:ea typeface="Source Code Pro"/>
                <a:cs typeface="Source Code Pro"/>
                <a:sym typeface="Source Code Pro"/>
              </a:rPr>
              <a:t>cf. CSS Template</a:t>
            </a:r>
            <a:endParaRPr>
              <a:latin typeface="Source Code Pro"/>
              <a:ea typeface="Source Code Pro"/>
              <a:cs typeface="Source Code Pro"/>
              <a:sym typeface="Source Code Pro"/>
            </a:endParaRPr>
          </a:p>
          <a:p>
            <a:pPr indent="0" lvl="0" marL="0" rtl="0" algn="l">
              <a:spcBef>
                <a:spcPts val="1600"/>
              </a:spcBef>
              <a:spcAft>
                <a:spcPts val="0"/>
              </a:spcAft>
              <a:buNone/>
            </a:pPr>
            <a:r>
              <a:rPr lang="ko" u="sng">
                <a:solidFill>
                  <a:schemeClr val="hlink"/>
                </a:solidFill>
                <a:latin typeface="Source Code Pro"/>
                <a:ea typeface="Source Code Pro"/>
                <a:cs typeface="Source Code Pro"/>
                <a:sym typeface="Source Code Pro"/>
                <a:hlinkClick r:id="rId4"/>
              </a:rPr>
              <a:t>https://getbootstrap.com</a:t>
            </a:r>
            <a:endParaRPr>
              <a:latin typeface="Source Code Pro"/>
              <a:ea typeface="Source Code Pro"/>
              <a:cs typeface="Source Code Pro"/>
              <a:sym typeface="Source Code Pro"/>
            </a:endParaRPr>
          </a:p>
          <a:p>
            <a:pPr indent="0" lvl="0" marL="0" rtl="0" algn="l">
              <a:spcBef>
                <a:spcPts val="1600"/>
              </a:spcBef>
              <a:spcAft>
                <a:spcPts val="0"/>
              </a:spcAft>
              <a:buNone/>
            </a:pPr>
            <a:r>
              <a:rPr lang="ko" u="sng">
                <a:solidFill>
                  <a:schemeClr val="hlink"/>
                </a:solidFill>
                <a:latin typeface="Source Code Pro"/>
                <a:ea typeface="Source Code Pro"/>
                <a:cs typeface="Source Code Pro"/>
                <a:sym typeface="Source Code Pro"/>
                <a:hlinkClick r:id="rId5"/>
              </a:rPr>
              <a:t>https://mdbootstrap.com</a:t>
            </a:r>
            <a:endParaRPr>
              <a:latin typeface="Source Code Pro"/>
              <a:ea typeface="Source Code Pro"/>
              <a:cs typeface="Source Code Pro"/>
              <a:sym typeface="Source Code Pro"/>
            </a:endParaRPr>
          </a:p>
          <a:p>
            <a:pPr indent="0" lvl="0" marL="0" rtl="0" algn="l">
              <a:spcBef>
                <a:spcPts val="1600"/>
              </a:spcBef>
              <a:spcAft>
                <a:spcPts val="0"/>
              </a:spcAft>
              <a:buNone/>
            </a:pPr>
            <a:r>
              <a:rPr lang="ko" u="sng">
                <a:solidFill>
                  <a:schemeClr val="hlink"/>
                </a:solidFill>
                <a:latin typeface="Source Code Pro"/>
                <a:ea typeface="Source Code Pro"/>
                <a:cs typeface="Source Code Pro"/>
                <a:sym typeface="Source Code Pro"/>
                <a:hlinkClick r:id="rId6"/>
              </a:rPr>
              <a:t>https://fontawesome.com/v4.7.0/icons/</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1600"/>
              </a:spcAft>
              <a:buNone/>
            </a:pPr>
            <a:r>
              <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Web</a:t>
            </a:r>
            <a:endParaRPr/>
          </a:p>
        </p:txBody>
      </p:sp>
      <p:sp>
        <p:nvSpPr>
          <p:cNvPr id="143" name="Google Shape;143;p27"/>
          <p:cNvSpPr txBox="1"/>
          <p:nvPr>
            <p:ph idx="1" type="body"/>
          </p:nvPr>
        </p:nvSpPr>
        <p:spPr>
          <a:xfrm>
            <a:off x="311700" y="1113925"/>
            <a:ext cx="8520600" cy="3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Source Code Pro"/>
                <a:ea typeface="Source Code Pro"/>
                <a:cs typeface="Source Code Pro"/>
                <a:sym typeface="Source Code Pro"/>
              </a:rPr>
              <a:t>World Wide Web (WWW, W3)</a:t>
            </a:r>
            <a:endParaRPr b="1">
              <a:latin typeface="Source Code Pro"/>
              <a:ea typeface="Source Code Pro"/>
              <a:cs typeface="Source Code Pro"/>
              <a:sym typeface="Source Code Pro"/>
            </a:endParaRPr>
          </a:p>
          <a:p>
            <a:pPr indent="0" lvl="0" marL="0" rtl="0" algn="l">
              <a:spcBef>
                <a:spcPts val="1600"/>
              </a:spcBef>
              <a:spcAft>
                <a:spcPts val="0"/>
              </a:spcAft>
              <a:buNone/>
            </a:pPr>
            <a:r>
              <a:rPr b="1" lang="ko">
                <a:latin typeface="Source Code Pro"/>
                <a:ea typeface="Source Code Pro"/>
                <a:cs typeface="Source Code Pro"/>
                <a:sym typeface="Source Code Pro"/>
              </a:rPr>
              <a:t># Wikipedia</a:t>
            </a:r>
            <a:br>
              <a:rPr lang="ko">
                <a:latin typeface="Source Code Pro"/>
                <a:ea typeface="Source Code Pro"/>
                <a:cs typeface="Source Code Pro"/>
                <a:sym typeface="Source Code Pro"/>
              </a:rPr>
            </a:br>
            <a:r>
              <a:rPr b="1" lang="ko" sz="1400">
                <a:latin typeface="Source Code Pro"/>
                <a:ea typeface="Source Code Pro"/>
                <a:cs typeface="Source Code Pro"/>
                <a:sym typeface="Source Code Pro"/>
              </a:rPr>
              <a:t>인터넷에 연결된 컴퓨터들을 통해 사람들이 정보를 공유</a:t>
            </a:r>
            <a:r>
              <a:rPr lang="ko" sz="1400">
                <a:latin typeface="Source Code Pro"/>
                <a:ea typeface="Source Code Pro"/>
                <a:cs typeface="Source Code Pro"/>
                <a:sym typeface="Source Code Pro"/>
              </a:rPr>
              <a:t>할 수 있는 전 세계적인 정보 공간을 말한다. 인터넷과 동의어로 쓰이는 경우가 많으나 엄격히 말해 서로 다른 개념이다. 웹은 전자 메일과 같이 인터넷 상에서 동작하는 하나의 서비스일 뿐이다. 그러나 1993년 이래로 웹은 인터넷 구조의 절대적 위치를 차지하고 있다.</a:t>
            </a:r>
            <a:endParaRPr sz="1400">
              <a:latin typeface="Source Code Pro"/>
              <a:ea typeface="Source Code Pro"/>
              <a:cs typeface="Source Code Pro"/>
              <a:sym typeface="Source Code Pro"/>
            </a:endParaRPr>
          </a:p>
          <a:p>
            <a:pPr indent="0" lvl="0" marL="0" rtl="0" algn="l">
              <a:spcBef>
                <a:spcPts val="1600"/>
              </a:spcBef>
              <a:spcAft>
                <a:spcPts val="1600"/>
              </a:spcAft>
              <a:buNone/>
            </a:pPr>
            <a:r>
              <a:rPr lang="ko" sz="1400">
                <a:latin typeface="Source Code Pro"/>
                <a:ea typeface="Source Code Pro"/>
                <a:cs typeface="Source Code Pro"/>
                <a:sym typeface="Source Code Pro"/>
              </a:rPr>
              <a:t>1969 ~ 1990 </a:t>
            </a:r>
            <a:r>
              <a:rPr lang="ko" sz="1400" u="sng">
                <a:solidFill>
                  <a:schemeClr val="hlink"/>
                </a:solidFill>
                <a:latin typeface="Source Code Pro"/>
                <a:ea typeface="Source Code Pro"/>
                <a:cs typeface="Source Code Pro"/>
                <a:sym typeface="Source Code Pro"/>
                <a:hlinkClick r:id="rId3"/>
              </a:rPr>
              <a:t>ARPAnet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1981 CSNET (NFS, 미국 국립 과학 재단)</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1982 TCP/IP 표준정립</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1986 ~ 1995 NFSnet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1996 ~ ISP</a:t>
            </a:r>
            <a:endParaRPr sz="14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Internet</a:t>
            </a:r>
            <a:endParaRPr/>
          </a:p>
        </p:txBody>
      </p:sp>
      <p:sp>
        <p:nvSpPr>
          <p:cNvPr id="149" name="Google Shape;149;p28"/>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Source Code Pro"/>
                <a:ea typeface="Source Code Pro"/>
                <a:cs typeface="Source Code Pro"/>
                <a:sym typeface="Source Code Pro"/>
              </a:rPr>
              <a:t>Intranet : Private</a:t>
            </a:r>
            <a:endParaRPr b="1">
              <a:latin typeface="Source Code Pro"/>
              <a:ea typeface="Source Code Pro"/>
              <a:cs typeface="Source Code Pro"/>
              <a:sym typeface="Source Code Pro"/>
            </a:endParaRPr>
          </a:p>
          <a:p>
            <a:pPr indent="0" lvl="0" marL="0" rtl="0" algn="l">
              <a:spcBef>
                <a:spcPts val="1600"/>
              </a:spcBef>
              <a:spcAft>
                <a:spcPts val="0"/>
              </a:spcAft>
              <a:buNone/>
            </a:pPr>
            <a:r>
              <a:rPr b="1" lang="ko">
                <a:latin typeface="Source Code Pro"/>
                <a:ea typeface="Source Code Pro"/>
                <a:cs typeface="Source Code Pro"/>
                <a:sym typeface="Source Code Pro"/>
              </a:rPr>
              <a:t>Extranet : Private</a:t>
            </a:r>
            <a:endParaRPr b="1">
              <a:latin typeface="Source Code Pro"/>
              <a:ea typeface="Source Code Pro"/>
              <a:cs typeface="Source Code Pro"/>
              <a:sym typeface="Source Code Pro"/>
            </a:endParaRPr>
          </a:p>
          <a:p>
            <a:pPr indent="0" lvl="0" marL="0" rtl="0" algn="l">
              <a:spcBef>
                <a:spcPts val="1600"/>
              </a:spcBef>
              <a:spcAft>
                <a:spcPts val="0"/>
              </a:spcAft>
              <a:buNone/>
            </a:pPr>
            <a:r>
              <a:rPr b="1" lang="ko">
                <a:latin typeface="Source Code Pro"/>
                <a:ea typeface="Source Code Pro"/>
                <a:cs typeface="Source Code Pro"/>
                <a:sym typeface="Source Code Pro"/>
              </a:rPr>
              <a:t>Internet : Global, Public </a:t>
            </a:r>
            <a:endParaRPr b="1">
              <a:latin typeface="Source Code Pro"/>
              <a:ea typeface="Source Code Pro"/>
              <a:cs typeface="Source Code Pro"/>
              <a:sym typeface="Source Code Pro"/>
            </a:endParaRPr>
          </a:p>
          <a:p>
            <a:pPr indent="0" lvl="0" marL="0" rtl="0" algn="l">
              <a:spcBef>
                <a:spcPts val="1600"/>
              </a:spcBef>
              <a:spcAft>
                <a:spcPts val="0"/>
              </a:spcAft>
              <a:buNone/>
            </a:pPr>
            <a:r>
              <a:t/>
            </a:r>
            <a:endParaRPr b="1">
              <a:latin typeface="Source Code Pro"/>
              <a:ea typeface="Source Code Pro"/>
              <a:cs typeface="Source Code Pro"/>
              <a:sym typeface="Source Code Pro"/>
            </a:endParaRPr>
          </a:p>
          <a:p>
            <a:pPr indent="0" lvl="0" marL="0" rtl="0" algn="l">
              <a:spcBef>
                <a:spcPts val="1600"/>
              </a:spcBef>
              <a:spcAft>
                <a:spcPts val="1600"/>
              </a:spcAft>
              <a:buNone/>
            </a:pPr>
            <a:r>
              <a:rPr b="1" lang="ko">
                <a:latin typeface="Source Code Pro"/>
                <a:ea typeface="Source Code Pro"/>
                <a:cs typeface="Source Code Pro"/>
                <a:sym typeface="Source Code Pro"/>
              </a:rPr>
              <a:t>Web is a part of Internet.</a:t>
            </a:r>
            <a:endParaRPr b="1">
              <a:latin typeface="Source Code Pro"/>
              <a:ea typeface="Source Code Pro"/>
              <a:cs typeface="Source Code Pro"/>
              <a:sym typeface="Source Code Pro"/>
            </a:endParaRPr>
          </a:p>
        </p:txBody>
      </p:sp>
      <p:pic>
        <p:nvPicPr>
          <p:cNvPr id="150" name="Google Shape;150;p28"/>
          <p:cNvPicPr preferRelativeResize="0"/>
          <p:nvPr/>
        </p:nvPicPr>
        <p:blipFill>
          <a:blip r:embed="rId3">
            <a:alphaModFix/>
          </a:blip>
          <a:stretch>
            <a:fillRect/>
          </a:stretch>
        </p:blipFill>
        <p:spPr>
          <a:xfrm>
            <a:off x="4147198" y="1593348"/>
            <a:ext cx="4685100" cy="2599300"/>
          </a:xfrm>
          <a:prstGeom prst="rect">
            <a:avLst/>
          </a:prstGeom>
          <a:noFill/>
          <a:ln>
            <a:noFill/>
          </a:ln>
        </p:spPr>
      </p:pic>
      <p:sp>
        <p:nvSpPr>
          <p:cNvPr id="151" name="Google Shape;151;p28"/>
          <p:cNvSpPr txBox="1"/>
          <p:nvPr/>
        </p:nvSpPr>
        <p:spPr>
          <a:xfrm>
            <a:off x="4064750" y="4147050"/>
            <a:ext cx="49524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출처: </a:t>
            </a:r>
            <a:r>
              <a:rPr lang="ko" sz="800" u="sng">
                <a:solidFill>
                  <a:schemeClr val="hlink"/>
                </a:solidFill>
                <a:hlinkClick r:id="rId4"/>
              </a:rPr>
              <a:t>http://www.conceptsimplified.com/compare/difference-between-internet-intranet-and-extranet/</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2596350" y="1237525"/>
            <a:ext cx="3837826" cy="3433850"/>
          </a:xfrm>
          <a:prstGeom prst="rect">
            <a:avLst/>
          </a:prstGeom>
          <a:noFill/>
          <a:ln>
            <a:noFill/>
          </a:ln>
        </p:spPr>
      </p:pic>
      <p:sp>
        <p:nvSpPr>
          <p:cNvPr id="157" name="Google Shape;157;p29"/>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HTTP</a:t>
            </a:r>
            <a:endParaRPr/>
          </a:p>
        </p:txBody>
      </p:sp>
      <p:sp>
        <p:nvSpPr>
          <p:cNvPr id="158" name="Google Shape;158;p29"/>
          <p:cNvSpPr txBox="1"/>
          <p:nvPr>
            <p:ph idx="1" type="body"/>
          </p:nvPr>
        </p:nvSpPr>
        <p:spPr>
          <a:xfrm>
            <a:off x="166850" y="809125"/>
            <a:ext cx="4799100" cy="40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Source Code Pro"/>
                <a:ea typeface="Source Code Pro"/>
                <a:cs typeface="Source Code Pro"/>
                <a:sym typeface="Source Code Pro"/>
              </a:rPr>
              <a:t>H</a:t>
            </a:r>
            <a:r>
              <a:rPr lang="ko">
                <a:latin typeface="Source Code Pro"/>
                <a:ea typeface="Source Code Pro"/>
                <a:cs typeface="Source Code Pro"/>
                <a:sym typeface="Source Code Pro"/>
              </a:rPr>
              <a:t>yper</a:t>
            </a:r>
            <a:r>
              <a:rPr b="1" lang="ko">
                <a:latin typeface="Source Code Pro"/>
                <a:ea typeface="Source Code Pro"/>
                <a:cs typeface="Source Code Pro"/>
                <a:sym typeface="Source Code Pro"/>
              </a:rPr>
              <a:t>T</a:t>
            </a:r>
            <a:r>
              <a:rPr lang="ko">
                <a:latin typeface="Source Code Pro"/>
                <a:ea typeface="Source Code Pro"/>
                <a:cs typeface="Source Code Pro"/>
                <a:sym typeface="Source Code Pro"/>
              </a:rPr>
              <a:t>ext </a:t>
            </a:r>
            <a:r>
              <a:rPr b="1" lang="ko">
                <a:latin typeface="Source Code Pro"/>
                <a:ea typeface="Source Code Pro"/>
                <a:cs typeface="Source Code Pro"/>
                <a:sym typeface="Source Code Pro"/>
              </a:rPr>
              <a:t>T</a:t>
            </a:r>
            <a:r>
              <a:rPr lang="ko">
                <a:latin typeface="Source Code Pro"/>
                <a:ea typeface="Source Code Pro"/>
                <a:cs typeface="Source Code Pro"/>
                <a:sym typeface="Source Code Pro"/>
              </a:rPr>
              <a:t>ransfer </a:t>
            </a:r>
            <a:r>
              <a:rPr b="1" lang="ko">
                <a:latin typeface="Source Code Pro"/>
                <a:ea typeface="Source Code Pro"/>
                <a:cs typeface="Source Code Pro"/>
                <a:sym typeface="Source Code Pro"/>
              </a:rPr>
              <a:t>P</a:t>
            </a:r>
            <a:r>
              <a:rPr lang="ko">
                <a:latin typeface="Source Code Pro"/>
                <a:ea typeface="Source Code Pro"/>
                <a:cs typeface="Source Code Pro"/>
                <a:sym typeface="Source Code Pro"/>
              </a:rPr>
              <a:t>rotocol</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(Web Protocol)</a:t>
            </a:r>
            <a:endParaRPr>
              <a:latin typeface="Source Code Pro"/>
              <a:ea typeface="Source Code Pro"/>
              <a:cs typeface="Source Code Pro"/>
              <a:sym typeface="Source Code Pro"/>
            </a:endParaRPr>
          </a:p>
          <a:p>
            <a:pPr indent="0" lvl="0" marL="0" rtl="0" algn="l">
              <a:spcBef>
                <a:spcPts val="1600"/>
              </a:spcBef>
              <a:spcAft>
                <a:spcPts val="0"/>
              </a:spcAft>
              <a:buNone/>
            </a:pPr>
            <a:r>
              <a:rPr lang="ko">
                <a:latin typeface="Source Code Pro"/>
                <a:ea typeface="Source Code Pro"/>
                <a:cs typeface="Source Code Pro"/>
                <a:sym typeface="Source Code Pro"/>
              </a:rPr>
              <a:t>1996 HTTP 1.0</a:t>
            </a:r>
            <a:br>
              <a:rPr lang="ko">
                <a:latin typeface="Source Code Pro"/>
                <a:ea typeface="Source Code Pro"/>
                <a:cs typeface="Source Code Pro"/>
                <a:sym typeface="Source Code Pro"/>
              </a:rPr>
            </a:br>
            <a:r>
              <a:rPr b="1" lang="ko">
                <a:latin typeface="Source Code Pro"/>
                <a:ea typeface="Source Code Pro"/>
                <a:cs typeface="Source Code Pro"/>
                <a:sym typeface="Source Code Pro"/>
              </a:rPr>
              <a:t>1999 HTTP 1.1</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2015 HTTP 2</a:t>
            </a:r>
            <a:endParaRPr>
              <a:latin typeface="Source Code Pro"/>
              <a:ea typeface="Source Code Pro"/>
              <a:cs typeface="Source Code Pro"/>
              <a:sym typeface="Source Code Pro"/>
            </a:endParaRPr>
          </a:p>
          <a:p>
            <a:pPr indent="0" lvl="0" marL="0" rtl="0" algn="l">
              <a:spcBef>
                <a:spcPts val="1600"/>
              </a:spcBef>
              <a:spcAft>
                <a:spcPts val="1600"/>
              </a:spcAft>
              <a:buNone/>
            </a:pPr>
            <a:br>
              <a:rPr lang="ko">
                <a:latin typeface="Source Code Pro"/>
                <a:ea typeface="Source Code Pro"/>
                <a:cs typeface="Source Code Pro"/>
                <a:sym typeface="Source Code Pro"/>
              </a:rPr>
            </a:br>
            <a:r>
              <a:rPr lang="ko" sz="1400">
                <a:latin typeface="Source Code Pro"/>
                <a:ea typeface="Source Code Pro"/>
                <a:cs typeface="Source Code Pro"/>
                <a:sym typeface="Source Code Pro"/>
              </a:rPr>
              <a:t>Request, Response</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Authentication</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Session, Cookie</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Foward, Redirect</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Cache, Compression</a:t>
            </a:r>
            <a:br>
              <a:rPr lang="ko" sz="1400">
                <a:latin typeface="Source Code Pro"/>
                <a:ea typeface="Source Code Pro"/>
                <a:cs typeface="Source Code Pro"/>
                <a:sym typeface="Source Code Pro"/>
              </a:rPr>
            </a:br>
            <a:r>
              <a:rPr lang="ko" sz="1400">
                <a:latin typeface="Source Code Pro"/>
                <a:ea typeface="Source Code Pro"/>
                <a:cs typeface="Source Code Pro"/>
                <a:sym typeface="Source Code Pro"/>
              </a:rPr>
              <a:t>Header, UserAgent</a:t>
            </a:r>
            <a:endParaRPr sz="1400">
              <a:latin typeface="Source Code Pro"/>
              <a:ea typeface="Source Code Pro"/>
              <a:cs typeface="Source Code Pro"/>
              <a:sym typeface="Source Code Pro"/>
            </a:endParaRPr>
          </a:p>
        </p:txBody>
      </p:sp>
      <p:sp>
        <p:nvSpPr>
          <p:cNvPr id="159" name="Google Shape;159;p29"/>
          <p:cNvSpPr txBox="1"/>
          <p:nvPr>
            <p:ph idx="1" type="body"/>
          </p:nvPr>
        </p:nvSpPr>
        <p:spPr>
          <a:xfrm>
            <a:off x="6478100" y="580525"/>
            <a:ext cx="2526300" cy="37239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Source Code Pro"/>
                <a:ea typeface="Source Code Pro"/>
                <a:cs typeface="Source Code Pro"/>
                <a:sym typeface="Source Code Pro"/>
              </a:rPr>
              <a:t>cf. Protocols</a:t>
            </a:r>
            <a:endParaRPr b="1">
              <a:latin typeface="Source Code Pro"/>
              <a:ea typeface="Source Code Pro"/>
              <a:cs typeface="Source Code Pro"/>
              <a:sym typeface="Source Code Pro"/>
            </a:endParaRPr>
          </a:p>
          <a:p>
            <a:pPr indent="0" lvl="0" marL="0" rtl="0" algn="l">
              <a:spcBef>
                <a:spcPts val="1600"/>
              </a:spcBef>
              <a:spcAft>
                <a:spcPts val="1600"/>
              </a:spcAft>
              <a:buNone/>
            </a:pPr>
            <a:r>
              <a:rPr b="1" lang="ko">
                <a:latin typeface="Source Code Pro"/>
                <a:ea typeface="Source Code Pro"/>
                <a:cs typeface="Source Code Pro"/>
                <a:sym typeface="Source Code Pro"/>
              </a:rPr>
              <a:t>TCP </a:t>
            </a:r>
            <a:r>
              <a:rPr lang="ko" sz="1000">
                <a:latin typeface="Source Code Pro"/>
                <a:ea typeface="Source Code Pro"/>
                <a:cs typeface="Source Code Pro"/>
                <a:sym typeface="Source Code Pro"/>
              </a:rPr>
              <a:t>Transmission Control</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UDP </a:t>
            </a:r>
            <a:r>
              <a:rPr lang="ko" sz="1000">
                <a:latin typeface="Source Code Pro"/>
                <a:ea typeface="Source Code Pro"/>
                <a:cs typeface="Source Code Pro"/>
                <a:sym typeface="Source Code Pro"/>
              </a:rPr>
              <a:t>Universal Datagram</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FTP </a:t>
            </a:r>
            <a:r>
              <a:rPr lang="ko" sz="1000">
                <a:latin typeface="Source Code Pro"/>
                <a:ea typeface="Source Code Pro"/>
                <a:cs typeface="Source Code Pro"/>
                <a:sym typeface="Source Code Pro"/>
              </a:rPr>
              <a:t>File Transfer</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DHCP </a:t>
            </a:r>
            <a:r>
              <a:rPr lang="ko" sz="1000">
                <a:latin typeface="Source Code Pro"/>
                <a:ea typeface="Source Code Pro"/>
                <a:cs typeface="Source Code Pro"/>
                <a:sym typeface="Source Code Pro"/>
              </a:rPr>
              <a:t>Dynamic Host Config</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IMAP </a:t>
            </a:r>
            <a:r>
              <a:rPr lang="ko" sz="1000">
                <a:latin typeface="Source Code Pro"/>
                <a:ea typeface="Source Code Pro"/>
                <a:cs typeface="Source Code Pro"/>
                <a:sym typeface="Source Code Pro"/>
              </a:rPr>
              <a:t>Inter Message Access</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POP </a:t>
            </a:r>
            <a:r>
              <a:rPr lang="ko" sz="1000">
                <a:latin typeface="Source Code Pro"/>
                <a:ea typeface="Source Code Pro"/>
                <a:cs typeface="Source Code Pro"/>
                <a:sym typeface="Source Code Pro"/>
              </a:rPr>
              <a:t>Post Office</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NNTP </a:t>
            </a:r>
            <a:r>
              <a:rPr lang="ko" sz="1000">
                <a:latin typeface="Source Code Pro"/>
                <a:ea typeface="Source Code Pro"/>
                <a:cs typeface="Source Code Pro"/>
                <a:sym typeface="Source Code Pro"/>
              </a:rPr>
              <a:t>Network News Transfer</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NTP </a:t>
            </a:r>
            <a:r>
              <a:rPr lang="ko" sz="1000">
                <a:latin typeface="Source Code Pro"/>
                <a:ea typeface="Source Code Pro"/>
                <a:cs typeface="Source Code Pro"/>
                <a:sym typeface="Source Code Pro"/>
              </a:rPr>
              <a:t> Network Time</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SMTP </a:t>
            </a:r>
            <a:r>
              <a:rPr lang="ko" sz="1000">
                <a:latin typeface="Source Code Pro"/>
                <a:ea typeface="Source Code Pro"/>
                <a:cs typeface="Source Code Pro"/>
                <a:sym typeface="Source Code Pro"/>
              </a:rPr>
              <a:t>Simple Mail Transfer</a:t>
            </a:r>
            <a:br>
              <a:rPr b="1" lang="ko">
                <a:latin typeface="Source Code Pro"/>
                <a:ea typeface="Source Code Pro"/>
                <a:cs typeface="Source Code Pro"/>
                <a:sym typeface="Source Code Pro"/>
              </a:rPr>
            </a:br>
            <a:r>
              <a:rPr b="1" lang="ko">
                <a:latin typeface="Source Code Pro"/>
                <a:ea typeface="Source Code Pro"/>
                <a:cs typeface="Source Code Pro"/>
                <a:sym typeface="Source Code Pro"/>
              </a:rPr>
              <a:t>SNMP </a:t>
            </a:r>
            <a:r>
              <a:rPr lang="ko" sz="1000">
                <a:latin typeface="Source Code Pro"/>
                <a:ea typeface="Source Code Pro"/>
                <a:cs typeface="Source Code Pro"/>
                <a:sym typeface="Source Code Pro"/>
              </a:rPr>
              <a:t>Simple Network Manage</a:t>
            </a:r>
            <a:endParaRPr b="1">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HTTP (Cont'd)</a:t>
            </a:r>
            <a:endParaRPr/>
          </a:p>
        </p:txBody>
      </p:sp>
      <p:sp>
        <p:nvSpPr>
          <p:cNvPr id="165" name="Google Shape;165;p30"/>
          <p:cNvSpPr txBox="1"/>
          <p:nvPr>
            <p:ph idx="1" type="body"/>
          </p:nvPr>
        </p:nvSpPr>
        <p:spPr>
          <a:xfrm>
            <a:off x="311700" y="961525"/>
            <a:ext cx="4447200" cy="36210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sz="1400">
                <a:latin typeface="Source Code Pro"/>
                <a:ea typeface="Source Code Pro"/>
                <a:cs typeface="Source Code Pro"/>
                <a:sym typeface="Source Code Pro"/>
              </a:rPr>
              <a:t># Request, Response, Body</a:t>
            </a:r>
            <a:endParaRPr b="1" sz="1400">
              <a:latin typeface="Source Code Pro"/>
              <a:ea typeface="Source Code Pro"/>
              <a:cs typeface="Source Code Pro"/>
              <a:sym typeface="Source Code Pro"/>
            </a:endParaRPr>
          </a:p>
          <a:p>
            <a:pPr indent="0" lvl="0" marL="0" rtl="0" algn="l">
              <a:spcBef>
                <a:spcPts val="1600"/>
              </a:spcBef>
              <a:spcAft>
                <a:spcPts val="1600"/>
              </a:spcAft>
              <a:buNone/>
            </a:pPr>
            <a:r>
              <a:rPr b="1" lang="ko" sz="1400">
                <a:latin typeface="Source Code Pro"/>
                <a:ea typeface="Source Code Pro"/>
                <a:cs typeface="Source Code Pro"/>
                <a:sym typeface="Source Code Pro"/>
              </a:rPr>
              <a:t># HTTP Request Method</a:t>
            </a:r>
            <a:endParaRPr b="1" sz="1400">
              <a:latin typeface="Source Code Pro"/>
              <a:ea typeface="Source Code Pro"/>
              <a:cs typeface="Source Code Pro"/>
              <a:sym typeface="Source Code Pro"/>
            </a:endParaRPr>
          </a:p>
        </p:txBody>
      </p:sp>
      <p:pic>
        <p:nvPicPr>
          <p:cNvPr id="166" name="Google Shape;166;p30"/>
          <p:cNvPicPr preferRelativeResize="0"/>
          <p:nvPr/>
        </p:nvPicPr>
        <p:blipFill>
          <a:blip r:embed="rId3">
            <a:alphaModFix/>
          </a:blip>
          <a:stretch>
            <a:fillRect/>
          </a:stretch>
        </p:blipFill>
        <p:spPr>
          <a:xfrm>
            <a:off x="393325" y="1848800"/>
            <a:ext cx="4095799" cy="2449550"/>
          </a:xfrm>
          <a:prstGeom prst="rect">
            <a:avLst/>
          </a:prstGeom>
          <a:noFill/>
          <a:ln>
            <a:noFill/>
          </a:ln>
        </p:spPr>
      </p:pic>
      <p:sp>
        <p:nvSpPr>
          <p:cNvPr id="167" name="Google Shape;167;p30"/>
          <p:cNvSpPr txBox="1"/>
          <p:nvPr>
            <p:ph idx="1" type="body"/>
          </p:nvPr>
        </p:nvSpPr>
        <p:spPr>
          <a:xfrm>
            <a:off x="5085925" y="961525"/>
            <a:ext cx="3940200" cy="36210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sz="1400">
                <a:latin typeface="Source Code Pro"/>
                <a:ea typeface="Source Code Pro"/>
                <a:cs typeface="Source Code Pro"/>
                <a:sym typeface="Source Code Pro"/>
              </a:rPr>
              <a:t># Response Code</a:t>
            </a:r>
            <a:endParaRPr b="1" sz="1400">
              <a:latin typeface="Source Code Pro"/>
              <a:ea typeface="Source Code Pro"/>
              <a:cs typeface="Source Code Pro"/>
              <a:sym typeface="Source Code Pro"/>
            </a:endParaRPr>
          </a:p>
          <a:p>
            <a:pPr indent="0" lvl="0" marL="0" rtl="0" algn="l">
              <a:spcBef>
                <a:spcPts val="1600"/>
              </a:spcBef>
              <a:spcAft>
                <a:spcPts val="0"/>
              </a:spcAft>
              <a:buNone/>
            </a:pPr>
            <a:r>
              <a:rPr b="1" lang="ko" sz="1400">
                <a:latin typeface="Source Code Pro"/>
                <a:ea typeface="Source Code Pro"/>
                <a:cs typeface="Source Code Pro"/>
                <a:sym typeface="Source Code Pro"/>
              </a:rPr>
              <a:t>200  OK</a:t>
            </a:r>
            <a:br>
              <a:rPr b="1" lang="ko" sz="1400">
                <a:latin typeface="Source Code Pro"/>
                <a:ea typeface="Source Code Pro"/>
                <a:cs typeface="Source Code Pro"/>
                <a:sym typeface="Source Code Pro"/>
              </a:rPr>
            </a:br>
            <a:r>
              <a:rPr b="1" lang="ko" sz="1400">
                <a:latin typeface="Source Code Pro"/>
                <a:ea typeface="Source Code Pro"/>
                <a:cs typeface="Source Code Pro"/>
                <a:sym typeface="Source Code Pro"/>
              </a:rPr>
              <a:t>202  Accepted</a:t>
            </a:r>
            <a:endParaRPr b="1" sz="1400">
              <a:latin typeface="Source Code Pro"/>
              <a:ea typeface="Source Code Pro"/>
              <a:cs typeface="Source Code Pro"/>
              <a:sym typeface="Source Code Pro"/>
            </a:endParaRPr>
          </a:p>
          <a:p>
            <a:pPr indent="0" lvl="0" marL="0" rtl="0" algn="l">
              <a:spcBef>
                <a:spcPts val="1600"/>
              </a:spcBef>
              <a:spcAft>
                <a:spcPts val="0"/>
              </a:spcAft>
              <a:buNone/>
            </a:pPr>
            <a:r>
              <a:rPr b="1" lang="ko" sz="1400">
                <a:latin typeface="Source Code Pro"/>
                <a:ea typeface="Source Code Pro"/>
                <a:cs typeface="Source Code Pro"/>
                <a:sym typeface="Source Code Pro"/>
              </a:rPr>
              <a:t>304  Not Modified</a:t>
            </a:r>
            <a:endParaRPr b="1" sz="1400">
              <a:latin typeface="Source Code Pro"/>
              <a:ea typeface="Source Code Pro"/>
              <a:cs typeface="Source Code Pro"/>
              <a:sym typeface="Source Code Pro"/>
            </a:endParaRPr>
          </a:p>
          <a:p>
            <a:pPr indent="0" lvl="0" marL="0" rtl="0" algn="l">
              <a:spcBef>
                <a:spcPts val="1600"/>
              </a:spcBef>
              <a:spcAft>
                <a:spcPts val="0"/>
              </a:spcAft>
              <a:buNone/>
            </a:pPr>
            <a:r>
              <a:rPr b="1" lang="ko" sz="1400">
                <a:latin typeface="Source Code Pro"/>
                <a:ea typeface="Source Code Pro"/>
                <a:cs typeface="Source Code Pro"/>
                <a:sym typeface="Source Code Pro"/>
              </a:rPr>
              <a:t>400  Bad Request</a:t>
            </a:r>
            <a:br>
              <a:rPr b="1" lang="ko" sz="1400">
                <a:latin typeface="Source Code Pro"/>
                <a:ea typeface="Source Code Pro"/>
                <a:cs typeface="Source Code Pro"/>
                <a:sym typeface="Source Code Pro"/>
              </a:rPr>
            </a:br>
            <a:r>
              <a:rPr b="1" lang="ko" sz="1400">
                <a:latin typeface="Source Code Pro"/>
                <a:ea typeface="Source Code Pro"/>
                <a:cs typeface="Source Code Pro"/>
                <a:sym typeface="Source Code Pro"/>
              </a:rPr>
              <a:t>401  UnAuthorized</a:t>
            </a:r>
            <a:br>
              <a:rPr b="1" lang="ko" sz="1400">
                <a:latin typeface="Source Code Pro"/>
                <a:ea typeface="Source Code Pro"/>
                <a:cs typeface="Source Code Pro"/>
                <a:sym typeface="Source Code Pro"/>
              </a:rPr>
            </a:br>
            <a:r>
              <a:rPr b="1" lang="ko" sz="1400">
                <a:latin typeface="Source Code Pro"/>
                <a:ea typeface="Source Code Pro"/>
                <a:cs typeface="Source Code Pro"/>
                <a:sym typeface="Source Code Pro"/>
              </a:rPr>
              <a:t>403  Fobidden</a:t>
            </a:r>
            <a:br>
              <a:rPr b="1" lang="ko" sz="1400">
                <a:latin typeface="Source Code Pro"/>
                <a:ea typeface="Source Code Pro"/>
                <a:cs typeface="Source Code Pro"/>
                <a:sym typeface="Source Code Pro"/>
              </a:rPr>
            </a:br>
            <a:r>
              <a:rPr b="1" lang="ko" sz="1400">
                <a:latin typeface="Source Code Pro"/>
                <a:ea typeface="Source Code Pro"/>
                <a:cs typeface="Source Code Pro"/>
                <a:sym typeface="Source Code Pro"/>
              </a:rPr>
              <a:t>404  Not Found</a:t>
            </a:r>
            <a:br>
              <a:rPr b="1" lang="ko" sz="1400">
                <a:latin typeface="Source Code Pro"/>
                <a:ea typeface="Source Code Pro"/>
                <a:cs typeface="Source Code Pro"/>
                <a:sym typeface="Source Code Pro"/>
              </a:rPr>
            </a:br>
            <a:r>
              <a:rPr b="1" lang="ko" sz="1400">
                <a:latin typeface="Source Code Pro"/>
                <a:ea typeface="Source Code Pro"/>
                <a:cs typeface="Source Code Pro"/>
                <a:sym typeface="Source Code Pro"/>
              </a:rPr>
              <a:t>405  Method NotAllowed</a:t>
            </a:r>
            <a:endParaRPr b="1" sz="1400">
              <a:latin typeface="Source Code Pro"/>
              <a:ea typeface="Source Code Pro"/>
              <a:cs typeface="Source Code Pro"/>
              <a:sym typeface="Source Code Pro"/>
            </a:endParaRPr>
          </a:p>
          <a:p>
            <a:pPr indent="0" lvl="0" marL="0" rtl="0" algn="l">
              <a:spcBef>
                <a:spcPts val="1600"/>
              </a:spcBef>
              <a:spcAft>
                <a:spcPts val="1600"/>
              </a:spcAft>
              <a:buNone/>
            </a:pPr>
            <a:r>
              <a:rPr b="1" lang="ko" sz="1400">
                <a:latin typeface="Source Code Pro"/>
                <a:ea typeface="Source Code Pro"/>
                <a:cs typeface="Source Code Pro"/>
                <a:sym typeface="Source Code Pro"/>
              </a:rPr>
              <a:t>50X  Error</a:t>
            </a:r>
            <a:endParaRPr b="1" sz="14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521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Web Development (웹개발 시작하기)</a:t>
            </a:r>
            <a:endParaRPr/>
          </a:p>
        </p:txBody>
      </p:sp>
      <p:sp>
        <p:nvSpPr>
          <p:cNvPr id="173" name="Google Shape;173;p31"/>
          <p:cNvSpPr txBox="1"/>
          <p:nvPr>
            <p:ph idx="1" type="body"/>
          </p:nvPr>
        </p:nvSpPr>
        <p:spPr>
          <a:xfrm>
            <a:off x="311700" y="1515100"/>
            <a:ext cx="8638800" cy="22494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 sz="1400" u="sng">
                <a:solidFill>
                  <a:schemeClr val="hlink"/>
                </a:solidFill>
                <a:latin typeface="Source Code Pro"/>
                <a:ea typeface="Source Code Pro"/>
                <a:cs typeface="Source Code Pro"/>
                <a:sym typeface="Source Code Pro"/>
                <a:hlinkClick r:id="rId3"/>
              </a:rPr>
              <a:t>https://developer.mozilla.org/ko/docs/Learn/Getting_started_with_the_web</a:t>
            </a:r>
            <a:endParaRPr b="1" sz="1400">
              <a:latin typeface="Source Code Pro"/>
              <a:ea typeface="Source Code Pro"/>
              <a:cs typeface="Source Code Pro"/>
              <a:sym typeface="Source Code Pro"/>
            </a:endParaRPr>
          </a:p>
          <a:p>
            <a:pPr indent="0" lvl="0" marL="0" rtl="0" algn="l">
              <a:spcBef>
                <a:spcPts val="1600"/>
              </a:spcBef>
              <a:spcAft>
                <a:spcPts val="1600"/>
              </a:spcAft>
              <a:buNone/>
            </a:pPr>
            <a:r>
              <a:t/>
            </a:r>
            <a:endParaRPr b="1" sz="14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7200"/>
              <a:t>    웹개발</a:t>
            </a:r>
            <a:endParaRPr sz="7200"/>
          </a:p>
        </p:txBody>
      </p:sp>
      <p:sp>
        <p:nvSpPr>
          <p:cNvPr id="179" name="Google Shape;179;p32"/>
          <p:cNvSpPr txBox="1"/>
          <p:nvPr>
            <p:ph idx="1" type="subTitle"/>
          </p:nvPr>
        </p:nvSpPr>
        <p:spPr>
          <a:xfrm>
            <a:off x="2589700" y="2697650"/>
            <a:ext cx="4418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sz="4800"/>
              <a:t>HTML</a:t>
            </a:r>
            <a:endParaRPr b="1" sz="4800"/>
          </a:p>
        </p:txBody>
      </p:sp>
      <p:pic>
        <p:nvPicPr>
          <p:cNvPr id="180" name="Google Shape;180;p32"/>
          <p:cNvPicPr preferRelativeResize="0"/>
          <p:nvPr/>
        </p:nvPicPr>
        <p:blipFill>
          <a:blip r:embed="rId3">
            <a:alphaModFix/>
          </a:blip>
          <a:stretch>
            <a:fillRect/>
          </a:stretch>
        </p:blipFill>
        <p:spPr>
          <a:xfrm>
            <a:off x="1211950" y="990801"/>
            <a:ext cx="2002128" cy="2002128"/>
          </a:xfrm>
          <a:prstGeom prst="rect">
            <a:avLst/>
          </a:prstGeom>
          <a:noFill/>
          <a:ln>
            <a:noFill/>
          </a:ln>
        </p:spPr>
      </p:pic>
      <p:sp>
        <p:nvSpPr>
          <p:cNvPr id="181" name="Google Shape;181;p32"/>
          <p:cNvSpPr/>
          <p:nvPr/>
        </p:nvSpPr>
        <p:spPr>
          <a:xfrm rot="-900048">
            <a:off x="6175610" y="786011"/>
            <a:ext cx="1826756" cy="1790250"/>
          </a:xfrm>
          <a:prstGeom prst="irregularSeal1">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6000">
                <a:solidFill>
                  <a:srgbClr val="FF9900"/>
                </a:solidFill>
                <a:latin typeface="Comic Sans MS"/>
                <a:ea typeface="Comic Sans MS"/>
                <a:cs typeface="Comic Sans MS"/>
                <a:sym typeface="Comic Sans MS"/>
              </a:rPr>
              <a:t>2</a:t>
            </a:r>
            <a:endParaRPr b="1" sz="6000">
              <a:solidFill>
                <a:srgbClr val="FF99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HTML </a:t>
            </a:r>
            <a:r>
              <a:rPr b="0" lang="ko"/>
              <a:t>(</a:t>
            </a:r>
            <a:r>
              <a:rPr lang="ko"/>
              <a:t>H</a:t>
            </a:r>
            <a:r>
              <a:rPr b="0" lang="ko"/>
              <a:t>yper</a:t>
            </a:r>
            <a:r>
              <a:rPr lang="ko"/>
              <a:t>T</a:t>
            </a:r>
            <a:r>
              <a:rPr b="0" lang="ko"/>
              <a:t>ext </a:t>
            </a:r>
            <a:r>
              <a:rPr lang="ko"/>
              <a:t>M</a:t>
            </a:r>
            <a:r>
              <a:rPr b="0" lang="ko"/>
              <a:t>arkup </a:t>
            </a:r>
            <a:r>
              <a:rPr lang="ko"/>
              <a:t>L</a:t>
            </a:r>
            <a:r>
              <a:rPr b="0" lang="ko"/>
              <a:t>anguage)</a:t>
            </a:r>
            <a:endParaRPr b="0"/>
          </a:p>
        </p:txBody>
      </p:sp>
      <p:sp>
        <p:nvSpPr>
          <p:cNvPr id="187" name="Google Shape;187;p33"/>
          <p:cNvSpPr txBox="1"/>
          <p:nvPr>
            <p:ph idx="1" type="body"/>
          </p:nvPr>
        </p:nvSpPr>
        <p:spPr>
          <a:xfrm>
            <a:off x="311700" y="1113925"/>
            <a:ext cx="8520600" cy="35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Source Code Pro"/>
                <a:ea typeface="Source Code Pro"/>
                <a:cs typeface="Source Code Pro"/>
                <a:sym typeface="Source Code Pro"/>
              </a:rPr>
              <a:t>1991 HTML </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1996 XML</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2000 XHTML</a:t>
            </a: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2004 HTML5</a:t>
            </a:r>
            <a:endParaRPr>
              <a:latin typeface="Source Code Pro"/>
              <a:ea typeface="Source Code Pro"/>
              <a:cs typeface="Source Code Pro"/>
              <a:sym typeface="Source Code Pro"/>
            </a:endParaRPr>
          </a:p>
          <a:p>
            <a:pPr indent="0" lvl="0" marL="0" rtl="0" algn="l">
              <a:spcBef>
                <a:spcPts val="1600"/>
              </a:spcBef>
              <a:spcAft>
                <a:spcPts val="0"/>
              </a:spcAft>
              <a:buNone/>
            </a:pPr>
            <a:r>
              <a:rPr lang="ko">
                <a:latin typeface="Source Code Pro"/>
                <a:ea typeface="Source Code Pro"/>
                <a:cs typeface="Source Code Pro"/>
                <a:sym typeface="Source Code Pro"/>
              </a:rPr>
              <a:t>Tag, Element, Attribute, Namespace</a:t>
            </a:r>
            <a:endParaRPr>
              <a:latin typeface="Source Code Pro"/>
              <a:ea typeface="Source Code Pro"/>
              <a:cs typeface="Source Code Pro"/>
              <a:sym typeface="Source Code Pro"/>
            </a:endParaRPr>
          </a:p>
          <a:p>
            <a:pPr indent="0" lvl="0" marL="0" rtl="0" algn="l">
              <a:spcBef>
                <a:spcPts val="1600"/>
              </a:spcBef>
              <a:spcAft>
                <a:spcPts val="0"/>
              </a:spcAft>
              <a:buNone/>
            </a:pPr>
            <a:br>
              <a:rPr lang="ko">
                <a:latin typeface="Source Code Pro"/>
                <a:ea typeface="Source Code Pro"/>
                <a:cs typeface="Source Code Pro"/>
                <a:sym typeface="Source Code Pro"/>
              </a:rPr>
            </a:br>
            <a:r>
              <a:rPr lang="ko">
                <a:latin typeface="Source Code Pro"/>
                <a:ea typeface="Source Code Pro"/>
                <a:cs typeface="Source Code Pro"/>
                <a:sym typeface="Source Code Pro"/>
              </a:rPr>
              <a:t># HTML Tutorial</a:t>
            </a:r>
            <a:br>
              <a:rPr lang="ko">
                <a:latin typeface="Source Code Pro"/>
                <a:ea typeface="Source Code Pro"/>
                <a:cs typeface="Source Code Pro"/>
                <a:sym typeface="Source Code Pro"/>
              </a:rPr>
            </a:br>
            <a:r>
              <a:rPr lang="ko" sz="1400" u="sng">
                <a:solidFill>
                  <a:schemeClr val="hlink"/>
                </a:solidFill>
                <a:latin typeface="Source Code Pro"/>
                <a:ea typeface="Source Code Pro"/>
                <a:cs typeface="Source Code Pro"/>
                <a:sym typeface="Source Code Pro"/>
                <a:hlinkClick r:id="rId3"/>
              </a:rPr>
              <a:t>https://developer.mozilla.org/ko/docs/Learn/HTML/Introduction_to_HTML</a:t>
            </a:r>
            <a:br>
              <a:rPr lang="ko">
                <a:latin typeface="Source Code Pro"/>
                <a:ea typeface="Source Code Pro"/>
                <a:cs typeface="Source Code Pro"/>
                <a:sym typeface="Source Code Pro"/>
              </a:rPr>
            </a:br>
            <a:r>
              <a:rPr lang="ko" sz="1400" u="sng">
                <a:solidFill>
                  <a:schemeClr val="accent5"/>
                </a:solidFill>
                <a:latin typeface="Source Code Pro"/>
                <a:ea typeface="Source Code Pro"/>
                <a:cs typeface="Source Code Pro"/>
                <a:sym typeface="Source Code Pro"/>
                <a:hlinkClick r:id="rId4">
                  <a:extLst>
                    <a:ext uri="{A12FA001-AC4F-418D-AE19-62706E023703}">
                      <ahyp:hlinkClr val="tx"/>
                    </a:ext>
                  </a:extLst>
                </a:hlinkClick>
              </a:rPr>
              <a:t>https://www.w3schools.com/html/default.asp</a:t>
            </a:r>
            <a:endParaRPr sz="1400">
              <a:latin typeface="Source Code Pro"/>
              <a:ea typeface="Source Code Pro"/>
              <a:cs typeface="Source Code Pro"/>
              <a:sym typeface="Source Code Pro"/>
            </a:endParaRPr>
          </a:p>
          <a:p>
            <a:pPr indent="0" lvl="0" marL="0" rtl="0" algn="l">
              <a:spcBef>
                <a:spcPts val="1600"/>
              </a:spcBef>
              <a:spcAft>
                <a:spcPts val="1600"/>
              </a:spcAft>
              <a:buNone/>
            </a:pPr>
            <a:r>
              <a:t/>
            </a:r>
            <a:endParaRPr>
              <a:latin typeface="Source Code Pro"/>
              <a:ea typeface="Source Code Pro"/>
              <a:cs typeface="Source Code Pro"/>
              <a:sym typeface="Source Code Pro"/>
            </a:endParaRPr>
          </a:p>
        </p:txBody>
      </p:sp>
      <p:pic>
        <p:nvPicPr>
          <p:cNvPr id="188" name="Google Shape;188;p33"/>
          <p:cNvPicPr preferRelativeResize="0"/>
          <p:nvPr/>
        </p:nvPicPr>
        <p:blipFill>
          <a:blip r:embed="rId5">
            <a:alphaModFix/>
          </a:blip>
          <a:stretch>
            <a:fillRect/>
          </a:stretch>
        </p:blipFill>
        <p:spPr>
          <a:xfrm>
            <a:off x="5048025" y="923825"/>
            <a:ext cx="3805776" cy="258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