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36"/>
  </p:notesMasterIdLst>
  <p:handoutMasterIdLst>
    <p:handoutMasterId r:id="rId37"/>
  </p:handoutMasterIdLst>
  <p:sldIdLst>
    <p:sldId id="259" r:id="rId2"/>
    <p:sldId id="260" r:id="rId3"/>
    <p:sldId id="268" r:id="rId4"/>
    <p:sldId id="270" r:id="rId5"/>
    <p:sldId id="269" r:id="rId6"/>
    <p:sldId id="281" r:id="rId7"/>
    <p:sldId id="284" r:id="rId8"/>
    <p:sldId id="283" r:id="rId9"/>
    <p:sldId id="271" r:id="rId10"/>
    <p:sldId id="274" r:id="rId11"/>
    <p:sldId id="272" r:id="rId12"/>
    <p:sldId id="282" r:id="rId13"/>
    <p:sldId id="273" r:id="rId14"/>
    <p:sldId id="267" r:id="rId15"/>
    <p:sldId id="275" r:id="rId16"/>
    <p:sldId id="280" r:id="rId17"/>
    <p:sldId id="276" r:id="rId18"/>
    <p:sldId id="277" r:id="rId19"/>
    <p:sldId id="278" r:id="rId20"/>
    <p:sldId id="279" r:id="rId21"/>
    <p:sldId id="285" r:id="rId22"/>
    <p:sldId id="286" r:id="rId23"/>
    <p:sldId id="287" r:id="rId24"/>
    <p:sldId id="311" r:id="rId25"/>
    <p:sldId id="289" r:id="rId26"/>
    <p:sldId id="309" r:id="rId27"/>
    <p:sldId id="308" r:id="rId28"/>
    <p:sldId id="307" r:id="rId29"/>
    <p:sldId id="310" r:id="rId30"/>
    <p:sldId id="290" r:id="rId31"/>
    <p:sldId id="312" r:id="rId32"/>
    <p:sldId id="313" r:id="rId33"/>
    <p:sldId id="314" r:id="rId34"/>
    <p:sldId id="261" r:id="rId35"/>
  </p:sldIdLst>
  <p:sldSz cx="12192000" cy="6858000"/>
  <p:notesSz cx="6884988" cy="10018713"/>
  <p:embeddedFontLst>
    <p:embeddedFont>
      <p:font typeface="Consolas" panose="020B0609020204030204" pitchFamily="49" charset="0"/>
      <p:regular r:id="rId38"/>
      <p:bold r:id="rId39"/>
      <p:italic r:id="rId40"/>
      <p:boldItalic r:id="rId41"/>
    </p:embeddedFont>
    <p:embeddedFont>
      <p:font typeface="Ericsson Capital TT" panose="02000503000000020004" pitchFamily="2" charset="0"/>
      <p:regular r:id="rId42"/>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0"/>
            <p14:sldId id="268"/>
            <p14:sldId id="270"/>
            <p14:sldId id="269"/>
            <p14:sldId id="281"/>
            <p14:sldId id="284"/>
            <p14:sldId id="283"/>
            <p14:sldId id="271"/>
            <p14:sldId id="274"/>
            <p14:sldId id="272"/>
            <p14:sldId id="282"/>
            <p14:sldId id="273"/>
            <p14:sldId id="267"/>
            <p14:sldId id="275"/>
            <p14:sldId id="280"/>
            <p14:sldId id="276"/>
            <p14:sldId id="277"/>
            <p14:sldId id="278"/>
            <p14:sldId id="279"/>
            <p14:sldId id="285"/>
            <p14:sldId id="286"/>
            <p14:sldId id="287"/>
            <p14:sldId id="311"/>
            <p14:sldId id="289"/>
            <p14:sldId id="309"/>
            <p14:sldId id="308"/>
            <p14:sldId id="307"/>
            <p14:sldId id="310"/>
            <p14:sldId id="290"/>
            <p14:sldId id="312"/>
            <p14:sldId id="313"/>
            <p14:sldId id="314"/>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9D4"/>
    <a:srgbClr val="9FB7D3"/>
    <a:srgbClr val="8BC5FF"/>
    <a:srgbClr val="99CCFF"/>
    <a:srgbClr val="6A8FBF"/>
    <a:srgbClr val="007B78"/>
    <a:srgbClr val="89BA17"/>
    <a:srgbClr val="FABB00"/>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636" autoAdjust="0"/>
    <p:restoredTop sz="95319" autoAdjust="0"/>
  </p:normalViewPr>
  <p:slideViewPr>
    <p:cSldViewPr snapToGrid="0" snapToObjects="1">
      <p:cViewPr varScale="1">
        <p:scale>
          <a:sx n="92" d="100"/>
          <a:sy n="92" d="100"/>
        </p:scale>
        <p:origin x="-108" y="-846"/>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 pos="3839"/>
        <p:guide pos="3568"/>
        <p:guide pos="4112"/>
        <p:guide pos="7348"/>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smtClean="0"/>
              <a:t>2015-07-24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smtClean="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smtClean="0"/>
              <a:t>2015-07-24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smtClean="0"/>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smtClean="0"/>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03188" y="750888"/>
            <a:ext cx="667861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smtClean="0"/>
              <a:t>2015-07-24 </a:t>
            </a:r>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985E91BD-692A-4A57-BB62-1D0E69DD7940}" type="slidenum">
              <a:rPr lang="en-US" smtClean="0"/>
              <a:t>1</a:t>
            </a:fld>
            <a:endParaRPr lang="en-US"/>
          </a:p>
        </p:txBody>
      </p:sp>
      <p:sp>
        <p:nvSpPr>
          <p:cNvPr id="9" name="Header Placeholder 8"/>
          <p:cNvSpPr>
            <a:spLocks noGrp="1"/>
          </p:cNvSpPr>
          <p:nvPr>
            <p:ph type="hdr" sz="quarter" idx="13"/>
          </p:nvPr>
        </p:nvSpPr>
        <p:spPr/>
        <p:txBody>
          <a:bodyPr/>
          <a:lstStyle/>
          <a:p>
            <a:r>
              <a:rPr lang="en-US" smtClean="0"/>
              <a:t>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0AA953FB-33F8-4B81-9688-223C48345241}"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196780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2015-07-24 </a:t>
            </a:r>
            <a:endParaRPr lang="en-US" dirty="0"/>
          </a:p>
        </p:txBody>
      </p:sp>
      <p:sp>
        <p:nvSpPr>
          <p:cNvPr id="5" name="Slide Number Placeholder 4"/>
          <p:cNvSpPr>
            <a:spLocks noGrp="1"/>
          </p:cNvSpPr>
          <p:nvPr>
            <p:ph type="sldNum" sz="quarter" idx="11"/>
          </p:nvPr>
        </p:nvSpPr>
        <p:spPr/>
        <p:txBody>
          <a:bodyPr/>
          <a:lstStyle/>
          <a:p>
            <a:fld id="{BBC3F9B7-1AF7-4542-9315-0D293F5CAEE8}"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 </a:t>
            </a:r>
            <a:endParaRPr lang="en-US" dirty="0"/>
          </a:p>
        </p:txBody>
      </p:sp>
      <p:sp>
        <p:nvSpPr>
          <p:cNvPr id="7" name="Footer Placeholder 6"/>
          <p:cNvSpPr>
            <a:spLocks noGrp="1"/>
          </p:cNvSpPr>
          <p:nvPr>
            <p:ph type="ftr" sz="quarter" idx="13"/>
          </p:nvPr>
        </p:nvSpPr>
        <p:spPr/>
        <p:txBody>
          <a:bodyPr/>
          <a:lstStyle/>
          <a:p>
            <a:r>
              <a:rPr lang="en-US" smtClean="0"/>
              <a:t> </a:t>
            </a:r>
            <a:endParaRPr lang="en-US" dirty="0"/>
          </a:p>
        </p:txBody>
      </p:sp>
    </p:spTree>
    <p:extLst>
      <p:ext uri="{BB962C8B-B14F-4D97-AF65-F5344CB8AC3E}">
        <p14:creationId xmlns:p14="http://schemas.microsoft.com/office/powerpoint/2010/main" val="3167684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524934" y="1808709"/>
            <a:ext cx="11135785"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524935" y="239714"/>
            <a:ext cx="9992784"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524935" y="239714"/>
            <a:ext cx="9992784"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529166" y="1795463"/>
            <a:ext cx="5469467"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524935" y="239714"/>
            <a:ext cx="9992784" cy="1085371"/>
          </a:xfrm>
        </p:spPr>
        <p:txBody>
          <a:bodyPr/>
          <a:lstStyle/>
          <a:p>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54234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6727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8111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747264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3" y="1800225"/>
            <a:ext cx="3583517"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524933" y="1800225"/>
            <a:ext cx="3583517"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28354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809" y="438151"/>
            <a:ext cx="2352392" cy="5970865"/>
          </a:xfrm>
          <a:prstGeom prst="rect">
            <a:avLst/>
          </a:prstGeom>
          <a:noFill/>
          <a:ln w="9525">
            <a:noFill/>
            <a:miter lim="800000"/>
            <a:headEnd/>
            <a:tailEnd/>
          </a:ln>
          <a:effectLst/>
        </p:spPr>
        <p:txBody>
          <a:bodyPr wrap="square">
            <a:spAutoFit/>
          </a:bodyPr>
          <a:lstStyle/>
          <a:p>
            <a:pPr algn="r">
              <a:spcBef>
                <a:spcPct val="0"/>
              </a:spcBef>
            </a:pPr>
            <a:r>
              <a:rPr lang="en-US" sz="1200" noProof="0" dirty="0" smtClean="0">
                <a:solidFill>
                  <a:srgbClr val="FFFFFF"/>
                </a:solidFill>
              </a:rPr>
              <a:t>Slide title </a:t>
            </a:r>
          </a:p>
          <a:p>
            <a:pPr algn="r">
              <a:spcBef>
                <a:spcPct val="0"/>
              </a:spcBef>
            </a:pPr>
            <a:r>
              <a:rPr lang="en-US" sz="1200" noProof="0" dirty="0" smtClean="0">
                <a:solidFill>
                  <a:srgbClr val="FFFFFF"/>
                </a:solidFill>
              </a:rPr>
              <a:t>44 pt</a:t>
            </a: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Text and bullet level 1</a:t>
            </a:r>
          </a:p>
          <a:p>
            <a:pPr algn="r">
              <a:spcBef>
                <a:spcPct val="0"/>
              </a:spcBef>
            </a:pPr>
            <a:r>
              <a:rPr lang="en-US" sz="1200" noProof="0" dirty="0" smtClean="0">
                <a:solidFill>
                  <a:srgbClr val="FFFFFF"/>
                </a:solidFill>
              </a:rPr>
              <a:t> minimum 24 pt</a:t>
            </a:r>
          </a:p>
          <a:p>
            <a:pPr algn="r">
              <a:spcBef>
                <a:spcPct val="0"/>
              </a:spcBef>
            </a:pPr>
            <a:endParaRPr lang="en-US" sz="1200" noProof="0" dirty="0" smtClean="0">
              <a:solidFill>
                <a:srgbClr val="FFFFFF"/>
              </a:solidFill>
            </a:endParaRPr>
          </a:p>
          <a:p>
            <a:pPr algn="r">
              <a:spcBef>
                <a:spcPct val="0"/>
              </a:spcBef>
            </a:pPr>
            <a:r>
              <a:rPr lang="en-US" sz="1200" noProof="0" dirty="0" smtClean="0">
                <a:solidFill>
                  <a:srgbClr val="FFFFFF"/>
                </a:solidFill>
              </a:rPr>
              <a:t>Bullets level 2-5</a:t>
            </a:r>
          </a:p>
          <a:p>
            <a:pPr algn="r">
              <a:spcBef>
                <a:spcPct val="0"/>
              </a:spcBef>
            </a:pPr>
            <a:r>
              <a:rPr lang="en-US" sz="1200" noProof="0" dirty="0" smtClean="0">
                <a:solidFill>
                  <a:srgbClr val="FFFFFF"/>
                </a:solidFill>
              </a:rPr>
              <a:t>minimum 20 pt</a:t>
            </a:r>
          </a:p>
          <a:p>
            <a:pPr algn="r">
              <a:spcBef>
                <a:spcPct val="0"/>
              </a:spcBef>
            </a:pPr>
            <a:endParaRPr lang="en-US" sz="1200" noProof="0" dirty="0" smtClean="0">
              <a:solidFill>
                <a:srgbClr val="FFFFFF"/>
              </a:solidFill>
            </a:endParaRPr>
          </a:p>
          <a:p>
            <a:pPr algn="r"/>
            <a:endParaRPr lang="en-US" sz="800" noProof="0" dirty="0" smtClean="0">
              <a:solidFill>
                <a:schemeClr val="bg1"/>
              </a:solidFill>
            </a:endParaRPr>
          </a:p>
          <a:p>
            <a:pPr algn="r"/>
            <a:endParaRPr lang="en-US" sz="800" noProof="0" dirty="0" smtClean="0">
              <a:solidFill>
                <a:schemeClr val="bg1"/>
              </a:solidFill>
            </a:endParaRPr>
          </a:p>
          <a:p>
            <a:pPr algn="r"/>
            <a:endParaRPr lang="en-US" sz="800" noProof="0" dirty="0" smtClean="0">
              <a:solidFill>
                <a:schemeClr val="bg1"/>
              </a:solidFill>
            </a:endParaRPr>
          </a:p>
          <a:p>
            <a:r>
              <a:rPr lang="en-US" sz="500" noProof="0" dirty="0" smtClean="0">
                <a:solidFill>
                  <a:srgbClr val="9FB7D3"/>
                </a:solidFill>
                <a:latin typeface="+mn-lt"/>
              </a:rPr>
              <a:t>Characters for Embedded font:</a:t>
            </a:r>
            <a:br>
              <a:rPr lang="en-US" sz="500" noProof="0" dirty="0" smtClean="0">
                <a:solidFill>
                  <a:srgbClr val="9FB7D3"/>
                </a:solidFill>
                <a:latin typeface="+mn-lt"/>
              </a:rPr>
            </a:br>
            <a:r>
              <a:rPr lang="en-US" sz="500" noProof="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smtClean="0">
              <a:solidFill>
                <a:srgbClr val="9FB7D3"/>
              </a:solidFill>
              <a:latin typeface="Ericsson Capital TT" pitchFamily="2" charset="0"/>
            </a:endParaRPr>
          </a:p>
          <a:p>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smtClean="0">
              <a:solidFill>
                <a:srgbClr val="9FB7D3"/>
              </a:solidFill>
              <a:latin typeface="Ericsson Capital TT" pitchFamily="2" charset="0"/>
            </a:endParaRPr>
          </a:p>
          <a:p>
            <a:r>
              <a:rPr lang="en-US" sz="500" noProof="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smtClean="0">
              <a:solidFill>
                <a:srgbClr val="9FB7D3"/>
              </a:solidFill>
              <a:latin typeface="Ericsson Capital TT" pitchFamily="2" charset="0"/>
            </a:endParaRPr>
          </a:p>
          <a:p>
            <a:pPr algn="r">
              <a:spcBef>
                <a:spcPct val="0"/>
              </a:spcBef>
            </a:pPr>
            <a:endParaRPr lang="en-US" sz="5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800" noProof="0" dirty="0" smtClean="0">
              <a:solidFill>
                <a:schemeClr val="bg1"/>
              </a:solidFill>
              <a:latin typeface="Ericsson Capital TT" pitchFamily="2" charset="0"/>
            </a:endParaRPr>
          </a:p>
          <a:p>
            <a:pPr algn="r">
              <a:spcBef>
                <a:spcPct val="0"/>
              </a:spcBef>
            </a:pPr>
            <a:endParaRPr lang="en-US" sz="1400" noProof="0" dirty="0" smtClean="0">
              <a:solidFill>
                <a:schemeClr val="bg1"/>
              </a:solidFill>
            </a:endParaRPr>
          </a:p>
          <a:p>
            <a:pPr algn="r">
              <a:spcBef>
                <a:spcPct val="0"/>
              </a:spcBef>
            </a:pPr>
            <a:r>
              <a:rPr lang="en-US" sz="1200" noProof="0" dirty="0" smtClean="0">
                <a:solidFill>
                  <a:schemeClr val="bg1"/>
                </a:solidFill>
              </a:rPr>
              <a:t>Do not add objects or text in the footer area</a:t>
            </a:r>
            <a:endParaRPr lang="en-US" sz="1200" noProof="0" dirty="0">
              <a:solidFill>
                <a:schemeClr val="bg1"/>
              </a:solidFill>
            </a:endParaRPr>
          </a:p>
        </p:txBody>
      </p:sp>
      <p:pic>
        <p:nvPicPr>
          <p:cNvPr id="9" name="Econ2011" descr="ECON_RGB"/>
          <p:cNvPicPr>
            <a:picLocks noChangeArrowheads="1"/>
          </p:cNvPicPr>
          <p:nvPr/>
        </p:nvPicPr>
        <p:blipFill>
          <a:blip r:embed="rId19"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1" y="6524625"/>
            <a:ext cx="9865784" cy="215900"/>
          </a:xfrm>
          <a:prstGeom prst="rect">
            <a:avLst/>
          </a:prstGeom>
          <a:noFill/>
          <a:ln w="12700" algn="ctr">
            <a:noFill/>
            <a:miter lim="800000"/>
            <a:headEnd/>
            <a:tailEnd/>
          </a:ln>
          <a:effectLst/>
        </p:spPr>
        <p:txBody>
          <a:bodyPr lIns="72000" rIns="72000"/>
          <a:lstStyle/>
          <a:p>
            <a:pPr algn="l"/>
            <a:r>
              <a:rPr lang="en-US" sz="800" b="0" i="0" u="none" smtClean="0">
                <a:solidFill>
                  <a:srgbClr val="87888A"/>
                </a:solidFill>
              </a:rPr>
              <a:t>Ericsson Internal  |  2015-07-24  |  Page </a:t>
            </a:r>
            <a:fld id="{24B86751-48C3-45B5-8119-44D399ACEA7E}"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167"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timing>
    <p:tnLst>
      <p:par>
        <p:cTn id="1" dur="indefinite" restart="never" nodeType="tmRoot"/>
      </p:par>
    </p:tnLst>
  </p:timing>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nats.io/" TargetMode="External"/><Relationship Id="rId3" Type="http://schemas.openxmlformats.org/officeDocument/2006/relationships/hyperlink" Target="https://tour.go-zh.org/welcome/1" TargetMode="External"/><Relationship Id="rId7" Type="http://schemas.openxmlformats.org/officeDocument/2006/relationships/hyperlink" Target="https://www.youtube.com/watch?v=CF9S4QZuV3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visualfc/liteide" TargetMode="External"/><Relationship Id="rId5" Type="http://schemas.openxmlformats.org/officeDocument/2006/relationships/hyperlink" Target="https://golang.org/dl/" TargetMode="External"/><Relationship Id="rId4" Type="http://schemas.openxmlformats.org/officeDocument/2006/relationships/hyperlink" Target="http://golang.org/do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u="sng" dirty="0" smtClean="0">
                <a:solidFill>
                  <a:schemeClr val="bg1"/>
                </a:solidFill>
              </a:rPr>
              <a:t>Tech-Champion 2015</a:t>
            </a:r>
            <a:br>
              <a:rPr lang="en-US" sz="3600" u="sng"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Logistic Simulation</a:t>
            </a:r>
            <a:br>
              <a:rPr lang="en-US" dirty="0" smtClean="0">
                <a:solidFill>
                  <a:schemeClr val="bg1"/>
                </a:solidFill>
              </a:rPr>
            </a:br>
            <a:r>
              <a:rPr lang="en-US" dirty="0" smtClean="0">
                <a:solidFill>
                  <a:schemeClr val="bg1"/>
                </a:solidFill>
              </a:rPr>
              <a:t>by go</a:t>
            </a:r>
            <a:endParaRPr lang="en-US" dirty="0">
              <a:solidFill>
                <a:schemeClr val="bg1"/>
              </a:solidFill>
            </a:endParaRPr>
          </a:p>
        </p:txBody>
      </p:sp>
      <p:pic>
        <p:nvPicPr>
          <p:cNvPr id="3" name="Logo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8483" y="422168"/>
            <a:ext cx="1027112" cy="90227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OO</a:t>
            </a:r>
            <a:endParaRPr lang="en-US" dirty="0"/>
          </a:p>
        </p:txBody>
      </p:sp>
      <p:sp>
        <p:nvSpPr>
          <p:cNvPr id="6" name="Content Placeholder 4"/>
          <p:cNvSpPr txBox="1">
            <a:spLocks/>
          </p:cNvSpPr>
          <p:nvPr/>
        </p:nvSpPr>
        <p:spPr bwMode="auto">
          <a:xfrm>
            <a:off x="524935" y="1325085"/>
            <a:ext cx="9720278" cy="4965356"/>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fontScale="85000" lnSpcReduction="20000"/>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600" kern="0" dirty="0">
                <a:solidFill>
                  <a:schemeClr val="tx2">
                    <a:lumMod val="50000"/>
                    <a:lumOff val="50000"/>
                  </a:schemeClr>
                </a:solidFill>
                <a:latin typeface="Consolas" panose="020B0609020204030204" pitchFamily="49" charset="0"/>
                <a:cs typeface="Consolas" panose="020B0609020204030204" pitchFamily="49" charset="0"/>
              </a:rPr>
              <a:t>type Session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struct</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a:t>
            </a:r>
            <a:r>
              <a:rPr lang="en-US" sz="1600" kern="0" dirty="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Key         string // Generated </a:t>
            </a:r>
            <a:r>
              <a:rPr lang="en-US" sz="1600" kern="0" dirty="0" err="1">
                <a:latin typeface="Consolas" panose="020B0609020204030204" pitchFamily="49" charset="0"/>
                <a:cs typeface="Consolas" panose="020B0609020204030204" pitchFamily="49" charset="0"/>
              </a:rPr>
              <a:t>uuid</a:t>
            </a:r>
            <a:r>
              <a:rPr lang="en-US" sz="1600" kern="0" dirty="0">
                <a:latin typeface="Consolas" panose="020B0609020204030204" pitchFamily="49" charset="0"/>
                <a:cs typeface="Consolas" panose="020B0609020204030204" pitchFamily="49" charset="0"/>
              </a:rPr>
              <a:t> to identify session</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MsgId</a:t>
            </a:r>
            <a:r>
              <a:rPr lang="en-US" sz="1600" kern="0" dirty="0">
                <a:latin typeface="Consolas" panose="020B0609020204030204" pitchFamily="49" charset="0"/>
                <a:cs typeface="Consolas" panose="020B0609020204030204" pitchFamily="49" charset="0"/>
              </a:rPr>
              <a:t>       string</a:t>
            </a:r>
          </a:p>
          <a:p>
            <a:pPr marL="0" indent="0">
              <a:buNone/>
            </a:pPr>
            <a:r>
              <a:rPr lang="en-US" sz="1600" kern="0" dirty="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err="1">
                <a:latin typeface="Consolas" panose="020B0609020204030204" pitchFamily="49" charset="0"/>
                <a:cs typeface="Consolas" panose="020B0609020204030204" pitchFamily="49" charset="0"/>
              </a:rPr>
              <a:t>func</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NewSession</a:t>
            </a:r>
            <a:r>
              <a:rPr lang="en-US" sz="1600" kern="0" dirty="0">
                <a:latin typeface="Consolas" panose="020B0609020204030204" pitchFamily="49" charset="0"/>
                <a:cs typeface="Consolas" panose="020B0609020204030204" pitchFamily="49" charset="0"/>
              </a:rPr>
              <a:t>(mid string) *Session {</a:t>
            </a:r>
          </a:p>
          <a:p>
            <a:pPr marL="0" indent="0">
              <a:buNone/>
            </a:pPr>
            <a:r>
              <a:rPr lang="en-US" sz="1600" kern="0" dirty="0">
                <a:latin typeface="Consolas" panose="020B0609020204030204" pitchFamily="49" charset="0"/>
                <a:cs typeface="Consolas" panose="020B0609020204030204" pitchFamily="49" charset="0"/>
              </a:rPr>
              <a:t>    key := </a:t>
            </a:r>
            <a:r>
              <a:rPr lang="en-US" sz="1600" kern="0" dirty="0" err="1">
                <a:latin typeface="Consolas" panose="020B0609020204030204" pitchFamily="49" charset="0"/>
                <a:cs typeface="Consolas" panose="020B0609020204030204" pitchFamily="49" charset="0"/>
              </a:rPr>
              <a:t>strconv.FormatInt</a:t>
            </a:r>
            <a:r>
              <a:rPr lang="en-US" sz="1600" kern="0" dirty="0">
                <a:latin typeface="Consolas" panose="020B0609020204030204" pitchFamily="49" charset="0"/>
                <a:cs typeface="Consolas" panose="020B0609020204030204" pitchFamily="49" charset="0"/>
              </a:rPr>
              <a:t>(</a:t>
            </a:r>
            <a:r>
              <a:rPr lang="en-US" sz="1600" kern="0" dirty="0" err="1">
                <a:latin typeface="Consolas" panose="020B0609020204030204" pitchFamily="49" charset="0"/>
                <a:cs typeface="Consolas" panose="020B0609020204030204" pitchFamily="49" charset="0"/>
              </a:rPr>
              <a:t>time.Now</a:t>
            </a:r>
            <a:r>
              <a:rPr lang="en-US" sz="1600" kern="0" dirty="0">
                <a:latin typeface="Consolas" panose="020B0609020204030204" pitchFamily="49" charset="0"/>
                <a:cs typeface="Consolas" panose="020B0609020204030204" pitchFamily="49" charset="0"/>
              </a:rPr>
              <a:t>().</a:t>
            </a:r>
            <a:r>
              <a:rPr lang="en-US" sz="1600" kern="0" dirty="0" err="1">
                <a:latin typeface="Consolas" panose="020B0609020204030204" pitchFamily="49" charset="0"/>
                <a:cs typeface="Consolas" panose="020B0609020204030204" pitchFamily="49" charset="0"/>
              </a:rPr>
              <a:t>UnixNano</a:t>
            </a:r>
            <a:r>
              <a:rPr lang="en-US" sz="1600" kern="0" dirty="0">
                <a:latin typeface="Consolas" panose="020B0609020204030204" pitchFamily="49" charset="0"/>
                <a:cs typeface="Consolas" panose="020B0609020204030204" pitchFamily="49" charset="0"/>
              </a:rPr>
              <a:t>()+ramble, 16)</a:t>
            </a:r>
          </a:p>
          <a:p>
            <a:pPr marL="0" indent="0">
              <a:buNone/>
            </a:pPr>
            <a:r>
              <a:rPr lang="en-US" sz="1600" kern="0" dirty="0">
                <a:latin typeface="Consolas" panose="020B0609020204030204" pitchFamily="49" charset="0"/>
                <a:cs typeface="Consolas" panose="020B0609020204030204" pitchFamily="49" charset="0"/>
              </a:rPr>
              <a:t>    return &amp;Session{</a:t>
            </a:r>
          </a:p>
          <a:p>
            <a:pPr marL="0" indent="0">
              <a:buNone/>
            </a:pPr>
            <a:r>
              <a:rPr lang="en-US" sz="1600" kern="0" dirty="0">
                <a:latin typeface="Consolas" panose="020B0609020204030204" pitchFamily="49" charset="0"/>
                <a:cs typeface="Consolas" panose="020B0609020204030204" pitchFamily="49" charset="0"/>
              </a:rPr>
              <a:t>        Key:         key,</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MsgId</a:t>
            </a:r>
            <a:r>
              <a:rPr lang="en-US" sz="1600" kern="0" dirty="0">
                <a:latin typeface="Consolas" panose="020B0609020204030204" pitchFamily="49" charset="0"/>
                <a:cs typeface="Consolas" panose="020B0609020204030204" pitchFamily="49" charset="0"/>
              </a:rPr>
              <a:t>:       mid,</a:t>
            </a:r>
          </a:p>
          <a:p>
            <a:pPr marL="0" indent="0">
              <a:buNone/>
            </a:pP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func</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(s *Session) </a:t>
            </a:r>
            <a:r>
              <a:rPr lang="en-US" sz="1600" kern="0" dirty="0" err="1">
                <a:latin typeface="Consolas" panose="020B0609020204030204" pitchFamily="49" charset="0"/>
                <a:cs typeface="Consolas" panose="020B0609020204030204" pitchFamily="49" charset="0"/>
              </a:rPr>
              <a:t>SetSequence</a:t>
            </a:r>
            <a:r>
              <a:rPr lang="en-US" sz="1600" kern="0" dirty="0">
                <a:latin typeface="Consolas" panose="020B0609020204030204" pitchFamily="49" charset="0"/>
                <a:cs typeface="Consolas" panose="020B0609020204030204" pitchFamily="49" charset="0"/>
              </a:rPr>
              <a:t>(</a:t>
            </a:r>
            <a:r>
              <a:rPr lang="en-US" sz="1600" kern="0" dirty="0" err="1">
                <a:latin typeface="Consolas" panose="020B0609020204030204" pitchFamily="49" charset="0"/>
                <a:cs typeface="Consolas" panose="020B0609020204030204" pitchFamily="49" charset="0"/>
              </a:rPr>
              <a:t>seq</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int</a:t>
            </a: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s.Sequence</a:t>
            </a:r>
            <a:r>
              <a:rPr lang="en-US" sz="1600" kern="0" dirty="0">
                <a:latin typeface="Consolas" panose="020B0609020204030204" pitchFamily="49" charset="0"/>
                <a:cs typeface="Consolas" panose="020B0609020204030204" pitchFamily="49" charset="0"/>
              </a:rPr>
              <a:t> = </a:t>
            </a:r>
            <a:r>
              <a:rPr lang="en-US" sz="1600" kern="0" dirty="0" err="1">
                <a:latin typeface="Consolas" panose="020B0609020204030204" pitchFamily="49" charset="0"/>
                <a:cs typeface="Consolas" panose="020B0609020204030204" pitchFamily="49" charset="0"/>
              </a:rPr>
              <a:t>seq</a:t>
            </a:r>
            <a:endParaRPr lang="en-US" sz="1600" kern="0" dirty="0">
              <a:latin typeface="Consolas" panose="020B0609020204030204" pitchFamily="49" charset="0"/>
              <a:cs typeface="Consolas" panose="020B0609020204030204" pitchFamily="49" charset="0"/>
            </a:endParaRPr>
          </a:p>
          <a:p>
            <a:pPr marL="0" indent="0">
              <a:buNone/>
            </a:pPr>
            <a:r>
              <a:rPr lang="en-US" sz="1600" kern="0" dirty="0" smtClean="0">
                <a:latin typeface="Consolas" panose="020B0609020204030204" pitchFamily="49" charset="0"/>
                <a:cs typeface="Consolas" panose="020B0609020204030204" pitchFamily="49" charset="0"/>
              </a:rPr>
              <a:t>}</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smtClean="0">
                <a:latin typeface="Consolas" panose="020B0609020204030204" pitchFamily="49" charset="0"/>
                <a:cs typeface="Consolas" panose="020B0609020204030204" pitchFamily="49" charset="0"/>
              </a:rPr>
              <a:t>…</a:t>
            </a:r>
            <a:endParaRPr lang="en-US" sz="1600" kern="0" dirty="0">
              <a:latin typeface="Consolas" panose="020B0609020204030204" pitchFamily="49" charset="0"/>
              <a:cs typeface="Consolas" panose="020B0609020204030204" pitchFamily="49" charset="0"/>
            </a:endParaRPr>
          </a:p>
          <a:p>
            <a:pPr marL="0" indent="0">
              <a:buNone/>
            </a:pPr>
            <a:r>
              <a:rPr lang="en-US" sz="1600" kern="0" dirty="0" err="1">
                <a:latin typeface="Consolas" panose="020B0609020204030204" pitchFamily="49" charset="0"/>
                <a:cs typeface="Consolas" panose="020B0609020204030204" pitchFamily="49" charset="0"/>
              </a:rPr>
              <a:t>func</a:t>
            </a:r>
            <a:r>
              <a:rPr lang="en-US" sz="1600" kern="0" dirty="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someFunc</a:t>
            </a:r>
            <a:r>
              <a:rPr lang="en-US" sz="1600" kern="0" dirty="0" smtClean="0">
                <a:latin typeface="Consolas" panose="020B0609020204030204" pitchFamily="49" charset="0"/>
                <a:cs typeface="Consolas" panose="020B0609020204030204" pitchFamily="49" charset="0"/>
              </a:rPr>
              <a:t>(</a:t>
            </a:r>
            <a:r>
              <a:rPr lang="en-US" sz="1600" kern="0" dirty="0" err="1" smtClean="0">
                <a:latin typeface="Consolas" panose="020B0609020204030204" pitchFamily="49" charset="0"/>
                <a:cs typeface="Consolas" panose="020B0609020204030204" pitchFamily="49" charset="0"/>
              </a:rPr>
              <a:t>sess</a:t>
            </a:r>
            <a:r>
              <a:rPr lang="en-US" sz="1600" kern="0" dirty="0" smtClean="0">
                <a:latin typeface="Consolas" panose="020B0609020204030204" pitchFamily="49" charset="0"/>
                <a:cs typeface="Consolas" panose="020B0609020204030204" pitchFamily="49" charset="0"/>
              </a:rPr>
              <a:t> *Session, </a:t>
            </a:r>
            <a:r>
              <a:rPr lang="en-US" sz="1600" kern="0" dirty="0" err="1" smtClean="0">
                <a:latin typeface="Consolas" panose="020B0609020204030204" pitchFamily="49" charset="0"/>
                <a:cs typeface="Consolas" panose="020B0609020204030204" pitchFamily="49" charset="0"/>
              </a:rPr>
              <a:t>seq</a:t>
            </a:r>
            <a:r>
              <a:rPr lang="en-US" sz="1600" kern="0" dirty="0" smtClean="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int</a:t>
            </a: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smtClean="0">
                <a:solidFill>
                  <a:schemeClr val="tx2">
                    <a:lumMod val="50000"/>
                    <a:lumOff val="50000"/>
                  </a:schemeClr>
                </a:solidFill>
                <a:latin typeface="Consolas" panose="020B0609020204030204" pitchFamily="49" charset="0"/>
                <a:cs typeface="Consolas" panose="020B0609020204030204" pitchFamily="49" charset="0"/>
              </a:rPr>
              <a:t>sess.SetSequence</a:t>
            </a:r>
            <a:r>
              <a:rPr lang="en-US" sz="1600" kern="0" dirty="0" smtClean="0">
                <a:solidFill>
                  <a:schemeClr val="tx2">
                    <a:lumMod val="50000"/>
                    <a:lumOff val="50000"/>
                  </a:schemeClr>
                </a:solidFill>
                <a:latin typeface="Consolas" panose="020B0609020204030204" pitchFamily="49" charset="0"/>
                <a:cs typeface="Consolas" panose="020B0609020204030204" pitchFamily="49" charset="0"/>
              </a:rPr>
              <a:t>(</a:t>
            </a:r>
            <a:r>
              <a:rPr lang="en-US" sz="1600" kern="0" dirty="0" err="1" smtClean="0">
                <a:solidFill>
                  <a:schemeClr val="tx2">
                    <a:lumMod val="50000"/>
                    <a:lumOff val="50000"/>
                  </a:schemeClr>
                </a:solidFill>
                <a:latin typeface="Consolas" panose="020B0609020204030204" pitchFamily="49" charset="0"/>
                <a:cs typeface="Consolas" panose="020B0609020204030204" pitchFamily="49" charset="0"/>
              </a:rPr>
              <a:t>seq</a:t>
            </a:r>
            <a:r>
              <a:rPr lang="en-US" sz="1600" kern="0" dirty="0" smtClean="0">
                <a:solidFill>
                  <a:schemeClr val="tx2">
                    <a:lumMod val="50000"/>
                    <a:lumOff val="50000"/>
                  </a:schemeClr>
                </a:solidFill>
                <a:latin typeface="Consolas" panose="020B0609020204030204" pitchFamily="49" charset="0"/>
                <a:cs typeface="Consolas" panose="020B0609020204030204" pitchFamily="49" charset="0"/>
              </a:rPr>
              <a:t>)</a:t>
            </a:r>
            <a:endParaRPr lang="en-US" sz="1600" kern="0" dirty="0">
              <a:solidFill>
                <a:schemeClr val="tx2">
                  <a:lumMod val="50000"/>
                  <a:lumOff val="50000"/>
                </a:schemeClr>
              </a:solidFill>
              <a:latin typeface="Consolas" panose="020B0609020204030204" pitchFamily="49" charset="0"/>
              <a:cs typeface="Consolas" panose="020B0609020204030204" pitchFamily="49" charset="0"/>
            </a:endParaRPr>
          </a:p>
          <a:p>
            <a:pPr marL="0" indent="0">
              <a:buNone/>
            </a:pPr>
            <a:r>
              <a:rPr lang="en-US" sz="1600" kern="0" dirty="0">
                <a:latin typeface="Consolas" panose="020B0609020204030204" pitchFamily="49" charset="0"/>
                <a:cs typeface="Consolas" panose="020B0609020204030204" pitchFamily="49" charset="0"/>
              </a:rPr>
              <a:t>}</a:t>
            </a:r>
            <a:endParaRPr lang="en-US" sz="1600" kern="0" dirty="0">
              <a:solidFill>
                <a:schemeClr val="tx2">
                  <a:lumMod val="50000"/>
                  <a:lumOff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1693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Defer</a:t>
            </a:r>
            <a:endParaRPr lang="en-US" dirty="0"/>
          </a:p>
        </p:txBody>
      </p:sp>
      <p:sp>
        <p:nvSpPr>
          <p:cNvPr id="6" name="Content Placeholder 4"/>
          <p:cNvSpPr txBox="1">
            <a:spLocks/>
          </p:cNvSpPr>
          <p:nvPr/>
        </p:nvSpPr>
        <p:spPr bwMode="auto">
          <a:xfrm>
            <a:off x="524935" y="1325085"/>
            <a:ext cx="6457756" cy="3745679"/>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400" kern="0" dirty="0" err="1">
                <a:latin typeface="Consolas" panose="020B0609020204030204" pitchFamily="49" charset="0"/>
                <a:cs typeface="Consolas" panose="020B0609020204030204" pitchFamily="49" charset="0"/>
              </a:rPr>
              <a:t>func</a:t>
            </a:r>
            <a:r>
              <a:rPr lang="en-US" sz="1400" kern="0" dirty="0">
                <a:latin typeface="Consolas" panose="020B0609020204030204" pitchFamily="49" charset="0"/>
                <a:cs typeface="Consolas" panose="020B0609020204030204" pitchFamily="49" charset="0"/>
              </a:rPr>
              <a:t> (r *</a:t>
            </a:r>
            <a:r>
              <a:rPr lang="en-US" sz="1400" kern="0" dirty="0" err="1">
                <a:latin typeface="Consolas" panose="020B0609020204030204" pitchFamily="49" charset="0"/>
                <a:cs typeface="Consolas" panose="020B0609020204030204" pitchFamily="49" charset="0"/>
              </a:rPr>
              <a:t>RedisStore</a:t>
            </a: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RemoveSessionData</a:t>
            </a:r>
            <a:r>
              <a:rPr lang="en-US" sz="1400" kern="0" dirty="0">
                <a:latin typeface="Consolas" panose="020B0609020204030204" pitchFamily="49" charset="0"/>
                <a:cs typeface="Consolas" panose="020B0609020204030204" pitchFamily="49" charset="0"/>
              </a:rPr>
              <a:t>(key string, f string) {</a:t>
            </a:r>
          </a:p>
          <a:p>
            <a:pPr marL="0" indent="0">
              <a:buNone/>
            </a:pPr>
            <a:r>
              <a:rPr lang="en-US" sz="1400" kern="0" dirty="0">
                <a:latin typeface="Consolas" panose="020B0609020204030204" pitchFamily="49" charset="0"/>
                <a:cs typeface="Consolas" panose="020B0609020204030204" pitchFamily="49" charset="0"/>
              </a:rPr>
              <a:t>    c := </a:t>
            </a:r>
            <a:r>
              <a:rPr lang="en-US" sz="1400" kern="0" dirty="0" err="1">
                <a:latin typeface="Consolas" panose="020B0609020204030204" pitchFamily="49" charset="0"/>
                <a:cs typeface="Consolas" panose="020B0609020204030204" pitchFamily="49" charset="0"/>
              </a:rPr>
              <a:t>r.pool.Get</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defer</a:t>
            </a:r>
            <a:r>
              <a:rPr lang="en-US" sz="1400" kern="0" dirty="0">
                <a:latin typeface="Consolas" panose="020B0609020204030204" pitchFamily="49" charset="0"/>
                <a:cs typeface="Consolas" panose="020B0609020204030204" pitchFamily="49" charset="0"/>
              </a:rPr>
              <a:t> </a:t>
            </a:r>
            <a:r>
              <a:rPr lang="en-US" sz="1400" kern="0" dirty="0" err="1">
                <a:solidFill>
                  <a:schemeClr val="tx2">
                    <a:lumMod val="50000"/>
                    <a:lumOff val="50000"/>
                  </a:schemeClr>
                </a:solidFill>
                <a:latin typeface="Consolas" panose="020B0609020204030204" pitchFamily="49" charset="0"/>
                <a:cs typeface="Consolas" panose="020B0609020204030204" pitchFamily="49" charset="0"/>
              </a:rPr>
              <a:t>c.Close</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redObject</a:t>
            </a:r>
            <a:r>
              <a:rPr lang="en-US" sz="1400" kern="0" dirty="0">
                <a:latin typeface="Consolas" panose="020B0609020204030204" pitchFamily="49" charset="0"/>
                <a:cs typeface="Consolas" panose="020B0609020204030204" pitchFamily="49" charset="0"/>
              </a:rPr>
              <a:t> := </a:t>
            </a:r>
            <a:r>
              <a:rPr lang="en-US" sz="1400" kern="0" dirty="0" err="1">
                <a:latin typeface="Consolas" panose="020B0609020204030204" pitchFamily="49" charset="0"/>
                <a:cs typeface="Consolas" panose="020B0609020204030204" pitchFamily="49" charset="0"/>
              </a:rPr>
              <a:t>app_id</a:t>
            </a:r>
            <a:r>
              <a:rPr lang="en-US" sz="1400" kern="0" dirty="0">
                <a:latin typeface="Consolas" panose="020B0609020204030204" pitchFamily="49" charset="0"/>
                <a:cs typeface="Consolas" panose="020B0609020204030204" pitchFamily="49" charset="0"/>
              </a:rPr>
              <a:t> + "." + </a:t>
            </a:r>
            <a:r>
              <a:rPr lang="en-US" sz="1400" kern="0" dirty="0" err="1">
                <a:latin typeface="Consolas" panose="020B0609020204030204" pitchFamily="49" charset="0"/>
                <a:cs typeface="Consolas" panose="020B0609020204030204" pitchFamily="49" charset="0"/>
              </a:rPr>
              <a:t>SessionStruct</a:t>
            </a:r>
            <a:r>
              <a:rPr lang="en-US" sz="1400" kern="0" dirty="0">
                <a:latin typeface="Consolas" panose="020B0609020204030204" pitchFamily="49" charset="0"/>
                <a:cs typeface="Consolas" panose="020B0609020204030204" pitchFamily="49" charset="0"/>
              </a:rPr>
              <a:t> + "." + key</a:t>
            </a:r>
          </a:p>
          <a:p>
            <a:pPr marL="0" indent="0">
              <a:buNone/>
            </a:pPr>
            <a:r>
              <a:rPr lang="en-US" sz="1400" kern="0" dirty="0">
                <a:latin typeface="Consolas" panose="020B0609020204030204" pitchFamily="49" charset="0"/>
                <a:cs typeface="Consolas" panose="020B0609020204030204" pitchFamily="49" charset="0"/>
              </a:rPr>
              <a:t>    OK, _ := </a:t>
            </a:r>
            <a:r>
              <a:rPr lang="en-US" sz="1400" kern="0" dirty="0" err="1">
                <a:latin typeface="Consolas" panose="020B0609020204030204" pitchFamily="49" charset="0"/>
                <a:cs typeface="Consolas" panose="020B0609020204030204" pitchFamily="49" charset="0"/>
              </a:rPr>
              <a:t>redis.Int</a:t>
            </a:r>
            <a:r>
              <a:rPr lang="en-US" sz="1400" kern="0" dirty="0">
                <a:latin typeface="Consolas" panose="020B0609020204030204" pitchFamily="49" charset="0"/>
                <a:cs typeface="Consolas" panose="020B0609020204030204" pitchFamily="49" charset="0"/>
              </a:rPr>
              <a:t>(</a:t>
            </a:r>
            <a:r>
              <a:rPr lang="en-US" sz="1400" kern="0" dirty="0" err="1">
                <a:latin typeface="Consolas" panose="020B0609020204030204" pitchFamily="49" charset="0"/>
                <a:cs typeface="Consolas" panose="020B0609020204030204" pitchFamily="49" charset="0"/>
              </a:rPr>
              <a:t>c.Do</a:t>
            </a:r>
            <a:r>
              <a:rPr lang="en-US" sz="1400" kern="0" dirty="0">
                <a:latin typeface="Consolas" panose="020B0609020204030204" pitchFamily="49" charset="0"/>
                <a:cs typeface="Consolas" panose="020B0609020204030204" pitchFamily="49" charset="0"/>
              </a:rPr>
              <a:t>("EXISTS", </a:t>
            </a:r>
            <a:r>
              <a:rPr lang="en-US" sz="1400" kern="0" dirty="0" err="1">
                <a:latin typeface="Consolas" panose="020B0609020204030204" pitchFamily="49" charset="0"/>
                <a:cs typeface="Consolas" panose="020B0609020204030204" pitchFamily="49" charset="0"/>
              </a:rPr>
              <a:t>redObject</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if OK == 0 {</a:t>
            </a:r>
          </a:p>
          <a:p>
            <a:pPr marL="0" indent="0">
              <a:buNone/>
            </a:pPr>
            <a:r>
              <a:rPr lang="en-US" sz="1400" kern="0" dirty="0">
                <a:latin typeface="Consolas" panose="020B0609020204030204" pitchFamily="49" charset="0"/>
                <a:cs typeface="Consolas" panose="020B0609020204030204" pitchFamily="49" charset="0"/>
              </a:rPr>
              <a:t>        return</a:t>
            </a:r>
          </a:p>
          <a:p>
            <a:pPr marL="0" indent="0">
              <a:buNone/>
            </a:pPr>
            <a:r>
              <a:rPr lang="en-US" sz="1400" kern="0" dirty="0">
                <a:latin typeface="Consolas" panose="020B0609020204030204" pitchFamily="49" charset="0"/>
                <a:cs typeface="Consolas" panose="020B0609020204030204" pitchFamily="49" charset="0"/>
              </a:rPr>
              <a:t>    }</a:t>
            </a:r>
          </a:p>
          <a:p>
            <a:pPr marL="0" indent="0">
              <a:buNone/>
            </a:pPr>
            <a:endParaRPr lang="en-US" sz="1400" kern="0" dirty="0">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c.Do</a:t>
            </a:r>
            <a:r>
              <a:rPr lang="en-US" sz="1400" kern="0" dirty="0">
                <a:latin typeface="Consolas" panose="020B0609020204030204" pitchFamily="49" charset="0"/>
                <a:cs typeface="Consolas" panose="020B0609020204030204" pitchFamily="49" charset="0"/>
              </a:rPr>
              <a:t>("HDEL", </a:t>
            </a:r>
            <a:r>
              <a:rPr lang="en-US" sz="1400" kern="0" dirty="0" err="1">
                <a:latin typeface="Consolas" panose="020B0609020204030204" pitchFamily="49" charset="0"/>
                <a:cs typeface="Consolas" panose="020B0609020204030204" pitchFamily="49" charset="0"/>
              </a:rPr>
              <a:t>redObject</a:t>
            </a:r>
            <a:r>
              <a:rPr lang="en-US" sz="1400" kern="0" dirty="0">
                <a:latin typeface="Consolas" panose="020B0609020204030204" pitchFamily="49" charset="0"/>
                <a:cs typeface="Consolas" panose="020B0609020204030204" pitchFamily="49" charset="0"/>
              </a:rPr>
              <a:t>, f)</a:t>
            </a:r>
          </a:p>
          <a:p>
            <a:pPr marL="0" indent="0">
              <a:buNone/>
            </a:pPr>
            <a:endParaRPr lang="en-US" sz="1400" kern="0" dirty="0">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a:t>
            </a:r>
          </a:p>
        </p:txBody>
      </p:sp>
      <p:sp>
        <p:nvSpPr>
          <p:cNvPr id="5" name="Content Placeholder 4"/>
          <p:cNvSpPr txBox="1">
            <a:spLocks/>
          </p:cNvSpPr>
          <p:nvPr/>
        </p:nvSpPr>
        <p:spPr bwMode="auto">
          <a:xfrm>
            <a:off x="5117717" y="2852548"/>
            <a:ext cx="6457756" cy="3745679"/>
          </a:xfrm>
          <a:prstGeom prst="rect">
            <a:avLst/>
          </a:prstGeom>
          <a:solidFill>
            <a:schemeClr val="bg1"/>
          </a:solid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400" kern="0" dirty="0" smtClean="0">
                <a:solidFill>
                  <a:srgbClr val="FF0000"/>
                </a:solidFill>
                <a:latin typeface="Consolas" panose="020B0609020204030204" pitchFamily="49" charset="0"/>
                <a:cs typeface="Consolas" panose="020B0609020204030204" pitchFamily="49" charset="0"/>
              </a:rPr>
              <a:t>INSTEAD OF</a:t>
            </a:r>
          </a:p>
          <a:p>
            <a:pPr marL="0" indent="0">
              <a:buNone/>
            </a:pPr>
            <a:endParaRPr lang="en-US" sz="1400" kern="0" dirty="0" smtClean="0">
              <a:solidFill>
                <a:srgbClr val="FF0000"/>
              </a:solidFill>
              <a:latin typeface="Consolas" panose="020B0609020204030204" pitchFamily="49" charset="0"/>
              <a:cs typeface="Consolas" panose="020B0609020204030204" pitchFamily="49" charset="0"/>
            </a:endParaRPr>
          </a:p>
          <a:p>
            <a:pPr marL="0" indent="0">
              <a:buNone/>
            </a:pPr>
            <a:r>
              <a:rPr lang="en-US" sz="1400" kern="0" dirty="0" err="1" smtClean="0">
                <a:latin typeface="Consolas" panose="020B0609020204030204" pitchFamily="49" charset="0"/>
                <a:cs typeface="Consolas" panose="020B0609020204030204" pitchFamily="49" charset="0"/>
              </a:rPr>
              <a:t>func</a:t>
            </a:r>
            <a:r>
              <a:rPr lang="en-US" sz="1400" kern="0" dirty="0" smtClean="0">
                <a:latin typeface="Consolas" panose="020B0609020204030204" pitchFamily="49" charset="0"/>
                <a:cs typeface="Consolas" panose="020B0609020204030204" pitchFamily="49" charset="0"/>
              </a:rPr>
              <a:t> </a:t>
            </a:r>
            <a:r>
              <a:rPr lang="en-US" sz="1400" kern="0" dirty="0">
                <a:latin typeface="Consolas" panose="020B0609020204030204" pitchFamily="49" charset="0"/>
                <a:cs typeface="Consolas" panose="020B0609020204030204" pitchFamily="49" charset="0"/>
              </a:rPr>
              <a:t>(r *</a:t>
            </a:r>
            <a:r>
              <a:rPr lang="en-US" sz="1400" kern="0" dirty="0" err="1">
                <a:latin typeface="Consolas" panose="020B0609020204030204" pitchFamily="49" charset="0"/>
                <a:cs typeface="Consolas" panose="020B0609020204030204" pitchFamily="49" charset="0"/>
              </a:rPr>
              <a:t>RedisStore</a:t>
            </a: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RemoveSessionData</a:t>
            </a:r>
            <a:r>
              <a:rPr lang="en-US" sz="1400" kern="0" dirty="0">
                <a:latin typeface="Consolas" panose="020B0609020204030204" pitchFamily="49" charset="0"/>
                <a:cs typeface="Consolas" panose="020B0609020204030204" pitchFamily="49" charset="0"/>
              </a:rPr>
              <a:t>(key string, f string) {</a:t>
            </a:r>
          </a:p>
          <a:p>
            <a:pPr marL="0" indent="0">
              <a:buNone/>
            </a:pPr>
            <a:r>
              <a:rPr lang="en-US" sz="1400" kern="0" dirty="0">
                <a:latin typeface="Consolas" panose="020B0609020204030204" pitchFamily="49" charset="0"/>
                <a:cs typeface="Consolas" panose="020B0609020204030204" pitchFamily="49" charset="0"/>
              </a:rPr>
              <a:t>    c := </a:t>
            </a:r>
            <a:r>
              <a:rPr lang="en-US" sz="1400" kern="0" dirty="0" err="1">
                <a:latin typeface="Consolas" panose="020B0609020204030204" pitchFamily="49" charset="0"/>
                <a:cs typeface="Consolas" panose="020B0609020204030204" pitchFamily="49" charset="0"/>
              </a:rPr>
              <a:t>r.pool.Get</a:t>
            </a:r>
            <a:r>
              <a:rPr lang="en-US" sz="1400" kern="0" dirty="0" smtClean="0">
                <a:latin typeface="Consolas" panose="020B0609020204030204" pitchFamily="49" charset="0"/>
                <a:cs typeface="Consolas" panose="020B0609020204030204" pitchFamily="49" charset="0"/>
              </a:rPr>
              <a:t>()</a:t>
            </a:r>
            <a:endParaRPr lang="en-US" sz="1400" kern="0" dirty="0" smtClean="0">
              <a:solidFill>
                <a:schemeClr val="tx2">
                  <a:lumMod val="50000"/>
                  <a:lumOff val="50000"/>
                </a:schemeClr>
              </a:solidFill>
              <a:latin typeface="Consolas" panose="020B0609020204030204" pitchFamily="49" charset="0"/>
              <a:cs typeface="Consolas" panose="020B0609020204030204" pitchFamily="49" charset="0"/>
            </a:endParaRPr>
          </a:p>
          <a:p>
            <a:pPr marL="0" inden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redObject</a:t>
            </a:r>
            <a:r>
              <a:rPr lang="en-US" sz="1400" kern="0" dirty="0" smtClean="0">
                <a:latin typeface="Consolas" panose="020B0609020204030204" pitchFamily="49" charset="0"/>
                <a:cs typeface="Consolas" panose="020B0609020204030204" pitchFamily="49" charset="0"/>
              </a:rPr>
              <a:t> := </a:t>
            </a:r>
            <a:r>
              <a:rPr lang="en-US" sz="1400" kern="0" dirty="0" err="1" smtClean="0">
                <a:latin typeface="Consolas" panose="020B0609020204030204" pitchFamily="49" charset="0"/>
                <a:cs typeface="Consolas" panose="020B0609020204030204" pitchFamily="49" charset="0"/>
              </a:rPr>
              <a:t>app_id</a:t>
            </a:r>
            <a:r>
              <a:rPr lang="en-US" sz="1400" kern="0" dirty="0" smtClean="0">
                <a:latin typeface="Consolas" panose="020B0609020204030204" pitchFamily="49" charset="0"/>
                <a:cs typeface="Consolas" panose="020B0609020204030204" pitchFamily="49" charset="0"/>
              </a:rPr>
              <a:t> + "." + </a:t>
            </a:r>
            <a:r>
              <a:rPr lang="en-US" sz="1400" kern="0" dirty="0" err="1" smtClean="0">
                <a:latin typeface="Consolas" panose="020B0609020204030204" pitchFamily="49" charset="0"/>
                <a:cs typeface="Consolas" panose="020B0609020204030204" pitchFamily="49" charset="0"/>
              </a:rPr>
              <a:t>SessionStruct</a:t>
            </a:r>
            <a:r>
              <a:rPr lang="en-US" sz="1400" kern="0" dirty="0" smtClean="0">
                <a:latin typeface="Consolas" panose="020B0609020204030204" pitchFamily="49" charset="0"/>
                <a:cs typeface="Consolas" panose="020B0609020204030204" pitchFamily="49" charset="0"/>
              </a:rPr>
              <a:t> + "." + key</a:t>
            </a:r>
          </a:p>
          <a:p>
            <a:pPr marL="0" indent="0">
              <a:buNone/>
            </a:pPr>
            <a:r>
              <a:rPr lang="en-US" sz="1400" kern="0" dirty="0" smtClean="0">
                <a:latin typeface="Consolas" panose="020B0609020204030204" pitchFamily="49" charset="0"/>
                <a:cs typeface="Consolas" panose="020B0609020204030204" pitchFamily="49" charset="0"/>
              </a:rPr>
              <a:t>    </a:t>
            </a:r>
            <a:r>
              <a:rPr lang="en-US" sz="1400" kern="0" dirty="0">
                <a:latin typeface="Consolas" panose="020B0609020204030204" pitchFamily="49" charset="0"/>
                <a:cs typeface="Consolas" panose="020B0609020204030204" pitchFamily="49" charset="0"/>
              </a:rPr>
              <a:t>OK, _ := </a:t>
            </a:r>
            <a:r>
              <a:rPr lang="en-US" sz="1400" kern="0" dirty="0" err="1">
                <a:latin typeface="Consolas" panose="020B0609020204030204" pitchFamily="49" charset="0"/>
                <a:cs typeface="Consolas" panose="020B0609020204030204" pitchFamily="49" charset="0"/>
              </a:rPr>
              <a:t>redis.Int</a:t>
            </a:r>
            <a:r>
              <a:rPr lang="en-US" sz="1400" kern="0" dirty="0">
                <a:latin typeface="Consolas" panose="020B0609020204030204" pitchFamily="49" charset="0"/>
                <a:cs typeface="Consolas" panose="020B0609020204030204" pitchFamily="49" charset="0"/>
              </a:rPr>
              <a:t>(</a:t>
            </a:r>
            <a:r>
              <a:rPr lang="en-US" sz="1400" kern="0" dirty="0" err="1">
                <a:latin typeface="Consolas" panose="020B0609020204030204" pitchFamily="49" charset="0"/>
                <a:cs typeface="Consolas" panose="020B0609020204030204" pitchFamily="49" charset="0"/>
              </a:rPr>
              <a:t>c.Do</a:t>
            </a:r>
            <a:r>
              <a:rPr lang="en-US" sz="1400" kern="0" dirty="0">
                <a:latin typeface="Consolas" panose="020B0609020204030204" pitchFamily="49" charset="0"/>
                <a:cs typeface="Consolas" panose="020B0609020204030204" pitchFamily="49" charset="0"/>
              </a:rPr>
              <a:t>("EXISTS", </a:t>
            </a:r>
            <a:r>
              <a:rPr lang="en-US" sz="1400" kern="0" dirty="0" err="1">
                <a:latin typeface="Consolas" panose="020B0609020204030204" pitchFamily="49" charset="0"/>
                <a:cs typeface="Consolas" panose="020B0609020204030204" pitchFamily="49" charset="0"/>
              </a:rPr>
              <a:t>redObject</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if OK == 0 </a:t>
            </a:r>
            <a:r>
              <a:rPr lang="en-US" sz="1400" kern="0" dirty="0" smtClean="0">
                <a:latin typeface="Consolas" panose="020B0609020204030204" pitchFamily="49" charset="0"/>
                <a:cs typeface="Consolas" panose="020B0609020204030204" pitchFamily="49" charset="0"/>
              </a:rPr>
              <a:t>{</a:t>
            </a:r>
          </a:p>
          <a:p>
            <a:pPr marL="0" indent="0">
              <a:buNone/>
            </a:pPr>
            <a:r>
              <a:rPr lang="en-US" sz="1400" kern="0" dirty="0" smtClean="0">
                <a:latin typeface="Consolas" panose="020B0609020204030204" pitchFamily="49" charset="0"/>
                <a:cs typeface="Consolas" panose="020B0609020204030204" pitchFamily="49" charset="0"/>
              </a:rPr>
              <a:t>        </a:t>
            </a:r>
            <a:r>
              <a:rPr lang="en-US" sz="1400" kern="0" dirty="0" err="1" smtClean="0">
                <a:solidFill>
                  <a:schemeClr val="tx2">
                    <a:lumMod val="50000"/>
                    <a:lumOff val="50000"/>
                  </a:schemeClr>
                </a:solidFill>
                <a:latin typeface="Consolas" panose="020B0609020204030204" pitchFamily="49" charset="0"/>
                <a:cs typeface="Consolas" panose="020B0609020204030204" pitchFamily="49" charset="0"/>
              </a:rPr>
              <a:t>c.Close</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a:t>
            </a:r>
            <a:endParaRPr lang="en-US" sz="1400" kern="0" dirty="0">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        return</a:t>
            </a:r>
          </a:p>
          <a:p>
            <a:pPr marL="0" indent="0">
              <a:buNone/>
            </a:pPr>
            <a:r>
              <a:rPr lang="en-US" sz="1400" kern="0" dirty="0">
                <a:latin typeface="Consolas" panose="020B0609020204030204" pitchFamily="49" charset="0"/>
                <a:cs typeface="Consolas" panose="020B0609020204030204" pitchFamily="49" charset="0"/>
              </a:rPr>
              <a:t>    }</a:t>
            </a:r>
          </a:p>
          <a:p>
            <a:pPr marL="0" indent="0">
              <a:buNone/>
            </a:pPr>
            <a:r>
              <a:rPr lang="en-US" sz="1400" kern="0" dirty="0" smtClean="0">
                <a:solidFill>
                  <a:schemeClr val="tx2">
                    <a:lumMod val="50000"/>
                    <a:lumOff val="50000"/>
                  </a:schemeClr>
                </a:solidFill>
                <a:latin typeface="Consolas" panose="020B0609020204030204" pitchFamily="49" charset="0"/>
                <a:cs typeface="Consolas" panose="020B0609020204030204" pitchFamily="49" charset="0"/>
              </a:rPr>
              <a:t>    </a:t>
            </a:r>
            <a:endParaRPr lang="en-US" sz="1400" kern="0" dirty="0">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c.Do</a:t>
            </a:r>
            <a:r>
              <a:rPr lang="en-US" sz="1400" kern="0" dirty="0">
                <a:latin typeface="Consolas" panose="020B0609020204030204" pitchFamily="49" charset="0"/>
                <a:cs typeface="Consolas" panose="020B0609020204030204" pitchFamily="49" charset="0"/>
              </a:rPr>
              <a:t>("HDEL", </a:t>
            </a:r>
            <a:r>
              <a:rPr lang="en-US" sz="1400" kern="0" dirty="0" err="1">
                <a:latin typeface="Consolas" panose="020B0609020204030204" pitchFamily="49" charset="0"/>
                <a:cs typeface="Consolas" panose="020B0609020204030204" pitchFamily="49" charset="0"/>
              </a:rPr>
              <a:t>redObject</a:t>
            </a:r>
            <a:r>
              <a:rPr lang="en-US" sz="1400" kern="0" dirty="0">
                <a:latin typeface="Consolas" panose="020B0609020204030204" pitchFamily="49" charset="0"/>
                <a:cs typeface="Consolas" panose="020B0609020204030204" pitchFamily="49" charset="0"/>
              </a:rPr>
              <a:t>, f)</a:t>
            </a:r>
          </a:p>
          <a:p>
            <a:pPr marL="0" indent="0">
              <a:buNone/>
            </a:pPr>
            <a:r>
              <a:rPr lang="en-US" sz="1400" kern="0" dirty="0" smtClean="0">
                <a:solidFill>
                  <a:schemeClr val="tx2">
                    <a:lumMod val="50000"/>
                    <a:lumOff val="50000"/>
                  </a:schemeClr>
                </a:solidFill>
                <a:latin typeface="Consolas" panose="020B0609020204030204" pitchFamily="49" charset="0"/>
                <a:cs typeface="Consolas" panose="020B0609020204030204" pitchFamily="49" charset="0"/>
              </a:rPr>
              <a:t>    </a:t>
            </a:r>
            <a:r>
              <a:rPr lang="en-US" sz="1400" kern="0" dirty="0" err="1" smtClean="0">
                <a:solidFill>
                  <a:schemeClr val="tx2">
                    <a:lumMod val="50000"/>
                    <a:lumOff val="50000"/>
                  </a:schemeClr>
                </a:solidFill>
                <a:latin typeface="Consolas" panose="020B0609020204030204" pitchFamily="49" charset="0"/>
                <a:cs typeface="Consolas" panose="020B0609020204030204" pitchFamily="49" charset="0"/>
              </a:rPr>
              <a:t>c.Close</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a:t>
            </a:r>
            <a:endParaRPr lang="en-US" sz="1400" kern="0" dirty="0">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3065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unit test</a:t>
            </a:r>
            <a:endParaRPr lang="en-US" dirty="0"/>
          </a:p>
        </p:txBody>
      </p:sp>
      <p:sp>
        <p:nvSpPr>
          <p:cNvPr id="6" name="Content Placeholder 4"/>
          <p:cNvSpPr txBox="1">
            <a:spLocks/>
          </p:cNvSpPr>
          <p:nvPr/>
        </p:nvSpPr>
        <p:spPr bwMode="auto">
          <a:xfrm>
            <a:off x="524936" y="1325085"/>
            <a:ext cx="5699220" cy="4965356"/>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fontScale="62500" lnSpcReduction="20000"/>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600" kern="0" dirty="0">
                <a:latin typeface="Consolas" panose="020B0609020204030204" pitchFamily="49" charset="0"/>
                <a:cs typeface="Consolas" panose="020B0609020204030204" pitchFamily="49" charset="0"/>
              </a:rPr>
              <a:t>import (</a:t>
            </a:r>
          </a:p>
          <a:p>
            <a:pPr marL="0" indent="0">
              <a:buNone/>
            </a:pPr>
            <a:r>
              <a:rPr lang="en-US" sz="1600" kern="0" dirty="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github.com/</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stretchr</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/testify/assert</a:t>
            </a:r>
            <a:r>
              <a:rPr lang="en-US" sz="1600" kern="0" dirty="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testing</a:t>
            </a:r>
            <a:r>
              <a:rPr lang="en-US" sz="1600" kern="0" dirty="0">
                <a:latin typeface="Consolas" panose="020B0609020204030204" pitchFamily="49" charset="0"/>
                <a:cs typeface="Consolas" panose="020B0609020204030204" pitchFamily="49" charset="0"/>
              </a:rPr>
              <a:t>"</a:t>
            </a:r>
          </a:p>
          <a:p>
            <a:pPr marL="0" indent="0">
              <a:buNone/>
            </a:pPr>
            <a:r>
              <a:rPr lang="en-US" sz="1600" kern="0" dirty="0" smtClean="0">
                <a:latin typeface="Consolas" panose="020B0609020204030204" pitchFamily="49" charset="0"/>
                <a:cs typeface="Consolas" panose="020B0609020204030204" pitchFamily="49" charset="0"/>
              </a:rPr>
              <a:t>)</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err="1">
                <a:latin typeface="Consolas" panose="020B0609020204030204" pitchFamily="49" charset="0"/>
                <a:cs typeface="Consolas" panose="020B0609020204030204" pitchFamily="49" charset="0"/>
              </a:rPr>
              <a:t>func</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TestSession</a:t>
            </a:r>
            <a:r>
              <a:rPr lang="en-US" sz="1600" kern="0" dirty="0">
                <a:latin typeface="Consolas" panose="020B0609020204030204" pitchFamily="49" charset="0"/>
                <a:cs typeface="Consolas" panose="020B0609020204030204" pitchFamily="49" charset="0"/>
              </a:rPr>
              <a:t>(t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testing.T</a:t>
            </a: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    s := </a:t>
            </a:r>
            <a:r>
              <a:rPr lang="en-US" sz="1600" kern="0" dirty="0" err="1">
                <a:latin typeface="Consolas" panose="020B0609020204030204" pitchFamily="49" charset="0"/>
                <a:cs typeface="Consolas" panose="020B0609020204030204" pitchFamily="49" charset="0"/>
              </a:rPr>
              <a:t>NewSession</a:t>
            </a:r>
            <a:r>
              <a:rPr lang="en-US" sz="1600" kern="0" dirty="0">
                <a:latin typeface="Consolas" panose="020B0609020204030204" pitchFamily="49" charset="0"/>
                <a:cs typeface="Consolas" panose="020B0609020204030204" pitchFamily="49" charset="0"/>
              </a:rPr>
              <a:t>("1234")</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assert.Equal</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(t</a:t>
            </a:r>
            <a:r>
              <a:rPr lang="en-US" sz="1600" kern="0" dirty="0">
                <a:latin typeface="Consolas" panose="020B0609020204030204" pitchFamily="49" charset="0"/>
                <a:cs typeface="Consolas" panose="020B0609020204030204" pitchFamily="49" charset="0"/>
              </a:rPr>
              <a:t>, "1234", </a:t>
            </a:r>
            <a:r>
              <a:rPr lang="en-US" sz="1600" kern="0" dirty="0" err="1">
                <a:latin typeface="Consolas" panose="020B0609020204030204" pitchFamily="49" charset="0"/>
                <a:cs typeface="Consolas" panose="020B0609020204030204" pitchFamily="49" charset="0"/>
              </a:rPr>
              <a:t>s.MsgId</a:t>
            </a:r>
            <a:r>
              <a:rPr lang="en-US" sz="1600" kern="0" dirty="0">
                <a:latin typeface="Consolas" panose="020B0609020204030204" pitchFamily="49" charset="0"/>
                <a:cs typeface="Consolas" panose="020B0609020204030204" pitchFamily="49" charset="0"/>
              </a:rPr>
              <a:t>)</a:t>
            </a:r>
          </a:p>
          <a:p>
            <a:pPr marL="0" indent="0">
              <a:buNone/>
            </a:pPr>
            <a:r>
              <a:rPr lang="en-US" sz="1600" kern="0" dirty="0" smtClean="0">
                <a:latin typeface="Consolas" panose="020B0609020204030204" pitchFamily="49" charset="0"/>
                <a:cs typeface="Consolas" panose="020B0609020204030204" pitchFamily="49" charset="0"/>
              </a:rPr>
              <a:t>}</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err="1">
                <a:latin typeface="Consolas" panose="020B0609020204030204" pitchFamily="49" charset="0"/>
                <a:cs typeface="Consolas" panose="020B0609020204030204" pitchFamily="49" charset="0"/>
              </a:rPr>
              <a:t>func</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TestSessionStore</a:t>
            </a:r>
            <a:r>
              <a:rPr lang="en-US" sz="1600" kern="0" dirty="0">
                <a:latin typeface="Consolas" panose="020B0609020204030204" pitchFamily="49" charset="0"/>
                <a:cs typeface="Consolas" panose="020B0609020204030204" pitchFamily="49" charset="0"/>
              </a:rPr>
              <a:t>(t *</a:t>
            </a:r>
            <a:r>
              <a:rPr lang="en-US" sz="1600" kern="0" dirty="0" err="1">
                <a:latin typeface="Consolas" panose="020B0609020204030204" pitchFamily="49" charset="0"/>
                <a:cs typeface="Consolas" panose="020B0609020204030204" pitchFamily="49" charset="0"/>
              </a:rPr>
              <a:t>testing.T</a:t>
            </a: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    cache := </a:t>
            </a:r>
            <a:r>
              <a:rPr lang="en-US" sz="1600" kern="0" dirty="0" err="1">
                <a:latin typeface="Consolas" panose="020B0609020204030204" pitchFamily="49" charset="0"/>
                <a:cs typeface="Consolas" panose="020B0609020204030204" pitchFamily="49" charset="0"/>
              </a:rPr>
              <a:t>NewSessionCache</a:t>
            </a:r>
            <a:r>
              <a:rPr lang="en-US" sz="1600" kern="0" dirty="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Store = </a:t>
            </a:r>
            <a:r>
              <a:rPr lang="en-US" sz="1600" kern="0" dirty="0" err="1">
                <a:latin typeface="Consolas" panose="020B0609020204030204" pitchFamily="49" charset="0"/>
                <a:cs typeface="Consolas" panose="020B0609020204030204" pitchFamily="49" charset="0"/>
              </a:rPr>
              <a:t>NewRedisStore</a:t>
            </a:r>
            <a:r>
              <a:rPr lang="en-US" sz="1600" kern="0" dirty="0">
                <a:latin typeface="Consolas" panose="020B0609020204030204" pitchFamily="49" charset="0"/>
                <a:cs typeface="Consolas" panose="020B0609020204030204" pitchFamily="49" charset="0"/>
              </a:rPr>
              <a:t>("192.168.209.128:6379")</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a:latin typeface="Consolas" panose="020B0609020204030204" pitchFamily="49" charset="0"/>
                <a:cs typeface="Consolas" panose="020B0609020204030204" pitchFamily="49" charset="0"/>
              </a:rPr>
              <a:t>    s1 := </a:t>
            </a:r>
            <a:r>
              <a:rPr lang="en-US" sz="1600" kern="0" dirty="0" err="1">
                <a:latin typeface="Consolas" panose="020B0609020204030204" pitchFamily="49" charset="0"/>
                <a:cs typeface="Consolas" panose="020B0609020204030204" pitchFamily="49" charset="0"/>
              </a:rPr>
              <a:t>NewSession</a:t>
            </a:r>
            <a:r>
              <a:rPr lang="en-US" sz="1600" kern="0" dirty="0">
                <a:latin typeface="Consolas" panose="020B0609020204030204" pitchFamily="49" charset="0"/>
                <a:cs typeface="Consolas" panose="020B0609020204030204" pitchFamily="49" charset="0"/>
              </a:rPr>
              <a:t>("1234")</a:t>
            </a:r>
          </a:p>
          <a:p>
            <a:pPr marL="0" indent="0">
              <a:buNone/>
            </a:pPr>
            <a:r>
              <a:rPr lang="en-US" sz="1600" kern="0" dirty="0">
                <a:latin typeface="Consolas" panose="020B0609020204030204" pitchFamily="49" charset="0"/>
                <a:cs typeface="Consolas" panose="020B0609020204030204" pitchFamily="49" charset="0"/>
              </a:rPr>
              <a:t>    s1.PutToStore()</a:t>
            </a:r>
          </a:p>
          <a:p>
            <a:pPr marL="0" indent="0">
              <a:buNone/>
            </a:pPr>
            <a:r>
              <a:rPr lang="en-US" sz="1600" kern="0" dirty="0">
                <a:latin typeface="Consolas" panose="020B0609020204030204" pitchFamily="49" charset="0"/>
                <a:cs typeface="Consolas" panose="020B0609020204030204" pitchFamily="49" charset="0"/>
              </a:rPr>
              <a:t>    s2 := </a:t>
            </a:r>
            <a:r>
              <a:rPr lang="en-US" sz="1600" kern="0" dirty="0" err="1">
                <a:latin typeface="Consolas" panose="020B0609020204030204" pitchFamily="49" charset="0"/>
                <a:cs typeface="Consolas" panose="020B0609020204030204" pitchFamily="49" charset="0"/>
              </a:rPr>
              <a:t>NewSession</a:t>
            </a:r>
            <a:r>
              <a:rPr lang="en-US" sz="1600" kern="0" dirty="0">
                <a:latin typeface="Consolas" panose="020B0609020204030204" pitchFamily="49" charset="0"/>
                <a:cs typeface="Consolas" panose="020B0609020204030204" pitchFamily="49" charset="0"/>
              </a:rPr>
              <a:t>("1235")</a:t>
            </a:r>
          </a:p>
          <a:p>
            <a:pPr marL="0" indent="0">
              <a:buNone/>
            </a:pPr>
            <a:r>
              <a:rPr lang="en-US" sz="1600" kern="0" dirty="0">
                <a:latin typeface="Consolas" panose="020B0609020204030204" pitchFamily="49" charset="0"/>
                <a:cs typeface="Consolas" panose="020B0609020204030204" pitchFamily="49" charset="0"/>
              </a:rPr>
              <a:t>    s2.PutToStore()</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cache.AddSession</a:t>
            </a:r>
            <a:r>
              <a:rPr lang="en-US" sz="1600" kern="0" dirty="0">
                <a:latin typeface="Consolas" panose="020B0609020204030204" pitchFamily="49" charset="0"/>
                <a:cs typeface="Consolas" panose="020B0609020204030204" pitchFamily="49" charset="0"/>
              </a:rPr>
              <a:t>(s1)</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cache.AddSession</a:t>
            </a:r>
            <a:r>
              <a:rPr lang="en-US" sz="1600" kern="0" dirty="0">
                <a:latin typeface="Consolas" panose="020B0609020204030204" pitchFamily="49" charset="0"/>
                <a:cs typeface="Consolas" panose="020B0609020204030204" pitchFamily="49" charset="0"/>
              </a:rPr>
              <a:t>(s2)</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a:latin typeface="Consolas" panose="020B0609020204030204" pitchFamily="49" charset="0"/>
                <a:cs typeface="Consolas" panose="020B0609020204030204" pitchFamily="49" charset="0"/>
              </a:rPr>
              <a:t>    s4 := </a:t>
            </a:r>
            <a:r>
              <a:rPr lang="en-US" sz="1600" kern="0" dirty="0" err="1">
                <a:latin typeface="Consolas" panose="020B0609020204030204" pitchFamily="49" charset="0"/>
                <a:cs typeface="Consolas" panose="020B0609020204030204" pitchFamily="49" charset="0"/>
              </a:rPr>
              <a:t>NewSession</a:t>
            </a:r>
            <a:r>
              <a:rPr lang="en-US" sz="1600" kern="0" dirty="0">
                <a:latin typeface="Consolas" panose="020B0609020204030204" pitchFamily="49" charset="0"/>
                <a:cs typeface="Consolas" panose="020B0609020204030204" pitchFamily="49" charset="0"/>
              </a:rPr>
              <a:t>("1236")</a:t>
            </a:r>
          </a:p>
          <a:p>
            <a:pPr marL="0" indent="0">
              <a:buNone/>
            </a:pPr>
            <a:r>
              <a:rPr lang="en-US" sz="1600" kern="0" dirty="0">
                <a:latin typeface="Consolas" panose="020B0609020204030204" pitchFamily="49" charset="0"/>
                <a:cs typeface="Consolas" panose="020B0609020204030204" pitchFamily="49" charset="0"/>
              </a:rPr>
              <a:t>    s4.PutToStore()</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cache.AddSession</a:t>
            </a:r>
            <a:r>
              <a:rPr lang="en-US" sz="1600" kern="0" dirty="0">
                <a:latin typeface="Consolas" panose="020B0609020204030204" pitchFamily="49" charset="0"/>
                <a:cs typeface="Consolas" panose="020B0609020204030204" pitchFamily="49" charset="0"/>
              </a:rPr>
              <a:t>(s4)</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a:latin typeface="Consolas" panose="020B0609020204030204" pitchFamily="49" charset="0"/>
                <a:cs typeface="Consolas" panose="020B0609020204030204" pitchFamily="49" charset="0"/>
              </a:rPr>
              <a:t>    r1 := </a:t>
            </a:r>
            <a:r>
              <a:rPr lang="en-US" sz="1600" kern="0" dirty="0" err="1">
                <a:latin typeface="Consolas" panose="020B0609020204030204" pitchFamily="49" charset="0"/>
                <a:cs typeface="Consolas" panose="020B0609020204030204" pitchFamily="49" charset="0"/>
              </a:rPr>
              <a:t>cache.GetSession</a:t>
            </a:r>
            <a:r>
              <a:rPr lang="en-US" sz="1600" kern="0" dirty="0">
                <a:latin typeface="Consolas" panose="020B0609020204030204" pitchFamily="49" charset="0"/>
                <a:cs typeface="Consolas" panose="020B0609020204030204" pitchFamily="49" charset="0"/>
              </a:rPr>
              <a:t>(</a:t>
            </a:r>
            <a:r>
              <a:rPr lang="en-US" sz="1600" kern="0" dirty="0" err="1">
                <a:latin typeface="Consolas" panose="020B0609020204030204" pitchFamily="49" charset="0"/>
                <a:cs typeface="Consolas" panose="020B0609020204030204" pitchFamily="49" charset="0"/>
              </a:rPr>
              <a:t>s.Key</a:t>
            </a:r>
            <a:r>
              <a:rPr lang="en-US" sz="1600" kern="0" dirty="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assert.Equal</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(t</a:t>
            </a:r>
            <a:r>
              <a:rPr lang="en-US" sz="1600" kern="0" dirty="0">
                <a:latin typeface="Consolas" panose="020B0609020204030204" pitchFamily="49" charset="0"/>
                <a:cs typeface="Consolas" panose="020B0609020204030204" pitchFamily="49" charset="0"/>
              </a:rPr>
              <a:t>, "1237", r1.MsgId)</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cache.DelSession</a:t>
            </a:r>
            <a:r>
              <a:rPr lang="en-US" sz="1600" kern="0" dirty="0">
                <a:latin typeface="Consolas" panose="020B0609020204030204" pitchFamily="49" charset="0"/>
                <a:cs typeface="Consolas" panose="020B0609020204030204" pitchFamily="49" charset="0"/>
              </a:rPr>
              <a:t>(r1)</a:t>
            </a:r>
          </a:p>
          <a:p>
            <a:pPr marL="0" indent="0">
              <a:buNone/>
            </a:pPr>
            <a:r>
              <a:rPr lang="en-US" sz="1600" kern="0" dirty="0">
                <a:latin typeface="Consolas" panose="020B0609020204030204" pitchFamily="49" charset="0"/>
                <a:cs typeface="Consolas" panose="020B0609020204030204" pitchFamily="49" charset="0"/>
              </a:rPr>
              <a:t>    r2 := </a:t>
            </a:r>
            <a:r>
              <a:rPr lang="en-US" sz="1600" kern="0" dirty="0" err="1">
                <a:latin typeface="Consolas" panose="020B0609020204030204" pitchFamily="49" charset="0"/>
                <a:cs typeface="Consolas" panose="020B0609020204030204" pitchFamily="49" charset="0"/>
              </a:rPr>
              <a:t>cache.GetSession</a:t>
            </a:r>
            <a:r>
              <a:rPr lang="en-US" sz="1600" kern="0" dirty="0">
                <a:latin typeface="Consolas" panose="020B0609020204030204" pitchFamily="49" charset="0"/>
                <a:cs typeface="Consolas" panose="020B0609020204030204" pitchFamily="49" charset="0"/>
              </a:rPr>
              <a:t>(r1.Key)</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assert.Nil</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(t</a:t>
            </a:r>
            <a:r>
              <a:rPr lang="en-US" sz="1600" kern="0" dirty="0">
                <a:latin typeface="Consolas" panose="020B0609020204030204" pitchFamily="49" charset="0"/>
                <a:cs typeface="Consolas" panose="020B0609020204030204" pitchFamily="49" charset="0"/>
              </a:rPr>
              <a:t>, r2)</a:t>
            </a:r>
          </a:p>
          <a:p>
            <a:pPr marL="0" indent="0">
              <a:buNone/>
            </a:pPr>
            <a:r>
              <a:rPr lang="en-US" sz="1600" kern="0" dirty="0">
                <a:latin typeface="Consolas" panose="020B0609020204030204" pitchFamily="49" charset="0"/>
                <a:cs typeface="Consolas" panose="020B0609020204030204" pitchFamily="49"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263" y="1379001"/>
            <a:ext cx="2202873" cy="241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bwMode="auto">
          <a:xfrm>
            <a:off x="7356763" y="2483427"/>
            <a:ext cx="1433946"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bwMode="auto">
          <a:xfrm>
            <a:off x="7356763" y="3138054"/>
            <a:ext cx="1433946"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7356763" y="3553691"/>
            <a:ext cx="1433946"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bwMode="auto">
          <a:xfrm>
            <a:off x="7284026" y="2254827"/>
            <a:ext cx="1433946"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887" y="4052455"/>
            <a:ext cx="7505698" cy="2237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Connector 16"/>
          <p:cNvCxnSpPr/>
          <p:nvPr/>
        </p:nvCxnSpPr>
        <p:spPr bwMode="auto">
          <a:xfrm>
            <a:off x="4603172" y="5257800"/>
            <a:ext cx="1433946"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95933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ide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460" y="1069894"/>
            <a:ext cx="8114568" cy="542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07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rmAutofit/>
          </a:bodyPr>
          <a:lstStyle/>
          <a:p>
            <a:pPr marL="457200" indent="-457200">
              <a:buFont typeface="+mj-lt"/>
              <a:buAutoNum type="arabicPeriod"/>
            </a:pPr>
            <a:r>
              <a:rPr lang="en-US" dirty="0" smtClean="0">
                <a:hlinkClick r:id="rId3"/>
              </a:rPr>
              <a:t>Self-learning site</a:t>
            </a:r>
            <a:r>
              <a:rPr lang="en-US" dirty="0" smtClean="0"/>
              <a:t>.</a:t>
            </a:r>
          </a:p>
          <a:p>
            <a:pPr marL="457200" indent="-457200">
              <a:buFont typeface="+mj-lt"/>
              <a:buAutoNum type="arabicPeriod"/>
            </a:pPr>
            <a:r>
              <a:rPr lang="en-US" dirty="0" smtClean="0">
                <a:hlinkClick r:id="rId4"/>
              </a:rPr>
              <a:t>Document</a:t>
            </a:r>
            <a:r>
              <a:rPr lang="en-US" dirty="0" smtClean="0"/>
              <a:t>.</a:t>
            </a:r>
          </a:p>
          <a:p>
            <a:pPr marL="457200" indent="-457200">
              <a:buFont typeface="+mj-lt"/>
              <a:buAutoNum type="arabicPeriod"/>
            </a:pPr>
            <a:r>
              <a:rPr lang="en-US" dirty="0" smtClean="0">
                <a:hlinkClick r:id="rId5"/>
              </a:rPr>
              <a:t>Download page</a:t>
            </a:r>
            <a:r>
              <a:rPr lang="en-US" dirty="0"/>
              <a:t> </a:t>
            </a:r>
            <a:r>
              <a:rPr lang="en-US" dirty="0" smtClean="0"/>
              <a:t>with installation guidelines.</a:t>
            </a:r>
          </a:p>
          <a:p>
            <a:pPr marL="457200" indent="-457200">
              <a:buFont typeface="+mj-lt"/>
              <a:buAutoNum type="arabicPeriod"/>
            </a:pPr>
            <a:r>
              <a:rPr lang="en-US" dirty="0" smtClean="0"/>
              <a:t>Recommended IDE: </a:t>
            </a:r>
            <a:r>
              <a:rPr lang="en-US" dirty="0" smtClean="0">
                <a:hlinkClick r:id="rId6"/>
              </a:rPr>
              <a:t>liteide</a:t>
            </a:r>
            <a:r>
              <a:rPr lang="en-US" dirty="0" smtClean="0"/>
              <a:t>.</a:t>
            </a:r>
          </a:p>
          <a:p>
            <a:pPr marL="457200" indent="-457200">
              <a:buFont typeface="+mj-lt"/>
              <a:buAutoNum type="arabicPeriod"/>
            </a:pPr>
            <a:r>
              <a:rPr lang="en-US" dirty="0" smtClean="0">
                <a:hlinkClick r:id="rId7"/>
              </a:rPr>
              <a:t>Learn Go in one video</a:t>
            </a:r>
            <a:r>
              <a:rPr lang="en-US" dirty="0" smtClean="0"/>
              <a:t>.</a:t>
            </a:r>
          </a:p>
          <a:p>
            <a:pPr marL="457200" indent="-457200">
              <a:buFont typeface="+mj-lt"/>
              <a:buAutoNum type="arabicPeriod"/>
            </a:pPr>
            <a:r>
              <a:rPr lang="en-US" dirty="0" smtClean="0">
                <a:hlinkClick r:id="rId8"/>
              </a:rPr>
              <a:t>NATS</a:t>
            </a:r>
            <a:r>
              <a:rPr lang="en-US" dirty="0" smtClean="0"/>
              <a:t>.</a:t>
            </a:r>
          </a:p>
          <a:p>
            <a:pPr marL="457200" indent="-457200">
              <a:buFont typeface="+mj-lt"/>
              <a:buAutoNum type="arabicPeriod"/>
            </a:pPr>
            <a:endParaRPr lang="en-US" dirty="0"/>
          </a:p>
          <a:p>
            <a:pPr marL="457200" indent="-457200">
              <a:buFont typeface="+mj-lt"/>
              <a:buAutoNum type="arabicPeriod"/>
            </a:pPr>
            <a:endParaRPr lang="en-US" dirty="0"/>
          </a:p>
        </p:txBody>
      </p:sp>
      <p:sp>
        <p:nvSpPr>
          <p:cNvPr id="4" name="Title 3"/>
          <p:cNvSpPr>
            <a:spLocks noGrp="1"/>
          </p:cNvSpPr>
          <p:nvPr>
            <p:ph type="title"/>
          </p:nvPr>
        </p:nvSpPr>
        <p:spPr/>
        <p:txBody>
          <a:bodyPr/>
          <a:lstStyle/>
          <a:p>
            <a:r>
              <a:rPr lang="en-US" dirty="0" smtClean="0"/>
              <a:t>GO</a:t>
            </a:r>
            <a:endParaRPr lang="en-US" dirty="0"/>
          </a:p>
        </p:txBody>
      </p:sp>
    </p:spTree>
    <p:extLst>
      <p:ext uri="{BB962C8B-B14F-4D97-AF65-F5344CB8AC3E}">
        <p14:creationId xmlns:p14="http://schemas.microsoft.com/office/powerpoint/2010/main" val="2281542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rmAutofit fontScale="92500" lnSpcReduction="10000"/>
          </a:bodyPr>
          <a:lstStyle/>
          <a:p>
            <a:r>
              <a:rPr lang="en-US" dirty="0" smtClean="0">
                <a:solidFill>
                  <a:srgbClr val="00B050"/>
                </a:solidFill>
              </a:rPr>
              <a:t>Parcel</a:t>
            </a:r>
            <a:r>
              <a:rPr lang="en-US" dirty="0" smtClean="0"/>
              <a:t>: with weight, time to send, source and destination. When arriving destination, calculate distance of the route, time elapsed. An existing program will be provided to generate parcel data and feed to terminal.</a:t>
            </a:r>
          </a:p>
          <a:p>
            <a:r>
              <a:rPr lang="en-US" dirty="0" smtClean="0">
                <a:solidFill>
                  <a:srgbClr val="00B050"/>
                </a:solidFill>
              </a:rPr>
              <a:t>Customer</a:t>
            </a:r>
            <a:r>
              <a:rPr lang="en-US" dirty="0" smtClean="0"/>
              <a:t>: generate parcels in a predefined pattern. Collect parcels and generate statistics.</a:t>
            </a:r>
          </a:p>
          <a:p>
            <a:r>
              <a:rPr lang="en-US" dirty="0" smtClean="0">
                <a:solidFill>
                  <a:srgbClr val="00B0F0"/>
                </a:solidFill>
              </a:rPr>
              <a:t>Warehouse</a:t>
            </a:r>
            <a:r>
              <a:rPr lang="en-US" dirty="0" smtClean="0"/>
              <a:t>: accept/deliver parcels from/to </a:t>
            </a:r>
            <a:r>
              <a:rPr lang="en-US" dirty="0" smtClean="0"/>
              <a:t>customer. </a:t>
            </a:r>
            <a:r>
              <a:rPr lang="en-US" dirty="0" smtClean="0"/>
              <a:t>Upload/download parcels from/to trucks. Plan route for the truck, when to start and what’s the next destination. </a:t>
            </a:r>
          </a:p>
          <a:p>
            <a:r>
              <a:rPr lang="en-US" dirty="0" smtClean="0">
                <a:solidFill>
                  <a:srgbClr val="00B050"/>
                </a:solidFill>
              </a:rPr>
              <a:t>Truck</a:t>
            </a:r>
            <a:r>
              <a:rPr lang="en-US" dirty="0" smtClean="0"/>
              <a:t>: Travel according to the route plan, spending time according to the distance and travel speed (has limit). Load/unload parcels when arriving at warehouse, spending time if doing load/unload operation. Has payload limit. </a:t>
            </a:r>
          </a:p>
          <a:p>
            <a:pPr marL="0" indent="0">
              <a:buNone/>
            </a:pPr>
            <a:endParaRPr lang="en-US" dirty="0" smtClean="0"/>
          </a:p>
          <a:p>
            <a:pPr marL="0" indent="0">
              <a:buNone/>
            </a:pPr>
            <a:r>
              <a:rPr lang="en-US" dirty="0" smtClean="0"/>
              <a:t>All entities communicate via message bus, </a:t>
            </a:r>
            <a:r>
              <a:rPr lang="en-US" dirty="0" smtClean="0">
                <a:solidFill>
                  <a:schemeClr val="tx2">
                    <a:lumMod val="50000"/>
                    <a:lumOff val="50000"/>
                  </a:schemeClr>
                </a:solidFill>
              </a:rPr>
              <a:t>NATS</a:t>
            </a:r>
            <a:r>
              <a:rPr lang="en-US" dirty="0" smtClean="0"/>
              <a:t>. </a:t>
            </a:r>
            <a:br>
              <a:rPr lang="en-US" dirty="0" smtClean="0"/>
            </a:br>
            <a:endParaRPr lang="en-US" dirty="0"/>
          </a:p>
        </p:txBody>
      </p:sp>
      <p:sp>
        <p:nvSpPr>
          <p:cNvPr id="4" name="Title 3"/>
          <p:cNvSpPr>
            <a:spLocks noGrp="1"/>
          </p:cNvSpPr>
          <p:nvPr>
            <p:ph type="title"/>
          </p:nvPr>
        </p:nvSpPr>
        <p:spPr/>
        <p:txBody>
          <a:bodyPr/>
          <a:lstStyle/>
          <a:p>
            <a:r>
              <a:rPr lang="en-US" dirty="0" smtClean="0"/>
              <a:t>Details - entities</a:t>
            </a:r>
            <a:endParaRPr lang="en-US" dirty="0"/>
          </a:p>
        </p:txBody>
      </p:sp>
    </p:spTree>
    <p:extLst>
      <p:ext uri="{BB962C8B-B14F-4D97-AF65-F5344CB8AC3E}">
        <p14:creationId xmlns:p14="http://schemas.microsoft.com/office/powerpoint/2010/main" val="1087244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Details - map</a:t>
            </a:r>
            <a:endParaRPr lang="en-US" dirty="0"/>
          </a:p>
        </p:txBody>
      </p:sp>
      <p:pic>
        <p:nvPicPr>
          <p:cNvPr id="1026" name="Picture 2" descr="C:\Users\rdcloyi\AppData\Local\Microsoft\Windows\Temporary Internet Files\Content.Outlook\MHOJU63S\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411" y="1231567"/>
            <a:ext cx="6207142" cy="472266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7221681" y="1445343"/>
            <a:ext cx="3979719" cy="4716466"/>
          </a:xfrm>
        </p:spPr>
        <p:txBody>
          <a:bodyPr>
            <a:normAutofit/>
          </a:bodyPr>
          <a:lstStyle/>
          <a:p>
            <a:r>
              <a:rPr lang="en-US" dirty="0" smtClean="0">
                <a:solidFill>
                  <a:srgbClr val="00B050"/>
                </a:solidFill>
              </a:rPr>
              <a:t>Note: don’t assume city name in such pattern. You may get real city names like “Beijing” or “Shanghai”.</a:t>
            </a:r>
            <a:r>
              <a:rPr lang="en-US" dirty="0" smtClean="0"/>
              <a:t/>
            </a:r>
            <a:br>
              <a:rPr lang="en-US" dirty="0" smtClean="0"/>
            </a:br>
            <a:endParaRPr lang="en-US" dirty="0"/>
          </a:p>
        </p:txBody>
      </p:sp>
    </p:spTree>
    <p:extLst>
      <p:ext uri="{BB962C8B-B14F-4D97-AF65-F5344CB8AC3E}">
        <p14:creationId xmlns:p14="http://schemas.microsoft.com/office/powerpoint/2010/main" val="3204305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Autofit/>
          </a:bodyPr>
          <a:lstStyle/>
          <a:p>
            <a:r>
              <a:rPr lang="en-US" sz="2000" dirty="0" smtClean="0"/>
              <a:t>Initialize</a:t>
            </a:r>
          </a:p>
          <a:p>
            <a:pPr lvl="1"/>
            <a:r>
              <a:rPr lang="en-US" sz="1600" dirty="0" smtClean="0">
                <a:solidFill>
                  <a:srgbClr val="00B050"/>
                </a:solidFill>
              </a:rPr>
              <a:t>Parameters</a:t>
            </a:r>
            <a:r>
              <a:rPr lang="en-US" sz="1600" dirty="0" smtClean="0"/>
              <a:t>: number of trucks, truck speed, cities and each has one warehouse and terminal.</a:t>
            </a:r>
          </a:p>
          <a:p>
            <a:pPr lvl="1"/>
            <a:r>
              <a:rPr lang="en-US" sz="1600" dirty="0" smtClean="0"/>
              <a:t>Each </a:t>
            </a:r>
            <a:r>
              <a:rPr lang="en-US" sz="1600" dirty="0" smtClean="0">
                <a:solidFill>
                  <a:schemeClr val="tx2">
                    <a:lumMod val="50000"/>
                    <a:lumOff val="50000"/>
                  </a:schemeClr>
                </a:solidFill>
              </a:rPr>
              <a:t>Customer</a:t>
            </a:r>
            <a:r>
              <a:rPr lang="en-US" sz="1600" dirty="0" smtClean="0"/>
              <a:t> will get the parameters for parcel generation.</a:t>
            </a:r>
          </a:p>
          <a:p>
            <a:pPr lvl="1"/>
            <a:r>
              <a:rPr lang="en-US" sz="1600" dirty="0" smtClean="0"/>
              <a:t>Each </a:t>
            </a:r>
            <a:r>
              <a:rPr lang="en-US" sz="1600" dirty="0" smtClean="0">
                <a:solidFill>
                  <a:schemeClr val="tx2">
                    <a:lumMod val="50000"/>
                    <a:lumOff val="50000"/>
                  </a:schemeClr>
                </a:solidFill>
              </a:rPr>
              <a:t>truck</a:t>
            </a:r>
            <a:r>
              <a:rPr lang="en-US" sz="1600" dirty="0" smtClean="0"/>
              <a:t> will have an initial location, at a warehouse. Waiting for uploading and route plan.</a:t>
            </a:r>
          </a:p>
          <a:p>
            <a:pPr lvl="1"/>
            <a:r>
              <a:rPr lang="en-US" sz="1600" dirty="0" smtClean="0"/>
              <a:t>Each </a:t>
            </a:r>
            <a:r>
              <a:rPr lang="en-US" sz="1600" dirty="0" smtClean="0">
                <a:solidFill>
                  <a:schemeClr val="tx2">
                    <a:lumMod val="50000"/>
                    <a:lumOff val="50000"/>
                  </a:schemeClr>
                </a:solidFill>
              </a:rPr>
              <a:t>warehouse</a:t>
            </a:r>
            <a:r>
              <a:rPr lang="en-US" sz="1600" dirty="0" smtClean="0"/>
              <a:t> will get a “map” file then build a overview of the traffic network.</a:t>
            </a:r>
          </a:p>
          <a:p>
            <a:r>
              <a:rPr lang="en-US" sz="2000" dirty="0" smtClean="0"/>
              <a:t>Run</a:t>
            </a:r>
          </a:p>
          <a:p>
            <a:pPr lvl="1"/>
            <a:r>
              <a:rPr lang="en-US" sz="1600" dirty="0" smtClean="0">
                <a:solidFill>
                  <a:srgbClr val="00B050"/>
                </a:solidFill>
              </a:rPr>
              <a:t>Customer </a:t>
            </a:r>
            <a:r>
              <a:rPr lang="en-US" sz="1600" dirty="0" smtClean="0"/>
              <a:t>generates parcels and expose interface for terminal to fetch.</a:t>
            </a:r>
            <a:endParaRPr lang="en-US" sz="1600" dirty="0"/>
          </a:p>
          <a:p>
            <a:pPr lvl="1"/>
            <a:r>
              <a:rPr lang="en-US" sz="1600" dirty="0" smtClean="0">
                <a:solidFill>
                  <a:schemeClr val="tx2">
                    <a:lumMod val="50000"/>
                    <a:lumOff val="50000"/>
                  </a:schemeClr>
                </a:solidFill>
              </a:rPr>
              <a:t>Warehouse</a:t>
            </a:r>
            <a:r>
              <a:rPr lang="en-US" sz="1600" dirty="0" smtClean="0"/>
              <a:t> </a:t>
            </a:r>
            <a:r>
              <a:rPr lang="en-US" sz="1600" dirty="0"/>
              <a:t>will start to </a:t>
            </a:r>
            <a:r>
              <a:rPr lang="en-US" sz="1600" dirty="0" smtClean="0"/>
              <a:t>fetch parcels from customer. Upon </a:t>
            </a:r>
            <a:r>
              <a:rPr lang="en-US" sz="1600" dirty="0" smtClean="0"/>
              <a:t>receiving parcels, starts to “thinking” which truck and when to upload it. Plan the route for the truck. When truck arrival “thinking” whether download the parcel or not. Communicate with other warehouses to get a full picture of the payloads</a:t>
            </a:r>
            <a:r>
              <a:rPr lang="en-US" sz="1600" dirty="0" smtClean="0"/>
              <a:t>. Deliver parcels to customer.</a:t>
            </a:r>
            <a:endParaRPr lang="en-US" sz="1600" dirty="0" smtClean="0"/>
          </a:p>
          <a:p>
            <a:pPr lvl="1"/>
            <a:r>
              <a:rPr lang="en-US" sz="1600" dirty="0" smtClean="0">
                <a:solidFill>
                  <a:srgbClr val="00B050"/>
                </a:solidFill>
              </a:rPr>
              <a:t>Truck </a:t>
            </a:r>
            <a:r>
              <a:rPr lang="en-US" sz="1600" dirty="0" smtClean="0"/>
              <a:t>start to go according to the plan set by Warehouse. No fuel limit. Truck doesn’t know the overall map. It just goes to the next city and waiting for the new operation.</a:t>
            </a:r>
          </a:p>
        </p:txBody>
      </p:sp>
      <p:sp>
        <p:nvSpPr>
          <p:cNvPr id="4" name="Title 3"/>
          <p:cNvSpPr>
            <a:spLocks noGrp="1"/>
          </p:cNvSpPr>
          <p:nvPr>
            <p:ph type="title"/>
          </p:nvPr>
        </p:nvSpPr>
        <p:spPr/>
        <p:txBody>
          <a:bodyPr/>
          <a:lstStyle/>
          <a:p>
            <a:r>
              <a:rPr lang="en-US" dirty="0" smtClean="0"/>
              <a:t>Detail – how it runs</a:t>
            </a:r>
            <a:endParaRPr lang="en-US" dirty="0"/>
          </a:p>
        </p:txBody>
      </p:sp>
    </p:spTree>
    <p:extLst>
      <p:ext uri="{BB962C8B-B14F-4D97-AF65-F5344CB8AC3E}">
        <p14:creationId xmlns:p14="http://schemas.microsoft.com/office/powerpoint/2010/main" val="2337442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rmAutofit/>
          </a:bodyPr>
          <a:lstStyle/>
          <a:p>
            <a:r>
              <a:rPr lang="en-US" dirty="0" smtClean="0"/>
              <a:t>Stop</a:t>
            </a:r>
          </a:p>
          <a:p>
            <a:pPr lvl="1"/>
            <a:r>
              <a:rPr lang="en-US" dirty="0" smtClean="0"/>
              <a:t>In the simulation, time is compressed, e.g., </a:t>
            </a:r>
            <a:r>
              <a:rPr lang="en-US" dirty="0" smtClean="0">
                <a:solidFill>
                  <a:schemeClr val="tx2">
                    <a:lumMod val="50000"/>
                    <a:lumOff val="50000"/>
                  </a:schemeClr>
                </a:solidFill>
              </a:rPr>
              <a:t>one day </a:t>
            </a:r>
            <a:r>
              <a:rPr lang="en-US" dirty="0" smtClean="0"/>
              <a:t>will be just </a:t>
            </a:r>
            <a:r>
              <a:rPr lang="en-US" dirty="0" smtClean="0">
                <a:solidFill>
                  <a:schemeClr val="tx2">
                    <a:lumMod val="50000"/>
                    <a:lumOff val="50000"/>
                  </a:schemeClr>
                </a:solidFill>
              </a:rPr>
              <a:t>20</a:t>
            </a:r>
            <a:r>
              <a:rPr lang="en-US" dirty="0" smtClean="0"/>
              <a:t>s.</a:t>
            </a:r>
          </a:p>
          <a:p>
            <a:pPr lvl="1"/>
            <a:r>
              <a:rPr lang="en-US" dirty="0" smtClean="0"/>
              <a:t>All the entities stop running at a moment, e.g., “</a:t>
            </a:r>
            <a:r>
              <a:rPr lang="en-US" dirty="0" smtClean="0">
                <a:solidFill>
                  <a:schemeClr val="tx2">
                    <a:lumMod val="50000"/>
                    <a:lumOff val="50000"/>
                  </a:schemeClr>
                </a:solidFill>
              </a:rPr>
              <a:t>30 days</a:t>
            </a:r>
            <a:r>
              <a:rPr lang="en-US" dirty="0" smtClean="0"/>
              <a:t>” (~600 real seconds) after. And do the final report to OAM.</a:t>
            </a:r>
          </a:p>
          <a:p>
            <a:r>
              <a:rPr lang="en-US" dirty="0" smtClean="0"/>
              <a:t>Report</a:t>
            </a:r>
          </a:p>
          <a:p>
            <a:pPr lvl="1"/>
            <a:r>
              <a:rPr lang="en-US" dirty="0" smtClean="0">
                <a:solidFill>
                  <a:schemeClr val="tx2">
                    <a:lumMod val="50000"/>
                    <a:lumOff val="50000"/>
                  </a:schemeClr>
                </a:solidFill>
              </a:rPr>
              <a:t>Customer and Truck will calculate the result and output.</a:t>
            </a:r>
          </a:p>
          <a:p>
            <a:pPr lvl="1"/>
            <a:endParaRPr lang="en-US" dirty="0"/>
          </a:p>
        </p:txBody>
      </p:sp>
      <p:sp>
        <p:nvSpPr>
          <p:cNvPr id="4" name="Title 3"/>
          <p:cNvSpPr>
            <a:spLocks noGrp="1"/>
          </p:cNvSpPr>
          <p:nvPr>
            <p:ph type="title"/>
          </p:nvPr>
        </p:nvSpPr>
        <p:spPr/>
        <p:txBody>
          <a:bodyPr/>
          <a:lstStyle/>
          <a:p>
            <a:r>
              <a:rPr lang="en-US" dirty="0" smtClean="0"/>
              <a:t>Detail – when to finish</a:t>
            </a:r>
            <a:endParaRPr lang="en-US" dirty="0"/>
          </a:p>
        </p:txBody>
      </p:sp>
    </p:spTree>
    <p:extLst>
      <p:ext uri="{BB962C8B-B14F-4D97-AF65-F5344CB8AC3E}">
        <p14:creationId xmlns:p14="http://schemas.microsoft.com/office/powerpoint/2010/main" val="2465256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rmAutofit/>
          </a:bodyPr>
          <a:lstStyle/>
          <a:p>
            <a:pPr marL="457200" indent="-457200">
              <a:buFont typeface="+mj-lt"/>
              <a:buAutoNum type="arabicPeriod"/>
            </a:pPr>
            <a:r>
              <a:rPr lang="en-US" dirty="0" smtClean="0"/>
              <a:t>Most </a:t>
            </a:r>
            <a:r>
              <a:rPr lang="en-US" dirty="0" smtClean="0">
                <a:solidFill>
                  <a:schemeClr val="tx2">
                    <a:lumMod val="50000"/>
                    <a:lumOff val="50000"/>
                  </a:schemeClr>
                </a:solidFill>
              </a:rPr>
              <a:t>volume of parcels </a:t>
            </a:r>
            <a:r>
              <a:rPr lang="en-US" dirty="0" smtClean="0"/>
              <a:t>have been delivered.</a:t>
            </a:r>
            <a:r>
              <a:rPr lang="en-US" dirty="0"/>
              <a:t> </a:t>
            </a:r>
            <a:r>
              <a:rPr lang="en-US" sz="1800" dirty="0" smtClean="0">
                <a:latin typeface="+mj-lt"/>
              </a:rPr>
              <a:t>Volume of parcel = parcel weight * distance (length of the shortest path between source and destination)</a:t>
            </a:r>
          </a:p>
          <a:p>
            <a:pPr marL="457200" indent="-457200">
              <a:buFont typeface="+mj-lt"/>
              <a:buAutoNum type="arabicPeriod"/>
            </a:pPr>
            <a:r>
              <a:rPr lang="en-US" dirty="0" smtClean="0"/>
              <a:t>Least average </a:t>
            </a:r>
            <a:r>
              <a:rPr lang="en-US" dirty="0">
                <a:solidFill>
                  <a:schemeClr val="tx2">
                    <a:lumMod val="50000"/>
                    <a:lumOff val="50000"/>
                  </a:schemeClr>
                </a:solidFill>
              </a:rPr>
              <a:t>delivery time</a:t>
            </a:r>
            <a:r>
              <a:rPr lang="en-US" dirty="0"/>
              <a:t>. </a:t>
            </a:r>
            <a:r>
              <a:rPr lang="en-US" sz="1800" dirty="0">
                <a:latin typeface="+mj-lt"/>
              </a:rPr>
              <a:t>Total </a:t>
            </a:r>
            <a:r>
              <a:rPr lang="en-US" sz="1800" dirty="0" smtClean="0">
                <a:latin typeface="+mj-lt"/>
              </a:rPr>
              <a:t>delivery time </a:t>
            </a:r>
            <a:r>
              <a:rPr lang="en-US" sz="1800" dirty="0">
                <a:latin typeface="+mj-lt"/>
              </a:rPr>
              <a:t>/ total volume</a:t>
            </a:r>
          </a:p>
          <a:p>
            <a:pPr marL="457200" indent="-457200">
              <a:buFont typeface="+mj-lt"/>
              <a:buAutoNum type="arabicPeriod"/>
            </a:pPr>
            <a:r>
              <a:rPr lang="en-US" dirty="0" smtClean="0"/>
              <a:t>Highest </a:t>
            </a:r>
            <a:r>
              <a:rPr lang="en-US" dirty="0" smtClean="0">
                <a:solidFill>
                  <a:schemeClr val="tx2">
                    <a:lumMod val="50000"/>
                    <a:lumOff val="50000"/>
                  </a:schemeClr>
                </a:solidFill>
              </a:rPr>
              <a:t>efficiency of route</a:t>
            </a:r>
            <a:r>
              <a:rPr lang="en-US" dirty="0" smtClean="0"/>
              <a:t> planning. </a:t>
            </a:r>
            <a:r>
              <a:rPr lang="en-US" sz="1800" dirty="0">
                <a:latin typeface="+mj-lt"/>
              </a:rPr>
              <a:t>Volume of parcels / </a:t>
            </a:r>
            <a:r>
              <a:rPr lang="en-US" sz="1800" dirty="0" smtClean="0">
                <a:latin typeface="+mj-lt"/>
              </a:rPr>
              <a:t>total actual </a:t>
            </a:r>
            <a:r>
              <a:rPr lang="en-US" sz="1800" dirty="0">
                <a:latin typeface="+mj-lt"/>
              </a:rPr>
              <a:t>cost. </a:t>
            </a:r>
            <a:r>
              <a:rPr lang="en-US" sz="1800" dirty="0" smtClean="0">
                <a:latin typeface="+mj-lt"/>
              </a:rPr>
              <a:t>(Cost </a:t>
            </a:r>
            <a:r>
              <a:rPr lang="en-US" sz="1800" dirty="0">
                <a:latin typeface="+mj-lt"/>
              </a:rPr>
              <a:t>= weight * actual traveled </a:t>
            </a:r>
            <a:r>
              <a:rPr lang="en-US" sz="1800" dirty="0" smtClean="0">
                <a:latin typeface="+mj-lt"/>
              </a:rPr>
              <a:t>distance</a:t>
            </a:r>
            <a:r>
              <a:rPr lang="en-US" dirty="0" smtClean="0"/>
              <a:t>)</a:t>
            </a:r>
          </a:p>
          <a:p>
            <a:pPr marL="457200" indent="-457200">
              <a:buFont typeface="+mj-lt"/>
              <a:buAutoNum type="arabicPeriod"/>
            </a:pPr>
            <a:r>
              <a:rPr lang="en-US" dirty="0" smtClean="0"/>
              <a:t>Highest </a:t>
            </a:r>
            <a:r>
              <a:rPr lang="en-US" dirty="0" smtClean="0">
                <a:solidFill>
                  <a:schemeClr val="tx2">
                    <a:lumMod val="50000"/>
                    <a:lumOff val="50000"/>
                  </a:schemeClr>
                </a:solidFill>
              </a:rPr>
              <a:t>truck usage </a:t>
            </a:r>
            <a:r>
              <a:rPr lang="en-US" dirty="0" smtClean="0"/>
              <a:t>efficiency. </a:t>
            </a:r>
            <a:r>
              <a:rPr lang="en-US" sz="1800" dirty="0">
                <a:latin typeface="+mj-lt"/>
              </a:rPr>
              <a:t>Total </a:t>
            </a:r>
            <a:r>
              <a:rPr lang="en-US" sz="1800" dirty="0" smtClean="0">
                <a:latin typeface="+mj-lt"/>
              </a:rPr>
              <a:t>distance * capacity </a:t>
            </a:r>
            <a:r>
              <a:rPr lang="en-US" sz="1800" dirty="0">
                <a:latin typeface="+mj-lt"/>
              </a:rPr>
              <a:t>/ </a:t>
            </a:r>
            <a:r>
              <a:rPr lang="en-US" sz="1800" dirty="0" smtClean="0">
                <a:latin typeface="+mj-lt"/>
              </a:rPr>
              <a:t>truck number /actual payload /speed /total </a:t>
            </a:r>
            <a:r>
              <a:rPr lang="en-US" sz="1800" dirty="0">
                <a:latin typeface="+mj-lt"/>
              </a:rPr>
              <a:t>time</a:t>
            </a:r>
            <a:r>
              <a:rPr lang="en-US" dirty="0" smtClean="0"/>
              <a:t>.</a:t>
            </a:r>
          </a:p>
          <a:p>
            <a:pPr marL="457200" indent="-457200">
              <a:buFont typeface="+mj-lt"/>
              <a:buAutoNum type="arabicPeriod"/>
            </a:pPr>
            <a:endParaRPr lang="en-US" sz="1800" dirty="0">
              <a:latin typeface="+mj-lt"/>
            </a:endParaRPr>
          </a:p>
          <a:p>
            <a:pPr marL="0" indent="0">
              <a:buNone/>
            </a:pPr>
            <a:r>
              <a:rPr lang="en-US" dirty="0"/>
              <a:t>It’s free for each team to use 3rd party libs. </a:t>
            </a:r>
            <a:r>
              <a:rPr lang="en-US" dirty="0" smtClean="0"/>
              <a:t>But please do not install app like MySQL or complex application server.</a:t>
            </a:r>
            <a:endParaRPr lang="en-US" dirty="0"/>
          </a:p>
          <a:p>
            <a:pPr marL="457200" indent="-457200">
              <a:buFont typeface="+mj-lt"/>
              <a:buAutoNum type="arabicPeriod"/>
            </a:pPr>
            <a:endParaRPr lang="en-US" dirty="0"/>
          </a:p>
        </p:txBody>
      </p:sp>
      <p:sp>
        <p:nvSpPr>
          <p:cNvPr id="4" name="Title 3"/>
          <p:cNvSpPr>
            <a:spLocks noGrp="1"/>
          </p:cNvSpPr>
          <p:nvPr>
            <p:ph type="title"/>
          </p:nvPr>
        </p:nvSpPr>
        <p:spPr/>
        <p:txBody>
          <a:bodyPr/>
          <a:lstStyle/>
          <a:p>
            <a:r>
              <a:rPr lang="en-US" dirty="0" smtClean="0"/>
              <a:t>Wining criteria</a:t>
            </a:r>
            <a:endParaRPr lang="en-US" dirty="0"/>
          </a:p>
        </p:txBody>
      </p:sp>
    </p:spTree>
    <p:extLst>
      <p:ext uri="{BB962C8B-B14F-4D97-AF65-F5344CB8AC3E}">
        <p14:creationId xmlns:p14="http://schemas.microsoft.com/office/powerpoint/2010/main" val="253549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5122" t="13397" r="19109" b="13400"/>
          <a:stretch>
            <a:fillRect/>
          </a:stretch>
        </p:blipFill>
        <p:spPr bwMode="auto">
          <a:xfrm>
            <a:off x="7773184" y="3401963"/>
            <a:ext cx="4126876" cy="2421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idx="1"/>
          </p:nvPr>
        </p:nvSpPr>
        <p:spPr>
          <a:xfrm>
            <a:off x="524935" y="1445343"/>
            <a:ext cx="9720278" cy="4791346"/>
          </a:xfrm>
        </p:spPr>
        <p:txBody>
          <a:bodyPr>
            <a:normAutofit fontScale="92500" lnSpcReduction="20000"/>
          </a:bodyPr>
          <a:lstStyle/>
          <a:p>
            <a:r>
              <a:rPr lang="en-US" dirty="0" smtClean="0"/>
              <a:t>Target: To design a simulation system of logistic network</a:t>
            </a:r>
          </a:p>
          <a:p>
            <a:pPr lvl="1"/>
            <a:r>
              <a:rPr lang="en-US" dirty="0" smtClean="0"/>
              <a:t>Run logistic on a predefined map consisted by highway connected cities</a:t>
            </a:r>
          </a:p>
          <a:p>
            <a:pPr lvl="1"/>
            <a:r>
              <a:rPr lang="en-US" dirty="0" smtClean="0"/>
              <a:t>Deliver large number of packages with different source/destination/weight</a:t>
            </a:r>
          </a:p>
          <a:p>
            <a:pPr lvl="1"/>
            <a:r>
              <a:rPr lang="en-US" dirty="0" smtClean="0"/>
              <a:t>Use fixed number of trucks with same load limitation and fixed max speed</a:t>
            </a:r>
          </a:p>
          <a:p>
            <a:pPr lvl="1"/>
            <a:r>
              <a:rPr lang="en-US" dirty="0" smtClean="0"/>
              <a:t>Storage can be setup at any cities</a:t>
            </a:r>
          </a:p>
          <a:p>
            <a:endParaRPr lang="en-US" dirty="0" smtClean="0"/>
          </a:p>
          <a:p>
            <a:r>
              <a:rPr lang="en-US" dirty="0" smtClean="0"/>
              <a:t>Evaluation Criteria</a:t>
            </a:r>
          </a:p>
          <a:p>
            <a:pPr lvl="1"/>
            <a:r>
              <a:rPr lang="en-US" dirty="0" smtClean="0"/>
              <a:t>The winner shall deliver all the packages</a:t>
            </a:r>
          </a:p>
          <a:p>
            <a:pPr lvl="2"/>
            <a:r>
              <a:rPr lang="en-US" dirty="0" smtClean="0"/>
              <a:t>In required time</a:t>
            </a:r>
          </a:p>
          <a:p>
            <a:endParaRPr lang="en-US" dirty="0"/>
          </a:p>
          <a:p>
            <a:r>
              <a:rPr lang="en-US" dirty="0" smtClean="0"/>
              <a:t>Technical Requirement</a:t>
            </a:r>
          </a:p>
          <a:p>
            <a:pPr lvl="1"/>
            <a:r>
              <a:rPr lang="en-US" dirty="0" smtClean="0"/>
              <a:t>Use Go Language</a:t>
            </a:r>
          </a:p>
          <a:p>
            <a:pPr lvl="1"/>
            <a:r>
              <a:rPr lang="en-US" dirty="0" smtClean="0"/>
              <a:t>Distributed system</a:t>
            </a:r>
          </a:p>
          <a:p>
            <a:pPr lvl="2"/>
            <a:r>
              <a:rPr lang="en-US" dirty="0" smtClean="0"/>
              <a:t>Each entity is an independent executable.</a:t>
            </a:r>
          </a:p>
          <a:p>
            <a:pPr lvl="2"/>
            <a:r>
              <a:rPr lang="en-US" dirty="0" smtClean="0"/>
              <a:t>Entities communicate via network</a:t>
            </a:r>
            <a:endParaRPr lang="en-US" dirty="0"/>
          </a:p>
        </p:txBody>
      </p:sp>
      <p:sp>
        <p:nvSpPr>
          <p:cNvPr id="4" name="Title 3"/>
          <p:cNvSpPr>
            <a:spLocks noGrp="1"/>
          </p:cNvSpPr>
          <p:nvPr>
            <p:ph type="title"/>
          </p:nvPr>
        </p:nvSpPr>
        <p:spPr/>
        <p:txBody>
          <a:bodyPr/>
          <a:lstStyle/>
          <a:p>
            <a:r>
              <a:rPr lang="en-US" dirty="0" smtClean="0"/>
              <a:t>Topic Description</a:t>
            </a:r>
            <a:endParaRPr lang="en-US" dirty="0"/>
          </a:p>
        </p:txBody>
      </p:sp>
      <p:sp>
        <p:nvSpPr>
          <p:cNvPr id="9" name="Freeform 8"/>
          <p:cNvSpPr>
            <a:spLocks noChangeAspect="1" noEditPoints="1"/>
          </p:cNvSpPr>
          <p:nvPr/>
        </p:nvSpPr>
        <p:spPr bwMode="auto">
          <a:xfrm>
            <a:off x="10771958" y="2538887"/>
            <a:ext cx="1005687" cy="1097114"/>
          </a:xfrm>
          <a:custGeom>
            <a:avLst/>
            <a:gdLst>
              <a:gd name="T0" fmla="*/ 2147483647 w 382"/>
              <a:gd name="T1" fmla="*/ 2147483647 h 405"/>
              <a:gd name="T2" fmla="*/ 2147483647 w 382"/>
              <a:gd name="T3" fmla="*/ 2147483647 h 405"/>
              <a:gd name="T4" fmla="*/ 2147483647 w 382"/>
              <a:gd name="T5" fmla="*/ 2147483647 h 405"/>
              <a:gd name="T6" fmla="*/ 2147483647 w 382"/>
              <a:gd name="T7" fmla="*/ 2147483647 h 405"/>
              <a:gd name="T8" fmla="*/ 2147483647 w 382"/>
              <a:gd name="T9" fmla="*/ 2147483647 h 405"/>
              <a:gd name="T10" fmla="*/ 2147483647 w 382"/>
              <a:gd name="T11" fmla="*/ 2147483647 h 405"/>
              <a:gd name="T12" fmla="*/ 2147483647 w 382"/>
              <a:gd name="T13" fmla="*/ 2147483647 h 405"/>
              <a:gd name="T14" fmla="*/ 2147483647 w 382"/>
              <a:gd name="T15" fmla="*/ 2147483647 h 405"/>
              <a:gd name="T16" fmla="*/ 0 w 382"/>
              <a:gd name="T17" fmla="*/ 2147483647 h 405"/>
              <a:gd name="T18" fmla="*/ 2147483647 w 382"/>
              <a:gd name="T19" fmla="*/ 2147483647 h 405"/>
              <a:gd name="T20" fmla="*/ 2147483647 w 382"/>
              <a:gd name="T21" fmla="*/ 2147483647 h 405"/>
              <a:gd name="T22" fmla="*/ 2147483647 w 382"/>
              <a:gd name="T23" fmla="*/ 2147483647 h 405"/>
              <a:gd name="T24" fmla="*/ 2147483647 w 382"/>
              <a:gd name="T25" fmla="*/ 2147483647 h 405"/>
              <a:gd name="T26" fmla="*/ 2147483647 w 382"/>
              <a:gd name="T27" fmla="*/ 2147483647 h 405"/>
              <a:gd name="T28" fmla="*/ 2147483647 w 382"/>
              <a:gd name="T29" fmla="*/ 2147483647 h 405"/>
              <a:gd name="T30" fmla="*/ 2147483647 w 382"/>
              <a:gd name="T31" fmla="*/ 2147483647 h 405"/>
              <a:gd name="T32" fmla="*/ 2147483647 w 382"/>
              <a:gd name="T33" fmla="*/ 2147483647 h 405"/>
              <a:gd name="T34" fmla="*/ 2147483647 w 382"/>
              <a:gd name="T35" fmla="*/ 2147483647 h 405"/>
              <a:gd name="T36" fmla="*/ 2147483647 w 382"/>
              <a:gd name="T37" fmla="*/ 2147483647 h 405"/>
              <a:gd name="T38" fmla="*/ 2147483647 w 382"/>
              <a:gd name="T39" fmla="*/ 2147483647 h 405"/>
              <a:gd name="T40" fmla="*/ 2147483647 w 382"/>
              <a:gd name="T41" fmla="*/ 2147483647 h 405"/>
              <a:gd name="T42" fmla="*/ 2147483647 w 382"/>
              <a:gd name="T43" fmla="*/ 2147483647 h 405"/>
              <a:gd name="T44" fmla="*/ 2147483647 w 382"/>
              <a:gd name="T45" fmla="*/ 2147483647 h 405"/>
              <a:gd name="T46" fmla="*/ 2147483647 w 382"/>
              <a:gd name="T47" fmla="*/ 2147483647 h 405"/>
              <a:gd name="T48" fmla="*/ 2147483647 w 382"/>
              <a:gd name="T49" fmla="*/ 2147483647 h 405"/>
              <a:gd name="T50" fmla="*/ 2147483647 w 382"/>
              <a:gd name="T51" fmla="*/ 2147483647 h 405"/>
              <a:gd name="T52" fmla="*/ 2147483647 w 382"/>
              <a:gd name="T53" fmla="*/ 2147483647 h 405"/>
              <a:gd name="T54" fmla="*/ 2147483647 w 382"/>
              <a:gd name="T55" fmla="*/ 2147483647 h 405"/>
              <a:gd name="T56" fmla="*/ 2147483647 w 382"/>
              <a:gd name="T57" fmla="*/ 2147483647 h 405"/>
              <a:gd name="T58" fmla="*/ 2147483647 w 382"/>
              <a:gd name="T59" fmla="*/ 2147483647 h 405"/>
              <a:gd name="T60" fmla="*/ 2147483647 w 382"/>
              <a:gd name="T61" fmla="*/ 2147483647 h 405"/>
              <a:gd name="T62" fmla="*/ 2147483647 w 382"/>
              <a:gd name="T63" fmla="*/ 2147483647 h 405"/>
              <a:gd name="T64" fmla="*/ 2147483647 w 382"/>
              <a:gd name="T65" fmla="*/ 2147483647 h 405"/>
              <a:gd name="T66" fmla="*/ 2147483647 w 382"/>
              <a:gd name="T67" fmla="*/ 2147483647 h 405"/>
              <a:gd name="T68" fmla="*/ 2147483647 w 382"/>
              <a:gd name="T69" fmla="*/ 2147483647 h 405"/>
              <a:gd name="T70" fmla="*/ 2147483647 w 382"/>
              <a:gd name="T71" fmla="*/ 2147483647 h 405"/>
              <a:gd name="T72" fmla="*/ 2147483647 w 382"/>
              <a:gd name="T73" fmla="*/ 2147483647 h 405"/>
              <a:gd name="T74" fmla="*/ 2147483647 w 382"/>
              <a:gd name="T75" fmla="*/ 2147483647 h 405"/>
              <a:gd name="T76" fmla="*/ 2147483647 w 382"/>
              <a:gd name="T77" fmla="*/ 2147483647 h 405"/>
              <a:gd name="T78" fmla="*/ 2147483647 w 382"/>
              <a:gd name="T79" fmla="*/ 2147483647 h 405"/>
              <a:gd name="T80" fmla="*/ 2147483647 w 382"/>
              <a:gd name="T81" fmla="*/ 2147483647 h 405"/>
              <a:gd name="T82" fmla="*/ 2147483647 w 382"/>
              <a:gd name="T83" fmla="*/ 2147483647 h 405"/>
              <a:gd name="T84" fmla="*/ 2147483647 w 382"/>
              <a:gd name="T85" fmla="*/ 2147483647 h 405"/>
              <a:gd name="T86" fmla="*/ 2147483647 w 382"/>
              <a:gd name="T87" fmla="*/ 2147483647 h 405"/>
              <a:gd name="T88" fmla="*/ 2147483647 w 382"/>
              <a:gd name="T89" fmla="*/ 2147483647 h 405"/>
              <a:gd name="T90" fmla="*/ 2147483647 w 382"/>
              <a:gd name="T91" fmla="*/ 2147483647 h 405"/>
              <a:gd name="T92" fmla="*/ 2147483647 w 382"/>
              <a:gd name="T93" fmla="*/ 2147483647 h 405"/>
              <a:gd name="T94" fmla="*/ 2147483647 w 382"/>
              <a:gd name="T95" fmla="*/ 2147483647 h 405"/>
              <a:gd name="T96" fmla="*/ 2147483647 w 382"/>
              <a:gd name="T97" fmla="*/ 2147483647 h 405"/>
              <a:gd name="T98" fmla="*/ 2147483647 w 382"/>
              <a:gd name="T99" fmla="*/ 2147483647 h 405"/>
              <a:gd name="T100" fmla="*/ 2147483647 w 382"/>
              <a:gd name="T101" fmla="*/ 2147483647 h 405"/>
              <a:gd name="T102" fmla="*/ 2147483647 w 382"/>
              <a:gd name="T103" fmla="*/ 2147483647 h 405"/>
              <a:gd name="T104" fmla="*/ 2147483647 w 382"/>
              <a:gd name="T105" fmla="*/ 2147483647 h 4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82" h="405">
                <a:moveTo>
                  <a:pt x="347" y="257"/>
                </a:moveTo>
                <a:cubicBezTo>
                  <a:pt x="348" y="202"/>
                  <a:pt x="348" y="202"/>
                  <a:pt x="348" y="202"/>
                </a:cubicBezTo>
                <a:cubicBezTo>
                  <a:pt x="349" y="198"/>
                  <a:pt x="345" y="194"/>
                  <a:pt x="341" y="194"/>
                </a:cubicBezTo>
                <a:cubicBezTo>
                  <a:pt x="336" y="194"/>
                  <a:pt x="333" y="197"/>
                  <a:pt x="332" y="202"/>
                </a:cubicBezTo>
                <a:cubicBezTo>
                  <a:pt x="331" y="257"/>
                  <a:pt x="331" y="257"/>
                  <a:pt x="331" y="257"/>
                </a:cubicBezTo>
                <a:cubicBezTo>
                  <a:pt x="325" y="258"/>
                  <a:pt x="319" y="260"/>
                  <a:pt x="314" y="264"/>
                </a:cubicBezTo>
                <a:cubicBezTo>
                  <a:pt x="276" y="231"/>
                  <a:pt x="276" y="231"/>
                  <a:pt x="276" y="231"/>
                </a:cubicBezTo>
                <a:cubicBezTo>
                  <a:pt x="279" y="225"/>
                  <a:pt x="281" y="219"/>
                  <a:pt x="281" y="212"/>
                </a:cubicBezTo>
                <a:cubicBezTo>
                  <a:pt x="281" y="204"/>
                  <a:pt x="279" y="197"/>
                  <a:pt x="275" y="191"/>
                </a:cubicBezTo>
                <a:cubicBezTo>
                  <a:pt x="320" y="150"/>
                  <a:pt x="320" y="150"/>
                  <a:pt x="320" y="150"/>
                </a:cubicBezTo>
                <a:cubicBezTo>
                  <a:pt x="324" y="153"/>
                  <a:pt x="329" y="155"/>
                  <a:pt x="334" y="156"/>
                </a:cubicBezTo>
                <a:cubicBezTo>
                  <a:pt x="333" y="170"/>
                  <a:pt x="333" y="170"/>
                  <a:pt x="333" y="170"/>
                </a:cubicBezTo>
                <a:cubicBezTo>
                  <a:pt x="333" y="175"/>
                  <a:pt x="337" y="178"/>
                  <a:pt x="341" y="178"/>
                </a:cubicBezTo>
                <a:cubicBezTo>
                  <a:pt x="341" y="178"/>
                  <a:pt x="341" y="178"/>
                  <a:pt x="341" y="178"/>
                </a:cubicBezTo>
                <a:cubicBezTo>
                  <a:pt x="346" y="178"/>
                  <a:pt x="349" y="175"/>
                  <a:pt x="349" y="171"/>
                </a:cubicBezTo>
                <a:cubicBezTo>
                  <a:pt x="350" y="157"/>
                  <a:pt x="350" y="157"/>
                  <a:pt x="350" y="157"/>
                </a:cubicBezTo>
                <a:cubicBezTo>
                  <a:pt x="368" y="153"/>
                  <a:pt x="382" y="137"/>
                  <a:pt x="382" y="118"/>
                </a:cubicBezTo>
                <a:cubicBezTo>
                  <a:pt x="382" y="96"/>
                  <a:pt x="365" y="78"/>
                  <a:pt x="343" y="78"/>
                </a:cubicBezTo>
                <a:cubicBezTo>
                  <a:pt x="332" y="78"/>
                  <a:pt x="322" y="83"/>
                  <a:pt x="314" y="91"/>
                </a:cubicBezTo>
                <a:cubicBezTo>
                  <a:pt x="254" y="53"/>
                  <a:pt x="254" y="53"/>
                  <a:pt x="254" y="53"/>
                </a:cubicBezTo>
                <a:cubicBezTo>
                  <a:pt x="255" y="49"/>
                  <a:pt x="256" y="44"/>
                  <a:pt x="256" y="39"/>
                </a:cubicBezTo>
                <a:cubicBezTo>
                  <a:pt x="256" y="18"/>
                  <a:pt x="238" y="0"/>
                  <a:pt x="217" y="0"/>
                </a:cubicBezTo>
                <a:cubicBezTo>
                  <a:pt x="195" y="0"/>
                  <a:pt x="177" y="18"/>
                  <a:pt x="177" y="39"/>
                </a:cubicBezTo>
                <a:cubicBezTo>
                  <a:pt x="177" y="40"/>
                  <a:pt x="177" y="41"/>
                  <a:pt x="177" y="42"/>
                </a:cubicBezTo>
                <a:cubicBezTo>
                  <a:pt x="74" y="72"/>
                  <a:pt x="74" y="72"/>
                  <a:pt x="74" y="72"/>
                </a:cubicBezTo>
                <a:cubicBezTo>
                  <a:pt x="68" y="60"/>
                  <a:pt x="55" y="51"/>
                  <a:pt x="40" y="51"/>
                </a:cubicBezTo>
                <a:cubicBezTo>
                  <a:pt x="18" y="51"/>
                  <a:pt x="0" y="69"/>
                  <a:pt x="0" y="91"/>
                </a:cubicBezTo>
                <a:cubicBezTo>
                  <a:pt x="0" y="111"/>
                  <a:pt x="16" y="128"/>
                  <a:pt x="35" y="130"/>
                </a:cubicBezTo>
                <a:cubicBezTo>
                  <a:pt x="46" y="237"/>
                  <a:pt x="46" y="237"/>
                  <a:pt x="46" y="237"/>
                </a:cubicBezTo>
                <a:cubicBezTo>
                  <a:pt x="30" y="242"/>
                  <a:pt x="19" y="257"/>
                  <a:pt x="19" y="275"/>
                </a:cubicBezTo>
                <a:cubicBezTo>
                  <a:pt x="19" y="297"/>
                  <a:pt x="36" y="314"/>
                  <a:pt x="58" y="314"/>
                </a:cubicBezTo>
                <a:cubicBezTo>
                  <a:pt x="65" y="314"/>
                  <a:pt x="72" y="312"/>
                  <a:pt x="78" y="309"/>
                </a:cubicBezTo>
                <a:cubicBezTo>
                  <a:pt x="109" y="343"/>
                  <a:pt x="109" y="343"/>
                  <a:pt x="109" y="343"/>
                </a:cubicBezTo>
                <a:cubicBezTo>
                  <a:pt x="105" y="349"/>
                  <a:pt x="102" y="357"/>
                  <a:pt x="102" y="366"/>
                </a:cubicBezTo>
                <a:cubicBezTo>
                  <a:pt x="102" y="387"/>
                  <a:pt x="119" y="405"/>
                  <a:pt x="141" y="405"/>
                </a:cubicBezTo>
                <a:cubicBezTo>
                  <a:pt x="163" y="405"/>
                  <a:pt x="181" y="387"/>
                  <a:pt x="181" y="366"/>
                </a:cubicBezTo>
                <a:cubicBezTo>
                  <a:pt x="181" y="364"/>
                  <a:pt x="180" y="362"/>
                  <a:pt x="180" y="360"/>
                </a:cubicBezTo>
                <a:cubicBezTo>
                  <a:pt x="304" y="316"/>
                  <a:pt x="304" y="316"/>
                  <a:pt x="304" y="316"/>
                </a:cubicBezTo>
                <a:cubicBezTo>
                  <a:pt x="311" y="327"/>
                  <a:pt x="323" y="335"/>
                  <a:pt x="337" y="335"/>
                </a:cubicBezTo>
                <a:cubicBezTo>
                  <a:pt x="359" y="335"/>
                  <a:pt x="377" y="317"/>
                  <a:pt x="377" y="295"/>
                </a:cubicBezTo>
                <a:cubicBezTo>
                  <a:pt x="377" y="277"/>
                  <a:pt x="364" y="261"/>
                  <a:pt x="347" y="257"/>
                </a:cubicBezTo>
                <a:close/>
                <a:moveTo>
                  <a:pt x="343" y="94"/>
                </a:moveTo>
                <a:cubicBezTo>
                  <a:pt x="356" y="94"/>
                  <a:pt x="366" y="105"/>
                  <a:pt x="366" y="118"/>
                </a:cubicBezTo>
                <a:cubicBezTo>
                  <a:pt x="366" y="131"/>
                  <a:pt x="356" y="141"/>
                  <a:pt x="343" y="141"/>
                </a:cubicBezTo>
                <a:cubicBezTo>
                  <a:pt x="330" y="141"/>
                  <a:pt x="320" y="131"/>
                  <a:pt x="320" y="118"/>
                </a:cubicBezTo>
                <a:cubicBezTo>
                  <a:pt x="320" y="105"/>
                  <a:pt x="330" y="94"/>
                  <a:pt x="343" y="94"/>
                </a:cubicBezTo>
                <a:close/>
                <a:moveTo>
                  <a:pt x="309" y="138"/>
                </a:moveTo>
                <a:cubicBezTo>
                  <a:pt x="265" y="180"/>
                  <a:pt x="265" y="180"/>
                  <a:pt x="265" y="180"/>
                </a:cubicBezTo>
                <a:cubicBezTo>
                  <a:pt x="258" y="175"/>
                  <a:pt x="250" y="173"/>
                  <a:pt x="242" y="173"/>
                </a:cubicBezTo>
                <a:cubicBezTo>
                  <a:pt x="227" y="173"/>
                  <a:pt x="213" y="181"/>
                  <a:pt x="207" y="194"/>
                </a:cubicBezTo>
                <a:cubicBezTo>
                  <a:pt x="167" y="183"/>
                  <a:pt x="167" y="183"/>
                  <a:pt x="167" y="183"/>
                </a:cubicBezTo>
                <a:cubicBezTo>
                  <a:pt x="167" y="182"/>
                  <a:pt x="167" y="181"/>
                  <a:pt x="167" y="180"/>
                </a:cubicBezTo>
                <a:cubicBezTo>
                  <a:pt x="167" y="179"/>
                  <a:pt x="167" y="178"/>
                  <a:pt x="167" y="177"/>
                </a:cubicBezTo>
                <a:cubicBezTo>
                  <a:pt x="308" y="136"/>
                  <a:pt x="308" y="136"/>
                  <a:pt x="308" y="136"/>
                </a:cubicBezTo>
                <a:cubicBezTo>
                  <a:pt x="308" y="137"/>
                  <a:pt x="309" y="138"/>
                  <a:pt x="309" y="138"/>
                </a:cubicBezTo>
                <a:close/>
                <a:moveTo>
                  <a:pt x="265" y="212"/>
                </a:moveTo>
                <a:cubicBezTo>
                  <a:pt x="265" y="225"/>
                  <a:pt x="255" y="235"/>
                  <a:pt x="242" y="235"/>
                </a:cubicBezTo>
                <a:cubicBezTo>
                  <a:pt x="229" y="235"/>
                  <a:pt x="218" y="225"/>
                  <a:pt x="218" y="212"/>
                </a:cubicBezTo>
                <a:cubicBezTo>
                  <a:pt x="218" y="199"/>
                  <a:pt x="229" y="189"/>
                  <a:pt x="242" y="189"/>
                </a:cubicBezTo>
                <a:cubicBezTo>
                  <a:pt x="255" y="189"/>
                  <a:pt x="265" y="199"/>
                  <a:pt x="265" y="212"/>
                </a:cubicBezTo>
                <a:close/>
                <a:moveTo>
                  <a:pt x="143" y="273"/>
                </a:moveTo>
                <a:cubicBezTo>
                  <a:pt x="139" y="218"/>
                  <a:pt x="139" y="218"/>
                  <a:pt x="139" y="218"/>
                </a:cubicBezTo>
                <a:cubicBezTo>
                  <a:pt x="149" y="215"/>
                  <a:pt x="158" y="208"/>
                  <a:pt x="163" y="198"/>
                </a:cubicBezTo>
                <a:cubicBezTo>
                  <a:pt x="203" y="209"/>
                  <a:pt x="203" y="209"/>
                  <a:pt x="203" y="209"/>
                </a:cubicBezTo>
                <a:cubicBezTo>
                  <a:pt x="203" y="210"/>
                  <a:pt x="202" y="211"/>
                  <a:pt x="202" y="212"/>
                </a:cubicBezTo>
                <a:cubicBezTo>
                  <a:pt x="202" y="223"/>
                  <a:pt x="207" y="233"/>
                  <a:pt x="214" y="240"/>
                </a:cubicBezTo>
                <a:cubicBezTo>
                  <a:pt x="190" y="277"/>
                  <a:pt x="190" y="277"/>
                  <a:pt x="190" y="277"/>
                </a:cubicBezTo>
                <a:lnTo>
                  <a:pt x="143" y="273"/>
                </a:lnTo>
                <a:close/>
                <a:moveTo>
                  <a:pt x="180" y="292"/>
                </a:moveTo>
                <a:cubicBezTo>
                  <a:pt x="156" y="329"/>
                  <a:pt x="156" y="329"/>
                  <a:pt x="156" y="329"/>
                </a:cubicBezTo>
                <a:cubicBezTo>
                  <a:pt x="153" y="328"/>
                  <a:pt x="150" y="327"/>
                  <a:pt x="146" y="327"/>
                </a:cubicBezTo>
                <a:cubicBezTo>
                  <a:pt x="144" y="289"/>
                  <a:pt x="144" y="289"/>
                  <a:pt x="144" y="289"/>
                </a:cubicBezTo>
                <a:lnTo>
                  <a:pt x="180" y="292"/>
                </a:lnTo>
                <a:close/>
                <a:moveTo>
                  <a:pt x="128" y="204"/>
                </a:moveTo>
                <a:cubicBezTo>
                  <a:pt x="115" y="204"/>
                  <a:pt x="105" y="193"/>
                  <a:pt x="105" y="180"/>
                </a:cubicBezTo>
                <a:cubicBezTo>
                  <a:pt x="105" y="168"/>
                  <a:pt x="115" y="157"/>
                  <a:pt x="128" y="157"/>
                </a:cubicBezTo>
                <a:cubicBezTo>
                  <a:pt x="141" y="157"/>
                  <a:pt x="151" y="168"/>
                  <a:pt x="151" y="180"/>
                </a:cubicBezTo>
                <a:cubicBezTo>
                  <a:pt x="151" y="193"/>
                  <a:pt x="141" y="204"/>
                  <a:pt x="128" y="204"/>
                </a:cubicBezTo>
                <a:close/>
                <a:moveTo>
                  <a:pt x="217" y="16"/>
                </a:moveTo>
                <a:cubicBezTo>
                  <a:pt x="230" y="16"/>
                  <a:pt x="240" y="27"/>
                  <a:pt x="240" y="39"/>
                </a:cubicBezTo>
                <a:cubicBezTo>
                  <a:pt x="240" y="52"/>
                  <a:pt x="230" y="63"/>
                  <a:pt x="217" y="63"/>
                </a:cubicBezTo>
                <a:cubicBezTo>
                  <a:pt x="204" y="63"/>
                  <a:pt x="193" y="52"/>
                  <a:pt x="193" y="39"/>
                </a:cubicBezTo>
                <a:cubicBezTo>
                  <a:pt x="193" y="27"/>
                  <a:pt x="204" y="16"/>
                  <a:pt x="217" y="16"/>
                </a:cubicBezTo>
                <a:close/>
                <a:moveTo>
                  <a:pt x="202" y="76"/>
                </a:moveTo>
                <a:cubicBezTo>
                  <a:pt x="207" y="78"/>
                  <a:pt x="211" y="79"/>
                  <a:pt x="217" y="79"/>
                </a:cubicBezTo>
                <a:cubicBezTo>
                  <a:pt x="228" y="79"/>
                  <a:pt x="238" y="74"/>
                  <a:pt x="245" y="67"/>
                </a:cubicBezTo>
                <a:cubicBezTo>
                  <a:pt x="306" y="104"/>
                  <a:pt x="306" y="104"/>
                  <a:pt x="306" y="104"/>
                </a:cubicBezTo>
                <a:cubicBezTo>
                  <a:pt x="306" y="105"/>
                  <a:pt x="305" y="106"/>
                  <a:pt x="305" y="106"/>
                </a:cubicBezTo>
                <a:cubicBezTo>
                  <a:pt x="190" y="96"/>
                  <a:pt x="190" y="96"/>
                  <a:pt x="190" y="96"/>
                </a:cubicBezTo>
                <a:lnTo>
                  <a:pt x="202" y="76"/>
                </a:lnTo>
                <a:close/>
                <a:moveTo>
                  <a:pt x="300" y="122"/>
                </a:moveTo>
                <a:cubicBezTo>
                  <a:pt x="163" y="162"/>
                  <a:pt x="163" y="162"/>
                  <a:pt x="163" y="162"/>
                </a:cubicBezTo>
                <a:cubicBezTo>
                  <a:pt x="161" y="158"/>
                  <a:pt x="158" y="155"/>
                  <a:pt x="155" y="152"/>
                </a:cubicBezTo>
                <a:cubicBezTo>
                  <a:pt x="180" y="111"/>
                  <a:pt x="180" y="111"/>
                  <a:pt x="180" y="111"/>
                </a:cubicBezTo>
                <a:lnTo>
                  <a:pt x="300" y="122"/>
                </a:lnTo>
                <a:close/>
                <a:moveTo>
                  <a:pt x="182" y="58"/>
                </a:moveTo>
                <a:cubicBezTo>
                  <a:pt x="184" y="61"/>
                  <a:pt x="186" y="64"/>
                  <a:pt x="189" y="67"/>
                </a:cubicBezTo>
                <a:cubicBezTo>
                  <a:pt x="172" y="95"/>
                  <a:pt x="172" y="95"/>
                  <a:pt x="172" y="95"/>
                </a:cubicBezTo>
                <a:cubicBezTo>
                  <a:pt x="83" y="87"/>
                  <a:pt x="83" y="87"/>
                  <a:pt x="83" y="87"/>
                </a:cubicBezTo>
                <a:lnTo>
                  <a:pt x="182" y="58"/>
                </a:lnTo>
                <a:close/>
                <a:moveTo>
                  <a:pt x="77" y="102"/>
                </a:moveTo>
                <a:cubicBezTo>
                  <a:pt x="162" y="110"/>
                  <a:pt x="162" y="110"/>
                  <a:pt x="162" y="110"/>
                </a:cubicBezTo>
                <a:cubicBezTo>
                  <a:pt x="141" y="144"/>
                  <a:pt x="141" y="144"/>
                  <a:pt x="141" y="144"/>
                </a:cubicBezTo>
                <a:cubicBezTo>
                  <a:pt x="137" y="142"/>
                  <a:pt x="133" y="141"/>
                  <a:pt x="128" y="141"/>
                </a:cubicBezTo>
                <a:cubicBezTo>
                  <a:pt x="120" y="141"/>
                  <a:pt x="113" y="143"/>
                  <a:pt x="107" y="147"/>
                </a:cubicBezTo>
                <a:cubicBezTo>
                  <a:pt x="72" y="113"/>
                  <a:pt x="72" y="113"/>
                  <a:pt x="72" y="113"/>
                </a:cubicBezTo>
                <a:cubicBezTo>
                  <a:pt x="74" y="109"/>
                  <a:pt x="76" y="106"/>
                  <a:pt x="77" y="102"/>
                </a:cubicBezTo>
                <a:close/>
                <a:moveTo>
                  <a:pt x="95" y="159"/>
                </a:moveTo>
                <a:cubicBezTo>
                  <a:pt x="91" y="165"/>
                  <a:pt x="89" y="172"/>
                  <a:pt x="89" y="180"/>
                </a:cubicBezTo>
                <a:cubicBezTo>
                  <a:pt x="89" y="191"/>
                  <a:pt x="92" y="200"/>
                  <a:pt x="99" y="207"/>
                </a:cubicBezTo>
                <a:cubicBezTo>
                  <a:pt x="75" y="239"/>
                  <a:pt x="75" y="239"/>
                  <a:pt x="75" y="239"/>
                </a:cubicBezTo>
                <a:cubicBezTo>
                  <a:pt x="71" y="237"/>
                  <a:pt x="67" y="236"/>
                  <a:pt x="62" y="236"/>
                </a:cubicBezTo>
                <a:cubicBezTo>
                  <a:pt x="51" y="128"/>
                  <a:pt x="51" y="128"/>
                  <a:pt x="51" y="128"/>
                </a:cubicBezTo>
                <a:cubicBezTo>
                  <a:pt x="55" y="127"/>
                  <a:pt x="58" y="126"/>
                  <a:pt x="61" y="124"/>
                </a:cubicBezTo>
                <a:lnTo>
                  <a:pt x="95" y="159"/>
                </a:lnTo>
                <a:close/>
                <a:moveTo>
                  <a:pt x="40" y="114"/>
                </a:moveTo>
                <a:cubicBezTo>
                  <a:pt x="27" y="114"/>
                  <a:pt x="16" y="104"/>
                  <a:pt x="16" y="91"/>
                </a:cubicBezTo>
                <a:cubicBezTo>
                  <a:pt x="16" y="78"/>
                  <a:pt x="27" y="67"/>
                  <a:pt x="40" y="67"/>
                </a:cubicBezTo>
                <a:cubicBezTo>
                  <a:pt x="52" y="67"/>
                  <a:pt x="63" y="78"/>
                  <a:pt x="63" y="91"/>
                </a:cubicBezTo>
                <a:cubicBezTo>
                  <a:pt x="63" y="104"/>
                  <a:pt x="52" y="114"/>
                  <a:pt x="40" y="114"/>
                </a:cubicBezTo>
                <a:close/>
                <a:moveTo>
                  <a:pt x="58" y="298"/>
                </a:moveTo>
                <a:cubicBezTo>
                  <a:pt x="45" y="298"/>
                  <a:pt x="35" y="288"/>
                  <a:pt x="35" y="275"/>
                </a:cubicBezTo>
                <a:cubicBezTo>
                  <a:pt x="35" y="262"/>
                  <a:pt x="45" y="252"/>
                  <a:pt x="58" y="252"/>
                </a:cubicBezTo>
                <a:cubicBezTo>
                  <a:pt x="71" y="252"/>
                  <a:pt x="81" y="262"/>
                  <a:pt x="81" y="275"/>
                </a:cubicBezTo>
                <a:cubicBezTo>
                  <a:pt x="81" y="288"/>
                  <a:pt x="71" y="298"/>
                  <a:pt x="58" y="298"/>
                </a:cubicBezTo>
                <a:close/>
                <a:moveTo>
                  <a:pt x="112" y="216"/>
                </a:moveTo>
                <a:cubicBezTo>
                  <a:pt x="115" y="218"/>
                  <a:pt x="119" y="219"/>
                  <a:pt x="123" y="219"/>
                </a:cubicBezTo>
                <a:cubicBezTo>
                  <a:pt x="126" y="272"/>
                  <a:pt x="126" y="272"/>
                  <a:pt x="126" y="272"/>
                </a:cubicBezTo>
                <a:cubicBezTo>
                  <a:pt x="97" y="270"/>
                  <a:pt x="97" y="270"/>
                  <a:pt x="97" y="270"/>
                </a:cubicBezTo>
                <a:cubicBezTo>
                  <a:pt x="96" y="262"/>
                  <a:pt x="93" y="255"/>
                  <a:pt x="87" y="249"/>
                </a:cubicBezTo>
                <a:lnTo>
                  <a:pt x="112" y="216"/>
                </a:lnTo>
                <a:close/>
                <a:moveTo>
                  <a:pt x="90" y="298"/>
                </a:moveTo>
                <a:cubicBezTo>
                  <a:pt x="93" y="294"/>
                  <a:pt x="95" y="290"/>
                  <a:pt x="96" y="286"/>
                </a:cubicBezTo>
                <a:cubicBezTo>
                  <a:pt x="128" y="288"/>
                  <a:pt x="128" y="288"/>
                  <a:pt x="128" y="288"/>
                </a:cubicBezTo>
                <a:cubicBezTo>
                  <a:pt x="130" y="328"/>
                  <a:pt x="130" y="328"/>
                  <a:pt x="130" y="328"/>
                </a:cubicBezTo>
                <a:cubicBezTo>
                  <a:pt x="127" y="329"/>
                  <a:pt x="124" y="330"/>
                  <a:pt x="121" y="332"/>
                </a:cubicBezTo>
                <a:lnTo>
                  <a:pt x="90" y="298"/>
                </a:lnTo>
                <a:close/>
                <a:moveTo>
                  <a:pt x="141" y="389"/>
                </a:moveTo>
                <a:cubicBezTo>
                  <a:pt x="128" y="389"/>
                  <a:pt x="118" y="379"/>
                  <a:pt x="118" y="366"/>
                </a:cubicBezTo>
                <a:cubicBezTo>
                  <a:pt x="118" y="353"/>
                  <a:pt x="128" y="342"/>
                  <a:pt x="141" y="342"/>
                </a:cubicBezTo>
                <a:cubicBezTo>
                  <a:pt x="154" y="342"/>
                  <a:pt x="165" y="353"/>
                  <a:pt x="165" y="366"/>
                </a:cubicBezTo>
                <a:cubicBezTo>
                  <a:pt x="165" y="379"/>
                  <a:pt x="154" y="389"/>
                  <a:pt x="141" y="389"/>
                </a:cubicBezTo>
                <a:close/>
                <a:moveTo>
                  <a:pt x="175" y="345"/>
                </a:moveTo>
                <a:cubicBezTo>
                  <a:pt x="173" y="343"/>
                  <a:pt x="171" y="340"/>
                  <a:pt x="169" y="338"/>
                </a:cubicBezTo>
                <a:cubicBezTo>
                  <a:pt x="198" y="293"/>
                  <a:pt x="198" y="293"/>
                  <a:pt x="198" y="293"/>
                </a:cubicBezTo>
                <a:cubicBezTo>
                  <a:pt x="299" y="301"/>
                  <a:pt x="299" y="301"/>
                  <a:pt x="299" y="301"/>
                </a:cubicBezTo>
                <a:cubicBezTo>
                  <a:pt x="299" y="301"/>
                  <a:pt x="299" y="301"/>
                  <a:pt x="299" y="301"/>
                </a:cubicBezTo>
                <a:lnTo>
                  <a:pt x="175" y="345"/>
                </a:lnTo>
                <a:close/>
                <a:moveTo>
                  <a:pt x="300" y="285"/>
                </a:moveTo>
                <a:cubicBezTo>
                  <a:pt x="208" y="278"/>
                  <a:pt x="208" y="278"/>
                  <a:pt x="208" y="278"/>
                </a:cubicBezTo>
                <a:cubicBezTo>
                  <a:pt x="227" y="248"/>
                  <a:pt x="227" y="248"/>
                  <a:pt x="227" y="248"/>
                </a:cubicBezTo>
                <a:cubicBezTo>
                  <a:pt x="232" y="250"/>
                  <a:pt x="237" y="251"/>
                  <a:pt x="242" y="251"/>
                </a:cubicBezTo>
                <a:cubicBezTo>
                  <a:pt x="251" y="251"/>
                  <a:pt x="259" y="248"/>
                  <a:pt x="266" y="243"/>
                </a:cubicBezTo>
                <a:cubicBezTo>
                  <a:pt x="303" y="276"/>
                  <a:pt x="303" y="276"/>
                  <a:pt x="303" y="276"/>
                </a:cubicBezTo>
                <a:cubicBezTo>
                  <a:pt x="302" y="279"/>
                  <a:pt x="301" y="282"/>
                  <a:pt x="300" y="285"/>
                </a:cubicBezTo>
                <a:close/>
                <a:moveTo>
                  <a:pt x="337" y="319"/>
                </a:moveTo>
                <a:cubicBezTo>
                  <a:pt x="325" y="319"/>
                  <a:pt x="314" y="308"/>
                  <a:pt x="314" y="295"/>
                </a:cubicBezTo>
                <a:cubicBezTo>
                  <a:pt x="314" y="282"/>
                  <a:pt x="325" y="272"/>
                  <a:pt x="337" y="272"/>
                </a:cubicBezTo>
                <a:cubicBezTo>
                  <a:pt x="350" y="272"/>
                  <a:pt x="361" y="282"/>
                  <a:pt x="361" y="295"/>
                </a:cubicBezTo>
                <a:cubicBezTo>
                  <a:pt x="361" y="308"/>
                  <a:pt x="350" y="319"/>
                  <a:pt x="337" y="319"/>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lIns="91370" tIns="45690" rIns="91370" bIns="45690"/>
          <a:lstStyle/>
          <a:p>
            <a:endParaRPr lang="en-US">
              <a:solidFill>
                <a:srgbClr val="B1B3B4"/>
              </a:solidFill>
            </a:endParaRPr>
          </a:p>
        </p:txBody>
      </p:sp>
      <p:grpSp>
        <p:nvGrpSpPr>
          <p:cNvPr id="2" name="Group 1"/>
          <p:cNvGrpSpPr/>
          <p:nvPr/>
        </p:nvGrpSpPr>
        <p:grpSpPr>
          <a:xfrm>
            <a:off x="7641188" y="5698368"/>
            <a:ext cx="1794599" cy="741219"/>
            <a:chOff x="4993179" y="4541157"/>
            <a:chExt cx="2459673" cy="1469736"/>
          </a:xfrm>
        </p:grpSpPr>
        <p:sp>
          <p:nvSpPr>
            <p:cNvPr id="7" name="Freeform 3"/>
            <p:cNvSpPr>
              <a:spLocks noChangeAspect="1" noEditPoints="1"/>
            </p:cNvSpPr>
            <p:nvPr/>
          </p:nvSpPr>
          <p:spPr bwMode="auto">
            <a:xfrm>
              <a:off x="6626942" y="4715746"/>
              <a:ext cx="644996" cy="428800"/>
            </a:xfrm>
            <a:custGeom>
              <a:avLst/>
              <a:gdLst>
                <a:gd name="T0" fmla="*/ 2147483647 w 496"/>
                <a:gd name="T1" fmla="*/ 2147483647 h 279"/>
                <a:gd name="T2" fmla="*/ 2147483647 w 496"/>
                <a:gd name="T3" fmla="*/ 2147483647 h 279"/>
                <a:gd name="T4" fmla="*/ 2147483647 w 496"/>
                <a:gd name="T5" fmla="*/ 2147483647 h 279"/>
                <a:gd name="T6" fmla="*/ 2147483647 w 496"/>
                <a:gd name="T7" fmla="*/ 2147483647 h 279"/>
                <a:gd name="T8" fmla="*/ 2147483647 w 496"/>
                <a:gd name="T9" fmla="*/ 2147483647 h 279"/>
                <a:gd name="T10" fmla="*/ 2147483647 w 496"/>
                <a:gd name="T11" fmla="*/ 2147483647 h 279"/>
                <a:gd name="T12" fmla="*/ 2147483647 w 496"/>
                <a:gd name="T13" fmla="*/ 2147483647 h 279"/>
                <a:gd name="T14" fmla="*/ 2147483647 w 496"/>
                <a:gd name="T15" fmla="*/ 2147483647 h 279"/>
                <a:gd name="T16" fmla="*/ 2147483647 w 496"/>
                <a:gd name="T17" fmla="*/ 0 h 279"/>
                <a:gd name="T18" fmla="*/ 2147483647 w 496"/>
                <a:gd name="T19" fmla="*/ 2147483647 h 279"/>
                <a:gd name="T20" fmla="*/ 2147483647 w 496"/>
                <a:gd name="T21" fmla="*/ 2147483647 h 279"/>
                <a:gd name="T22" fmla="*/ 2147483647 w 496"/>
                <a:gd name="T23" fmla="*/ 2147483647 h 279"/>
                <a:gd name="T24" fmla="*/ 2147483647 w 496"/>
                <a:gd name="T25" fmla="*/ 2147483647 h 279"/>
                <a:gd name="T26" fmla="*/ 2147483647 w 496"/>
                <a:gd name="T27" fmla="*/ 2147483647 h 279"/>
                <a:gd name="T28" fmla="*/ 0 w 496"/>
                <a:gd name="T29" fmla="*/ 2147483647 h 279"/>
                <a:gd name="T30" fmla="*/ 2147483647 w 496"/>
                <a:gd name="T31" fmla="*/ 2147483647 h 279"/>
                <a:gd name="T32" fmla="*/ 2147483647 w 496"/>
                <a:gd name="T33" fmla="*/ 2147483647 h 279"/>
                <a:gd name="T34" fmla="*/ 2147483647 w 496"/>
                <a:gd name="T35" fmla="*/ 2147483647 h 279"/>
                <a:gd name="T36" fmla="*/ 2147483647 w 496"/>
                <a:gd name="T37" fmla="*/ 2147483647 h 279"/>
                <a:gd name="T38" fmla="*/ 2147483647 w 496"/>
                <a:gd name="T39" fmla="*/ 2147483647 h 279"/>
                <a:gd name="T40" fmla="*/ 2147483647 w 496"/>
                <a:gd name="T41" fmla="*/ 2147483647 h 279"/>
                <a:gd name="T42" fmla="*/ 2147483647 w 496"/>
                <a:gd name="T43" fmla="*/ 2147483647 h 279"/>
                <a:gd name="T44" fmla="*/ 2147483647 w 496"/>
                <a:gd name="T45" fmla="*/ 2147483647 h 279"/>
                <a:gd name="T46" fmla="*/ 2147483647 w 496"/>
                <a:gd name="T47" fmla="*/ 2147483647 h 279"/>
                <a:gd name="T48" fmla="*/ 2147483647 w 496"/>
                <a:gd name="T49" fmla="*/ 2147483647 h 279"/>
                <a:gd name="T50" fmla="*/ 2147483647 w 496"/>
                <a:gd name="T51" fmla="*/ 2147483647 h 279"/>
                <a:gd name="T52" fmla="*/ 2147483647 w 496"/>
                <a:gd name="T53" fmla="*/ 2147483647 h 279"/>
                <a:gd name="T54" fmla="*/ 2147483647 w 496"/>
                <a:gd name="T55" fmla="*/ 2147483647 h 279"/>
                <a:gd name="T56" fmla="*/ 2147483647 w 496"/>
                <a:gd name="T57" fmla="*/ 2147483647 h 279"/>
                <a:gd name="T58" fmla="*/ 2147483647 w 496"/>
                <a:gd name="T59" fmla="*/ 2147483647 h 279"/>
                <a:gd name="T60" fmla="*/ 2147483647 w 496"/>
                <a:gd name="T61" fmla="*/ 2147483647 h 279"/>
                <a:gd name="T62" fmla="*/ 2147483647 w 496"/>
                <a:gd name="T63" fmla="*/ 2147483647 h 279"/>
                <a:gd name="T64" fmla="*/ 2147483647 w 496"/>
                <a:gd name="T65" fmla="*/ 2147483647 h 279"/>
                <a:gd name="T66" fmla="*/ 2147483647 w 496"/>
                <a:gd name="T67" fmla="*/ 2147483647 h 279"/>
                <a:gd name="T68" fmla="*/ 2147483647 w 496"/>
                <a:gd name="T69" fmla="*/ 2147483647 h 279"/>
                <a:gd name="T70" fmla="*/ 2147483647 w 496"/>
                <a:gd name="T71" fmla="*/ 2147483647 h 279"/>
                <a:gd name="T72" fmla="*/ 2147483647 w 496"/>
                <a:gd name="T73" fmla="*/ 2147483647 h 279"/>
                <a:gd name="T74" fmla="*/ 2147483647 w 496"/>
                <a:gd name="T75" fmla="*/ 2147483647 h 279"/>
                <a:gd name="T76" fmla="*/ 2147483647 w 496"/>
                <a:gd name="T77" fmla="*/ 2147483647 h 279"/>
                <a:gd name="T78" fmla="*/ 2147483647 w 496"/>
                <a:gd name="T79" fmla="*/ 2147483647 h 279"/>
                <a:gd name="T80" fmla="*/ 2147483647 w 496"/>
                <a:gd name="T81" fmla="*/ 2147483647 h 279"/>
                <a:gd name="T82" fmla="*/ 2147483647 w 496"/>
                <a:gd name="T83" fmla="*/ 2147483647 h 2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6"/>
                <a:gd name="T127" fmla="*/ 0 h 279"/>
                <a:gd name="T128" fmla="*/ 496 w 496"/>
                <a:gd name="T129" fmla="*/ 279 h 2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6" h="279">
                  <a:moveTo>
                    <a:pt x="488" y="69"/>
                  </a:moveTo>
                  <a:cubicBezTo>
                    <a:pt x="483" y="69"/>
                    <a:pt x="480" y="72"/>
                    <a:pt x="480" y="77"/>
                  </a:cubicBezTo>
                  <a:cubicBezTo>
                    <a:pt x="480" y="203"/>
                    <a:pt x="480" y="203"/>
                    <a:pt x="480" y="203"/>
                  </a:cubicBezTo>
                  <a:cubicBezTo>
                    <a:pt x="480" y="211"/>
                    <a:pt x="473" y="218"/>
                    <a:pt x="465" y="218"/>
                  </a:cubicBezTo>
                  <a:cubicBezTo>
                    <a:pt x="443" y="218"/>
                    <a:pt x="443" y="218"/>
                    <a:pt x="443" y="218"/>
                  </a:cubicBezTo>
                  <a:cubicBezTo>
                    <a:pt x="436" y="201"/>
                    <a:pt x="420" y="190"/>
                    <a:pt x="402" y="190"/>
                  </a:cubicBezTo>
                  <a:cubicBezTo>
                    <a:pt x="383" y="190"/>
                    <a:pt x="367" y="201"/>
                    <a:pt x="360" y="218"/>
                  </a:cubicBezTo>
                  <a:cubicBezTo>
                    <a:pt x="179" y="218"/>
                    <a:pt x="179" y="218"/>
                    <a:pt x="179" y="218"/>
                  </a:cubicBezTo>
                  <a:cubicBezTo>
                    <a:pt x="170" y="218"/>
                    <a:pt x="164" y="211"/>
                    <a:pt x="164" y="203"/>
                  </a:cubicBezTo>
                  <a:cubicBezTo>
                    <a:pt x="164" y="31"/>
                    <a:pt x="164" y="31"/>
                    <a:pt x="164" y="31"/>
                  </a:cubicBezTo>
                  <a:cubicBezTo>
                    <a:pt x="164" y="23"/>
                    <a:pt x="170" y="16"/>
                    <a:pt x="179" y="16"/>
                  </a:cubicBezTo>
                  <a:cubicBezTo>
                    <a:pt x="465" y="16"/>
                    <a:pt x="465" y="16"/>
                    <a:pt x="465" y="16"/>
                  </a:cubicBezTo>
                  <a:cubicBezTo>
                    <a:pt x="473" y="16"/>
                    <a:pt x="480" y="23"/>
                    <a:pt x="480" y="31"/>
                  </a:cubicBezTo>
                  <a:cubicBezTo>
                    <a:pt x="480" y="46"/>
                    <a:pt x="480" y="46"/>
                    <a:pt x="480" y="46"/>
                  </a:cubicBezTo>
                  <a:cubicBezTo>
                    <a:pt x="480" y="50"/>
                    <a:pt x="483" y="54"/>
                    <a:pt x="488" y="54"/>
                  </a:cubicBezTo>
                  <a:cubicBezTo>
                    <a:pt x="492" y="54"/>
                    <a:pt x="496" y="50"/>
                    <a:pt x="496" y="46"/>
                  </a:cubicBezTo>
                  <a:cubicBezTo>
                    <a:pt x="496" y="31"/>
                    <a:pt x="496" y="31"/>
                    <a:pt x="496" y="31"/>
                  </a:cubicBezTo>
                  <a:cubicBezTo>
                    <a:pt x="496" y="14"/>
                    <a:pt x="482" y="0"/>
                    <a:pt x="465" y="0"/>
                  </a:cubicBezTo>
                  <a:cubicBezTo>
                    <a:pt x="179" y="0"/>
                    <a:pt x="179" y="0"/>
                    <a:pt x="179" y="0"/>
                  </a:cubicBezTo>
                  <a:cubicBezTo>
                    <a:pt x="162" y="0"/>
                    <a:pt x="148" y="14"/>
                    <a:pt x="148" y="31"/>
                  </a:cubicBezTo>
                  <a:cubicBezTo>
                    <a:pt x="148" y="72"/>
                    <a:pt x="148" y="72"/>
                    <a:pt x="148" y="72"/>
                  </a:cubicBezTo>
                  <a:cubicBezTo>
                    <a:pt x="78" y="72"/>
                    <a:pt x="78" y="72"/>
                    <a:pt x="78" y="72"/>
                  </a:cubicBezTo>
                  <a:cubicBezTo>
                    <a:pt x="78" y="72"/>
                    <a:pt x="78" y="72"/>
                    <a:pt x="78" y="72"/>
                  </a:cubicBezTo>
                  <a:cubicBezTo>
                    <a:pt x="78" y="72"/>
                    <a:pt x="78" y="72"/>
                    <a:pt x="78" y="72"/>
                  </a:cubicBezTo>
                  <a:cubicBezTo>
                    <a:pt x="31" y="72"/>
                    <a:pt x="31" y="72"/>
                    <a:pt x="31" y="72"/>
                  </a:cubicBezTo>
                  <a:cubicBezTo>
                    <a:pt x="27" y="72"/>
                    <a:pt x="24" y="75"/>
                    <a:pt x="23" y="79"/>
                  </a:cubicBezTo>
                  <a:cubicBezTo>
                    <a:pt x="10" y="204"/>
                    <a:pt x="10" y="204"/>
                    <a:pt x="10" y="204"/>
                  </a:cubicBezTo>
                  <a:cubicBezTo>
                    <a:pt x="8" y="204"/>
                    <a:pt x="8" y="204"/>
                    <a:pt x="8" y="204"/>
                  </a:cubicBezTo>
                  <a:cubicBezTo>
                    <a:pt x="6" y="204"/>
                    <a:pt x="4" y="205"/>
                    <a:pt x="2" y="206"/>
                  </a:cubicBezTo>
                  <a:cubicBezTo>
                    <a:pt x="1" y="208"/>
                    <a:pt x="0" y="210"/>
                    <a:pt x="0" y="212"/>
                  </a:cubicBezTo>
                  <a:cubicBezTo>
                    <a:pt x="0" y="255"/>
                    <a:pt x="0" y="255"/>
                    <a:pt x="0" y="255"/>
                  </a:cubicBezTo>
                  <a:cubicBezTo>
                    <a:pt x="0" y="257"/>
                    <a:pt x="1" y="259"/>
                    <a:pt x="2" y="261"/>
                  </a:cubicBezTo>
                  <a:cubicBezTo>
                    <a:pt x="4" y="262"/>
                    <a:pt x="6" y="263"/>
                    <a:pt x="8" y="263"/>
                  </a:cubicBezTo>
                  <a:cubicBezTo>
                    <a:pt x="71" y="263"/>
                    <a:pt x="71" y="263"/>
                    <a:pt x="71" y="263"/>
                  </a:cubicBezTo>
                  <a:cubicBezTo>
                    <a:pt x="79" y="273"/>
                    <a:pt x="92" y="279"/>
                    <a:pt x="105" y="279"/>
                  </a:cubicBezTo>
                  <a:cubicBezTo>
                    <a:pt x="130" y="279"/>
                    <a:pt x="150" y="259"/>
                    <a:pt x="150" y="234"/>
                  </a:cubicBezTo>
                  <a:cubicBezTo>
                    <a:pt x="150" y="230"/>
                    <a:pt x="149" y="226"/>
                    <a:pt x="148" y="222"/>
                  </a:cubicBezTo>
                  <a:cubicBezTo>
                    <a:pt x="152" y="218"/>
                    <a:pt x="152" y="218"/>
                    <a:pt x="152" y="218"/>
                  </a:cubicBezTo>
                  <a:cubicBezTo>
                    <a:pt x="157" y="227"/>
                    <a:pt x="167" y="234"/>
                    <a:pt x="179" y="234"/>
                  </a:cubicBezTo>
                  <a:cubicBezTo>
                    <a:pt x="357" y="234"/>
                    <a:pt x="357" y="234"/>
                    <a:pt x="357" y="234"/>
                  </a:cubicBezTo>
                  <a:cubicBezTo>
                    <a:pt x="357" y="234"/>
                    <a:pt x="357" y="234"/>
                    <a:pt x="357" y="234"/>
                  </a:cubicBezTo>
                  <a:cubicBezTo>
                    <a:pt x="357" y="259"/>
                    <a:pt x="377" y="279"/>
                    <a:pt x="402" y="279"/>
                  </a:cubicBezTo>
                  <a:cubicBezTo>
                    <a:pt x="426" y="279"/>
                    <a:pt x="446" y="259"/>
                    <a:pt x="446" y="234"/>
                  </a:cubicBezTo>
                  <a:cubicBezTo>
                    <a:pt x="446" y="234"/>
                    <a:pt x="446" y="234"/>
                    <a:pt x="446" y="234"/>
                  </a:cubicBezTo>
                  <a:cubicBezTo>
                    <a:pt x="465" y="234"/>
                    <a:pt x="465" y="234"/>
                    <a:pt x="465" y="234"/>
                  </a:cubicBezTo>
                  <a:cubicBezTo>
                    <a:pt x="482" y="234"/>
                    <a:pt x="496" y="220"/>
                    <a:pt x="496" y="203"/>
                  </a:cubicBezTo>
                  <a:cubicBezTo>
                    <a:pt x="496" y="77"/>
                    <a:pt x="496" y="77"/>
                    <a:pt x="496" y="77"/>
                  </a:cubicBezTo>
                  <a:cubicBezTo>
                    <a:pt x="496" y="72"/>
                    <a:pt x="492" y="69"/>
                    <a:pt x="488" y="69"/>
                  </a:cubicBezTo>
                  <a:close/>
                  <a:moveTo>
                    <a:pt x="148" y="134"/>
                  </a:moveTo>
                  <a:cubicBezTo>
                    <a:pt x="119" y="135"/>
                    <a:pt x="100" y="140"/>
                    <a:pt x="86" y="146"/>
                  </a:cubicBezTo>
                  <a:cubicBezTo>
                    <a:pt x="86" y="88"/>
                    <a:pt x="86" y="88"/>
                    <a:pt x="86" y="88"/>
                  </a:cubicBezTo>
                  <a:cubicBezTo>
                    <a:pt x="148" y="88"/>
                    <a:pt x="148" y="88"/>
                    <a:pt x="148" y="88"/>
                  </a:cubicBezTo>
                  <a:lnTo>
                    <a:pt x="148" y="134"/>
                  </a:lnTo>
                  <a:close/>
                  <a:moveTo>
                    <a:pt x="39" y="88"/>
                  </a:moveTo>
                  <a:cubicBezTo>
                    <a:pt x="70" y="88"/>
                    <a:pt x="70" y="88"/>
                    <a:pt x="70" y="88"/>
                  </a:cubicBezTo>
                  <a:cubicBezTo>
                    <a:pt x="70" y="157"/>
                    <a:pt x="70" y="157"/>
                    <a:pt x="70" y="157"/>
                  </a:cubicBezTo>
                  <a:cubicBezTo>
                    <a:pt x="58" y="168"/>
                    <a:pt x="50" y="180"/>
                    <a:pt x="46" y="186"/>
                  </a:cubicBezTo>
                  <a:cubicBezTo>
                    <a:pt x="28" y="186"/>
                    <a:pt x="28" y="186"/>
                    <a:pt x="28" y="186"/>
                  </a:cubicBezTo>
                  <a:lnTo>
                    <a:pt x="39" y="88"/>
                  </a:lnTo>
                  <a:close/>
                  <a:moveTo>
                    <a:pt x="105" y="263"/>
                  </a:moveTo>
                  <a:cubicBezTo>
                    <a:pt x="90" y="263"/>
                    <a:pt x="77" y="250"/>
                    <a:pt x="77" y="234"/>
                  </a:cubicBezTo>
                  <a:cubicBezTo>
                    <a:pt x="77" y="219"/>
                    <a:pt x="90" y="206"/>
                    <a:pt x="105" y="206"/>
                  </a:cubicBezTo>
                  <a:cubicBezTo>
                    <a:pt x="121" y="206"/>
                    <a:pt x="134" y="219"/>
                    <a:pt x="134" y="234"/>
                  </a:cubicBezTo>
                  <a:cubicBezTo>
                    <a:pt x="134" y="250"/>
                    <a:pt x="121" y="263"/>
                    <a:pt x="105" y="263"/>
                  </a:cubicBezTo>
                  <a:close/>
                  <a:moveTo>
                    <a:pt x="105" y="190"/>
                  </a:moveTo>
                  <a:cubicBezTo>
                    <a:pt x="81" y="190"/>
                    <a:pt x="61" y="210"/>
                    <a:pt x="61" y="234"/>
                  </a:cubicBezTo>
                  <a:cubicBezTo>
                    <a:pt x="61" y="239"/>
                    <a:pt x="61" y="243"/>
                    <a:pt x="63" y="247"/>
                  </a:cubicBezTo>
                  <a:cubicBezTo>
                    <a:pt x="16" y="247"/>
                    <a:pt x="16" y="247"/>
                    <a:pt x="16" y="247"/>
                  </a:cubicBezTo>
                  <a:cubicBezTo>
                    <a:pt x="16" y="220"/>
                    <a:pt x="16" y="220"/>
                    <a:pt x="16" y="220"/>
                  </a:cubicBezTo>
                  <a:cubicBezTo>
                    <a:pt x="17" y="220"/>
                    <a:pt x="17" y="220"/>
                    <a:pt x="17" y="220"/>
                  </a:cubicBezTo>
                  <a:cubicBezTo>
                    <a:pt x="21" y="220"/>
                    <a:pt x="24" y="217"/>
                    <a:pt x="25" y="213"/>
                  </a:cubicBezTo>
                  <a:cubicBezTo>
                    <a:pt x="26" y="202"/>
                    <a:pt x="26" y="202"/>
                    <a:pt x="26" y="202"/>
                  </a:cubicBezTo>
                  <a:cubicBezTo>
                    <a:pt x="50" y="202"/>
                    <a:pt x="50" y="202"/>
                    <a:pt x="50" y="202"/>
                  </a:cubicBezTo>
                  <a:cubicBezTo>
                    <a:pt x="53" y="202"/>
                    <a:pt x="55" y="200"/>
                    <a:pt x="57" y="198"/>
                  </a:cubicBezTo>
                  <a:cubicBezTo>
                    <a:pt x="57" y="198"/>
                    <a:pt x="57" y="196"/>
                    <a:pt x="59" y="194"/>
                  </a:cubicBezTo>
                  <a:cubicBezTo>
                    <a:pt x="63" y="188"/>
                    <a:pt x="74" y="174"/>
                    <a:pt x="87" y="165"/>
                  </a:cubicBezTo>
                  <a:cubicBezTo>
                    <a:pt x="97" y="158"/>
                    <a:pt x="115" y="151"/>
                    <a:pt x="148" y="150"/>
                  </a:cubicBezTo>
                  <a:cubicBezTo>
                    <a:pt x="148" y="200"/>
                    <a:pt x="148" y="200"/>
                    <a:pt x="148" y="200"/>
                  </a:cubicBezTo>
                  <a:cubicBezTo>
                    <a:pt x="141" y="207"/>
                    <a:pt x="141" y="207"/>
                    <a:pt x="141" y="207"/>
                  </a:cubicBezTo>
                  <a:cubicBezTo>
                    <a:pt x="132" y="196"/>
                    <a:pt x="120" y="190"/>
                    <a:pt x="105" y="190"/>
                  </a:cubicBezTo>
                  <a:close/>
                  <a:moveTo>
                    <a:pt x="402" y="263"/>
                  </a:moveTo>
                  <a:cubicBezTo>
                    <a:pt x="386" y="263"/>
                    <a:pt x="373" y="250"/>
                    <a:pt x="373" y="234"/>
                  </a:cubicBezTo>
                  <a:cubicBezTo>
                    <a:pt x="373" y="219"/>
                    <a:pt x="386" y="206"/>
                    <a:pt x="402" y="206"/>
                  </a:cubicBezTo>
                  <a:cubicBezTo>
                    <a:pt x="417" y="206"/>
                    <a:pt x="430" y="219"/>
                    <a:pt x="430" y="234"/>
                  </a:cubicBezTo>
                  <a:cubicBezTo>
                    <a:pt x="430" y="250"/>
                    <a:pt x="417" y="263"/>
                    <a:pt x="402" y="263"/>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B1B3B4"/>
                </a:solidFill>
              </a:endParaRPr>
            </a:p>
          </p:txBody>
        </p:sp>
        <p:sp>
          <p:nvSpPr>
            <p:cNvPr id="8" name="Freeform 9"/>
            <p:cNvSpPr>
              <a:spLocks noChangeAspect="1" noEditPoints="1"/>
            </p:cNvSpPr>
            <p:nvPr/>
          </p:nvSpPr>
          <p:spPr bwMode="auto">
            <a:xfrm>
              <a:off x="4993179" y="4541157"/>
              <a:ext cx="2459673" cy="1469736"/>
            </a:xfrm>
            <a:custGeom>
              <a:avLst/>
              <a:gdLst>
                <a:gd name="T0" fmla="*/ 2147483647 w 427"/>
                <a:gd name="T1" fmla="*/ 2147483647 h 224"/>
                <a:gd name="T2" fmla="*/ 2147483647 w 427"/>
                <a:gd name="T3" fmla="*/ 0 h 224"/>
                <a:gd name="T4" fmla="*/ 0 w 427"/>
                <a:gd name="T5" fmla="*/ 2147483647 h 224"/>
                <a:gd name="T6" fmla="*/ 2147483647 w 427"/>
                <a:gd name="T7" fmla="*/ 2147483647 h 224"/>
                <a:gd name="T8" fmla="*/ 2147483647 w 427"/>
                <a:gd name="T9" fmla="*/ 2147483647 h 224"/>
                <a:gd name="T10" fmla="*/ 2147483647 w 427"/>
                <a:gd name="T11" fmla="*/ 2147483647 h 224"/>
                <a:gd name="T12" fmla="*/ 2147483647 w 427"/>
                <a:gd name="T13" fmla="*/ 2147483647 h 224"/>
                <a:gd name="T14" fmla="*/ 2147483647 w 427"/>
                <a:gd name="T15" fmla="*/ 2147483647 h 224"/>
                <a:gd name="T16" fmla="*/ 2147483647 w 427"/>
                <a:gd name="T17" fmla="*/ 2147483647 h 224"/>
                <a:gd name="T18" fmla="*/ 2147483647 w 427"/>
                <a:gd name="T19" fmla="*/ 2147483647 h 224"/>
                <a:gd name="T20" fmla="*/ 2147483647 w 427"/>
                <a:gd name="T21" fmla="*/ 2147483647 h 224"/>
                <a:gd name="T22" fmla="*/ 2147483647 w 427"/>
                <a:gd name="T23" fmla="*/ 2147483647 h 224"/>
                <a:gd name="T24" fmla="*/ 2147483647 w 427"/>
                <a:gd name="T25" fmla="*/ 2147483647 h 224"/>
                <a:gd name="T26" fmla="*/ 2147483647 w 427"/>
                <a:gd name="T27" fmla="*/ 2147483647 h 224"/>
                <a:gd name="T28" fmla="*/ 2147483647 w 427"/>
                <a:gd name="T29" fmla="*/ 2147483647 h 224"/>
                <a:gd name="T30" fmla="*/ 2147483647 w 427"/>
                <a:gd name="T31" fmla="*/ 0 h 224"/>
                <a:gd name="T32" fmla="*/ 2147483647 w 427"/>
                <a:gd name="T33" fmla="*/ 2147483647 h 224"/>
                <a:gd name="T34" fmla="*/ 2147483647 w 427"/>
                <a:gd name="T35" fmla="*/ 2147483647 h 224"/>
                <a:gd name="T36" fmla="*/ 2147483647 w 427"/>
                <a:gd name="T37" fmla="*/ 2147483647 h 224"/>
                <a:gd name="T38" fmla="*/ 2147483647 w 427"/>
                <a:gd name="T39" fmla="*/ 2147483647 h 224"/>
                <a:gd name="T40" fmla="*/ 2147483647 w 427"/>
                <a:gd name="T41" fmla="*/ 2147483647 h 224"/>
                <a:gd name="T42" fmla="*/ 2147483647 w 427"/>
                <a:gd name="T43" fmla="*/ 2147483647 h 224"/>
                <a:gd name="T44" fmla="*/ 2147483647 w 427"/>
                <a:gd name="T45" fmla="*/ 2147483647 h 224"/>
                <a:gd name="T46" fmla="*/ 2147483647 w 427"/>
                <a:gd name="T47" fmla="*/ 2147483647 h 224"/>
                <a:gd name="T48" fmla="*/ 2147483647 w 427"/>
                <a:gd name="T49" fmla="*/ 2147483647 h 224"/>
                <a:gd name="T50" fmla="*/ 0 w 427"/>
                <a:gd name="T51" fmla="*/ 2147483647 h 224"/>
                <a:gd name="T52" fmla="*/ 2147483647 w 427"/>
                <a:gd name="T53" fmla="*/ 2147483647 h 224"/>
                <a:gd name="T54" fmla="*/ 2147483647 w 427"/>
                <a:gd name="T55" fmla="*/ 2147483647 h 224"/>
                <a:gd name="T56" fmla="*/ 2147483647 w 427"/>
                <a:gd name="T57" fmla="*/ 2147483647 h 224"/>
                <a:gd name="T58" fmla="*/ 2147483647 w 427"/>
                <a:gd name="T59" fmla="*/ 2147483647 h 224"/>
                <a:gd name="T60" fmla="*/ 2147483647 w 427"/>
                <a:gd name="T61" fmla="*/ 2147483647 h 224"/>
                <a:gd name="T62" fmla="*/ 2147483647 w 427"/>
                <a:gd name="T63" fmla="*/ 2147483647 h 224"/>
                <a:gd name="T64" fmla="*/ 2147483647 w 427"/>
                <a:gd name="T65" fmla="*/ 2147483647 h 224"/>
                <a:gd name="T66" fmla="*/ 2147483647 w 427"/>
                <a:gd name="T67" fmla="*/ 2147483647 h 224"/>
                <a:gd name="T68" fmla="*/ 2147483647 w 427"/>
                <a:gd name="T69" fmla="*/ 2147483647 h 224"/>
                <a:gd name="T70" fmla="*/ 2147483647 w 427"/>
                <a:gd name="T71" fmla="*/ 2147483647 h 224"/>
                <a:gd name="T72" fmla="*/ 2147483647 w 427"/>
                <a:gd name="T73" fmla="*/ 2147483647 h 224"/>
                <a:gd name="T74" fmla="*/ 2147483647 w 427"/>
                <a:gd name="T75" fmla="*/ 2147483647 h 2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7" h="224">
                  <a:moveTo>
                    <a:pt x="8" y="16"/>
                  </a:moveTo>
                  <a:cubicBezTo>
                    <a:pt x="360" y="16"/>
                    <a:pt x="360" y="16"/>
                    <a:pt x="360" y="16"/>
                  </a:cubicBezTo>
                  <a:cubicBezTo>
                    <a:pt x="364" y="15"/>
                    <a:pt x="368" y="12"/>
                    <a:pt x="368" y="7"/>
                  </a:cubicBezTo>
                  <a:cubicBezTo>
                    <a:pt x="368" y="3"/>
                    <a:pt x="364" y="0"/>
                    <a:pt x="359" y="0"/>
                  </a:cubicBezTo>
                  <a:cubicBezTo>
                    <a:pt x="8" y="0"/>
                    <a:pt x="8" y="0"/>
                    <a:pt x="8" y="0"/>
                  </a:cubicBezTo>
                  <a:cubicBezTo>
                    <a:pt x="4" y="0"/>
                    <a:pt x="0" y="3"/>
                    <a:pt x="0" y="8"/>
                  </a:cubicBezTo>
                  <a:cubicBezTo>
                    <a:pt x="0" y="12"/>
                    <a:pt x="4" y="16"/>
                    <a:pt x="8" y="16"/>
                  </a:cubicBezTo>
                  <a:close/>
                  <a:moveTo>
                    <a:pt x="358" y="103"/>
                  </a:moveTo>
                  <a:cubicBezTo>
                    <a:pt x="338" y="103"/>
                    <a:pt x="338" y="103"/>
                    <a:pt x="338" y="103"/>
                  </a:cubicBezTo>
                  <a:cubicBezTo>
                    <a:pt x="333" y="103"/>
                    <a:pt x="330" y="107"/>
                    <a:pt x="330" y="111"/>
                  </a:cubicBezTo>
                  <a:cubicBezTo>
                    <a:pt x="330" y="116"/>
                    <a:pt x="333" y="119"/>
                    <a:pt x="338" y="119"/>
                  </a:cubicBezTo>
                  <a:cubicBezTo>
                    <a:pt x="358" y="119"/>
                    <a:pt x="358" y="119"/>
                    <a:pt x="358" y="119"/>
                  </a:cubicBezTo>
                  <a:cubicBezTo>
                    <a:pt x="362" y="119"/>
                    <a:pt x="366" y="116"/>
                    <a:pt x="366" y="111"/>
                  </a:cubicBezTo>
                  <a:cubicBezTo>
                    <a:pt x="366" y="107"/>
                    <a:pt x="362" y="103"/>
                    <a:pt x="358" y="103"/>
                  </a:cubicBezTo>
                  <a:close/>
                  <a:moveTo>
                    <a:pt x="231" y="103"/>
                  </a:moveTo>
                  <a:cubicBezTo>
                    <a:pt x="226" y="103"/>
                    <a:pt x="223" y="107"/>
                    <a:pt x="223" y="111"/>
                  </a:cubicBezTo>
                  <a:cubicBezTo>
                    <a:pt x="223" y="116"/>
                    <a:pt x="226" y="119"/>
                    <a:pt x="231" y="119"/>
                  </a:cubicBezTo>
                  <a:cubicBezTo>
                    <a:pt x="251" y="119"/>
                    <a:pt x="251" y="119"/>
                    <a:pt x="251" y="119"/>
                  </a:cubicBezTo>
                  <a:cubicBezTo>
                    <a:pt x="255" y="119"/>
                    <a:pt x="259" y="116"/>
                    <a:pt x="259" y="111"/>
                  </a:cubicBezTo>
                  <a:cubicBezTo>
                    <a:pt x="259" y="107"/>
                    <a:pt x="255" y="103"/>
                    <a:pt x="251" y="103"/>
                  </a:cubicBezTo>
                  <a:lnTo>
                    <a:pt x="231" y="103"/>
                  </a:lnTo>
                  <a:close/>
                  <a:moveTo>
                    <a:pt x="391" y="103"/>
                  </a:moveTo>
                  <a:cubicBezTo>
                    <a:pt x="387" y="103"/>
                    <a:pt x="383" y="107"/>
                    <a:pt x="383" y="111"/>
                  </a:cubicBezTo>
                  <a:cubicBezTo>
                    <a:pt x="383" y="116"/>
                    <a:pt x="387" y="119"/>
                    <a:pt x="391" y="119"/>
                  </a:cubicBezTo>
                  <a:cubicBezTo>
                    <a:pt x="411" y="119"/>
                    <a:pt x="411" y="119"/>
                    <a:pt x="411" y="119"/>
                  </a:cubicBezTo>
                  <a:cubicBezTo>
                    <a:pt x="416" y="119"/>
                    <a:pt x="419" y="116"/>
                    <a:pt x="419" y="111"/>
                  </a:cubicBezTo>
                  <a:cubicBezTo>
                    <a:pt x="419" y="107"/>
                    <a:pt x="416" y="103"/>
                    <a:pt x="411" y="103"/>
                  </a:cubicBezTo>
                  <a:lnTo>
                    <a:pt x="391" y="103"/>
                  </a:lnTo>
                  <a:close/>
                  <a:moveTo>
                    <a:pt x="391" y="16"/>
                  </a:moveTo>
                  <a:cubicBezTo>
                    <a:pt x="419" y="16"/>
                    <a:pt x="419" y="16"/>
                    <a:pt x="419" y="16"/>
                  </a:cubicBezTo>
                  <a:cubicBezTo>
                    <a:pt x="424" y="16"/>
                    <a:pt x="427" y="12"/>
                    <a:pt x="427" y="8"/>
                  </a:cubicBezTo>
                  <a:cubicBezTo>
                    <a:pt x="427" y="3"/>
                    <a:pt x="424" y="0"/>
                    <a:pt x="419" y="0"/>
                  </a:cubicBezTo>
                  <a:cubicBezTo>
                    <a:pt x="391" y="0"/>
                    <a:pt x="391" y="0"/>
                    <a:pt x="391" y="0"/>
                  </a:cubicBezTo>
                  <a:cubicBezTo>
                    <a:pt x="387" y="0"/>
                    <a:pt x="383" y="3"/>
                    <a:pt x="383" y="7"/>
                  </a:cubicBezTo>
                  <a:cubicBezTo>
                    <a:pt x="383" y="12"/>
                    <a:pt x="387" y="16"/>
                    <a:pt x="391" y="16"/>
                  </a:cubicBezTo>
                  <a:close/>
                  <a:moveTo>
                    <a:pt x="284" y="103"/>
                  </a:moveTo>
                  <a:cubicBezTo>
                    <a:pt x="280" y="103"/>
                    <a:pt x="276" y="107"/>
                    <a:pt x="276" y="111"/>
                  </a:cubicBezTo>
                  <a:cubicBezTo>
                    <a:pt x="276" y="116"/>
                    <a:pt x="280" y="119"/>
                    <a:pt x="284" y="119"/>
                  </a:cubicBezTo>
                  <a:cubicBezTo>
                    <a:pt x="304" y="119"/>
                    <a:pt x="304" y="119"/>
                    <a:pt x="304" y="119"/>
                  </a:cubicBezTo>
                  <a:cubicBezTo>
                    <a:pt x="309" y="119"/>
                    <a:pt x="312" y="116"/>
                    <a:pt x="312" y="111"/>
                  </a:cubicBezTo>
                  <a:cubicBezTo>
                    <a:pt x="312" y="107"/>
                    <a:pt x="309" y="103"/>
                    <a:pt x="304" y="103"/>
                  </a:cubicBezTo>
                  <a:lnTo>
                    <a:pt x="284" y="103"/>
                  </a:lnTo>
                  <a:close/>
                  <a:moveTo>
                    <a:pt x="16" y="103"/>
                  </a:moveTo>
                  <a:cubicBezTo>
                    <a:pt x="12" y="103"/>
                    <a:pt x="8" y="107"/>
                    <a:pt x="8" y="111"/>
                  </a:cubicBezTo>
                  <a:cubicBezTo>
                    <a:pt x="8" y="116"/>
                    <a:pt x="12" y="119"/>
                    <a:pt x="16" y="119"/>
                  </a:cubicBezTo>
                  <a:cubicBezTo>
                    <a:pt x="36" y="119"/>
                    <a:pt x="36" y="119"/>
                    <a:pt x="36" y="119"/>
                  </a:cubicBezTo>
                  <a:cubicBezTo>
                    <a:pt x="41" y="119"/>
                    <a:pt x="44" y="116"/>
                    <a:pt x="44" y="111"/>
                  </a:cubicBezTo>
                  <a:cubicBezTo>
                    <a:pt x="44" y="107"/>
                    <a:pt x="41" y="103"/>
                    <a:pt x="36" y="103"/>
                  </a:cubicBezTo>
                  <a:lnTo>
                    <a:pt x="16" y="103"/>
                  </a:lnTo>
                  <a:close/>
                  <a:moveTo>
                    <a:pt x="419" y="208"/>
                  </a:moveTo>
                  <a:cubicBezTo>
                    <a:pt x="8" y="208"/>
                    <a:pt x="8" y="208"/>
                    <a:pt x="8" y="208"/>
                  </a:cubicBezTo>
                  <a:cubicBezTo>
                    <a:pt x="4" y="208"/>
                    <a:pt x="0" y="211"/>
                    <a:pt x="0" y="216"/>
                  </a:cubicBezTo>
                  <a:cubicBezTo>
                    <a:pt x="0" y="220"/>
                    <a:pt x="4" y="224"/>
                    <a:pt x="8" y="224"/>
                  </a:cubicBezTo>
                  <a:cubicBezTo>
                    <a:pt x="419" y="224"/>
                    <a:pt x="419" y="224"/>
                    <a:pt x="419" y="224"/>
                  </a:cubicBezTo>
                  <a:cubicBezTo>
                    <a:pt x="424" y="224"/>
                    <a:pt x="427" y="220"/>
                    <a:pt x="427" y="216"/>
                  </a:cubicBezTo>
                  <a:cubicBezTo>
                    <a:pt x="427" y="211"/>
                    <a:pt x="424" y="208"/>
                    <a:pt x="419" y="208"/>
                  </a:cubicBezTo>
                  <a:close/>
                  <a:moveTo>
                    <a:pt x="177" y="103"/>
                  </a:moveTo>
                  <a:cubicBezTo>
                    <a:pt x="173" y="103"/>
                    <a:pt x="169" y="107"/>
                    <a:pt x="169" y="111"/>
                  </a:cubicBezTo>
                  <a:cubicBezTo>
                    <a:pt x="169" y="116"/>
                    <a:pt x="173" y="119"/>
                    <a:pt x="177" y="119"/>
                  </a:cubicBezTo>
                  <a:cubicBezTo>
                    <a:pt x="197" y="119"/>
                    <a:pt x="197" y="119"/>
                    <a:pt x="197" y="119"/>
                  </a:cubicBezTo>
                  <a:cubicBezTo>
                    <a:pt x="201" y="119"/>
                    <a:pt x="205" y="116"/>
                    <a:pt x="205" y="111"/>
                  </a:cubicBezTo>
                  <a:cubicBezTo>
                    <a:pt x="205" y="107"/>
                    <a:pt x="201" y="103"/>
                    <a:pt x="197" y="103"/>
                  </a:cubicBezTo>
                  <a:lnTo>
                    <a:pt x="177" y="103"/>
                  </a:lnTo>
                  <a:close/>
                  <a:moveTo>
                    <a:pt x="70" y="103"/>
                  </a:moveTo>
                  <a:cubicBezTo>
                    <a:pt x="65" y="103"/>
                    <a:pt x="62" y="107"/>
                    <a:pt x="62" y="111"/>
                  </a:cubicBezTo>
                  <a:cubicBezTo>
                    <a:pt x="62" y="116"/>
                    <a:pt x="65" y="119"/>
                    <a:pt x="70" y="119"/>
                  </a:cubicBezTo>
                  <a:cubicBezTo>
                    <a:pt x="90" y="119"/>
                    <a:pt x="90" y="119"/>
                    <a:pt x="90" y="119"/>
                  </a:cubicBezTo>
                  <a:cubicBezTo>
                    <a:pt x="94" y="119"/>
                    <a:pt x="98" y="116"/>
                    <a:pt x="98" y="111"/>
                  </a:cubicBezTo>
                  <a:cubicBezTo>
                    <a:pt x="98" y="107"/>
                    <a:pt x="94" y="103"/>
                    <a:pt x="90" y="103"/>
                  </a:cubicBezTo>
                  <a:lnTo>
                    <a:pt x="70" y="103"/>
                  </a:lnTo>
                  <a:close/>
                  <a:moveTo>
                    <a:pt x="123" y="103"/>
                  </a:moveTo>
                  <a:cubicBezTo>
                    <a:pt x="119" y="103"/>
                    <a:pt x="115" y="107"/>
                    <a:pt x="115" y="111"/>
                  </a:cubicBezTo>
                  <a:cubicBezTo>
                    <a:pt x="115" y="116"/>
                    <a:pt x="119" y="119"/>
                    <a:pt x="123" y="119"/>
                  </a:cubicBezTo>
                  <a:cubicBezTo>
                    <a:pt x="143" y="119"/>
                    <a:pt x="143" y="119"/>
                    <a:pt x="143" y="119"/>
                  </a:cubicBezTo>
                  <a:cubicBezTo>
                    <a:pt x="148" y="119"/>
                    <a:pt x="151" y="116"/>
                    <a:pt x="151" y="111"/>
                  </a:cubicBezTo>
                  <a:cubicBezTo>
                    <a:pt x="151" y="107"/>
                    <a:pt x="148" y="103"/>
                    <a:pt x="143" y="103"/>
                  </a:cubicBezTo>
                  <a:lnTo>
                    <a:pt x="123" y="103"/>
                  </a:ln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B1B3B4"/>
                </a:solidFill>
              </a:endParaRPr>
            </a:p>
          </p:txBody>
        </p:sp>
        <p:sp>
          <p:nvSpPr>
            <p:cNvPr id="11" name="Freeform 3"/>
            <p:cNvSpPr>
              <a:spLocks noChangeAspect="1" noEditPoints="1"/>
            </p:cNvSpPr>
            <p:nvPr/>
          </p:nvSpPr>
          <p:spPr bwMode="auto">
            <a:xfrm flipH="1">
              <a:off x="5167833" y="5394172"/>
              <a:ext cx="692191" cy="428800"/>
            </a:xfrm>
            <a:custGeom>
              <a:avLst/>
              <a:gdLst>
                <a:gd name="T0" fmla="*/ 2147483647 w 496"/>
                <a:gd name="T1" fmla="*/ 2147483647 h 279"/>
                <a:gd name="T2" fmla="*/ 2147483647 w 496"/>
                <a:gd name="T3" fmla="*/ 2147483647 h 279"/>
                <a:gd name="T4" fmla="*/ 2147483647 w 496"/>
                <a:gd name="T5" fmla="*/ 2147483647 h 279"/>
                <a:gd name="T6" fmla="*/ 2147483647 w 496"/>
                <a:gd name="T7" fmla="*/ 2147483647 h 279"/>
                <a:gd name="T8" fmla="*/ 2147483647 w 496"/>
                <a:gd name="T9" fmla="*/ 2147483647 h 279"/>
                <a:gd name="T10" fmla="*/ 2147483647 w 496"/>
                <a:gd name="T11" fmla="*/ 2147483647 h 279"/>
                <a:gd name="T12" fmla="*/ 2147483647 w 496"/>
                <a:gd name="T13" fmla="*/ 2147483647 h 279"/>
                <a:gd name="T14" fmla="*/ 2147483647 w 496"/>
                <a:gd name="T15" fmla="*/ 2147483647 h 279"/>
                <a:gd name="T16" fmla="*/ 2147483647 w 496"/>
                <a:gd name="T17" fmla="*/ 0 h 279"/>
                <a:gd name="T18" fmla="*/ 2147483647 w 496"/>
                <a:gd name="T19" fmla="*/ 2147483647 h 279"/>
                <a:gd name="T20" fmla="*/ 2147483647 w 496"/>
                <a:gd name="T21" fmla="*/ 2147483647 h 279"/>
                <a:gd name="T22" fmla="*/ 2147483647 w 496"/>
                <a:gd name="T23" fmla="*/ 2147483647 h 279"/>
                <a:gd name="T24" fmla="*/ 2147483647 w 496"/>
                <a:gd name="T25" fmla="*/ 2147483647 h 279"/>
                <a:gd name="T26" fmla="*/ 2147483647 w 496"/>
                <a:gd name="T27" fmla="*/ 2147483647 h 279"/>
                <a:gd name="T28" fmla="*/ 0 w 496"/>
                <a:gd name="T29" fmla="*/ 2147483647 h 279"/>
                <a:gd name="T30" fmla="*/ 2147483647 w 496"/>
                <a:gd name="T31" fmla="*/ 2147483647 h 279"/>
                <a:gd name="T32" fmla="*/ 2147483647 w 496"/>
                <a:gd name="T33" fmla="*/ 2147483647 h 279"/>
                <a:gd name="T34" fmla="*/ 2147483647 w 496"/>
                <a:gd name="T35" fmla="*/ 2147483647 h 279"/>
                <a:gd name="T36" fmla="*/ 2147483647 w 496"/>
                <a:gd name="T37" fmla="*/ 2147483647 h 279"/>
                <a:gd name="T38" fmla="*/ 2147483647 w 496"/>
                <a:gd name="T39" fmla="*/ 2147483647 h 279"/>
                <a:gd name="T40" fmla="*/ 2147483647 w 496"/>
                <a:gd name="T41" fmla="*/ 2147483647 h 279"/>
                <a:gd name="T42" fmla="*/ 2147483647 w 496"/>
                <a:gd name="T43" fmla="*/ 2147483647 h 279"/>
                <a:gd name="T44" fmla="*/ 2147483647 w 496"/>
                <a:gd name="T45" fmla="*/ 2147483647 h 279"/>
                <a:gd name="T46" fmla="*/ 2147483647 w 496"/>
                <a:gd name="T47" fmla="*/ 2147483647 h 279"/>
                <a:gd name="T48" fmla="*/ 2147483647 w 496"/>
                <a:gd name="T49" fmla="*/ 2147483647 h 279"/>
                <a:gd name="T50" fmla="*/ 2147483647 w 496"/>
                <a:gd name="T51" fmla="*/ 2147483647 h 279"/>
                <a:gd name="T52" fmla="*/ 2147483647 w 496"/>
                <a:gd name="T53" fmla="*/ 2147483647 h 279"/>
                <a:gd name="T54" fmla="*/ 2147483647 w 496"/>
                <a:gd name="T55" fmla="*/ 2147483647 h 279"/>
                <a:gd name="T56" fmla="*/ 2147483647 w 496"/>
                <a:gd name="T57" fmla="*/ 2147483647 h 279"/>
                <a:gd name="T58" fmla="*/ 2147483647 w 496"/>
                <a:gd name="T59" fmla="*/ 2147483647 h 279"/>
                <a:gd name="T60" fmla="*/ 2147483647 w 496"/>
                <a:gd name="T61" fmla="*/ 2147483647 h 279"/>
                <a:gd name="T62" fmla="*/ 2147483647 w 496"/>
                <a:gd name="T63" fmla="*/ 2147483647 h 279"/>
                <a:gd name="T64" fmla="*/ 2147483647 w 496"/>
                <a:gd name="T65" fmla="*/ 2147483647 h 279"/>
                <a:gd name="T66" fmla="*/ 2147483647 w 496"/>
                <a:gd name="T67" fmla="*/ 2147483647 h 279"/>
                <a:gd name="T68" fmla="*/ 2147483647 w 496"/>
                <a:gd name="T69" fmla="*/ 2147483647 h 279"/>
                <a:gd name="T70" fmla="*/ 2147483647 w 496"/>
                <a:gd name="T71" fmla="*/ 2147483647 h 279"/>
                <a:gd name="T72" fmla="*/ 2147483647 w 496"/>
                <a:gd name="T73" fmla="*/ 2147483647 h 279"/>
                <a:gd name="T74" fmla="*/ 2147483647 w 496"/>
                <a:gd name="T75" fmla="*/ 2147483647 h 279"/>
                <a:gd name="T76" fmla="*/ 2147483647 w 496"/>
                <a:gd name="T77" fmla="*/ 2147483647 h 279"/>
                <a:gd name="T78" fmla="*/ 2147483647 w 496"/>
                <a:gd name="T79" fmla="*/ 2147483647 h 279"/>
                <a:gd name="T80" fmla="*/ 2147483647 w 496"/>
                <a:gd name="T81" fmla="*/ 2147483647 h 279"/>
                <a:gd name="T82" fmla="*/ 2147483647 w 496"/>
                <a:gd name="T83" fmla="*/ 2147483647 h 2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6"/>
                <a:gd name="T127" fmla="*/ 0 h 279"/>
                <a:gd name="T128" fmla="*/ 496 w 496"/>
                <a:gd name="T129" fmla="*/ 279 h 2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6" h="279">
                  <a:moveTo>
                    <a:pt x="488" y="69"/>
                  </a:moveTo>
                  <a:cubicBezTo>
                    <a:pt x="483" y="69"/>
                    <a:pt x="480" y="72"/>
                    <a:pt x="480" y="77"/>
                  </a:cubicBezTo>
                  <a:cubicBezTo>
                    <a:pt x="480" y="203"/>
                    <a:pt x="480" y="203"/>
                    <a:pt x="480" y="203"/>
                  </a:cubicBezTo>
                  <a:cubicBezTo>
                    <a:pt x="480" y="211"/>
                    <a:pt x="473" y="218"/>
                    <a:pt x="465" y="218"/>
                  </a:cubicBezTo>
                  <a:cubicBezTo>
                    <a:pt x="443" y="218"/>
                    <a:pt x="443" y="218"/>
                    <a:pt x="443" y="218"/>
                  </a:cubicBezTo>
                  <a:cubicBezTo>
                    <a:pt x="436" y="201"/>
                    <a:pt x="420" y="190"/>
                    <a:pt x="402" y="190"/>
                  </a:cubicBezTo>
                  <a:cubicBezTo>
                    <a:pt x="383" y="190"/>
                    <a:pt x="367" y="201"/>
                    <a:pt x="360" y="218"/>
                  </a:cubicBezTo>
                  <a:cubicBezTo>
                    <a:pt x="179" y="218"/>
                    <a:pt x="179" y="218"/>
                    <a:pt x="179" y="218"/>
                  </a:cubicBezTo>
                  <a:cubicBezTo>
                    <a:pt x="170" y="218"/>
                    <a:pt x="164" y="211"/>
                    <a:pt x="164" y="203"/>
                  </a:cubicBezTo>
                  <a:cubicBezTo>
                    <a:pt x="164" y="31"/>
                    <a:pt x="164" y="31"/>
                    <a:pt x="164" y="31"/>
                  </a:cubicBezTo>
                  <a:cubicBezTo>
                    <a:pt x="164" y="23"/>
                    <a:pt x="170" y="16"/>
                    <a:pt x="179" y="16"/>
                  </a:cubicBezTo>
                  <a:cubicBezTo>
                    <a:pt x="465" y="16"/>
                    <a:pt x="465" y="16"/>
                    <a:pt x="465" y="16"/>
                  </a:cubicBezTo>
                  <a:cubicBezTo>
                    <a:pt x="473" y="16"/>
                    <a:pt x="480" y="23"/>
                    <a:pt x="480" y="31"/>
                  </a:cubicBezTo>
                  <a:cubicBezTo>
                    <a:pt x="480" y="46"/>
                    <a:pt x="480" y="46"/>
                    <a:pt x="480" y="46"/>
                  </a:cubicBezTo>
                  <a:cubicBezTo>
                    <a:pt x="480" y="50"/>
                    <a:pt x="483" y="54"/>
                    <a:pt x="488" y="54"/>
                  </a:cubicBezTo>
                  <a:cubicBezTo>
                    <a:pt x="492" y="54"/>
                    <a:pt x="496" y="50"/>
                    <a:pt x="496" y="46"/>
                  </a:cubicBezTo>
                  <a:cubicBezTo>
                    <a:pt x="496" y="31"/>
                    <a:pt x="496" y="31"/>
                    <a:pt x="496" y="31"/>
                  </a:cubicBezTo>
                  <a:cubicBezTo>
                    <a:pt x="496" y="14"/>
                    <a:pt x="482" y="0"/>
                    <a:pt x="465" y="0"/>
                  </a:cubicBezTo>
                  <a:cubicBezTo>
                    <a:pt x="179" y="0"/>
                    <a:pt x="179" y="0"/>
                    <a:pt x="179" y="0"/>
                  </a:cubicBezTo>
                  <a:cubicBezTo>
                    <a:pt x="162" y="0"/>
                    <a:pt x="148" y="14"/>
                    <a:pt x="148" y="31"/>
                  </a:cubicBezTo>
                  <a:cubicBezTo>
                    <a:pt x="148" y="72"/>
                    <a:pt x="148" y="72"/>
                    <a:pt x="148" y="72"/>
                  </a:cubicBezTo>
                  <a:cubicBezTo>
                    <a:pt x="78" y="72"/>
                    <a:pt x="78" y="72"/>
                    <a:pt x="78" y="72"/>
                  </a:cubicBezTo>
                  <a:cubicBezTo>
                    <a:pt x="78" y="72"/>
                    <a:pt x="78" y="72"/>
                    <a:pt x="78" y="72"/>
                  </a:cubicBezTo>
                  <a:cubicBezTo>
                    <a:pt x="78" y="72"/>
                    <a:pt x="78" y="72"/>
                    <a:pt x="78" y="72"/>
                  </a:cubicBezTo>
                  <a:cubicBezTo>
                    <a:pt x="31" y="72"/>
                    <a:pt x="31" y="72"/>
                    <a:pt x="31" y="72"/>
                  </a:cubicBezTo>
                  <a:cubicBezTo>
                    <a:pt x="27" y="72"/>
                    <a:pt x="24" y="75"/>
                    <a:pt x="23" y="79"/>
                  </a:cubicBezTo>
                  <a:cubicBezTo>
                    <a:pt x="10" y="204"/>
                    <a:pt x="10" y="204"/>
                    <a:pt x="10" y="204"/>
                  </a:cubicBezTo>
                  <a:cubicBezTo>
                    <a:pt x="8" y="204"/>
                    <a:pt x="8" y="204"/>
                    <a:pt x="8" y="204"/>
                  </a:cubicBezTo>
                  <a:cubicBezTo>
                    <a:pt x="6" y="204"/>
                    <a:pt x="4" y="205"/>
                    <a:pt x="2" y="206"/>
                  </a:cubicBezTo>
                  <a:cubicBezTo>
                    <a:pt x="1" y="208"/>
                    <a:pt x="0" y="210"/>
                    <a:pt x="0" y="212"/>
                  </a:cubicBezTo>
                  <a:cubicBezTo>
                    <a:pt x="0" y="255"/>
                    <a:pt x="0" y="255"/>
                    <a:pt x="0" y="255"/>
                  </a:cubicBezTo>
                  <a:cubicBezTo>
                    <a:pt x="0" y="257"/>
                    <a:pt x="1" y="259"/>
                    <a:pt x="2" y="261"/>
                  </a:cubicBezTo>
                  <a:cubicBezTo>
                    <a:pt x="4" y="262"/>
                    <a:pt x="6" y="263"/>
                    <a:pt x="8" y="263"/>
                  </a:cubicBezTo>
                  <a:cubicBezTo>
                    <a:pt x="71" y="263"/>
                    <a:pt x="71" y="263"/>
                    <a:pt x="71" y="263"/>
                  </a:cubicBezTo>
                  <a:cubicBezTo>
                    <a:pt x="79" y="273"/>
                    <a:pt x="92" y="279"/>
                    <a:pt x="105" y="279"/>
                  </a:cubicBezTo>
                  <a:cubicBezTo>
                    <a:pt x="130" y="279"/>
                    <a:pt x="150" y="259"/>
                    <a:pt x="150" y="234"/>
                  </a:cubicBezTo>
                  <a:cubicBezTo>
                    <a:pt x="150" y="230"/>
                    <a:pt x="149" y="226"/>
                    <a:pt x="148" y="222"/>
                  </a:cubicBezTo>
                  <a:cubicBezTo>
                    <a:pt x="152" y="218"/>
                    <a:pt x="152" y="218"/>
                    <a:pt x="152" y="218"/>
                  </a:cubicBezTo>
                  <a:cubicBezTo>
                    <a:pt x="157" y="227"/>
                    <a:pt x="167" y="234"/>
                    <a:pt x="179" y="234"/>
                  </a:cubicBezTo>
                  <a:cubicBezTo>
                    <a:pt x="357" y="234"/>
                    <a:pt x="357" y="234"/>
                    <a:pt x="357" y="234"/>
                  </a:cubicBezTo>
                  <a:cubicBezTo>
                    <a:pt x="357" y="234"/>
                    <a:pt x="357" y="234"/>
                    <a:pt x="357" y="234"/>
                  </a:cubicBezTo>
                  <a:cubicBezTo>
                    <a:pt x="357" y="259"/>
                    <a:pt x="377" y="279"/>
                    <a:pt x="402" y="279"/>
                  </a:cubicBezTo>
                  <a:cubicBezTo>
                    <a:pt x="426" y="279"/>
                    <a:pt x="446" y="259"/>
                    <a:pt x="446" y="234"/>
                  </a:cubicBezTo>
                  <a:cubicBezTo>
                    <a:pt x="446" y="234"/>
                    <a:pt x="446" y="234"/>
                    <a:pt x="446" y="234"/>
                  </a:cubicBezTo>
                  <a:cubicBezTo>
                    <a:pt x="465" y="234"/>
                    <a:pt x="465" y="234"/>
                    <a:pt x="465" y="234"/>
                  </a:cubicBezTo>
                  <a:cubicBezTo>
                    <a:pt x="482" y="234"/>
                    <a:pt x="496" y="220"/>
                    <a:pt x="496" y="203"/>
                  </a:cubicBezTo>
                  <a:cubicBezTo>
                    <a:pt x="496" y="77"/>
                    <a:pt x="496" y="77"/>
                    <a:pt x="496" y="77"/>
                  </a:cubicBezTo>
                  <a:cubicBezTo>
                    <a:pt x="496" y="72"/>
                    <a:pt x="492" y="69"/>
                    <a:pt x="488" y="69"/>
                  </a:cubicBezTo>
                  <a:close/>
                  <a:moveTo>
                    <a:pt x="148" y="134"/>
                  </a:moveTo>
                  <a:cubicBezTo>
                    <a:pt x="119" y="135"/>
                    <a:pt x="100" y="140"/>
                    <a:pt x="86" y="146"/>
                  </a:cubicBezTo>
                  <a:cubicBezTo>
                    <a:pt x="86" y="88"/>
                    <a:pt x="86" y="88"/>
                    <a:pt x="86" y="88"/>
                  </a:cubicBezTo>
                  <a:cubicBezTo>
                    <a:pt x="148" y="88"/>
                    <a:pt x="148" y="88"/>
                    <a:pt x="148" y="88"/>
                  </a:cubicBezTo>
                  <a:lnTo>
                    <a:pt x="148" y="134"/>
                  </a:lnTo>
                  <a:close/>
                  <a:moveTo>
                    <a:pt x="39" y="88"/>
                  </a:moveTo>
                  <a:cubicBezTo>
                    <a:pt x="70" y="88"/>
                    <a:pt x="70" y="88"/>
                    <a:pt x="70" y="88"/>
                  </a:cubicBezTo>
                  <a:cubicBezTo>
                    <a:pt x="70" y="157"/>
                    <a:pt x="70" y="157"/>
                    <a:pt x="70" y="157"/>
                  </a:cubicBezTo>
                  <a:cubicBezTo>
                    <a:pt x="58" y="168"/>
                    <a:pt x="50" y="180"/>
                    <a:pt x="46" y="186"/>
                  </a:cubicBezTo>
                  <a:cubicBezTo>
                    <a:pt x="28" y="186"/>
                    <a:pt x="28" y="186"/>
                    <a:pt x="28" y="186"/>
                  </a:cubicBezTo>
                  <a:lnTo>
                    <a:pt x="39" y="88"/>
                  </a:lnTo>
                  <a:close/>
                  <a:moveTo>
                    <a:pt x="105" y="263"/>
                  </a:moveTo>
                  <a:cubicBezTo>
                    <a:pt x="90" y="263"/>
                    <a:pt x="77" y="250"/>
                    <a:pt x="77" y="234"/>
                  </a:cubicBezTo>
                  <a:cubicBezTo>
                    <a:pt x="77" y="219"/>
                    <a:pt x="90" y="206"/>
                    <a:pt x="105" y="206"/>
                  </a:cubicBezTo>
                  <a:cubicBezTo>
                    <a:pt x="121" y="206"/>
                    <a:pt x="134" y="219"/>
                    <a:pt x="134" y="234"/>
                  </a:cubicBezTo>
                  <a:cubicBezTo>
                    <a:pt x="134" y="250"/>
                    <a:pt x="121" y="263"/>
                    <a:pt x="105" y="263"/>
                  </a:cubicBezTo>
                  <a:close/>
                  <a:moveTo>
                    <a:pt x="105" y="190"/>
                  </a:moveTo>
                  <a:cubicBezTo>
                    <a:pt x="81" y="190"/>
                    <a:pt x="61" y="210"/>
                    <a:pt x="61" y="234"/>
                  </a:cubicBezTo>
                  <a:cubicBezTo>
                    <a:pt x="61" y="239"/>
                    <a:pt x="61" y="243"/>
                    <a:pt x="63" y="247"/>
                  </a:cubicBezTo>
                  <a:cubicBezTo>
                    <a:pt x="16" y="247"/>
                    <a:pt x="16" y="247"/>
                    <a:pt x="16" y="247"/>
                  </a:cubicBezTo>
                  <a:cubicBezTo>
                    <a:pt x="16" y="220"/>
                    <a:pt x="16" y="220"/>
                    <a:pt x="16" y="220"/>
                  </a:cubicBezTo>
                  <a:cubicBezTo>
                    <a:pt x="17" y="220"/>
                    <a:pt x="17" y="220"/>
                    <a:pt x="17" y="220"/>
                  </a:cubicBezTo>
                  <a:cubicBezTo>
                    <a:pt x="21" y="220"/>
                    <a:pt x="24" y="217"/>
                    <a:pt x="25" y="213"/>
                  </a:cubicBezTo>
                  <a:cubicBezTo>
                    <a:pt x="26" y="202"/>
                    <a:pt x="26" y="202"/>
                    <a:pt x="26" y="202"/>
                  </a:cubicBezTo>
                  <a:cubicBezTo>
                    <a:pt x="50" y="202"/>
                    <a:pt x="50" y="202"/>
                    <a:pt x="50" y="202"/>
                  </a:cubicBezTo>
                  <a:cubicBezTo>
                    <a:pt x="53" y="202"/>
                    <a:pt x="55" y="200"/>
                    <a:pt x="57" y="198"/>
                  </a:cubicBezTo>
                  <a:cubicBezTo>
                    <a:pt x="57" y="198"/>
                    <a:pt x="57" y="196"/>
                    <a:pt x="59" y="194"/>
                  </a:cubicBezTo>
                  <a:cubicBezTo>
                    <a:pt x="63" y="188"/>
                    <a:pt x="74" y="174"/>
                    <a:pt x="87" y="165"/>
                  </a:cubicBezTo>
                  <a:cubicBezTo>
                    <a:pt x="97" y="158"/>
                    <a:pt x="115" y="151"/>
                    <a:pt x="148" y="150"/>
                  </a:cubicBezTo>
                  <a:cubicBezTo>
                    <a:pt x="148" y="200"/>
                    <a:pt x="148" y="200"/>
                    <a:pt x="148" y="200"/>
                  </a:cubicBezTo>
                  <a:cubicBezTo>
                    <a:pt x="141" y="207"/>
                    <a:pt x="141" y="207"/>
                    <a:pt x="141" y="207"/>
                  </a:cubicBezTo>
                  <a:cubicBezTo>
                    <a:pt x="132" y="196"/>
                    <a:pt x="120" y="190"/>
                    <a:pt x="105" y="190"/>
                  </a:cubicBezTo>
                  <a:close/>
                  <a:moveTo>
                    <a:pt x="402" y="263"/>
                  </a:moveTo>
                  <a:cubicBezTo>
                    <a:pt x="386" y="263"/>
                    <a:pt x="373" y="250"/>
                    <a:pt x="373" y="234"/>
                  </a:cubicBezTo>
                  <a:cubicBezTo>
                    <a:pt x="373" y="219"/>
                    <a:pt x="386" y="206"/>
                    <a:pt x="402" y="206"/>
                  </a:cubicBezTo>
                  <a:cubicBezTo>
                    <a:pt x="417" y="206"/>
                    <a:pt x="430" y="219"/>
                    <a:pt x="430" y="234"/>
                  </a:cubicBezTo>
                  <a:cubicBezTo>
                    <a:pt x="430" y="250"/>
                    <a:pt x="417" y="263"/>
                    <a:pt x="402" y="263"/>
                  </a:cubicBezTo>
                  <a:close/>
                </a:path>
              </a:pathLst>
            </a:custGeom>
            <a:solidFill>
              <a:srgbClr val="B1B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B1B3B4"/>
                </a:solidFill>
              </a:endParaRPr>
            </a:p>
          </p:txBody>
        </p:sp>
      </p:grpSp>
    </p:spTree>
    <p:extLst>
      <p:ext uri="{BB962C8B-B14F-4D97-AF65-F5344CB8AC3E}">
        <p14:creationId xmlns:p14="http://schemas.microsoft.com/office/powerpoint/2010/main" val="3756845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rmAutofit/>
          </a:bodyPr>
          <a:lstStyle/>
          <a:p>
            <a:pPr marL="457200" indent="-457200">
              <a:buFont typeface="+mj-lt"/>
              <a:buAutoNum type="arabicPeriod"/>
            </a:pPr>
            <a:r>
              <a:rPr lang="en-US" dirty="0" smtClean="0"/>
              <a:t>We will provide a server with go environment installed.</a:t>
            </a:r>
          </a:p>
          <a:p>
            <a:pPr marL="457200" indent="-457200">
              <a:buFont typeface="+mj-lt"/>
              <a:buAutoNum type="arabicPeriod"/>
            </a:pPr>
            <a:r>
              <a:rPr lang="en-US" dirty="0" smtClean="0"/>
              <a:t>Each team will have own account and directory.</a:t>
            </a:r>
          </a:p>
          <a:p>
            <a:pPr marL="457200" indent="-457200">
              <a:buFont typeface="+mj-lt"/>
              <a:buAutoNum type="arabicPeriod"/>
            </a:pPr>
            <a:r>
              <a:rPr lang="en-US" dirty="0" smtClean="0"/>
              <a:t>A shell script will take the directory name as input, find the executables at proper folder and run them with input variables.</a:t>
            </a:r>
          </a:p>
          <a:p>
            <a:pPr marL="457200" indent="-457200">
              <a:buFont typeface="+mj-lt"/>
              <a:buAutoNum type="arabicPeriod"/>
            </a:pPr>
            <a:r>
              <a:rPr lang="en-US" dirty="0" smtClean="0"/>
              <a:t>Each team have 5 minutes to start the applications and running for 10 minutes. During the program running, team shall present how they do the job.</a:t>
            </a:r>
          </a:p>
          <a:p>
            <a:pPr marL="0" indent="0">
              <a:buNone/>
            </a:pPr>
            <a:endParaRPr lang="en-US" dirty="0"/>
          </a:p>
          <a:p>
            <a:r>
              <a:rPr lang="en-US" dirty="0" smtClean="0"/>
              <a:t>Detail spec will be provided as a document (on paper) at the day.</a:t>
            </a:r>
          </a:p>
          <a:p>
            <a:r>
              <a:rPr lang="en-US" dirty="0" smtClean="0"/>
              <a:t>We may provide message bus (NATS) as communication infrastructure and be used in DB.</a:t>
            </a:r>
            <a:endParaRPr lang="en-US" dirty="0"/>
          </a:p>
          <a:p>
            <a:pPr marL="457200" indent="-457200">
              <a:buFont typeface="+mj-lt"/>
              <a:buAutoNum type="arabicPeriod"/>
            </a:pPr>
            <a:endParaRPr lang="en-US" dirty="0"/>
          </a:p>
        </p:txBody>
      </p:sp>
      <p:sp>
        <p:nvSpPr>
          <p:cNvPr id="4" name="Title 3"/>
          <p:cNvSpPr>
            <a:spLocks noGrp="1"/>
          </p:cNvSpPr>
          <p:nvPr>
            <p:ph type="title"/>
          </p:nvPr>
        </p:nvSpPr>
        <p:spPr/>
        <p:txBody>
          <a:bodyPr/>
          <a:lstStyle/>
          <a:p>
            <a:r>
              <a:rPr lang="en-US" dirty="0" smtClean="0"/>
              <a:t>delivery</a:t>
            </a:r>
            <a:endParaRPr lang="en-US" dirty="0"/>
          </a:p>
        </p:txBody>
      </p:sp>
    </p:spTree>
    <p:extLst>
      <p:ext uri="{BB962C8B-B14F-4D97-AF65-F5344CB8AC3E}">
        <p14:creationId xmlns:p14="http://schemas.microsoft.com/office/powerpoint/2010/main" val="3230620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NATS basics</a:t>
            </a:r>
          </a:p>
          <a:p>
            <a:r>
              <a:rPr lang="en-US" dirty="0" smtClean="0"/>
              <a:t>Customer API</a:t>
            </a:r>
          </a:p>
          <a:p>
            <a:r>
              <a:rPr lang="en-US" dirty="0" smtClean="0"/>
              <a:t>Truck API</a:t>
            </a:r>
          </a:p>
          <a:p>
            <a:r>
              <a:rPr lang="en-US" dirty="0" smtClean="0"/>
              <a:t>Demo</a:t>
            </a:r>
            <a:endParaRPr lang="en-US" dirty="0"/>
          </a:p>
        </p:txBody>
      </p:sp>
      <p:sp>
        <p:nvSpPr>
          <p:cNvPr id="3" name="Title 2"/>
          <p:cNvSpPr>
            <a:spLocks noGrp="1"/>
          </p:cNvSpPr>
          <p:nvPr>
            <p:ph type="title"/>
          </p:nvPr>
        </p:nvSpPr>
        <p:spPr/>
        <p:txBody>
          <a:bodyPr/>
          <a:lstStyle/>
          <a:p>
            <a:r>
              <a:rPr lang="en-US" dirty="0" smtClean="0"/>
              <a:t>API description &amp; demo</a:t>
            </a:r>
            <a:endParaRPr lang="en-US" dirty="0"/>
          </a:p>
        </p:txBody>
      </p:sp>
    </p:spTree>
    <p:extLst>
      <p:ext uri="{BB962C8B-B14F-4D97-AF65-F5344CB8AC3E}">
        <p14:creationId xmlns:p14="http://schemas.microsoft.com/office/powerpoint/2010/main" val="2442817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7" y="1226127"/>
            <a:ext cx="11135785" cy="5174673"/>
          </a:xfrm>
        </p:spPr>
        <p:txBody>
          <a:bodyPr/>
          <a:lstStyle/>
          <a:p>
            <a:r>
              <a:rPr lang="en-US" sz="1600" dirty="0" smtClean="0"/>
              <a:t>NATS is a sub/pub message bus server.</a:t>
            </a:r>
          </a:p>
          <a:p>
            <a:pPr lvl="1"/>
            <a:r>
              <a:rPr lang="en-US" sz="1400" dirty="0" smtClean="0"/>
              <a:t>A &amp; B connect to the NATS server (</a:t>
            </a:r>
            <a:r>
              <a:rPr lang="en-US" sz="1400" dirty="0" err="1" smtClean="0"/>
              <a:t>gnatsd</a:t>
            </a:r>
            <a:r>
              <a:rPr lang="en-US" sz="1400" dirty="0" smtClean="0"/>
              <a:t>).</a:t>
            </a:r>
          </a:p>
          <a:p>
            <a:pPr lvl="1"/>
            <a:r>
              <a:rPr lang="en-US" sz="1400" dirty="0" smtClean="0"/>
              <a:t>A subscribes “Hello”, it provides “</a:t>
            </a:r>
            <a:r>
              <a:rPr lang="en-US" sz="1400" dirty="0" err="1" smtClean="0"/>
              <a:t>func</a:t>
            </a:r>
            <a:r>
              <a:rPr lang="en-US" sz="1400" dirty="0" smtClean="0"/>
              <a:t> </a:t>
            </a:r>
            <a:r>
              <a:rPr lang="en-US" sz="1400" dirty="0" err="1" smtClean="0"/>
              <a:t>recvMsg</a:t>
            </a:r>
            <a:r>
              <a:rPr lang="en-US" sz="1400" dirty="0" smtClean="0"/>
              <a:t>()” as the entry of message.</a:t>
            </a:r>
          </a:p>
          <a:p>
            <a:pPr lvl="1"/>
            <a:r>
              <a:rPr lang="en-US" sz="1400" dirty="0" smtClean="0"/>
              <a:t>B publishes (“Hello”, “World”) then A receives “World”.</a:t>
            </a:r>
          </a:p>
          <a:p>
            <a:pPr lvl="1"/>
            <a:r>
              <a:rPr lang="en-US" sz="1400" dirty="0" smtClean="0"/>
              <a:t>“Hello” is the subject, </a:t>
            </a:r>
            <a:r>
              <a:rPr lang="en-US" sz="1400" dirty="0" err="1" smtClean="0"/>
              <a:t>recvMsg</a:t>
            </a:r>
            <a:r>
              <a:rPr lang="en-US" sz="1400" dirty="0" smtClean="0"/>
              <a:t> is the handler while “World” is the data.</a:t>
            </a:r>
          </a:p>
          <a:p>
            <a:pPr lvl="1"/>
            <a:r>
              <a:rPr lang="en-US" sz="1400" dirty="0" smtClean="0"/>
              <a:t>NATS server transfer the “World” to A based on the subscription: A is interested in the subject “Hello”.</a:t>
            </a:r>
          </a:p>
          <a:p>
            <a:r>
              <a:rPr lang="en-US" sz="1600" dirty="0" smtClean="0"/>
              <a:t>NATS supports wildcard on the subjects so that we can design our routing logic by define a structured subject.</a:t>
            </a:r>
          </a:p>
          <a:p>
            <a:pPr lvl="1"/>
            <a:r>
              <a:rPr lang="en-US" sz="1400" dirty="0" smtClean="0"/>
              <a:t>“</a:t>
            </a:r>
            <a:r>
              <a:rPr lang="en-US" sz="1400" dirty="0" err="1" smtClean="0"/>
              <a:t>CITY.Shanghai.Arrive</a:t>
            </a:r>
            <a:r>
              <a:rPr lang="en-US" sz="1400" dirty="0" smtClean="0"/>
              <a:t>”, Shanghai subscribes to “</a:t>
            </a:r>
            <a:r>
              <a:rPr lang="en-US" sz="1400" dirty="0" err="1" smtClean="0"/>
              <a:t>CITY.Shanghai</a:t>
            </a:r>
            <a:r>
              <a:rPr lang="en-US" sz="1400" dirty="0" smtClean="0"/>
              <a:t>.*” then it can receive the msg.</a:t>
            </a:r>
          </a:p>
          <a:p>
            <a:pPr lvl="1"/>
            <a:r>
              <a:rPr lang="en-US" sz="1400" dirty="0" smtClean="0"/>
              <a:t>“</a:t>
            </a:r>
            <a:r>
              <a:rPr lang="en-US" sz="1400" dirty="0" err="1" smtClean="0"/>
              <a:t>TRUCK.ALL.Stop</a:t>
            </a:r>
            <a:r>
              <a:rPr lang="en-US" sz="1400" dirty="0" smtClean="0"/>
              <a:t>”, all trucks subscribes to “TRUCK.ALL.*”, then all trucks will get that.</a:t>
            </a:r>
          </a:p>
          <a:p>
            <a:pPr lvl="1"/>
            <a:r>
              <a:rPr lang="en-US" sz="1400" dirty="0" smtClean="0"/>
              <a:t>“TRUCK.1234.Upload”, truck with ID “1234” subscribes to “TRUCK.1234.*” then only this one will get the msg.</a:t>
            </a:r>
          </a:p>
          <a:p>
            <a:pPr lvl="1"/>
            <a:r>
              <a:rPr lang="en-US" sz="1400" dirty="0" smtClean="0"/>
              <a:t>“</a:t>
            </a:r>
            <a:r>
              <a:rPr lang="en-US" sz="1400" dirty="0" err="1" smtClean="0"/>
              <a:t>CUST.Beijing.Get</a:t>
            </a:r>
            <a:r>
              <a:rPr lang="en-US" sz="1400" dirty="0" smtClean="0"/>
              <a:t>”, Customer at Beijing subscribes to “</a:t>
            </a:r>
            <a:r>
              <a:rPr lang="en-US" sz="1400" dirty="0" err="1" smtClean="0"/>
              <a:t>CUST.Beijing</a:t>
            </a:r>
            <a:r>
              <a:rPr lang="en-US" sz="1400" dirty="0" smtClean="0"/>
              <a:t>.*”. City Shanghai sends that </a:t>
            </a:r>
            <a:r>
              <a:rPr lang="en-US" sz="1400" dirty="0" err="1" smtClean="0"/>
              <a:t>msg</a:t>
            </a:r>
            <a:r>
              <a:rPr lang="en-US" sz="1400" dirty="0" smtClean="0"/>
              <a:t> will get parcels from Customer at Beijing.</a:t>
            </a:r>
          </a:p>
          <a:p>
            <a:r>
              <a:rPr lang="en-US" sz="1800" dirty="0" smtClean="0"/>
              <a:t>NATS message:</a:t>
            </a:r>
          </a:p>
          <a:p>
            <a:pPr lvl="1"/>
            <a:r>
              <a:rPr lang="en-US" sz="1400" dirty="0" smtClean="0"/>
              <a:t>Subject, the topic that someone subscribe to.</a:t>
            </a:r>
          </a:p>
          <a:p>
            <a:pPr lvl="1"/>
            <a:r>
              <a:rPr lang="en-US" sz="1400" dirty="0" smtClean="0"/>
              <a:t>Reply, message receiver will use that as subject to publish the reply message. Can be empty if no return message needed.</a:t>
            </a:r>
          </a:p>
          <a:p>
            <a:pPr lvl="1"/>
            <a:r>
              <a:rPr lang="en-US" sz="1400" dirty="0" smtClean="0"/>
              <a:t>Data, []byte, byte array, can directly convert to/from string. Any format up to application design.</a:t>
            </a:r>
          </a:p>
          <a:p>
            <a:pPr lvl="1"/>
            <a:r>
              <a:rPr lang="en-US" sz="1400" dirty="0" smtClean="0"/>
              <a:t>Sub, subscription. Used to unsubscribe a message or polling message from NATS.</a:t>
            </a:r>
          </a:p>
          <a:p>
            <a:pPr lvl="1"/>
            <a:endParaRPr lang="en-US" sz="1400" dirty="0"/>
          </a:p>
          <a:p>
            <a:pPr lvl="1"/>
            <a:r>
              <a:rPr lang="en-US" sz="1400" dirty="0" smtClean="0"/>
              <a:t>For the API, we must specify subject, reply and data format.</a:t>
            </a:r>
            <a:endParaRPr lang="en-US" sz="1400" dirty="0"/>
          </a:p>
        </p:txBody>
      </p:sp>
      <p:sp>
        <p:nvSpPr>
          <p:cNvPr id="3" name="Title 2"/>
          <p:cNvSpPr>
            <a:spLocks noGrp="1"/>
          </p:cNvSpPr>
          <p:nvPr>
            <p:ph type="title"/>
          </p:nvPr>
        </p:nvSpPr>
        <p:spPr/>
        <p:txBody>
          <a:bodyPr/>
          <a:lstStyle/>
          <a:p>
            <a:r>
              <a:rPr lang="en-US" dirty="0" smtClean="0"/>
              <a:t>NATS basic</a:t>
            </a:r>
            <a:endParaRPr lang="en-US" dirty="0"/>
          </a:p>
        </p:txBody>
      </p:sp>
    </p:spTree>
    <p:extLst>
      <p:ext uri="{BB962C8B-B14F-4D97-AF65-F5344CB8AC3E}">
        <p14:creationId xmlns:p14="http://schemas.microsoft.com/office/powerpoint/2010/main" val="3413413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7" y="1226127"/>
            <a:ext cx="11135785" cy="5174673"/>
          </a:xfrm>
        </p:spPr>
        <p:txBody>
          <a:bodyPr/>
          <a:lstStyle/>
          <a:p>
            <a:r>
              <a:rPr lang="en-US" sz="2200" dirty="0" smtClean="0"/>
              <a:t>Get: city gets parcels (to be delivered) from customer.</a:t>
            </a:r>
          </a:p>
          <a:p>
            <a:pPr lvl="1"/>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ParcelGenerator</a:t>
            </a:r>
            <a:r>
              <a:rPr lang="en-US" sz="1800" dirty="0" smtClean="0">
                <a:latin typeface="Consolas" panose="020B0609020204030204" pitchFamily="49" charset="0"/>
                <a:cs typeface="Consolas" panose="020B0609020204030204" pitchFamily="49" charset="0"/>
              </a:rPr>
              <a:t>.&lt;city&gt;.</a:t>
            </a:r>
            <a:r>
              <a:rPr lang="en-US" sz="1800" dirty="0" err="1" smtClean="0">
                <a:latin typeface="Consolas" panose="020B0609020204030204" pitchFamily="49" charset="0"/>
                <a:cs typeface="Consolas" panose="020B0609020204030204" pitchFamily="49" charset="0"/>
              </a:rPr>
              <a:t>GetParcelList</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“&lt;city</a:t>
            </a:r>
            <a:r>
              <a:rPr lang="en-US" sz="1800" dirty="0" smtClean="0">
                <a:latin typeface="Consolas" panose="020B0609020204030204" pitchFamily="49" charset="0"/>
                <a:cs typeface="Consolas" panose="020B0609020204030204" pitchFamily="49" charset="0"/>
              </a:rPr>
              <a:t>&gt;”, “”</a:t>
            </a:r>
          </a:p>
          <a:p>
            <a:pPr lvl="1"/>
            <a:r>
              <a:rPr lang="en-US" sz="1800" dirty="0" smtClean="0">
                <a:latin typeface="Consolas" panose="020B0609020204030204" pitchFamily="49" charset="0"/>
                <a:cs typeface="Consolas" panose="020B0609020204030204" pitchFamily="49" charset="0"/>
              </a:rPr>
              <a:t>Reply Data:</a:t>
            </a:r>
          </a:p>
          <a:p>
            <a:pPr lvl="2"/>
            <a:r>
              <a:rPr lang="en-US" sz="1800" dirty="0" smtClean="0">
                <a:latin typeface="Consolas" panose="020B0609020204030204" pitchFamily="49" charset="0"/>
                <a:cs typeface="Consolas" panose="020B0609020204030204" pitchFamily="49" charset="0"/>
              </a:rPr>
              <a:t>--1 “&lt;number of parcels&gt;”, if -1, time is up, no longer generate parcel.</a:t>
            </a:r>
          </a:p>
          <a:p>
            <a:pPr lvl="2"/>
            <a:r>
              <a:rPr lang="en-US" sz="1800" dirty="0" smtClean="0">
                <a:latin typeface="Consolas" panose="020B0609020204030204" pitchFamily="49" charset="0"/>
                <a:cs typeface="Consolas" panose="020B0609020204030204" pitchFamily="49" charset="0"/>
              </a:rPr>
              <a:t>--2 “&lt;parcel Id&gt; &lt;Destination&gt; &lt;Weight&gt;”</a:t>
            </a:r>
          </a:p>
          <a:p>
            <a:pPr lvl="2"/>
            <a:r>
              <a:rPr lang="en-US" sz="1800" dirty="0" smtClean="0">
                <a:latin typeface="Consolas" panose="020B0609020204030204" pitchFamily="49" charset="0"/>
                <a:cs typeface="Consolas" panose="020B0609020204030204" pitchFamily="49" charset="0"/>
              </a:rPr>
              <a:t>--3 …</a:t>
            </a:r>
          </a:p>
          <a:p>
            <a:r>
              <a:rPr lang="en-US" sz="2200" dirty="0" smtClean="0"/>
              <a:t>Put: </a:t>
            </a:r>
            <a:r>
              <a:rPr lang="en-US" sz="2200" dirty="0"/>
              <a:t>city </a:t>
            </a:r>
            <a:r>
              <a:rPr lang="en-US" sz="2200" dirty="0" smtClean="0"/>
              <a:t>put </a:t>
            </a:r>
            <a:r>
              <a:rPr lang="en-US" sz="2200" dirty="0"/>
              <a:t>parcels </a:t>
            </a:r>
            <a:r>
              <a:rPr lang="en-US" sz="2200" dirty="0" smtClean="0"/>
              <a:t>(at destination) to customer.</a:t>
            </a:r>
            <a:endParaRPr lang="en-US" sz="2200" dirty="0"/>
          </a:p>
          <a:p>
            <a:pPr lvl="1"/>
            <a:r>
              <a:rPr lang="en-US" sz="1800" dirty="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ParcelCollector</a:t>
            </a:r>
            <a:r>
              <a:rPr lang="en-US" sz="1800" dirty="0" smtClean="0">
                <a:latin typeface="Consolas" panose="020B0609020204030204" pitchFamily="49" charset="0"/>
                <a:cs typeface="Consolas" panose="020B0609020204030204" pitchFamily="49" charset="0"/>
              </a:rPr>
              <a:t>.&lt;</a:t>
            </a:r>
            <a:r>
              <a:rPr lang="en-US" sz="1800" dirty="0">
                <a:latin typeface="Consolas" panose="020B0609020204030204" pitchFamily="49" charset="0"/>
                <a:cs typeface="Consolas" panose="020B0609020204030204" pitchFamily="49" charset="0"/>
              </a:rPr>
              <a:t>city</a:t>
            </a:r>
            <a:r>
              <a:rPr lang="en-US" sz="1800" dirty="0" smtClean="0">
                <a:latin typeface="Consolas" panose="020B0609020204030204" pitchFamily="49" charset="0"/>
                <a:cs typeface="Consolas" panose="020B0609020204030204" pitchFamily="49" charset="0"/>
              </a:rPr>
              <a:t>&gt;.</a:t>
            </a:r>
            <a:r>
              <a:rPr lang="en-US" sz="1800" dirty="0" err="1" smtClean="0">
                <a:latin typeface="Consolas" panose="020B0609020204030204" pitchFamily="49" charset="0"/>
                <a:cs typeface="Consolas" panose="020B0609020204030204" pitchFamily="49" charset="0"/>
              </a:rPr>
              <a:t>PutParces</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“&lt;city</a:t>
            </a:r>
            <a:r>
              <a:rPr lang="en-US" sz="1800" dirty="0" smtClean="0">
                <a:latin typeface="Consolas" panose="020B0609020204030204" pitchFamily="49" charset="0"/>
                <a:cs typeface="Consolas" panose="020B0609020204030204" pitchFamily="49" charset="0"/>
              </a:rPr>
              <a:t>&gt;”</a:t>
            </a:r>
          </a:p>
          <a:p>
            <a:pPr lvl="1"/>
            <a:r>
              <a:rPr lang="en-US" sz="1800" dirty="0" smtClean="0">
                <a:latin typeface="Consolas" panose="020B0609020204030204" pitchFamily="49" charset="0"/>
                <a:cs typeface="Consolas" panose="020B0609020204030204" pitchFamily="49" charset="0"/>
              </a:rPr>
              <a:t>Data:</a:t>
            </a:r>
          </a:p>
          <a:p>
            <a:pPr lvl="2"/>
            <a:r>
              <a:rPr lang="en-US" sz="1800" dirty="0" smtClean="0">
                <a:latin typeface="Consolas" panose="020B0609020204030204" pitchFamily="49" charset="0"/>
                <a:cs typeface="Consolas" panose="020B0609020204030204" pitchFamily="49" charset="0"/>
              </a:rPr>
              <a:t>--1 “&lt;number of parcels&gt;”</a:t>
            </a:r>
          </a:p>
          <a:p>
            <a:pPr lvl="2"/>
            <a:r>
              <a:rPr lang="en-US" sz="1800" dirty="0" smtClean="0">
                <a:latin typeface="Consolas" panose="020B0609020204030204" pitchFamily="49" charset="0"/>
                <a:cs typeface="Consolas" panose="020B0609020204030204" pitchFamily="49" charset="0"/>
              </a:rPr>
              <a:t>--2 “</a:t>
            </a:r>
            <a:r>
              <a:rPr lang="en-US" sz="1800" dirty="0">
                <a:latin typeface="Consolas" panose="020B0609020204030204" pitchFamily="49" charset="0"/>
                <a:cs typeface="Consolas" panose="020B0609020204030204" pitchFamily="49" charset="0"/>
              </a:rPr>
              <a:t>&lt;parcel Id&gt; &lt;Destination&gt; &lt;Weight&gt;”</a:t>
            </a:r>
          </a:p>
          <a:p>
            <a:pPr lvl="2"/>
            <a:r>
              <a:rPr lang="en-US" sz="1800" dirty="0" smtClean="0">
                <a:latin typeface="Consolas" panose="020B0609020204030204" pitchFamily="49" charset="0"/>
                <a:cs typeface="Consolas" panose="020B0609020204030204" pitchFamily="49" charset="0"/>
              </a:rPr>
              <a:t>--3 …</a:t>
            </a:r>
          </a:p>
          <a:p>
            <a:pPr lvl="1"/>
            <a:r>
              <a:rPr lang="en-US" sz="1800" dirty="0" smtClean="0">
                <a:latin typeface="Consolas" panose="020B0609020204030204" pitchFamily="49" charset="0"/>
                <a:cs typeface="Consolas" panose="020B0609020204030204" pitchFamily="49" charset="0"/>
              </a:rPr>
              <a:t>Reply data:</a:t>
            </a:r>
          </a:p>
          <a:p>
            <a:pPr lvl="2"/>
            <a:r>
              <a:rPr lang="en-US" sz="1800" dirty="0" smtClean="0">
                <a:latin typeface="Consolas" panose="020B0609020204030204" pitchFamily="49" charset="0"/>
                <a:cs typeface="Consolas" panose="020B0609020204030204" pitchFamily="49" charset="0"/>
              </a:rPr>
              <a:t>--1 “</a:t>
            </a:r>
            <a:r>
              <a:rPr lang="en-US" sz="1800" dirty="0" err="1" smtClean="0">
                <a:latin typeface="Consolas" panose="020B0609020204030204" pitchFamily="49" charset="0"/>
                <a:cs typeface="Consolas" panose="020B0609020204030204" pitchFamily="49" charset="0"/>
              </a:rPr>
              <a:t>Accept|Reject</a:t>
            </a:r>
            <a:r>
              <a:rPr lang="en-US" sz="1800" dirty="0" smtClean="0">
                <a:latin typeface="Consolas" panose="020B0609020204030204" pitchFamily="49" charset="0"/>
                <a:cs typeface="Consolas" panose="020B0609020204030204" pitchFamily="49" charset="0"/>
              </a:rPr>
              <a:t>”</a:t>
            </a:r>
          </a:p>
          <a:p>
            <a:pPr lvl="2"/>
            <a:r>
              <a:rPr lang="en-US" sz="1800" dirty="0" smtClean="0">
                <a:latin typeface="Consolas" panose="020B0609020204030204" pitchFamily="49" charset="0"/>
                <a:cs typeface="Consolas" panose="020B0609020204030204" pitchFamily="49" charset="0"/>
              </a:rPr>
              <a:t>--2 “&lt;Reject reason&gt;”</a:t>
            </a:r>
            <a:endParaRPr lang="en-US" sz="1800" dirty="0">
              <a:latin typeface="Consolas" panose="020B0609020204030204" pitchFamily="49" charset="0"/>
              <a:cs typeface="Consolas" panose="020B0609020204030204" pitchFamily="49" charset="0"/>
            </a:endParaRPr>
          </a:p>
          <a:p>
            <a:endParaRPr lang="en-US" sz="2200" dirty="0">
              <a:latin typeface="Consolas" panose="020B0609020204030204" pitchFamily="49" charset="0"/>
              <a:cs typeface="Consolas" panose="020B0609020204030204" pitchFamily="49" charset="0"/>
            </a:endParaRPr>
          </a:p>
          <a:p>
            <a:pPr lvl="1"/>
            <a:endParaRPr lang="en-US" sz="1800" dirty="0"/>
          </a:p>
        </p:txBody>
      </p:sp>
      <p:sp>
        <p:nvSpPr>
          <p:cNvPr id="3" name="Title 2"/>
          <p:cNvSpPr>
            <a:spLocks noGrp="1"/>
          </p:cNvSpPr>
          <p:nvPr>
            <p:ph type="title"/>
          </p:nvPr>
        </p:nvSpPr>
        <p:spPr/>
        <p:txBody>
          <a:bodyPr>
            <a:normAutofit/>
          </a:bodyPr>
          <a:lstStyle/>
          <a:p>
            <a:r>
              <a:rPr lang="en-US" sz="4000" dirty="0" smtClean="0"/>
              <a:t>Customer API: Get &amp; Put</a:t>
            </a:r>
            <a:endParaRPr lang="en-US" sz="4000" dirty="0"/>
          </a:p>
        </p:txBody>
      </p:sp>
    </p:spTree>
    <p:extLst>
      <p:ext uri="{BB962C8B-B14F-4D97-AF65-F5344CB8AC3E}">
        <p14:creationId xmlns:p14="http://schemas.microsoft.com/office/powerpoint/2010/main" val="3846489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4934" y="239716"/>
            <a:ext cx="10752665" cy="1085371"/>
          </a:xfrm>
        </p:spPr>
        <p:txBody>
          <a:bodyPr/>
          <a:lstStyle/>
          <a:p>
            <a:r>
              <a:rPr lang="en-US" dirty="0" smtClean="0"/>
              <a:t>Parcel Generator - setting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64227954"/>
              </p:ext>
            </p:extLst>
          </p:nvPr>
        </p:nvGraphicFramePr>
        <p:xfrm>
          <a:off x="508000" y="1676400"/>
          <a:ext cx="11074400" cy="4581096"/>
        </p:xfrm>
        <a:graphic>
          <a:graphicData uri="http://schemas.openxmlformats.org/drawingml/2006/table">
            <a:tbl>
              <a:tblPr firstRow="1" bandRow="1">
                <a:tableStyleId>{5C22544A-7EE6-4342-B048-85BDC9FD1C3A}</a:tableStyleId>
              </a:tblPr>
              <a:tblGrid>
                <a:gridCol w="2844800"/>
                <a:gridCol w="3048000"/>
                <a:gridCol w="5181600"/>
              </a:tblGrid>
              <a:tr h="716280">
                <a:tc>
                  <a:txBody>
                    <a:bodyPr/>
                    <a:lstStyle/>
                    <a:p>
                      <a:r>
                        <a:rPr lang="en-US" sz="1800" baseline="0" dirty="0" smtClean="0"/>
                        <a:t>name</a:t>
                      </a:r>
                      <a:endParaRPr lang="en-US" dirty="0"/>
                    </a:p>
                  </a:txBody>
                  <a:tcPr marL="121920" marR="121920"/>
                </a:tc>
                <a:tc>
                  <a:txBody>
                    <a:bodyPr/>
                    <a:lstStyle/>
                    <a:p>
                      <a:r>
                        <a:rPr lang="en-US" dirty="0" smtClean="0"/>
                        <a:t>Default value</a:t>
                      </a:r>
                      <a:endParaRPr lang="en-US" dirty="0"/>
                    </a:p>
                  </a:txBody>
                  <a:tcPr marL="121920" marR="121920"/>
                </a:tc>
                <a:tc>
                  <a:txBody>
                    <a:bodyPr/>
                    <a:lstStyle/>
                    <a:p>
                      <a:r>
                        <a:rPr lang="en-US" dirty="0" smtClean="0"/>
                        <a:t>Usage</a:t>
                      </a:r>
                      <a:endParaRPr lang="en-US" dirty="0"/>
                    </a:p>
                  </a:txBody>
                  <a:tcPr marL="121920" marR="121920"/>
                </a:tc>
              </a:tr>
              <a:tr h="388784">
                <a:tc>
                  <a:txBody>
                    <a:bodyPr/>
                    <a:lstStyle/>
                    <a:p>
                      <a:r>
                        <a:rPr lang="en-US" dirty="0" smtClean="0"/>
                        <a:t>city</a:t>
                      </a:r>
                      <a:endParaRPr lang="en-US" dirty="0"/>
                    </a:p>
                  </a:txBody>
                  <a:tcPr marL="121920" marR="121920"/>
                </a:tc>
                <a:tc>
                  <a:txBody>
                    <a:bodyPr/>
                    <a:lstStyle/>
                    <a:p>
                      <a:r>
                        <a:rPr lang="en-US" dirty="0" smtClean="0"/>
                        <a:t>L_A</a:t>
                      </a:r>
                      <a:endParaRPr lang="en-US" dirty="0"/>
                    </a:p>
                  </a:txBody>
                  <a:tcPr marL="121920" marR="121920"/>
                </a:tc>
                <a:tc>
                  <a:txBody>
                    <a:bodyPr/>
                    <a:lstStyle/>
                    <a:p>
                      <a:r>
                        <a:rPr lang="en-US" dirty="0" smtClean="0"/>
                        <a:t>Setting</a:t>
                      </a:r>
                      <a:r>
                        <a:rPr lang="en-US" baseline="0" dirty="0" smtClean="0"/>
                        <a:t> log level</a:t>
                      </a:r>
                      <a:endParaRPr lang="en-US" dirty="0"/>
                    </a:p>
                  </a:txBody>
                  <a:tcPr marL="121920" marR="121920"/>
                </a:tc>
              </a:tr>
              <a:tr h="342736">
                <a:tc>
                  <a:txBody>
                    <a:bodyPr/>
                    <a:lstStyle/>
                    <a:p>
                      <a:r>
                        <a:rPr lang="en-US" dirty="0" smtClean="0"/>
                        <a:t>seed</a:t>
                      </a:r>
                      <a:endParaRPr lang="en-US" dirty="0"/>
                    </a:p>
                  </a:txBody>
                  <a:tcPr marL="121920" marR="121920"/>
                </a:tc>
                <a:tc>
                  <a:txBody>
                    <a:bodyPr/>
                    <a:lstStyle/>
                    <a:p>
                      <a:r>
                        <a:rPr lang="en-US" dirty="0" smtClean="0"/>
                        <a:t>12345</a:t>
                      </a:r>
                      <a:endParaRPr lang="en-US" dirty="0"/>
                    </a:p>
                  </a:txBody>
                  <a:tcPr marL="121920" marR="121920"/>
                </a:tc>
                <a:tc>
                  <a:txBody>
                    <a:bodyPr/>
                    <a:lstStyle/>
                    <a:p>
                      <a:r>
                        <a:rPr lang="en-US" dirty="0" smtClean="0"/>
                        <a:t>Seed for pseudo random</a:t>
                      </a:r>
                      <a:r>
                        <a:rPr lang="en-US" baseline="0" dirty="0" smtClean="0"/>
                        <a:t> number</a:t>
                      </a:r>
                      <a:endParaRPr lang="en-US" dirty="0"/>
                    </a:p>
                  </a:txBody>
                  <a:tcPr marL="121920" marR="121920"/>
                </a:tc>
              </a:tr>
              <a:tr h="388784">
                <a:tc>
                  <a:txBody>
                    <a:bodyPr/>
                    <a:lstStyle/>
                    <a:p>
                      <a:r>
                        <a:rPr lang="en-US" dirty="0" err="1" smtClean="0"/>
                        <a:t>avgWeight</a:t>
                      </a:r>
                      <a:endParaRPr lang="en-US" dirty="0"/>
                    </a:p>
                  </a:txBody>
                  <a:tcPr marL="121920" marR="121920"/>
                </a:tc>
                <a:tc>
                  <a:txBody>
                    <a:bodyPr/>
                    <a:lstStyle/>
                    <a:p>
                      <a:r>
                        <a:rPr lang="en-US" dirty="0" smtClean="0"/>
                        <a:t>15</a:t>
                      </a:r>
                      <a:endParaRPr lang="en-US" dirty="0"/>
                    </a:p>
                  </a:txBody>
                  <a:tcPr marL="121920" marR="121920"/>
                </a:tc>
                <a:tc>
                  <a:txBody>
                    <a:bodyPr/>
                    <a:lstStyle/>
                    <a:p>
                      <a:r>
                        <a:rPr lang="en-US" dirty="0" smtClean="0"/>
                        <a:t>Average</a:t>
                      </a:r>
                      <a:r>
                        <a:rPr lang="en-US" baseline="0" dirty="0" smtClean="0"/>
                        <a:t> parcel weight</a:t>
                      </a:r>
                      <a:endParaRPr lang="en-US" dirty="0"/>
                    </a:p>
                  </a:txBody>
                  <a:tcPr marL="121920" marR="121920"/>
                </a:tc>
              </a:tr>
              <a:tr h="388784">
                <a:tc>
                  <a:txBody>
                    <a:bodyPr/>
                    <a:lstStyle/>
                    <a:p>
                      <a:r>
                        <a:rPr lang="en-US" dirty="0" smtClean="0"/>
                        <a:t>sigma</a:t>
                      </a:r>
                      <a:endParaRPr lang="en-US" dirty="0"/>
                    </a:p>
                  </a:txBody>
                  <a:tcPr marL="121920" marR="121920"/>
                </a:tc>
                <a:tc>
                  <a:txBody>
                    <a:bodyPr/>
                    <a:lstStyle/>
                    <a:p>
                      <a:r>
                        <a:rPr lang="en-US" dirty="0" smtClean="0"/>
                        <a:t>5</a:t>
                      </a:r>
                      <a:endParaRPr lang="en-US" dirty="0"/>
                    </a:p>
                  </a:txBody>
                  <a:tcPr marL="121920" marR="121920"/>
                </a:tc>
                <a:tc>
                  <a:txBody>
                    <a:bodyPr/>
                    <a:lstStyle/>
                    <a:p>
                      <a:r>
                        <a:rPr lang="en-US" smtClean="0"/>
                        <a:t>standard deviation </a:t>
                      </a:r>
                      <a:r>
                        <a:rPr lang="en-US" dirty="0" smtClean="0"/>
                        <a:t>of weight</a:t>
                      </a:r>
                      <a:endParaRPr lang="en-US" dirty="0"/>
                    </a:p>
                  </a:txBody>
                  <a:tcPr marL="121920" marR="121920"/>
                </a:tc>
              </a:tr>
              <a:tr h="388784">
                <a:tc>
                  <a:txBody>
                    <a:bodyPr/>
                    <a:lstStyle/>
                    <a:p>
                      <a:r>
                        <a:rPr lang="en-US" dirty="0" smtClean="0"/>
                        <a:t>rate</a:t>
                      </a:r>
                      <a:endParaRPr lang="en-US" dirty="0"/>
                    </a:p>
                  </a:txBody>
                  <a:tcPr marL="121920" marR="121920"/>
                </a:tc>
                <a:tc>
                  <a:txBody>
                    <a:bodyPr/>
                    <a:lstStyle/>
                    <a:p>
                      <a:r>
                        <a:rPr lang="en-US" dirty="0" smtClean="0"/>
                        <a:t>20</a:t>
                      </a:r>
                      <a:endParaRPr lang="en-US" dirty="0"/>
                    </a:p>
                  </a:txBody>
                  <a:tcPr marL="121920" marR="121920"/>
                </a:tc>
                <a:tc>
                  <a:txBody>
                    <a:bodyPr/>
                    <a:lstStyle/>
                    <a:p>
                      <a:r>
                        <a:rPr lang="en-US" dirty="0" smtClean="0"/>
                        <a:t>Parcels/minute</a:t>
                      </a:r>
                      <a:endParaRPr lang="en-US" dirty="0"/>
                    </a:p>
                  </a:txBody>
                  <a:tcPr marL="121920" marR="121920"/>
                </a:tc>
              </a:tr>
              <a:tr h="388784">
                <a:tc>
                  <a:txBody>
                    <a:bodyPr/>
                    <a:lstStyle/>
                    <a:p>
                      <a:r>
                        <a:rPr lang="en-US" dirty="0" err="1" smtClean="0"/>
                        <a:t>bufferMax</a:t>
                      </a:r>
                      <a:endParaRPr lang="en-US" dirty="0"/>
                    </a:p>
                  </a:txBody>
                  <a:tcPr marL="121920" marR="121920"/>
                </a:tc>
                <a:tc>
                  <a:txBody>
                    <a:bodyPr/>
                    <a:lstStyle/>
                    <a:p>
                      <a:r>
                        <a:rPr lang="en-US" dirty="0" smtClean="0"/>
                        <a:t>100</a:t>
                      </a:r>
                      <a:endParaRPr lang="en-US" dirty="0"/>
                    </a:p>
                  </a:txBody>
                  <a:tcPr marL="121920" marR="121920"/>
                </a:tc>
                <a:tc>
                  <a:txBody>
                    <a:bodyPr/>
                    <a:lstStyle/>
                    <a:p>
                      <a:r>
                        <a:rPr lang="en-US" dirty="0" smtClean="0"/>
                        <a:t>Maximum parcels can be stored in generator</a:t>
                      </a:r>
                      <a:endParaRPr lang="en-US" dirty="0"/>
                    </a:p>
                  </a:txBody>
                  <a:tcPr marL="121920" marR="121920"/>
                </a:tc>
              </a:tr>
              <a:tr h="388784">
                <a:tc>
                  <a:txBody>
                    <a:bodyPr/>
                    <a:lstStyle/>
                    <a:p>
                      <a:r>
                        <a:rPr lang="en-US" sz="1800" kern="1200" dirty="0" err="1" smtClean="0">
                          <a:solidFill>
                            <a:schemeClr val="dk1"/>
                          </a:solidFill>
                          <a:effectLst/>
                          <a:latin typeface="+mn-lt"/>
                          <a:ea typeface="+mn-ea"/>
                          <a:cs typeface="+mn-cs"/>
                        </a:rPr>
                        <a:t>workTime</a:t>
                      </a:r>
                      <a:endParaRPr lang="en-US" dirty="0"/>
                    </a:p>
                  </a:txBody>
                  <a:tcPr marL="121920" marR="121920"/>
                </a:tc>
                <a:tc>
                  <a:txBody>
                    <a:bodyPr/>
                    <a:lstStyle/>
                    <a:p>
                      <a:r>
                        <a:rPr lang="en-US" dirty="0" smtClean="0"/>
                        <a:t>10000</a:t>
                      </a:r>
                      <a:endParaRPr lang="en-US" dirty="0"/>
                    </a:p>
                  </a:txBody>
                  <a:tcPr marL="121920" marR="121920"/>
                </a:tc>
                <a:tc>
                  <a:txBody>
                    <a:bodyPr/>
                    <a:lstStyle/>
                    <a:p>
                      <a:r>
                        <a:rPr lang="en-US" dirty="0" smtClean="0"/>
                        <a:t>Working time in (minutes)</a:t>
                      </a:r>
                      <a:endParaRPr lang="en-US" dirty="0"/>
                    </a:p>
                  </a:txBody>
                  <a:tcPr marL="121920" marR="121920"/>
                </a:tc>
              </a:tr>
              <a:tr h="388784">
                <a:tc>
                  <a:txBody>
                    <a:bodyPr/>
                    <a:lstStyle/>
                    <a:p>
                      <a:r>
                        <a:rPr lang="en-US" dirty="0" err="1" smtClean="0"/>
                        <a:t>timeFactor</a:t>
                      </a:r>
                      <a:endParaRPr lang="en-US" dirty="0"/>
                    </a:p>
                  </a:txBody>
                  <a:tcPr marL="121920" marR="121920"/>
                </a:tc>
                <a:tc>
                  <a:txBody>
                    <a:bodyPr/>
                    <a:lstStyle/>
                    <a:p>
                      <a:r>
                        <a:rPr lang="en-US" dirty="0" smtClean="0"/>
                        <a:t>1000</a:t>
                      </a:r>
                      <a:endParaRPr lang="en-US" dirty="0"/>
                    </a:p>
                  </a:txBody>
                  <a:tcPr marL="121920" marR="121920"/>
                </a:tc>
                <a:tc>
                  <a:txBody>
                    <a:bodyPr/>
                    <a:lstStyle/>
                    <a:p>
                      <a:r>
                        <a:rPr lang="en-US" dirty="0" smtClean="0"/>
                        <a:t>Time</a:t>
                      </a:r>
                      <a:r>
                        <a:rPr lang="en-US" baseline="0" dirty="0" smtClean="0"/>
                        <a:t> factor</a:t>
                      </a:r>
                      <a:endParaRPr lang="en-US" dirty="0"/>
                    </a:p>
                  </a:txBody>
                  <a:tcPr marL="121920" marR="121920"/>
                </a:tc>
              </a:tr>
              <a:tr h="388784">
                <a:tc>
                  <a:txBody>
                    <a:bodyPr/>
                    <a:lstStyle/>
                    <a:p>
                      <a:r>
                        <a:rPr lang="en-US" dirty="0" err="1" smtClean="0"/>
                        <a:t>natsUrl</a:t>
                      </a:r>
                      <a:endParaRPr lang="en-US" dirty="0"/>
                    </a:p>
                  </a:txBody>
                  <a:tcPr marL="121920" marR="121920"/>
                </a:tc>
                <a:tc>
                  <a:txBody>
                    <a:bodyPr/>
                    <a:lstStyle/>
                    <a:p>
                      <a:r>
                        <a:rPr lang="en-US" sz="1800" kern="1200" dirty="0" smtClean="0">
                          <a:solidFill>
                            <a:schemeClr val="dk1"/>
                          </a:solidFill>
                          <a:effectLst/>
                          <a:latin typeface="+mn-lt"/>
                          <a:ea typeface="+mn-ea"/>
                          <a:cs typeface="+mn-cs"/>
                        </a:rPr>
                        <a:t>nats://localhost:4222</a:t>
                      </a:r>
                      <a:endParaRPr lang="en-US" dirty="0"/>
                    </a:p>
                  </a:txBody>
                  <a:tcPr marL="121920" marR="121920"/>
                </a:tc>
                <a:tc>
                  <a:txBody>
                    <a:bodyPr/>
                    <a:lstStyle/>
                    <a:p>
                      <a:r>
                        <a:rPr lang="en-US" dirty="0" smtClean="0"/>
                        <a:t>Setting</a:t>
                      </a:r>
                      <a:r>
                        <a:rPr lang="en-US" baseline="0" dirty="0" smtClean="0"/>
                        <a:t> NATS servers.</a:t>
                      </a:r>
                      <a:endParaRPr lang="en-US" dirty="0"/>
                    </a:p>
                  </a:txBody>
                  <a:tcPr marL="121920" marR="121920"/>
                </a:tc>
              </a:tr>
              <a:tr h="388784">
                <a:tc>
                  <a:txBody>
                    <a:bodyPr/>
                    <a:lstStyle/>
                    <a:p>
                      <a:r>
                        <a:rPr lang="en-US" dirty="0" err="1" smtClean="0"/>
                        <a:t>mapFile</a:t>
                      </a:r>
                      <a:endParaRPr lang="en-US" dirty="0"/>
                    </a:p>
                  </a:txBody>
                  <a:tcPr marL="121920" marR="121920"/>
                </a:tc>
                <a:tc>
                  <a:txBody>
                    <a:bodyPr/>
                    <a:lstStyle/>
                    <a:p>
                      <a:r>
                        <a:rPr lang="en-US" dirty="0" err="1" smtClean="0"/>
                        <a:t>map.data</a:t>
                      </a:r>
                      <a:endParaRPr lang="en-US" dirty="0"/>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Map</a:t>
                      </a:r>
                      <a:r>
                        <a:rPr lang="en-US" baseline="0" dirty="0" smtClean="0"/>
                        <a:t> file name</a:t>
                      </a:r>
                      <a:endParaRPr lang="en-US" dirty="0" smtClean="0"/>
                    </a:p>
                  </a:txBody>
                  <a:tcPr marL="121920" marR="121920"/>
                </a:tc>
              </a:tr>
            </a:tbl>
          </a:graphicData>
        </a:graphic>
      </p:graphicFrame>
    </p:spTree>
    <p:extLst>
      <p:ext uri="{BB962C8B-B14F-4D97-AF65-F5344CB8AC3E}">
        <p14:creationId xmlns:p14="http://schemas.microsoft.com/office/powerpoint/2010/main" val="1482340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7" y="1226127"/>
            <a:ext cx="11135785" cy="5174673"/>
          </a:xfrm>
        </p:spPr>
        <p:txBody>
          <a:bodyPr/>
          <a:lstStyle/>
          <a:p>
            <a:r>
              <a:rPr lang="en-US" sz="2200" dirty="0" smtClean="0"/>
              <a:t>Load: city load one or several parcels onto truck.</a:t>
            </a:r>
          </a:p>
          <a:p>
            <a:pPr lvl="1"/>
            <a:r>
              <a:rPr lang="en-US" sz="1600" dirty="0" smtClean="0">
                <a:latin typeface="Consolas" panose="020B0609020204030204" pitchFamily="49" charset="0"/>
                <a:cs typeface="Consolas" panose="020B0609020204030204" pitchFamily="49" charset="0"/>
              </a:rPr>
              <a:t>“Truck.&lt;</a:t>
            </a:r>
            <a:r>
              <a:rPr lang="en-US" sz="1600" dirty="0" err="1" smtClean="0">
                <a:latin typeface="Consolas" panose="020B0609020204030204" pitchFamily="49" charset="0"/>
                <a:cs typeface="Consolas" panose="020B0609020204030204" pitchFamily="49" charset="0"/>
              </a:rPr>
              <a:t>tid</a:t>
            </a:r>
            <a:r>
              <a:rPr lang="en-US" sz="1600" dirty="0" smtClean="0">
                <a:latin typeface="Consolas" panose="020B0609020204030204" pitchFamily="49" charset="0"/>
                <a:cs typeface="Consolas" panose="020B0609020204030204" pitchFamily="49" charset="0"/>
              </a:rPr>
              <a:t>&gt;.Load”, “&lt;city&gt;”</a:t>
            </a:r>
          </a:p>
          <a:p>
            <a:pPr lvl="1"/>
            <a:r>
              <a:rPr lang="en-US" sz="1600" dirty="0" smtClean="0">
                <a:latin typeface="Consolas" panose="020B0609020204030204" pitchFamily="49" charset="0"/>
                <a:cs typeface="Consolas" panose="020B0609020204030204" pitchFamily="49" charset="0"/>
              </a:rPr>
              <a:t>Data:</a:t>
            </a:r>
          </a:p>
          <a:p>
            <a:pPr lvl="2"/>
            <a:r>
              <a:rPr lang="en-US" sz="1600" dirty="0" smtClean="0">
                <a:latin typeface="Consolas" panose="020B0609020204030204" pitchFamily="49" charset="0"/>
                <a:cs typeface="Consolas" panose="020B0609020204030204" pitchFamily="49" charset="0"/>
              </a:rPr>
              <a:t>--1 “&lt;number of parcels to be loaded”</a:t>
            </a:r>
          </a:p>
          <a:p>
            <a:pPr lvl="2"/>
            <a:r>
              <a:rPr lang="en-US" sz="1600" dirty="0" smtClean="0">
                <a:latin typeface="Consolas" panose="020B0609020204030204" pitchFamily="49" charset="0"/>
                <a:cs typeface="Consolas" panose="020B0609020204030204" pitchFamily="49" charset="0"/>
              </a:rPr>
              <a:t>--2 “&lt;parcel Id&gt; &lt;Destination&gt; &lt;Weight&gt;”</a:t>
            </a:r>
          </a:p>
          <a:p>
            <a:pPr lvl="1"/>
            <a:r>
              <a:rPr lang="en-US" sz="1600" dirty="0" smtClean="0">
                <a:latin typeface="Consolas" panose="020B0609020204030204" pitchFamily="49" charset="0"/>
                <a:cs typeface="Consolas" panose="020B0609020204030204" pitchFamily="49" charset="0"/>
              </a:rPr>
              <a:t>Reply data:</a:t>
            </a:r>
          </a:p>
          <a:p>
            <a:pPr lvl="2"/>
            <a:r>
              <a:rPr lang="en-US" sz="1600" dirty="0" smtClean="0">
                <a:latin typeface="Consolas" panose="020B0609020204030204" pitchFamily="49" charset="0"/>
                <a:cs typeface="Consolas" panose="020B0609020204030204" pitchFamily="49" charset="0"/>
              </a:rPr>
              <a:t>--1 “</a:t>
            </a:r>
            <a:r>
              <a:rPr lang="en-US" sz="1600" dirty="0" err="1" smtClean="0">
                <a:latin typeface="Consolas" panose="020B0609020204030204" pitchFamily="49" charset="0"/>
                <a:cs typeface="Consolas" panose="020B0609020204030204" pitchFamily="49" charset="0"/>
              </a:rPr>
              <a:t>Accept|Reject|Stopped</a:t>
            </a:r>
            <a:r>
              <a:rPr lang="en-US" sz="1600" dirty="0" smtClean="0">
                <a:latin typeface="Consolas" panose="020B0609020204030204" pitchFamily="49" charset="0"/>
                <a:cs typeface="Consolas" panose="020B0609020204030204" pitchFamily="49" charset="0"/>
              </a:rPr>
              <a:t>”</a:t>
            </a:r>
          </a:p>
          <a:p>
            <a:pPr lvl="2"/>
            <a:r>
              <a:rPr lang="en-US" sz="1600" dirty="0" smtClean="0">
                <a:latin typeface="Consolas" panose="020B0609020204030204" pitchFamily="49" charset="0"/>
                <a:cs typeface="Consolas" panose="020B0609020204030204" pitchFamily="49" charset="0"/>
              </a:rPr>
              <a:t>If reject</a:t>
            </a:r>
          </a:p>
          <a:p>
            <a:pPr lvl="3"/>
            <a:r>
              <a:rPr lang="en-US" sz="1600" dirty="0" smtClean="0">
                <a:latin typeface="Consolas" panose="020B0609020204030204" pitchFamily="49" charset="0"/>
                <a:cs typeface="Consolas" panose="020B0609020204030204" pitchFamily="49" charset="0"/>
              </a:rPr>
              <a:t>--2 “</a:t>
            </a:r>
            <a:r>
              <a:rPr lang="en-US" sz="1600" dirty="0" err="1" smtClean="0">
                <a:latin typeface="Consolas" panose="020B0609020204030204" pitchFamily="49" charset="0"/>
                <a:cs typeface="Consolas" panose="020B0609020204030204" pitchFamily="49" charset="0"/>
              </a:rPr>
              <a:t>FormatError|Busy|RepeatedLoad|AlreadyLoaded|Overload</a:t>
            </a:r>
            <a:r>
              <a:rPr lang="en-US" sz="1600" dirty="0" smtClean="0">
                <a:latin typeface="Consolas" panose="020B0609020204030204" pitchFamily="49" charset="0"/>
                <a:cs typeface="Consolas" panose="020B0609020204030204" pitchFamily="49" charset="0"/>
              </a:rPr>
              <a:t>”</a:t>
            </a:r>
          </a:p>
          <a:p>
            <a:pPr lvl="3"/>
            <a:r>
              <a:rPr lang="en-US" sz="1600" dirty="0" smtClean="0">
                <a:latin typeface="Consolas" panose="020B0609020204030204" pitchFamily="49" charset="0"/>
                <a:cs typeface="Consolas" panose="020B0609020204030204" pitchFamily="49" charset="0"/>
              </a:rPr>
              <a:t>If “</a:t>
            </a:r>
            <a:r>
              <a:rPr lang="en-US" sz="1600" dirty="0" err="1" smtClean="0">
                <a:latin typeface="Consolas" panose="020B0609020204030204" pitchFamily="49" charset="0"/>
                <a:cs typeface="Consolas" panose="020B0609020204030204" pitchFamily="49" charset="0"/>
              </a:rPr>
              <a:t>ALreadyLoaded</a:t>
            </a:r>
            <a:r>
              <a:rPr lang="en-US" sz="1600" dirty="0" smtClean="0">
                <a:latin typeface="Consolas" panose="020B0609020204030204" pitchFamily="49" charset="0"/>
                <a:cs typeface="Consolas" panose="020B0609020204030204" pitchFamily="49" charset="0"/>
              </a:rPr>
              <a:t>”</a:t>
            </a:r>
          </a:p>
          <a:p>
            <a:pPr lvl="4"/>
            <a:r>
              <a:rPr lang="en-US" sz="1600" dirty="0" smtClean="0">
                <a:latin typeface="Consolas" panose="020B0609020204030204" pitchFamily="49" charset="0"/>
                <a:cs typeface="Consolas" panose="020B0609020204030204" pitchFamily="49" charset="0"/>
              </a:rPr>
              <a:t>--3 “&lt;number of already loaded parcels&gt;”</a:t>
            </a:r>
          </a:p>
          <a:p>
            <a:pPr lvl="4"/>
            <a:r>
              <a:rPr lang="en-US" sz="1600" dirty="0" smtClean="0">
                <a:latin typeface="Consolas" panose="020B0609020204030204" pitchFamily="49" charset="0"/>
                <a:cs typeface="Consolas" panose="020B0609020204030204" pitchFamily="49" charset="0"/>
              </a:rPr>
              <a:t>--4 “&lt;parcel Id&gt;”</a:t>
            </a:r>
          </a:p>
          <a:p>
            <a:pPr lvl="4"/>
            <a:r>
              <a:rPr lang="en-US" sz="1600" dirty="0" smtClean="0">
                <a:latin typeface="Consolas" panose="020B0609020204030204" pitchFamily="49" charset="0"/>
                <a:cs typeface="Consolas" panose="020B0609020204030204" pitchFamily="49" charset="0"/>
              </a:rPr>
              <a:t>…</a:t>
            </a:r>
          </a:p>
        </p:txBody>
      </p:sp>
      <p:sp>
        <p:nvSpPr>
          <p:cNvPr id="3" name="Title 2"/>
          <p:cNvSpPr>
            <a:spLocks noGrp="1"/>
          </p:cNvSpPr>
          <p:nvPr>
            <p:ph type="title"/>
          </p:nvPr>
        </p:nvSpPr>
        <p:spPr/>
        <p:txBody>
          <a:bodyPr>
            <a:normAutofit/>
          </a:bodyPr>
          <a:lstStyle/>
          <a:p>
            <a:r>
              <a:rPr lang="en-US" sz="4000" dirty="0" smtClean="0"/>
              <a:t>truck API, load</a:t>
            </a:r>
            <a:endParaRPr lang="en-US" sz="4000" dirty="0"/>
          </a:p>
        </p:txBody>
      </p:sp>
    </p:spTree>
    <p:extLst>
      <p:ext uri="{BB962C8B-B14F-4D97-AF65-F5344CB8AC3E}">
        <p14:creationId xmlns:p14="http://schemas.microsoft.com/office/powerpoint/2010/main" val="2994006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7" y="1226127"/>
            <a:ext cx="11135785" cy="5174673"/>
          </a:xfrm>
        </p:spPr>
        <p:txBody>
          <a:bodyPr/>
          <a:lstStyle/>
          <a:p>
            <a:r>
              <a:rPr lang="en-US" sz="2200" dirty="0" smtClean="0"/>
              <a:t>Unload: city unload one/several parcels from the truck.</a:t>
            </a:r>
          </a:p>
          <a:p>
            <a:pPr lvl="1"/>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Truck.&lt;</a:t>
            </a:r>
            <a:r>
              <a:rPr lang="en-US" sz="1600" dirty="0" err="1">
                <a:latin typeface="Consolas" panose="020B0609020204030204" pitchFamily="49" charset="0"/>
                <a:cs typeface="Consolas" panose="020B0609020204030204" pitchFamily="49" charset="0"/>
              </a:rPr>
              <a:t>tid</a:t>
            </a:r>
            <a:r>
              <a:rPr lang="en-US" sz="1600" dirty="0">
                <a:latin typeface="Consolas" panose="020B0609020204030204" pitchFamily="49" charset="0"/>
                <a:cs typeface="Consolas" panose="020B0609020204030204" pitchFamily="49" charset="0"/>
              </a:rPr>
              <a:t>&gt;.Unload</a:t>
            </a:r>
            <a:r>
              <a:rPr lang="en-US" sz="1600" dirty="0" smtClean="0">
                <a:latin typeface="Consolas" panose="020B0609020204030204" pitchFamily="49" charset="0"/>
                <a:cs typeface="Consolas" panose="020B0609020204030204" pitchFamily="49" charset="0"/>
              </a:rPr>
              <a:t>”, “&lt;city&gt;”</a:t>
            </a:r>
          </a:p>
          <a:p>
            <a:pPr lvl="1"/>
            <a:r>
              <a:rPr lang="en-US" sz="1600" dirty="0" smtClean="0">
                <a:latin typeface="Consolas" panose="020B0609020204030204" pitchFamily="49" charset="0"/>
                <a:cs typeface="Consolas" panose="020B0609020204030204" pitchFamily="49" charset="0"/>
              </a:rPr>
              <a:t>Data:</a:t>
            </a:r>
          </a:p>
          <a:p>
            <a:pPr lvl="2"/>
            <a:r>
              <a:rPr lang="en-US" sz="1600" dirty="0" smtClean="0">
                <a:latin typeface="Consolas" panose="020B0609020204030204" pitchFamily="49" charset="0"/>
                <a:cs typeface="Consolas" panose="020B0609020204030204" pitchFamily="49" charset="0"/>
              </a:rPr>
              <a:t>--1 “-1|&gt;0”, -1 means unload all, or number of parcels to be unloaded.</a:t>
            </a:r>
          </a:p>
          <a:p>
            <a:pPr lvl="2"/>
            <a:r>
              <a:rPr lang="en-US" sz="1600" dirty="0" smtClean="0">
                <a:latin typeface="Consolas" panose="020B0609020204030204" pitchFamily="49" charset="0"/>
                <a:cs typeface="Consolas" panose="020B0609020204030204" pitchFamily="49" charset="0"/>
              </a:rPr>
              <a:t>--2 “&lt;parcel Id&gt;”, if not -1 of first line.</a:t>
            </a:r>
          </a:p>
          <a:p>
            <a:pPr lvl="2"/>
            <a:r>
              <a:rPr lang="en-US" sz="1600" dirty="0" smtClean="0">
                <a:latin typeface="Consolas" panose="020B0609020204030204" pitchFamily="49" charset="0"/>
                <a:cs typeface="Consolas" panose="020B0609020204030204" pitchFamily="49" charset="0"/>
              </a:rPr>
              <a:t>…</a:t>
            </a:r>
          </a:p>
          <a:p>
            <a:pPr lvl="1"/>
            <a:r>
              <a:rPr lang="en-US" sz="1600" dirty="0" smtClean="0">
                <a:latin typeface="Consolas" panose="020B0609020204030204" pitchFamily="49" charset="0"/>
                <a:cs typeface="Consolas" panose="020B0609020204030204" pitchFamily="49" charset="0"/>
              </a:rPr>
              <a:t>Reply data:</a:t>
            </a:r>
          </a:p>
          <a:p>
            <a:pPr lvl="2"/>
            <a:r>
              <a:rPr lang="en-US" sz="1600" dirty="0" smtClean="0">
                <a:latin typeface="Consolas" panose="020B0609020204030204" pitchFamily="49" charset="0"/>
                <a:cs typeface="Consolas" panose="020B0609020204030204" pitchFamily="49" charset="0"/>
              </a:rPr>
              <a:t>--1 “</a:t>
            </a:r>
            <a:r>
              <a:rPr lang="en-US" sz="1600" dirty="0" err="1" smtClean="0">
                <a:latin typeface="Consolas" panose="020B0609020204030204" pitchFamily="49" charset="0"/>
                <a:cs typeface="Consolas" panose="020B0609020204030204" pitchFamily="49" charset="0"/>
              </a:rPr>
              <a:t>Accept|Reject|Stopped</a:t>
            </a:r>
            <a:r>
              <a:rPr lang="en-US" sz="1600" dirty="0" smtClean="0">
                <a:latin typeface="Consolas" panose="020B0609020204030204" pitchFamily="49" charset="0"/>
                <a:cs typeface="Consolas" panose="020B0609020204030204" pitchFamily="49" charset="0"/>
              </a:rPr>
              <a:t>”</a:t>
            </a:r>
          </a:p>
          <a:p>
            <a:pPr lvl="2"/>
            <a:r>
              <a:rPr lang="en-US" sz="1600" dirty="0" smtClean="0">
                <a:latin typeface="Consolas" panose="020B0609020204030204" pitchFamily="49" charset="0"/>
                <a:cs typeface="Consolas" panose="020B0609020204030204" pitchFamily="49" charset="0"/>
              </a:rPr>
              <a:t>If Accept:</a:t>
            </a:r>
          </a:p>
          <a:p>
            <a:pPr lvl="3"/>
            <a:r>
              <a:rPr lang="en-US" sz="1600" dirty="0" smtClean="0">
                <a:latin typeface="Consolas" panose="020B0609020204030204" pitchFamily="49" charset="0"/>
                <a:cs typeface="Consolas" panose="020B0609020204030204" pitchFamily="49" charset="0"/>
              </a:rPr>
              <a:t>--2 “&lt;number of parcels&gt;”</a:t>
            </a:r>
          </a:p>
          <a:p>
            <a:pPr lvl="3"/>
            <a:r>
              <a:rPr lang="en-US" sz="1600" dirty="0" smtClean="0">
                <a:latin typeface="Consolas" panose="020B0609020204030204" pitchFamily="49" charset="0"/>
                <a:cs typeface="Consolas" panose="020B0609020204030204" pitchFamily="49" charset="0"/>
              </a:rPr>
              <a:t>--3 “&lt;parcel Id&gt; &lt;Destination&gt; &lt;Weight&gt;”</a:t>
            </a:r>
          </a:p>
          <a:p>
            <a:pPr lvl="2"/>
            <a:r>
              <a:rPr lang="en-US" sz="1600" dirty="0" smtClean="0">
                <a:latin typeface="Consolas" panose="020B0609020204030204" pitchFamily="49" charset="0"/>
                <a:cs typeface="Consolas" panose="020B0609020204030204" pitchFamily="49" charset="0"/>
              </a:rPr>
              <a:t>Otherwise:</a:t>
            </a:r>
          </a:p>
          <a:p>
            <a:pPr lvl="3"/>
            <a:r>
              <a:rPr lang="en-US" sz="1600" dirty="0" smtClean="0">
                <a:latin typeface="Consolas" panose="020B0609020204030204" pitchFamily="49" charset="0"/>
                <a:cs typeface="Consolas" panose="020B0609020204030204" pitchFamily="49" charset="0"/>
              </a:rPr>
              <a:t>--2 “</a:t>
            </a:r>
            <a:r>
              <a:rPr lang="en-US" sz="1600" dirty="0" err="1" smtClean="0">
                <a:latin typeface="Consolas" panose="020B0609020204030204" pitchFamily="49" charset="0"/>
                <a:cs typeface="Consolas" panose="020B0609020204030204" pitchFamily="49" charset="0"/>
              </a:rPr>
              <a:t>FormatError|Busy|RepeatedUnload|CanNotFindParcel</a:t>
            </a:r>
            <a:r>
              <a:rPr lang="en-US" sz="1600" dirty="0" smtClean="0">
                <a:latin typeface="Consolas" panose="020B0609020204030204" pitchFamily="49" charset="0"/>
                <a:cs typeface="Consolas" panose="020B0609020204030204" pitchFamily="49" charset="0"/>
              </a:rPr>
              <a:t>”</a:t>
            </a:r>
          </a:p>
          <a:p>
            <a:pPr lvl="3"/>
            <a:r>
              <a:rPr lang="en-US" sz="1600" dirty="0" smtClean="0">
                <a:latin typeface="Consolas" panose="020B0609020204030204" pitchFamily="49" charset="0"/>
                <a:cs typeface="Consolas" panose="020B0609020204030204" pitchFamily="49" charset="0"/>
              </a:rPr>
              <a:t>If “</a:t>
            </a:r>
            <a:r>
              <a:rPr lang="en-US" sz="1600" dirty="0" err="1" smtClean="0">
                <a:latin typeface="Consolas" panose="020B0609020204030204" pitchFamily="49" charset="0"/>
                <a:cs typeface="Consolas" panose="020B0609020204030204" pitchFamily="49" charset="0"/>
              </a:rPr>
              <a:t>CanNotFindParcel</a:t>
            </a:r>
            <a:r>
              <a:rPr lang="en-US" sz="1600" dirty="0" smtClean="0">
                <a:latin typeface="Consolas" panose="020B0609020204030204" pitchFamily="49" charset="0"/>
                <a:cs typeface="Consolas" panose="020B0609020204030204" pitchFamily="49" charset="0"/>
              </a:rPr>
              <a:t>”</a:t>
            </a:r>
          </a:p>
          <a:p>
            <a:pPr lvl="3"/>
            <a:r>
              <a:rPr lang="en-US" sz="1600" dirty="0" smtClean="0">
                <a:latin typeface="Consolas" panose="020B0609020204030204" pitchFamily="49" charset="0"/>
                <a:cs typeface="Consolas" panose="020B0609020204030204" pitchFamily="49" charset="0"/>
              </a:rPr>
              <a:t>--3 “&lt;Number of not found parcels&gt;”</a:t>
            </a:r>
          </a:p>
          <a:p>
            <a:pPr lvl="3"/>
            <a:r>
              <a:rPr lang="en-US" sz="1600" dirty="0" smtClean="0">
                <a:latin typeface="Consolas" panose="020B0609020204030204" pitchFamily="49" charset="0"/>
                <a:cs typeface="Consolas" panose="020B0609020204030204" pitchFamily="49" charset="0"/>
              </a:rPr>
              <a:t>--4 “&lt;parcel Id&gt;”</a:t>
            </a:r>
          </a:p>
          <a:p>
            <a:pPr lvl="3"/>
            <a:r>
              <a:rPr lang="en-US" sz="1600" dirty="0" smtClean="0">
                <a:latin typeface="Consolas" panose="020B0609020204030204" pitchFamily="49" charset="0"/>
                <a:cs typeface="Consolas" panose="020B0609020204030204" pitchFamily="49" charset="0"/>
              </a:rPr>
              <a:t>--5 …</a:t>
            </a:r>
          </a:p>
        </p:txBody>
      </p:sp>
      <p:sp>
        <p:nvSpPr>
          <p:cNvPr id="3" name="Title 2"/>
          <p:cNvSpPr>
            <a:spLocks noGrp="1"/>
          </p:cNvSpPr>
          <p:nvPr>
            <p:ph type="title"/>
          </p:nvPr>
        </p:nvSpPr>
        <p:spPr/>
        <p:txBody>
          <a:bodyPr>
            <a:normAutofit/>
          </a:bodyPr>
          <a:lstStyle/>
          <a:p>
            <a:r>
              <a:rPr lang="en-US" sz="4000" dirty="0" smtClean="0"/>
              <a:t>truck API, Unload</a:t>
            </a:r>
            <a:endParaRPr lang="en-US" sz="4000" dirty="0"/>
          </a:p>
        </p:txBody>
      </p:sp>
    </p:spTree>
    <p:extLst>
      <p:ext uri="{BB962C8B-B14F-4D97-AF65-F5344CB8AC3E}">
        <p14:creationId xmlns:p14="http://schemas.microsoft.com/office/powerpoint/2010/main" val="811631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7" y="1325085"/>
            <a:ext cx="11135785" cy="5075715"/>
          </a:xfrm>
        </p:spPr>
        <p:txBody>
          <a:bodyPr/>
          <a:lstStyle/>
          <a:p>
            <a:r>
              <a:rPr lang="en-US" sz="2200" dirty="0" smtClean="0"/>
              <a:t>List: city gets the status of truck and list of parcels carried</a:t>
            </a:r>
          </a:p>
          <a:p>
            <a:pPr lvl="1"/>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Truck.&lt;</a:t>
            </a:r>
            <a:r>
              <a:rPr lang="en-US" sz="1600" dirty="0" err="1">
                <a:latin typeface="Consolas" panose="020B0609020204030204" pitchFamily="49" charset="0"/>
                <a:cs typeface="Consolas" panose="020B0609020204030204" pitchFamily="49" charset="0"/>
              </a:rPr>
              <a:t>tid</a:t>
            </a:r>
            <a:r>
              <a:rPr lang="en-US" sz="1600" dirty="0">
                <a:latin typeface="Consolas" panose="020B0609020204030204" pitchFamily="49" charset="0"/>
                <a:cs typeface="Consolas" panose="020B0609020204030204" pitchFamily="49" charset="0"/>
              </a:rPr>
              <a:t>&gt;.List</a:t>
            </a:r>
            <a:r>
              <a:rPr lang="en-US" sz="1600" dirty="0" smtClean="0">
                <a:latin typeface="Consolas" panose="020B0609020204030204" pitchFamily="49" charset="0"/>
                <a:cs typeface="Consolas" panose="020B0609020204030204" pitchFamily="49" charset="0"/>
              </a:rPr>
              <a:t>”, “&lt;city&gt;”, “”</a:t>
            </a:r>
          </a:p>
          <a:p>
            <a:pPr lvl="1"/>
            <a:r>
              <a:rPr lang="en-US" sz="1600" dirty="0" smtClean="0">
                <a:latin typeface="Consolas" panose="020B0609020204030204" pitchFamily="49" charset="0"/>
                <a:cs typeface="Consolas" panose="020B0609020204030204" pitchFamily="49" charset="0"/>
              </a:rPr>
              <a:t>Reply data:</a:t>
            </a:r>
          </a:p>
          <a:p>
            <a:pPr lvl="2"/>
            <a:r>
              <a:rPr lang="en-US" sz="1600" dirty="0" smtClean="0">
                <a:latin typeface="Consolas" panose="020B0609020204030204" pitchFamily="49" charset="0"/>
                <a:cs typeface="Consolas" panose="020B0609020204030204" pitchFamily="49" charset="0"/>
              </a:rPr>
              <a:t>--1 “</a:t>
            </a:r>
            <a:r>
              <a:rPr lang="en-US" sz="1600" dirty="0" err="1" smtClean="0">
                <a:latin typeface="Consolas" panose="020B0609020204030204" pitchFamily="49" charset="0"/>
                <a:cs typeface="Consolas" panose="020B0609020204030204" pitchFamily="49" charset="0"/>
              </a:rPr>
              <a:t>Idle|Busy|Stopped</a:t>
            </a:r>
            <a:r>
              <a:rPr lang="en-US" sz="1600" dirty="0" smtClean="0">
                <a:latin typeface="Consolas" panose="020B0609020204030204" pitchFamily="49" charset="0"/>
                <a:cs typeface="Consolas" panose="020B0609020204030204" pitchFamily="49" charset="0"/>
              </a:rPr>
              <a:t>”</a:t>
            </a:r>
          </a:p>
          <a:p>
            <a:pPr lvl="2"/>
            <a:r>
              <a:rPr lang="en-US" sz="1600" dirty="0" smtClean="0">
                <a:latin typeface="Consolas" panose="020B0609020204030204" pitchFamily="49" charset="0"/>
                <a:cs typeface="Consolas" panose="020B0609020204030204" pitchFamily="49" charset="0"/>
              </a:rPr>
              <a:t>--2 “&lt;Name of the current city&gt;”</a:t>
            </a:r>
          </a:p>
          <a:p>
            <a:pPr lvl="2"/>
            <a:r>
              <a:rPr lang="en-US" sz="1600" dirty="0" smtClean="0">
                <a:latin typeface="Consolas" panose="020B0609020204030204" pitchFamily="49" charset="0"/>
                <a:cs typeface="Consolas" panose="020B0609020204030204" pitchFamily="49" charset="0"/>
              </a:rPr>
              <a:t>--3 “&lt;Remaining busy time in nanoseconds&gt;”</a:t>
            </a:r>
          </a:p>
          <a:p>
            <a:pPr lvl="2"/>
            <a:r>
              <a:rPr lang="en-US" sz="1600" dirty="0" smtClean="0">
                <a:latin typeface="Consolas" panose="020B0609020204030204" pitchFamily="49" charset="0"/>
                <a:cs typeface="Consolas" panose="020B0609020204030204" pitchFamily="49" charset="0"/>
              </a:rPr>
              <a:t>--4 “&lt;Remaining working time in nanoseconds&gt;”</a:t>
            </a:r>
          </a:p>
          <a:p>
            <a:pPr lvl="2"/>
            <a:r>
              <a:rPr lang="en-US" sz="1600" dirty="0" smtClean="0">
                <a:latin typeface="Consolas" panose="020B0609020204030204" pitchFamily="49" charset="0"/>
                <a:cs typeface="Consolas" panose="020B0609020204030204" pitchFamily="49" charset="0"/>
              </a:rPr>
              <a:t>--5 “&lt;Real-time load duration in nanoseconds&gt;”</a:t>
            </a:r>
          </a:p>
          <a:p>
            <a:pPr lvl="2"/>
            <a:r>
              <a:rPr lang="en-US" sz="1600" dirty="0" smtClean="0">
                <a:latin typeface="Consolas" panose="020B0609020204030204" pitchFamily="49" charset="0"/>
                <a:cs typeface="Consolas" panose="020B0609020204030204" pitchFamily="49" charset="0"/>
              </a:rPr>
              <a:t>--6 “&lt;total capacity of the truck&gt;”</a:t>
            </a:r>
          </a:p>
          <a:p>
            <a:pPr lvl="2"/>
            <a:r>
              <a:rPr lang="en-US" sz="1600" dirty="0" smtClean="0">
                <a:latin typeface="Consolas" panose="020B0609020204030204" pitchFamily="49" charset="0"/>
                <a:cs typeface="Consolas" panose="020B0609020204030204" pitchFamily="49" charset="0"/>
              </a:rPr>
              <a:t>--7 “&lt;remaining capacity of the truck&gt;”</a:t>
            </a:r>
          </a:p>
          <a:p>
            <a:pPr lvl="2"/>
            <a:r>
              <a:rPr lang="en-US" sz="1600" dirty="0" smtClean="0">
                <a:latin typeface="Consolas" panose="020B0609020204030204" pitchFamily="49" charset="0"/>
                <a:cs typeface="Consolas" panose="020B0609020204030204" pitchFamily="49" charset="0"/>
              </a:rPr>
              <a:t>--8 “&lt;number of the parcels on the truck&gt;”</a:t>
            </a:r>
          </a:p>
          <a:p>
            <a:pPr lvl="2"/>
            <a:r>
              <a:rPr lang="en-US" sz="1600" dirty="0" smtClean="0">
                <a:latin typeface="Consolas" panose="020B0609020204030204" pitchFamily="49" charset="0"/>
                <a:cs typeface="Consolas" panose="020B0609020204030204" pitchFamily="49" charset="0"/>
              </a:rPr>
              <a:t>--9 “&lt;Parcel Id&gt; &lt;Destination&gt; &lt;Weight&gt;”</a:t>
            </a:r>
          </a:p>
          <a:p>
            <a:pPr lvl="2"/>
            <a:r>
              <a:rPr lang="en-US" sz="1600" dirty="0" smtClean="0">
                <a:latin typeface="Consolas" panose="020B0609020204030204" pitchFamily="49" charset="0"/>
                <a:cs typeface="Consolas" panose="020B0609020204030204" pitchFamily="49" charset="0"/>
              </a:rPr>
              <a:t>--10 …</a:t>
            </a: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US" sz="4000" dirty="0" smtClean="0"/>
              <a:t>truck API, list</a:t>
            </a:r>
            <a:endParaRPr lang="en-US" sz="4000" dirty="0"/>
          </a:p>
        </p:txBody>
      </p:sp>
    </p:spTree>
    <p:extLst>
      <p:ext uri="{BB962C8B-B14F-4D97-AF65-F5344CB8AC3E}">
        <p14:creationId xmlns:p14="http://schemas.microsoft.com/office/powerpoint/2010/main" val="159807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7" y="1226127"/>
            <a:ext cx="11135785" cy="5174673"/>
          </a:xfrm>
        </p:spPr>
        <p:txBody>
          <a:bodyPr/>
          <a:lstStyle/>
          <a:p>
            <a:r>
              <a:rPr lang="en-US" sz="2200" dirty="0" err="1" smtClean="0"/>
              <a:t>Goto</a:t>
            </a:r>
            <a:r>
              <a:rPr lang="en-US" sz="2200" dirty="0" smtClean="0"/>
              <a:t>: city orders truck go to next city.</a:t>
            </a:r>
          </a:p>
          <a:p>
            <a:pPr lvl="1"/>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Truck.&lt;</a:t>
            </a:r>
            <a:r>
              <a:rPr lang="en-US" sz="1600" dirty="0" err="1">
                <a:latin typeface="Consolas" panose="020B0609020204030204" pitchFamily="49" charset="0"/>
                <a:cs typeface="Consolas" panose="020B0609020204030204" pitchFamily="49" charset="0"/>
              </a:rPr>
              <a:t>tid</a:t>
            </a:r>
            <a:r>
              <a:rPr lang="en-US" sz="1600" dirty="0">
                <a:latin typeface="Consolas" panose="020B0609020204030204" pitchFamily="49" charset="0"/>
                <a:cs typeface="Consolas" panose="020B0609020204030204" pitchFamily="49" charset="0"/>
              </a:rPr>
              <a:t>&gt;.</a:t>
            </a:r>
            <a:r>
              <a:rPr lang="en-US" sz="1600" dirty="0" err="1">
                <a:latin typeface="Consolas" panose="020B0609020204030204" pitchFamily="49" charset="0"/>
                <a:cs typeface="Consolas" panose="020B0609020204030204" pitchFamily="49" charset="0"/>
              </a:rPr>
              <a:t>Goto</a:t>
            </a:r>
            <a:r>
              <a:rPr lang="en-US" sz="1600" dirty="0" smtClean="0">
                <a:latin typeface="Consolas" panose="020B0609020204030204" pitchFamily="49" charset="0"/>
                <a:cs typeface="Consolas" panose="020B0609020204030204" pitchFamily="49" charset="0"/>
              </a:rPr>
              <a:t>”, “&lt;city&gt;”, “&lt;</a:t>
            </a:r>
            <a:r>
              <a:rPr lang="en-US" sz="1600" dirty="0" err="1" smtClean="0">
                <a:latin typeface="Consolas" panose="020B0609020204030204" pitchFamily="49" charset="0"/>
                <a:cs typeface="Consolas" panose="020B0609020204030204" pitchFamily="49" charset="0"/>
              </a:rPr>
              <a:t>next_city</a:t>
            </a:r>
            <a:r>
              <a:rPr lang="en-US" sz="1600" dirty="0" smtClean="0">
                <a:latin typeface="Consolas" panose="020B0609020204030204" pitchFamily="49" charset="0"/>
                <a:cs typeface="Consolas" panose="020B0609020204030204" pitchFamily="49" charset="0"/>
              </a:rPr>
              <a:t>&gt;”</a:t>
            </a:r>
          </a:p>
          <a:p>
            <a:pPr lvl="1"/>
            <a:r>
              <a:rPr lang="en-US" sz="1600" dirty="0" smtClean="0">
                <a:latin typeface="Consolas" panose="020B0609020204030204" pitchFamily="49" charset="0"/>
                <a:cs typeface="Consolas" panose="020B0609020204030204" pitchFamily="49" charset="0"/>
              </a:rPr>
              <a:t>Reply data: </a:t>
            </a:r>
          </a:p>
          <a:p>
            <a:pPr lvl="2"/>
            <a:r>
              <a:rPr lang="en-US" sz="1600" dirty="0" smtClean="0">
                <a:latin typeface="Consolas" panose="020B0609020204030204" pitchFamily="49" charset="0"/>
                <a:cs typeface="Consolas" panose="020B0609020204030204" pitchFamily="49" charset="0"/>
              </a:rPr>
              <a:t>--1 “</a:t>
            </a:r>
            <a:r>
              <a:rPr lang="en-US" sz="1600" dirty="0" err="1" smtClean="0">
                <a:latin typeface="Consolas" panose="020B0609020204030204" pitchFamily="49" charset="0"/>
                <a:cs typeface="Consolas" panose="020B0609020204030204" pitchFamily="49" charset="0"/>
              </a:rPr>
              <a:t>Accept|Reject|Stopped</a:t>
            </a:r>
            <a:r>
              <a:rPr lang="en-US" sz="1600" dirty="0" smtClean="0">
                <a:latin typeface="Consolas" panose="020B0609020204030204" pitchFamily="49" charset="0"/>
                <a:cs typeface="Consolas" panose="020B0609020204030204" pitchFamily="49" charset="0"/>
              </a:rPr>
              <a:t>”; </a:t>
            </a:r>
          </a:p>
          <a:p>
            <a:pPr lvl="2"/>
            <a:r>
              <a:rPr lang="en-US" sz="1600" dirty="0" smtClean="0">
                <a:latin typeface="Consolas" panose="020B0609020204030204" pitchFamily="49" charset="0"/>
                <a:cs typeface="Consolas" panose="020B0609020204030204" pitchFamily="49" charset="0"/>
              </a:rPr>
              <a:t>--2 “</a:t>
            </a:r>
            <a:r>
              <a:rPr lang="en-US" sz="1600" dirty="0" err="1" smtClean="0">
                <a:latin typeface="Consolas" panose="020B0609020204030204" pitchFamily="49" charset="0"/>
                <a:cs typeface="Consolas" panose="020B0609020204030204" pitchFamily="49" charset="0"/>
              </a:rPr>
              <a:t>FormatError|Busy|NoDirectConnection</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endParaRPr lang="en-US" sz="2200" dirty="0"/>
          </a:p>
          <a:p>
            <a:r>
              <a:rPr lang="en-US" sz="2200" dirty="0" smtClean="0"/>
              <a:t>Arrive: notify the arriving city. Happen once when at startup and after </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Goto</a:t>
            </a:r>
            <a:r>
              <a:rPr lang="en-US" sz="2200" dirty="0" smtClean="0">
                <a:latin typeface="Consolas" panose="020B0609020204030204" pitchFamily="49" charset="0"/>
                <a:cs typeface="Consolas" panose="020B0609020204030204" pitchFamily="49" charset="0"/>
              </a:rPr>
              <a:t>”</a:t>
            </a:r>
            <a:r>
              <a:rPr lang="en-US" sz="2200" dirty="0" smtClean="0"/>
              <a:t>.</a:t>
            </a:r>
          </a:p>
          <a:p>
            <a:pPr lvl="1"/>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Arrive.&lt;city</a:t>
            </a:r>
            <a:r>
              <a:rPr lang="en-US" sz="1600" dirty="0" smtClean="0">
                <a:latin typeface="Consolas" panose="020B0609020204030204" pitchFamily="49" charset="0"/>
                <a:cs typeface="Consolas" panose="020B0609020204030204" pitchFamily="49" charset="0"/>
              </a:rPr>
              <a:t>&gt;”, “”, “</a:t>
            </a:r>
            <a:r>
              <a:rPr lang="en-US" sz="1800" dirty="0" smtClean="0">
                <a:latin typeface="Consolas" panose="020B0609020204030204" pitchFamily="49" charset="0"/>
                <a:cs typeface="Consolas" panose="020B0609020204030204" pitchFamily="49" charset="0"/>
              </a:rPr>
              <a:t>&lt;</a:t>
            </a:r>
            <a:r>
              <a:rPr lang="en-US" sz="1800" dirty="0" err="1">
                <a:latin typeface="Consolas" panose="020B0609020204030204" pitchFamily="49" charset="0"/>
                <a:cs typeface="Consolas" panose="020B0609020204030204" pitchFamily="49" charset="0"/>
              </a:rPr>
              <a:t>tid</a:t>
            </a:r>
            <a:r>
              <a:rPr lang="en-US" sz="1800" dirty="0" smtClean="0">
                <a:latin typeface="Consolas" panose="020B0609020204030204" pitchFamily="49" charset="0"/>
                <a:cs typeface="Consolas" panose="020B0609020204030204" pitchFamily="49" charset="0"/>
              </a:rPr>
              <a:t>&gt;”</a:t>
            </a:r>
            <a:endParaRPr lang="en-US" sz="18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US" sz="4000" dirty="0" smtClean="0"/>
              <a:t>truck API, </a:t>
            </a:r>
            <a:r>
              <a:rPr lang="en-US" sz="4000" dirty="0" err="1" smtClean="0"/>
              <a:t>goto</a:t>
            </a:r>
            <a:r>
              <a:rPr lang="en-US" sz="4000" dirty="0" smtClean="0"/>
              <a:t> &amp; arrive</a:t>
            </a:r>
            <a:endParaRPr lang="en-US" sz="4000" dirty="0"/>
          </a:p>
        </p:txBody>
      </p:sp>
    </p:spTree>
    <p:extLst>
      <p:ext uri="{BB962C8B-B14F-4D97-AF65-F5344CB8AC3E}">
        <p14:creationId xmlns:p14="http://schemas.microsoft.com/office/powerpoint/2010/main" val="412210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4935" y="1133027"/>
            <a:ext cx="11135785" cy="5169300"/>
          </a:xfrm>
        </p:spPr>
        <p:txBody>
          <a:bodyPr/>
          <a:lstStyle/>
          <a:p>
            <a:r>
              <a:rPr lang="en-US" sz="2000" dirty="0" smtClean="0"/>
              <a:t>Environment Variables and start command settings:</a:t>
            </a:r>
          </a:p>
          <a:p>
            <a:pPr lvl="1"/>
            <a:endParaRPr lang="en-US" sz="1600" dirty="0" smtClean="0"/>
          </a:p>
          <a:p>
            <a:endParaRPr lang="en-US" dirty="0" smtClean="0"/>
          </a:p>
        </p:txBody>
      </p:sp>
      <p:sp>
        <p:nvSpPr>
          <p:cNvPr id="3" name="Title 2"/>
          <p:cNvSpPr>
            <a:spLocks noGrp="1"/>
          </p:cNvSpPr>
          <p:nvPr>
            <p:ph type="title"/>
          </p:nvPr>
        </p:nvSpPr>
        <p:spPr/>
        <p:txBody>
          <a:bodyPr/>
          <a:lstStyle/>
          <a:p>
            <a:r>
              <a:rPr lang="en-US" dirty="0" smtClean="0"/>
              <a:t>Truck - Settings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03027465"/>
              </p:ext>
            </p:extLst>
          </p:nvPr>
        </p:nvGraphicFramePr>
        <p:xfrm>
          <a:off x="812800" y="1676400"/>
          <a:ext cx="10769600" cy="4627308"/>
        </p:xfrm>
        <a:graphic>
          <a:graphicData uri="http://schemas.openxmlformats.org/drawingml/2006/table">
            <a:tbl>
              <a:tblPr firstRow="1" bandRow="1">
                <a:tableStyleId>{5C22544A-7EE6-4342-B048-85BDC9FD1C3A}</a:tableStyleId>
              </a:tblPr>
              <a:tblGrid>
                <a:gridCol w="2844800"/>
                <a:gridCol w="1016000"/>
                <a:gridCol w="3048000"/>
                <a:gridCol w="3860800"/>
              </a:tblGrid>
              <a:tr h="457200">
                <a:tc>
                  <a:txBody>
                    <a:bodyPr/>
                    <a:lstStyle/>
                    <a:p>
                      <a:r>
                        <a:rPr lang="en-US" sz="1200" dirty="0" smtClean="0"/>
                        <a:t>ENV</a:t>
                      </a:r>
                      <a:r>
                        <a:rPr lang="en-US" sz="1200" baseline="0" dirty="0" smtClean="0"/>
                        <a:t> name</a:t>
                      </a:r>
                      <a:endParaRPr lang="en-US" sz="1200" dirty="0"/>
                    </a:p>
                  </a:txBody>
                  <a:tcPr marL="121920" marR="121920"/>
                </a:tc>
                <a:tc>
                  <a:txBody>
                    <a:bodyPr/>
                    <a:lstStyle/>
                    <a:p>
                      <a:r>
                        <a:rPr lang="en-US" sz="1200" baseline="0" dirty="0" smtClean="0"/>
                        <a:t>CMD flag</a:t>
                      </a:r>
                      <a:endParaRPr lang="en-US" sz="1200" dirty="0"/>
                    </a:p>
                  </a:txBody>
                  <a:tcPr marL="121920" marR="121920"/>
                </a:tc>
                <a:tc>
                  <a:txBody>
                    <a:bodyPr/>
                    <a:lstStyle/>
                    <a:p>
                      <a:r>
                        <a:rPr lang="en-US" sz="1200" dirty="0" smtClean="0"/>
                        <a:t>Default value</a:t>
                      </a:r>
                      <a:endParaRPr lang="en-US" sz="1200" dirty="0"/>
                    </a:p>
                  </a:txBody>
                  <a:tcPr marL="121920" marR="121920"/>
                </a:tc>
                <a:tc>
                  <a:txBody>
                    <a:bodyPr/>
                    <a:lstStyle/>
                    <a:p>
                      <a:r>
                        <a:rPr lang="en-US" sz="1200" dirty="0" smtClean="0"/>
                        <a:t>Usage</a:t>
                      </a:r>
                      <a:endParaRPr lang="en-US" sz="1200" dirty="0"/>
                    </a:p>
                  </a:txBody>
                  <a:tcPr marL="121920" marR="121920"/>
                </a:tc>
              </a:tr>
              <a:tr h="388784">
                <a:tc>
                  <a:txBody>
                    <a:bodyPr/>
                    <a:lstStyle/>
                    <a:p>
                      <a:r>
                        <a:rPr lang="en-US" sz="1200" dirty="0" smtClean="0"/>
                        <a:t>LOG_LEVEL</a:t>
                      </a:r>
                      <a:endParaRPr lang="en-US" sz="1200" dirty="0"/>
                    </a:p>
                  </a:txBody>
                  <a:tcPr marL="121920" marR="121920"/>
                </a:tc>
                <a:tc>
                  <a:txBody>
                    <a:bodyPr/>
                    <a:lstStyle/>
                    <a:p>
                      <a:r>
                        <a:rPr lang="en-US" sz="1200" dirty="0" smtClean="0"/>
                        <a:t>log</a:t>
                      </a:r>
                      <a:endParaRPr lang="en-US" sz="1200" dirty="0"/>
                    </a:p>
                  </a:txBody>
                  <a:tcPr marL="121920" marR="121920"/>
                </a:tc>
                <a:tc>
                  <a:txBody>
                    <a:bodyPr/>
                    <a:lstStyle/>
                    <a:p>
                      <a:r>
                        <a:rPr lang="en-US" sz="1200" dirty="0" smtClean="0"/>
                        <a:t>4</a:t>
                      </a:r>
                      <a:endParaRPr lang="en-US" sz="1200" dirty="0"/>
                    </a:p>
                  </a:txBody>
                  <a:tcPr marL="121920" marR="121920"/>
                </a:tc>
                <a:tc>
                  <a:txBody>
                    <a:bodyPr/>
                    <a:lstStyle/>
                    <a:p>
                      <a:r>
                        <a:rPr lang="en-US" sz="1200" dirty="0" smtClean="0"/>
                        <a:t>Setting</a:t>
                      </a:r>
                      <a:r>
                        <a:rPr lang="en-US" sz="1200" baseline="0" dirty="0" smtClean="0"/>
                        <a:t> log level</a:t>
                      </a:r>
                      <a:endParaRPr lang="en-US" sz="1200" dirty="0"/>
                    </a:p>
                  </a:txBody>
                  <a:tcPr marL="121920" marR="121920"/>
                </a:tc>
              </a:tr>
              <a:tr h="671052">
                <a:tc>
                  <a:txBody>
                    <a:bodyPr/>
                    <a:lstStyle/>
                    <a:p>
                      <a:r>
                        <a:rPr lang="en-US" sz="1200" dirty="0" smtClean="0"/>
                        <a:t>NATS_URI</a:t>
                      </a:r>
                      <a:endParaRPr lang="en-US" sz="1200" dirty="0"/>
                    </a:p>
                  </a:txBody>
                  <a:tcPr marL="121920" marR="121920"/>
                </a:tc>
                <a:tc>
                  <a:txBody>
                    <a:bodyPr/>
                    <a:lstStyle/>
                    <a:p>
                      <a:r>
                        <a:rPr lang="en-US" sz="1200" dirty="0" err="1" smtClean="0"/>
                        <a:t>nats</a:t>
                      </a:r>
                      <a:endParaRPr lang="en-US" sz="1200" dirty="0"/>
                    </a:p>
                  </a:txBody>
                  <a:tcPr marL="121920" marR="121920"/>
                </a:tc>
                <a:tc>
                  <a:txBody>
                    <a:bodyPr/>
                    <a:lstStyle/>
                    <a:p>
                      <a:r>
                        <a:rPr lang="en-US" sz="1200" dirty="0" smtClean="0"/>
                        <a:t>nats://localhost:4222</a:t>
                      </a:r>
                      <a:endParaRPr lang="en-US" sz="1200" dirty="0"/>
                    </a:p>
                  </a:txBody>
                  <a:tcPr marL="121920" marR="121920"/>
                </a:tc>
                <a:tc>
                  <a:txBody>
                    <a:bodyPr/>
                    <a:lstStyle/>
                    <a:p>
                      <a:r>
                        <a:rPr lang="en-US" sz="1200" dirty="0" smtClean="0"/>
                        <a:t>Setting</a:t>
                      </a:r>
                      <a:r>
                        <a:rPr lang="en-US" sz="1200" baseline="0" dirty="0" smtClean="0"/>
                        <a:t> NATS servers.</a:t>
                      </a:r>
                    </a:p>
                    <a:p>
                      <a:r>
                        <a:rPr lang="en-US" sz="1200" baseline="0" dirty="0" smtClean="0"/>
                        <a:t>Use ; to split </a:t>
                      </a:r>
                      <a:r>
                        <a:rPr lang="en-US" sz="1200" baseline="0" dirty="0" err="1" smtClean="0"/>
                        <a:t>urls</a:t>
                      </a:r>
                      <a:r>
                        <a:rPr lang="en-US" sz="1200" baseline="0" dirty="0" smtClean="0"/>
                        <a:t>.</a:t>
                      </a:r>
                      <a:endParaRPr lang="en-US" sz="1200" dirty="0"/>
                    </a:p>
                  </a:txBody>
                  <a:tcPr marL="121920" marR="121920"/>
                </a:tc>
              </a:tr>
              <a:tr h="388784">
                <a:tc>
                  <a:txBody>
                    <a:bodyPr/>
                    <a:lstStyle/>
                    <a:p>
                      <a:r>
                        <a:rPr lang="en-US" sz="1200" dirty="0" smtClean="0"/>
                        <a:t>MAP_NAME</a:t>
                      </a:r>
                      <a:endParaRPr lang="en-US" sz="1200" dirty="0"/>
                    </a:p>
                  </a:txBody>
                  <a:tcPr marL="121920" marR="121920"/>
                </a:tc>
                <a:tc>
                  <a:txBody>
                    <a:bodyPr/>
                    <a:lstStyle/>
                    <a:p>
                      <a:r>
                        <a:rPr lang="en-US" sz="1200" dirty="0" smtClean="0"/>
                        <a:t>map</a:t>
                      </a:r>
                      <a:endParaRPr lang="en-US" sz="1200" dirty="0"/>
                    </a:p>
                  </a:txBody>
                  <a:tcPr marL="121920" marR="121920"/>
                </a:tc>
                <a:tc>
                  <a:txBody>
                    <a:bodyPr/>
                    <a:lstStyle/>
                    <a:p>
                      <a:r>
                        <a:rPr lang="en-US" sz="1200" dirty="0" err="1" smtClean="0"/>
                        <a:t>map.data</a:t>
                      </a:r>
                      <a:endParaRPr lang="en-US" sz="1200" dirty="0"/>
                    </a:p>
                  </a:txBody>
                  <a:tcPr marL="121920" marR="121920"/>
                </a:tc>
                <a:tc>
                  <a:txBody>
                    <a:bodyPr/>
                    <a:lstStyle/>
                    <a:p>
                      <a:r>
                        <a:rPr lang="en-US" sz="1200" dirty="0" smtClean="0"/>
                        <a:t>Map</a:t>
                      </a:r>
                      <a:r>
                        <a:rPr lang="en-US" sz="1200" baseline="0" dirty="0" smtClean="0"/>
                        <a:t> file name</a:t>
                      </a:r>
                      <a:endParaRPr lang="en-US" sz="1200" dirty="0"/>
                    </a:p>
                  </a:txBody>
                  <a:tcPr marL="121920" marR="121920"/>
                </a:tc>
              </a:tr>
              <a:tr h="388784">
                <a:tc>
                  <a:txBody>
                    <a:bodyPr/>
                    <a:lstStyle/>
                    <a:p>
                      <a:r>
                        <a:rPr lang="en-US" sz="1200" dirty="0" smtClean="0"/>
                        <a:t>CAPACITY</a:t>
                      </a:r>
                      <a:endParaRPr lang="en-US" sz="1200" dirty="0"/>
                    </a:p>
                  </a:txBody>
                  <a:tcPr marL="121920" marR="121920"/>
                </a:tc>
                <a:tc>
                  <a:txBody>
                    <a:bodyPr/>
                    <a:lstStyle/>
                    <a:p>
                      <a:r>
                        <a:rPr lang="en-US" sz="1200" dirty="0" smtClean="0"/>
                        <a:t>c</a:t>
                      </a:r>
                      <a:endParaRPr lang="en-US" sz="1200" dirty="0"/>
                    </a:p>
                  </a:txBody>
                  <a:tcPr marL="121920" marR="121920"/>
                </a:tc>
                <a:tc>
                  <a:txBody>
                    <a:bodyPr/>
                    <a:lstStyle/>
                    <a:p>
                      <a:r>
                        <a:rPr lang="en-US" sz="1200" dirty="0" smtClean="0"/>
                        <a:t>2000</a:t>
                      </a:r>
                      <a:endParaRPr lang="en-US" sz="1200" dirty="0"/>
                    </a:p>
                  </a:txBody>
                  <a:tcPr marL="121920" marR="121920"/>
                </a:tc>
                <a:tc>
                  <a:txBody>
                    <a:bodyPr/>
                    <a:lstStyle/>
                    <a:p>
                      <a:r>
                        <a:rPr lang="en-US" sz="1200" dirty="0" smtClean="0"/>
                        <a:t>Capacity</a:t>
                      </a:r>
                      <a:endParaRPr lang="en-US" sz="1200" dirty="0"/>
                    </a:p>
                  </a:txBody>
                  <a:tcPr marL="121920" marR="121920"/>
                </a:tc>
              </a:tr>
              <a:tr h="388784">
                <a:tc>
                  <a:txBody>
                    <a:bodyPr/>
                    <a:lstStyle/>
                    <a:p>
                      <a:r>
                        <a:rPr lang="en-US" sz="1200" dirty="0" smtClean="0"/>
                        <a:t>SPEED</a:t>
                      </a:r>
                      <a:endParaRPr lang="en-US" sz="1200" dirty="0"/>
                    </a:p>
                  </a:txBody>
                  <a:tcPr marL="121920" marR="121920"/>
                </a:tc>
                <a:tc>
                  <a:txBody>
                    <a:bodyPr/>
                    <a:lstStyle/>
                    <a:p>
                      <a:r>
                        <a:rPr lang="en-US" sz="1200" dirty="0" smtClean="0"/>
                        <a:t>s</a:t>
                      </a:r>
                      <a:endParaRPr lang="en-US" sz="1200" dirty="0"/>
                    </a:p>
                  </a:txBody>
                  <a:tcPr marL="121920" marR="121920"/>
                </a:tc>
                <a:tc>
                  <a:txBody>
                    <a:bodyPr/>
                    <a:lstStyle/>
                    <a:p>
                      <a:r>
                        <a:rPr lang="en-US" sz="1200" dirty="0" smtClean="0"/>
                        <a:t>1</a:t>
                      </a:r>
                      <a:endParaRPr lang="en-US" sz="1200" dirty="0"/>
                    </a:p>
                  </a:txBody>
                  <a:tcPr marL="121920" marR="121920"/>
                </a:tc>
                <a:tc>
                  <a:txBody>
                    <a:bodyPr/>
                    <a:lstStyle/>
                    <a:p>
                      <a:r>
                        <a:rPr lang="en-US" sz="1200" dirty="0" smtClean="0"/>
                        <a:t>Speed</a:t>
                      </a:r>
                      <a:r>
                        <a:rPr lang="en-US" sz="1200" baseline="0" dirty="0" smtClean="0"/>
                        <a:t> in (m/s)</a:t>
                      </a:r>
                      <a:endParaRPr lang="en-US" sz="1200" dirty="0"/>
                    </a:p>
                  </a:txBody>
                  <a:tcPr marL="121920" marR="121920"/>
                </a:tc>
              </a:tr>
              <a:tr h="388784">
                <a:tc>
                  <a:txBody>
                    <a:bodyPr/>
                    <a:lstStyle/>
                    <a:p>
                      <a:r>
                        <a:rPr lang="en-US" sz="1200" dirty="0" smtClean="0"/>
                        <a:t>LOAD_DURATION</a:t>
                      </a:r>
                      <a:endParaRPr lang="en-US" sz="1200" dirty="0"/>
                    </a:p>
                  </a:txBody>
                  <a:tcPr marL="121920" marR="121920"/>
                </a:tc>
                <a:tc>
                  <a:txBody>
                    <a:bodyPr/>
                    <a:lstStyle/>
                    <a:p>
                      <a:r>
                        <a:rPr lang="en-US" sz="1200" dirty="0" err="1" smtClean="0"/>
                        <a:t>ld</a:t>
                      </a:r>
                      <a:endParaRPr lang="en-US" sz="1200" dirty="0"/>
                    </a:p>
                  </a:txBody>
                  <a:tcPr marL="121920" marR="121920"/>
                </a:tc>
                <a:tc>
                  <a:txBody>
                    <a:bodyPr/>
                    <a:lstStyle/>
                    <a:p>
                      <a:r>
                        <a:rPr lang="en-US" sz="1200" dirty="0" smtClean="0"/>
                        <a:t>60</a:t>
                      </a:r>
                      <a:endParaRPr lang="en-US" sz="1200" dirty="0"/>
                    </a:p>
                  </a:txBody>
                  <a:tcPr marL="121920" marR="121920"/>
                </a:tc>
                <a:tc>
                  <a:txBody>
                    <a:bodyPr/>
                    <a:lstStyle/>
                    <a:p>
                      <a:r>
                        <a:rPr lang="en-US" sz="1200" dirty="0" smtClean="0"/>
                        <a:t>Load duration in (minutes)</a:t>
                      </a:r>
                      <a:endParaRPr lang="en-US" sz="1200" dirty="0"/>
                    </a:p>
                  </a:txBody>
                  <a:tcPr marL="121920" marR="121920"/>
                </a:tc>
              </a:tr>
              <a:tr h="388784">
                <a:tc>
                  <a:txBody>
                    <a:bodyPr/>
                    <a:lstStyle/>
                    <a:p>
                      <a:r>
                        <a:rPr lang="en-US" sz="1200" dirty="0" smtClean="0"/>
                        <a:t>WORKING_TIME</a:t>
                      </a:r>
                      <a:endParaRPr lang="en-US" sz="1200" dirty="0"/>
                    </a:p>
                  </a:txBody>
                  <a:tcPr marL="121920" marR="121920"/>
                </a:tc>
                <a:tc>
                  <a:txBody>
                    <a:bodyPr/>
                    <a:lstStyle/>
                    <a:p>
                      <a:r>
                        <a:rPr lang="en-US" sz="1200" dirty="0" smtClean="0"/>
                        <a:t>w</a:t>
                      </a:r>
                      <a:endParaRPr lang="en-US" sz="1200" dirty="0"/>
                    </a:p>
                  </a:txBody>
                  <a:tcPr marL="121920" marR="121920"/>
                </a:tc>
                <a:tc>
                  <a:txBody>
                    <a:bodyPr/>
                    <a:lstStyle/>
                    <a:p>
                      <a:r>
                        <a:rPr lang="en-US" sz="1200" dirty="0" smtClean="0"/>
                        <a:t>10000</a:t>
                      </a:r>
                      <a:endParaRPr lang="en-US" sz="1200" dirty="0"/>
                    </a:p>
                  </a:txBody>
                  <a:tcPr marL="121920" marR="121920"/>
                </a:tc>
                <a:tc>
                  <a:txBody>
                    <a:bodyPr/>
                    <a:lstStyle/>
                    <a:p>
                      <a:r>
                        <a:rPr lang="en-US" sz="1200" dirty="0" smtClean="0"/>
                        <a:t>Working time in (minutes)</a:t>
                      </a:r>
                      <a:endParaRPr lang="en-US" sz="1200" dirty="0"/>
                    </a:p>
                  </a:txBody>
                  <a:tcPr marL="121920" marR="121920"/>
                </a:tc>
              </a:tr>
              <a:tr h="388784">
                <a:tc>
                  <a:txBody>
                    <a:bodyPr/>
                    <a:lstStyle/>
                    <a:p>
                      <a:r>
                        <a:rPr lang="en-US" sz="1200" dirty="0" smtClean="0"/>
                        <a:t>TIME_FACTOR</a:t>
                      </a:r>
                      <a:endParaRPr lang="en-US" sz="1200" dirty="0"/>
                    </a:p>
                  </a:txBody>
                  <a:tcPr marL="121920" marR="121920"/>
                </a:tc>
                <a:tc>
                  <a:txBody>
                    <a:bodyPr/>
                    <a:lstStyle/>
                    <a:p>
                      <a:r>
                        <a:rPr lang="en-US" sz="1200" dirty="0" smtClean="0"/>
                        <a:t>f</a:t>
                      </a:r>
                      <a:endParaRPr lang="en-US" sz="1200" dirty="0"/>
                    </a:p>
                  </a:txBody>
                  <a:tcPr marL="121920" marR="121920"/>
                </a:tc>
                <a:tc>
                  <a:txBody>
                    <a:bodyPr/>
                    <a:lstStyle/>
                    <a:p>
                      <a:r>
                        <a:rPr lang="en-US" sz="1200" dirty="0" smtClean="0"/>
                        <a:t>1000</a:t>
                      </a:r>
                      <a:endParaRPr lang="en-US" sz="1200" dirty="0"/>
                    </a:p>
                  </a:txBody>
                  <a:tcPr marL="121920" marR="121920"/>
                </a:tc>
                <a:tc>
                  <a:txBody>
                    <a:bodyPr/>
                    <a:lstStyle/>
                    <a:p>
                      <a:r>
                        <a:rPr lang="en-US" sz="1200" dirty="0" smtClean="0"/>
                        <a:t>Time</a:t>
                      </a:r>
                      <a:r>
                        <a:rPr lang="en-US" sz="1200" baseline="0" dirty="0" smtClean="0"/>
                        <a:t> factor</a:t>
                      </a:r>
                      <a:endParaRPr lang="en-US" sz="1200" dirty="0"/>
                    </a:p>
                  </a:txBody>
                  <a:tcPr marL="121920" marR="121920"/>
                </a:tc>
              </a:tr>
              <a:tr h="388784">
                <a:tc>
                  <a:txBody>
                    <a:bodyPr/>
                    <a:lstStyle/>
                    <a:p>
                      <a:r>
                        <a:rPr lang="en-US" sz="1200" kern="1200" dirty="0" smtClean="0">
                          <a:solidFill>
                            <a:schemeClr val="dk1"/>
                          </a:solidFill>
                          <a:latin typeface="+mn-lt"/>
                          <a:ea typeface="+mn-ea"/>
                          <a:cs typeface="+mn-cs"/>
                        </a:rPr>
                        <a:t>TRUCK_ID</a:t>
                      </a:r>
                      <a:endParaRPr lang="en-US" sz="1200" kern="1200" dirty="0">
                        <a:solidFill>
                          <a:schemeClr val="dk1"/>
                        </a:solidFill>
                        <a:latin typeface="+mn-lt"/>
                        <a:ea typeface="+mn-ea"/>
                        <a:cs typeface="+mn-cs"/>
                      </a:endParaRPr>
                    </a:p>
                  </a:txBody>
                  <a:tcPr marL="121920" marR="121920"/>
                </a:tc>
                <a:tc>
                  <a:txBody>
                    <a:bodyPr/>
                    <a:lstStyle/>
                    <a:p>
                      <a:r>
                        <a:rPr lang="en-US" sz="1200" kern="1200" dirty="0" smtClean="0">
                          <a:solidFill>
                            <a:schemeClr val="dk1"/>
                          </a:solidFill>
                          <a:latin typeface="+mn-lt"/>
                          <a:ea typeface="+mn-ea"/>
                          <a:cs typeface="+mn-cs"/>
                        </a:rPr>
                        <a:t>id</a:t>
                      </a:r>
                      <a:endParaRPr lang="en-US" sz="1200" kern="1200" dirty="0">
                        <a:solidFill>
                          <a:schemeClr val="dk1"/>
                        </a:solidFill>
                        <a:latin typeface="+mn-lt"/>
                        <a:ea typeface="+mn-ea"/>
                        <a:cs typeface="+mn-cs"/>
                      </a:endParaRPr>
                    </a:p>
                  </a:txBody>
                  <a:tcPr marL="121920" marR="121920"/>
                </a:tc>
                <a:tc>
                  <a:txBody>
                    <a:bodyPr/>
                    <a:lstStyle/>
                    <a:p>
                      <a:r>
                        <a:rPr lang="en-US" sz="1200" kern="1200" dirty="0" smtClean="0">
                          <a:solidFill>
                            <a:schemeClr val="dk1"/>
                          </a:solidFill>
                          <a:latin typeface="+mn-lt"/>
                          <a:ea typeface="+mn-ea"/>
                          <a:cs typeface="+mn-cs"/>
                        </a:rPr>
                        <a:t>t0</a:t>
                      </a:r>
                      <a:endParaRPr lang="en-US" sz="1200" kern="1200" dirty="0">
                        <a:solidFill>
                          <a:schemeClr val="dk1"/>
                        </a:solidFill>
                        <a:latin typeface="+mn-lt"/>
                        <a:ea typeface="+mn-ea"/>
                        <a:cs typeface="+mn-cs"/>
                      </a:endParaRPr>
                    </a:p>
                  </a:txBody>
                  <a:tcPr marL="121920" marR="121920"/>
                </a:tc>
                <a:tc>
                  <a:txBody>
                    <a:bodyPr/>
                    <a:lstStyle/>
                    <a:p>
                      <a:r>
                        <a:rPr lang="en-US" sz="1200" kern="1200" dirty="0" smtClean="0">
                          <a:solidFill>
                            <a:schemeClr val="dk1"/>
                          </a:solidFill>
                          <a:latin typeface="+mn-lt"/>
                          <a:ea typeface="+mn-ea"/>
                          <a:cs typeface="+mn-cs"/>
                        </a:rPr>
                        <a:t>Truck ID</a:t>
                      </a:r>
                      <a:endParaRPr lang="en-US" sz="1200" kern="1200" dirty="0">
                        <a:solidFill>
                          <a:schemeClr val="dk1"/>
                        </a:solidFill>
                        <a:latin typeface="+mn-lt"/>
                        <a:ea typeface="+mn-ea"/>
                        <a:cs typeface="+mn-cs"/>
                      </a:endParaRPr>
                    </a:p>
                  </a:txBody>
                  <a:tcPr marL="121920" marR="121920"/>
                </a:tc>
              </a:tr>
              <a:tr h="388784">
                <a:tc>
                  <a:txBody>
                    <a:bodyPr/>
                    <a:lstStyle/>
                    <a:p>
                      <a:r>
                        <a:rPr lang="en-US" sz="1200" kern="1200" dirty="0" smtClean="0">
                          <a:solidFill>
                            <a:schemeClr val="dk1"/>
                          </a:solidFill>
                          <a:latin typeface="+mn-lt"/>
                          <a:ea typeface="+mn-ea"/>
                          <a:cs typeface="+mn-cs"/>
                        </a:rPr>
                        <a:t>INIT_CITY</a:t>
                      </a:r>
                      <a:endParaRPr lang="en-US" sz="1200" kern="1200" dirty="0">
                        <a:solidFill>
                          <a:schemeClr val="dk1"/>
                        </a:solidFill>
                        <a:latin typeface="+mn-lt"/>
                        <a:ea typeface="+mn-ea"/>
                        <a:cs typeface="+mn-cs"/>
                      </a:endParaRPr>
                    </a:p>
                  </a:txBody>
                  <a:tcPr marL="121920" marR="121920"/>
                </a:tc>
                <a:tc>
                  <a:txBody>
                    <a:bodyPr/>
                    <a:lstStyle/>
                    <a:p>
                      <a:r>
                        <a:rPr lang="en-US" sz="1200" kern="1200" dirty="0" err="1" smtClean="0">
                          <a:solidFill>
                            <a:schemeClr val="dk1"/>
                          </a:solidFill>
                          <a:latin typeface="+mn-lt"/>
                          <a:ea typeface="+mn-ea"/>
                          <a:cs typeface="+mn-cs"/>
                        </a:rPr>
                        <a:t>init</a:t>
                      </a:r>
                      <a:endParaRPr lang="en-US" sz="1200" kern="1200" dirty="0">
                        <a:solidFill>
                          <a:schemeClr val="dk1"/>
                        </a:solidFill>
                        <a:latin typeface="+mn-lt"/>
                        <a:ea typeface="+mn-ea"/>
                        <a:cs typeface="+mn-cs"/>
                      </a:endParaRPr>
                    </a:p>
                  </a:txBody>
                  <a:tcPr marL="121920" marR="121920"/>
                </a:tc>
                <a:tc>
                  <a:txBody>
                    <a:bodyPr/>
                    <a:lstStyle/>
                    <a:p>
                      <a:r>
                        <a:rPr lang="en-US" sz="1200" kern="1200" dirty="0" smtClean="0">
                          <a:solidFill>
                            <a:schemeClr val="dk1"/>
                          </a:solidFill>
                          <a:latin typeface="+mn-lt"/>
                          <a:ea typeface="+mn-ea"/>
                          <a:cs typeface="+mn-cs"/>
                        </a:rPr>
                        <a:t>L_A</a:t>
                      </a:r>
                      <a:endParaRPr lang="en-US" sz="1200" kern="1200" dirty="0">
                        <a:solidFill>
                          <a:schemeClr val="dk1"/>
                        </a:solidFill>
                        <a:latin typeface="+mn-lt"/>
                        <a:ea typeface="+mn-ea"/>
                        <a:cs typeface="+mn-cs"/>
                      </a:endParaRPr>
                    </a:p>
                  </a:txBody>
                  <a:tcPr marL="121920" marR="121920"/>
                </a:tc>
                <a:tc>
                  <a:txBody>
                    <a:bodyPr/>
                    <a:lstStyle/>
                    <a:p>
                      <a:r>
                        <a:rPr lang="en-US" sz="1200" kern="1200" dirty="0" smtClean="0">
                          <a:solidFill>
                            <a:schemeClr val="dk1"/>
                          </a:solidFill>
                          <a:latin typeface="+mn-lt"/>
                          <a:ea typeface="+mn-ea"/>
                          <a:cs typeface="+mn-cs"/>
                        </a:rPr>
                        <a:t>Initial city</a:t>
                      </a:r>
                      <a:endParaRPr lang="en-US" sz="1200" kern="1200" dirty="0">
                        <a:solidFill>
                          <a:schemeClr val="dk1"/>
                        </a:solidFill>
                        <a:latin typeface="+mn-lt"/>
                        <a:ea typeface="+mn-ea"/>
                        <a:cs typeface="+mn-cs"/>
                      </a:endParaRPr>
                    </a:p>
                  </a:txBody>
                  <a:tcPr marL="121920" marR="121920"/>
                </a:tc>
              </a:tr>
            </a:tbl>
          </a:graphicData>
        </a:graphic>
      </p:graphicFrame>
    </p:spTree>
    <p:extLst>
      <p:ext uri="{BB962C8B-B14F-4D97-AF65-F5344CB8AC3E}">
        <p14:creationId xmlns:p14="http://schemas.microsoft.com/office/powerpoint/2010/main" val="697534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45343"/>
            <a:ext cx="9720278" cy="4791346"/>
          </a:xfrm>
        </p:spPr>
        <p:txBody>
          <a:bodyPr>
            <a:normAutofit/>
          </a:bodyPr>
          <a:lstStyle/>
          <a:p>
            <a:r>
              <a:rPr lang="en-US" dirty="0" smtClean="0"/>
              <a:t>Popular. Google, Cloud Foundry, </a:t>
            </a:r>
            <a:r>
              <a:rPr lang="en-US" dirty="0" err="1" smtClean="0">
                <a:solidFill>
                  <a:schemeClr val="tx2">
                    <a:lumMod val="50000"/>
                    <a:lumOff val="50000"/>
                  </a:schemeClr>
                </a:solidFill>
              </a:rPr>
              <a:t>Apcera</a:t>
            </a:r>
            <a:r>
              <a:rPr lang="en-US" dirty="0" smtClean="0"/>
              <a:t>, </a:t>
            </a:r>
            <a:r>
              <a:rPr lang="en-US" dirty="0" err="1" smtClean="0"/>
              <a:t>docker</a:t>
            </a:r>
            <a:r>
              <a:rPr lang="en-US" dirty="0" smtClean="0"/>
              <a:t>, Core OS…</a:t>
            </a:r>
          </a:p>
          <a:p>
            <a:pPr lvl="1"/>
            <a:r>
              <a:rPr lang="en-US" dirty="0"/>
              <a:t>“</a:t>
            </a:r>
            <a:r>
              <a:rPr lang="en-US" i="1" dirty="0"/>
              <a:t>Go will become the dominant language for systems work in </a:t>
            </a:r>
            <a:r>
              <a:rPr lang="en-US" i="1" dirty="0" err="1" smtClean="0"/>
              <a:t>IaaS</a:t>
            </a:r>
            <a:r>
              <a:rPr lang="en-US" i="1" dirty="0" smtClean="0"/>
              <a:t>, Orchestration, and PaaS</a:t>
            </a:r>
            <a:r>
              <a:rPr lang="en-US" dirty="0" smtClean="0"/>
              <a:t>.”, -- by </a:t>
            </a:r>
            <a:r>
              <a:rPr lang="en-US" i="1" dirty="0" smtClean="0"/>
              <a:t>Derek Collison</a:t>
            </a:r>
          </a:p>
          <a:p>
            <a:r>
              <a:rPr lang="en-US" dirty="0" smtClean="0"/>
              <a:t>Why Go?</a:t>
            </a:r>
          </a:p>
          <a:p>
            <a:pPr lvl="1"/>
            <a:r>
              <a:rPr lang="en-US" dirty="0" smtClean="0"/>
              <a:t>Simple </a:t>
            </a:r>
            <a:r>
              <a:rPr lang="en-US" dirty="0" smtClean="0">
                <a:solidFill>
                  <a:schemeClr val="tx2">
                    <a:lumMod val="50000"/>
                    <a:lumOff val="50000"/>
                  </a:schemeClr>
                </a:solidFill>
              </a:rPr>
              <a:t>compiled</a:t>
            </a:r>
            <a:r>
              <a:rPr lang="en-US" dirty="0" smtClean="0"/>
              <a:t> language, fast in building.</a:t>
            </a:r>
          </a:p>
          <a:p>
            <a:pPr lvl="1"/>
            <a:r>
              <a:rPr lang="en-US" dirty="0" smtClean="0"/>
              <a:t>Good Standard </a:t>
            </a:r>
            <a:r>
              <a:rPr lang="en-US" dirty="0" smtClean="0">
                <a:solidFill>
                  <a:schemeClr val="tx2">
                    <a:lumMod val="50000"/>
                    <a:lumOff val="50000"/>
                  </a:schemeClr>
                </a:solidFill>
              </a:rPr>
              <a:t>Library</a:t>
            </a:r>
            <a:r>
              <a:rPr lang="en-US" dirty="0" smtClean="0"/>
              <a:t>, already very powerful without 3</a:t>
            </a:r>
            <a:r>
              <a:rPr lang="en-US" baseline="30000" dirty="0" smtClean="0"/>
              <a:t>rd</a:t>
            </a:r>
            <a:r>
              <a:rPr lang="en-US" dirty="0" smtClean="0"/>
              <a:t> party packages.</a:t>
            </a:r>
          </a:p>
          <a:p>
            <a:pPr lvl="1"/>
            <a:r>
              <a:rPr lang="en-US" dirty="0" smtClean="0">
                <a:solidFill>
                  <a:schemeClr val="tx2">
                    <a:lumMod val="50000"/>
                    <a:lumOff val="50000"/>
                  </a:schemeClr>
                </a:solidFill>
              </a:rPr>
              <a:t>Concurrency</a:t>
            </a:r>
            <a:r>
              <a:rPr lang="en-US" dirty="0" smtClean="0"/>
              <a:t>, channel, go routine…</a:t>
            </a:r>
          </a:p>
          <a:p>
            <a:pPr lvl="1"/>
            <a:r>
              <a:rPr lang="en-US" dirty="0" smtClean="0">
                <a:solidFill>
                  <a:schemeClr val="tx2">
                    <a:lumMod val="50000"/>
                    <a:lumOff val="50000"/>
                  </a:schemeClr>
                </a:solidFill>
              </a:rPr>
              <a:t>Garbage collection</a:t>
            </a:r>
            <a:r>
              <a:rPr lang="en-US" dirty="0" smtClean="0"/>
              <a:t>, pros and cons</a:t>
            </a:r>
          </a:p>
          <a:p>
            <a:pPr lvl="1"/>
            <a:r>
              <a:rPr lang="en-US" dirty="0" smtClean="0"/>
              <a:t>Well organized package </a:t>
            </a:r>
            <a:r>
              <a:rPr lang="en-US" dirty="0" smtClean="0">
                <a:solidFill>
                  <a:schemeClr val="tx2">
                    <a:lumMod val="50000"/>
                    <a:lumOff val="50000"/>
                  </a:schemeClr>
                </a:solidFill>
              </a:rPr>
              <a:t>importing</a:t>
            </a:r>
            <a:r>
              <a:rPr lang="en-US" dirty="0" smtClean="0"/>
              <a:t>, fully qualified path</a:t>
            </a:r>
          </a:p>
          <a:p>
            <a:pPr lvl="1"/>
            <a:r>
              <a:rPr lang="en-US" dirty="0" smtClean="0">
                <a:solidFill>
                  <a:schemeClr val="tx2">
                    <a:lumMod val="50000"/>
                    <a:lumOff val="50000"/>
                  </a:schemeClr>
                </a:solidFill>
              </a:rPr>
              <a:t>Defer</a:t>
            </a:r>
          </a:p>
          <a:p>
            <a:pPr lvl="1"/>
            <a:r>
              <a:rPr lang="en-US" dirty="0" smtClean="0"/>
              <a:t>Simple public/private</a:t>
            </a:r>
          </a:p>
          <a:p>
            <a:pPr lvl="1"/>
            <a:r>
              <a:rPr lang="en-US" dirty="0" smtClean="0"/>
              <a:t>Not OO but still can write “class”, </a:t>
            </a:r>
            <a:r>
              <a:rPr lang="en-US" dirty="0" err="1" smtClean="0"/>
              <a:t>func</a:t>
            </a:r>
            <a:r>
              <a:rPr lang="en-US" dirty="0" smtClean="0"/>
              <a:t>() bind to data.</a:t>
            </a:r>
          </a:p>
          <a:p>
            <a:pPr marL="814387" lvl="1"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a:p>
        </p:txBody>
      </p:sp>
      <p:sp>
        <p:nvSpPr>
          <p:cNvPr id="4" name="Title 3"/>
          <p:cNvSpPr>
            <a:spLocks noGrp="1"/>
          </p:cNvSpPr>
          <p:nvPr>
            <p:ph type="title"/>
          </p:nvPr>
        </p:nvSpPr>
        <p:spPr/>
        <p:txBody>
          <a:bodyPr/>
          <a:lstStyle/>
          <a:p>
            <a:r>
              <a:rPr lang="en-US" dirty="0" smtClean="0"/>
              <a:t>Why GO</a:t>
            </a:r>
            <a:endParaRPr lang="en-US" dirty="0"/>
          </a:p>
        </p:txBody>
      </p:sp>
    </p:spTree>
    <p:extLst>
      <p:ext uri="{BB962C8B-B14F-4D97-AF65-F5344CB8AC3E}">
        <p14:creationId xmlns:p14="http://schemas.microsoft.com/office/powerpoint/2010/main" val="2032497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168" y="1226127"/>
            <a:ext cx="2411459" cy="5174673"/>
          </a:xfrm>
        </p:spPr>
        <p:txBody>
          <a:bodyPr/>
          <a:lstStyle/>
          <a:p>
            <a:pPr marL="0" indent="0">
              <a:buNone/>
            </a:pPr>
            <a:r>
              <a:rPr lang="en-US" sz="1400" dirty="0">
                <a:latin typeface="Consolas" panose="020B0609020204030204" pitchFamily="49" charset="0"/>
                <a:cs typeface="Consolas" panose="020B0609020204030204" pitchFamily="49" charset="0"/>
              </a:rPr>
              <a:t>14</a:t>
            </a:r>
          </a:p>
          <a:p>
            <a:pPr marL="0" indent="0">
              <a:buNone/>
            </a:pPr>
            <a:r>
              <a:rPr lang="en-US" sz="1400" dirty="0">
                <a:latin typeface="Consolas" panose="020B0609020204030204" pitchFamily="49" charset="0"/>
                <a:cs typeface="Consolas" panose="020B0609020204030204" pitchFamily="49" charset="0"/>
              </a:rPr>
              <a:t>L_A 4</a:t>
            </a:r>
          </a:p>
          <a:p>
            <a:pPr marL="0" indent="0">
              <a:buNone/>
            </a:pPr>
            <a:r>
              <a:rPr lang="en-US" sz="1400" dirty="0">
                <a:latin typeface="Consolas" panose="020B0609020204030204" pitchFamily="49" charset="0"/>
                <a:cs typeface="Consolas" panose="020B0609020204030204" pitchFamily="49" charset="0"/>
              </a:rPr>
              <a:t>        L_F 68411</a:t>
            </a:r>
          </a:p>
          <a:p>
            <a:pPr marL="0" indent="0">
              <a:buNone/>
            </a:pPr>
            <a:r>
              <a:rPr lang="en-US" sz="1400" dirty="0">
                <a:latin typeface="Consolas" panose="020B0609020204030204" pitchFamily="49" charset="0"/>
                <a:cs typeface="Consolas" panose="020B0609020204030204" pitchFamily="49" charset="0"/>
              </a:rPr>
              <a:t>        L_E 107434</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S_e</a:t>
            </a:r>
            <a:r>
              <a:rPr lang="en-US" sz="1400" dirty="0">
                <a:latin typeface="Consolas" panose="020B0609020204030204" pitchFamily="49" charset="0"/>
                <a:cs typeface="Consolas" panose="020B0609020204030204" pitchFamily="49" charset="0"/>
              </a:rPr>
              <a:t> 71983</a:t>
            </a:r>
          </a:p>
          <a:p>
            <a:pPr marL="0" indent="0">
              <a:buNone/>
            </a:pPr>
            <a:r>
              <a:rPr lang="en-US" sz="1400" dirty="0">
                <a:latin typeface="Consolas" panose="020B0609020204030204" pitchFamily="49" charset="0"/>
                <a:cs typeface="Consolas" panose="020B0609020204030204" pitchFamily="49" charset="0"/>
              </a:rPr>
              <a:t>        L_C 104637</a:t>
            </a:r>
          </a:p>
          <a:p>
            <a:pPr marL="0" indent="0">
              <a:buNone/>
            </a:pPr>
            <a:r>
              <a:rPr lang="en-US" sz="1400" dirty="0">
                <a:latin typeface="Consolas" panose="020B0609020204030204" pitchFamily="49" charset="0"/>
                <a:cs typeface="Consolas" panose="020B0609020204030204" pitchFamily="49" charset="0"/>
              </a:rPr>
              <a:t>L_B 5</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S_h</a:t>
            </a:r>
            <a:r>
              <a:rPr lang="en-US" sz="1400" dirty="0">
                <a:latin typeface="Consolas" panose="020B0609020204030204" pitchFamily="49" charset="0"/>
                <a:cs typeface="Consolas" panose="020B0609020204030204" pitchFamily="49" charset="0"/>
              </a:rPr>
              <a:t> 152176</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S_b</a:t>
            </a:r>
            <a:r>
              <a:rPr lang="en-US" sz="1400" dirty="0">
                <a:latin typeface="Consolas" panose="020B0609020204030204" pitchFamily="49" charset="0"/>
                <a:cs typeface="Consolas" panose="020B0609020204030204" pitchFamily="49" charset="0"/>
              </a:rPr>
              <a:t> 60120</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S_g</a:t>
            </a:r>
            <a:r>
              <a:rPr lang="en-US" sz="1400" dirty="0">
                <a:latin typeface="Consolas" panose="020B0609020204030204" pitchFamily="49" charset="0"/>
                <a:cs typeface="Consolas" panose="020B0609020204030204" pitchFamily="49" charset="0"/>
              </a:rPr>
              <a:t> 92080</a:t>
            </a:r>
          </a:p>
          <a:p>
            <a:pPr marL="0" indent="0">
              <a:buNone/>
            </a:pPr>
            <a:r>
              <a:rPr lang="en-US" sz="1400" dirty="0">
                <a:latin typeface="Consolas" panose="020B0609020204030204" pitchFamily="49" charset="0"/>
                <a:cs typeface="Consolas" panose="020B0609020204030204" pitchFamily="49" charset="0"/>
              </a:rPr>
              <a:t>        L_C 100141</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S_d</a:t>
            </a:r>
            <a:r>
              <a:rPr lang="en-US" sz="1400" dirty="0">
                <a:latin typeface="Consolas" panose="020B0609020204030204" pitchFamily="49" charset="0"/>
                <a:cs typeface="Consolas" panose="020B0609020204030204" pitchFamily="49" charset="0"/>
              </a:rPr>
              <a:t> 142410</a:t>
            </a:r>
          </a:p>
          <a:p>
            <a:pPr marL="0" indent="0">
              <a:buNone/>
            </a:pPr>
            <a:r>
              <a:rPr lang="en-US" sz="1400" dirty="0">
                <a:latin typeface="Consolas" panose="020B0609020204030204" pitchFamily="49" charset="0"/>
                <a:cs typeface="Consolas" panose="020B0609020204030204" pitchFamily="49" charset="0"/>
              </a:rPr>
              <a:t>L_C 6</a:t>
            </a:r>
          </a:p>
          <a:p>
            <a:pPr marL="0" indent="0">
              <a:buNone/>
            </a:pPr>
            <a:r>
              <a:rPr lang="en-US" sz="1400" dirty="0">
                <a:latin typeface="Consolas" panose="020B0609020204030204" pitchFamily="49" charset="0"/>
                <a:cs typeface="Consolas" panose="020B0609020204030204" pitchFamily="49" charset="0"/>
              </a:rPr>
              <a:t>        L_D 66836</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S_d</a:t>
            </a:r>
            <a:r>
              <a:rPr lang="en-US" sz="1400" dirty="0">
                <a:latin typeface="Consolas" panose="020B0609020204030204" pitchFamily="49" charset="0"/>
                <a:cs typeface="Consolas" panose="020B0609020204030204" pitchFamily="49" charset="0"/>
              </a:rPr>
              <a:t> 116140</a:t>
            </a:r>
          </a:p>
          <a:p>
            <a:pPr marL="0" indent="0">
              <a:buNone/>
            </a:pPr>
            <a:r>
              <a:rPr lang="en-US" sz="1400" dirty="0">
                <a:latin typeface="Consolas" panose="020B0609020204030204" pitchFamily="49" charset="0"/>
                <a:cs typeface="Consolas" panose="020B0609020204030204" pitchFamily="49" charset="0"/>
              </a:rPr>
              <a:t>        L_B 100141</a:t>
            </a:r>
          </a:p>
          <a:p>
            <a:pPr marL="0" indent="0">
              <a:buNone/>
            </a:pPr>
            <a:r>
              <a:rPr lang="en-US" sz="1400" dirty="0">
                <a:latin typeface="Consolas" panose="020B0609020204030204" pitchFamily="49" charset="0"/>
                <a:cs typeface="Consolas" panose="020B0609020204030204" pitchFamily="49" charset="0"/>
              </a:rPr>
              <a:t>        L_E 111481</a:t>
            </a:r>
          </a:p>
          <a:p>
            <a:pPr marL="0" indent="0">
              <a:buNone/>
            </a:pPr>
            <a:r>
              <a:rPr lang="en-US" sz="1400" dirty="0">
                <a:latin typeface="Consolas" panose="020B0609020204030204" pitchFamily="49" charset="0"/>
                <a:cs typeface="Consolas" panose="020B0609020204030204" pitchFamily="49" charset="0"/>
              </a:rPr>
              <a:t>        L_A 104637</a:t>
            </a:r>
          </a:p>
          <a:p>
            <a:pPr marL="0" indent="0">
              <a:buNone/>
            </a:pP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S_c</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75509</a:t>
            </a:r>
          </a:p>
          <a:p>
            <a:pPr marL="0" indent="0">
              <a:buNone/>
            </a:pPr>
            <a:endParaRPr lang="en-US" sz="16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US" sz="4000" dirty="0" smtClean="0"/>
              <a:t>Map file format</a:t>
            </a:r>
            <a:endParaRPr lang="en-US" sz="4000" dirty="0"/>
          </a:p>
        </p:txBody>
      </p:sp>
      <p:sp>
        <p:nvSpPr>
          <p:cNvPr id="5" name="Content Placeholder 1"/>
          <p:cNvSpPr txBox="1">
            <a:spLocks/>
          </p:cNvSpPr>
          <p:nvPr/>
        </p:nvSpPr>
        <p:spPr bwMode="auto">
          <a:xfrm>
            <a:off x="3303540" y="1345866"/>
            <a:ext cx="2380287" cy="5174673"/>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pPr>
            <a:r>
              <a:rPr lang="en-US" sz="1400" kern="0" dirty="0" smtClean="0">
                <a:latin typeface="Consolas" panose="020B0609020204030204" pitchFamily="49" charset="0"/>
                <a:cs typeface="Consolas" panose="020B0609020204030204" pitchFamily="49" charset="0"/>
              </a:rPr>
              <a:t>L_D 3</a:t>
            </a:r>
          </a:p>
          <a:p>
            <a:pPr marL="0" indent="0">
              <a:buFont typeface="Arial" charset="0"/>
              <a:buNone/>
            </a:pPr>
            <a:r>
              <a:rPr lang="en-US" sz="1400" kern="0" dirty="0" smtClean="0">
                <a:latin typeface="Consolas" panose="020B0609020204030204" pitchFamily="49" charset="0"/>
                <a:cs typeface="Consolas" panose="020B0609020204030204" pitchFamily="49" charset="0"/>
              </a:rPr>
              <a:t>        L_E 147606</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S_g</a:t>
            </a:r>
            <a:r>
              <a:rPr lang="en-US" sz="1400" kern="0" dirty="0" smtClean="0">
                <a:latin typeface="Consolas" panose="020B0609020204030204" pitchFamily="49" charset="0"/>
                <a:cs typeface="Consolas" panose="020B0609020204030204" pitchFamily="49" charset="0"/>
              </a:rPr>
              <a:t> 72455</a:t>
            </a:r>
          </a:p>
          <a:p>
            <a:pPr marL="0" indent="0">
              <a:buFont typeface="Arial" charset="0"/>
              <a:buNone/>
            </a:pPr>
            <a:r>
              <a:rPr lang="en-US" sz="1400" kern="0" dirty="0" smtClean="0">
                <a:latin typeface="Consolas" panose="020B0609020204030204" pitchFamily="49" charset="0"/>
                <a:cs typeface="Consolas" panose="020B0609020204030204" pitchFamily="49" charset="0"/>
              </a:rPr>
              <a:t>        L_C 66836</a:t>
            </a:r>
          </a:p>
          <a:p>
            <a:pPr marL="0" indent="0">
              <a:buFont typeface="Arial" charset="0"/>
              <a:buNone/>
            </a:pPr>
            <a:r>
              <a:rPr lang="en-US" sz="1400" kern="0" dirty="0" smtClean="0">
                <a:latin typeface="Consolas" panose="020B0609020204030204" pitchFamily="49" charset="0"/>
                <a:cs typeface="Consolas" panose="020B0609020204030204" pitchFamily="49" charset="0"/>
              </a:rPr>
              <a:t>L_E 5</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S_f</a:t>
            </a:r>
            <a:r>
              <a:rPr lang="en-US" sz="1400" kern="0" dirty="0" smtClean="0">
                <a:latin typeface="Consolas" panose="020B0609020204030204" pitchFamily="49" charset="0"/>
                <a:cs typeface="Consolas" panose="020B0609020204030204" pitchFamily="49" charset="0"/>
              </a:rPr>
              <a:t> 152249</a:t>
            </a:r>
          </a:p>
          <a:p>
            <a:pPr marL="0" indent="0">
              <a:buFont typeface="Arial" charset="0"/>
              <a:buNone/>
            </a:pPr>
            <a:r>
              <a:rPr lang="en-US" sz="1400" kern="0" dirty="0" smtClean="0">
                <a:latin typeface="Consolas" panose="020B0609020204030204" pitchFamily="49" charset="0"/>
                <a:cs typeface="Consolas" panose="020B0609020204030204" pitchFamily="49" charset="0"/>
              </a:rPr>
              <a:t>        L_D 147606</a:t>
            </a:r>
          </a:p>
          <a:p>
            <a:pPr marL="0" indent="0">
              <a:buFont typeface="Arial" charset="0"/>
              <a:buNone/>
            </a:pPr>
            <a:r>
              <a:rPr lang="en-US" sz="1400" kern="0" dirty="0" smtClean="0">
                <a:latin typeface="Consolas" panose="020B0609020204030204" pitchFamily="49" charset="0"/>
                <a:cs typeface="Consolas" panose="020B0609020204030204" pitchFamily="49" charset="0"/>
              </a:rPr>
              <a:t>        L_C 111481</a:t>
            </a:r>
          </a:p>
          <a:p>
            <a:pPr marL="0" indent="0">
              <a:buFont typeface="Arial" charset="0"/>
              <a:buNone/>
            </a:pPr>
            <a:r>
              <a:rPr lang="en-US" sz="1400" kern="0" dirty="0" smtClean="0">
                <a:latin typeface="Consolas" panose="020B0609020204030204" pitchFamily="49" charset="0"/>
                <a:cs typeface="Consolas" panose="020B0609020204030204" pitchFamily="49" charset="0"/>
              </a:rPr>
              <a:t>        L_A 107434</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S_h</a:t>
            </a:r>
            <a:r>
              <a:rPr lang="en-US" sz="1400" kern="0" dirty="0" smtClean="0">
                <a:latin typeface="Consolas" panose="020B0609020204030204" pitchFamily="49" charset="0"/>
                <a:cs typeface="Consolas" panose="020B0609020204030204" pitchFamily="49" charset="0"/>
              </a:rPr>
              <a:t> 93816</a:t>
            </a:r>
          </a:p>
          <a:p>
            <a:pPr marL="0" indent="0">
              <a:buFont typeface="Arial" charset="0"/>
              <a:buNone/>
            </a:pPr>
            <a:r>
              <a:rPr lang="en-US" sz="1400" kern="0" dirty="0" smtClean="0">
                <a:latin typeface="Consolas" panose="020B0609020204030204" pitchFamily="49" charset="0"/>
                <a:cs typeface="Consolas" panose="020B0609020204030204" pitchFamily="49" charset="0"/>
              </a:rPr>
              <a:t>L_F 3</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S_a</a:t>
            </a:r>
            <a:r>
              <a:rPr lang="en-US" sz="1400" kern="0" dirty="0" smtClean="0">
                <a:latin typeface="Consolas" panose="020B0609020204030204" pitchFamily="49" charset="0"/>
                <a:cs typeface="Consolas" panose="020B0609020204030204" pitchFamily="49" charset="0"/>
              </a:rPr>
              <a:t> 109448</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S_e</a:t>
            </a:r>
            <a:r>
              <a:rPr lang="en-US" sz="1400" kern="0" dirty="0" smtClean="0">
                <a:latin typeface="Consolas" panose="020B0609020204030204" pitchFamily="49" charset="0"/>
                <a:cs typeface="Consolas" panose="020B0609020204030204" pitchFamily="49" charset="0"/>
              </a:rPr>
              <a:t> 131505</a:t>
            </a:r>
          </a:p>
          <a:p>
            <a:pPr marL="0" indent="0">
              <a:buFont typeface="Arial" charset="0"/>
              <a:buNone/>
            </a:pPr>
            <a:r>
              <a:rPr lang="en-US" sz="1400" kern="0" dirty="0" smtClean="0">
                <a:latin typeface="Consolas" panose="020B0609020204030204" pitchFamily="49" charset="0"/>
                <a:cs typeface="Consolas" panose="020B0609020204030204" pitchFamily="49" charset="0"/>
              </a:rPr>
              <a:t>        L_A 68411</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S_a</a:t>
            </a:r>
            <a:r>
              <a:rPr lang="en-US" sz="1400" kern="0" dirty="0" smtClean="0">
                <a:latin typeface="Consolas" panose="020B0609020204030204" pitchFamily="49" charset="0"/>
                <a:cs typeface="Consolas" panose="020B0609020204030204" pitchFamily="49" charset="0"/>
              </a:rPr>
              <a:t> 1</a:t>
            </a:r>
          </a:p>
          <a:p>
            <a:pPr marL="0" indent="0">
              <a:buFont typeface="Arial" charset="0"/>
              <a:buNone/>
            </a:pPr>
            <a:r>
              <a:rPr lang="en-US" sz="1400" kern="0" dirty="0" smtClean="0">
                <a:latin typeface="Consolas" panose="020B0609020204030204" pitchFamily="49" charset="0"/>
                <a:cs typeface="Consolas" panose="020B0609020204030204" pitchFamily="49" charset="0"/>
              </a:rPr>
              <a:t>        L_F 109448</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S_b</a:t>
            </a:r>
            <a:r>
              <a:rPr lang="en-US" sz="1400" kern="0" dirty="0" smtClean="0">
                <a:latin typeface="Consolas" panose="020B0609020204030204" pitchFamily="49" charset="0"/>
                <a:cs typeface="Consolas" panose="020B0609020204030204" pitchFamily="49" charset="0"/>
              </a:rPr>
              <a:t> 3</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S_h</a:t>
            </a:r>
            <a:r>
              <a:rPr lang="en-US" sz="1400" kern="0" dirty="0" smtClean="0">
                <a:latin typeface="Consolas" panose="020B0609020204030204" pitchFamily="49" charset="0"/>
                <a:cs typeface="Consolas" panose="020B0609020204030204" pitchFamily="49" charset="0"/>
              </a:rPr>
              <a:t> 85368</a:t>
            </a:r>
          </a:p>
          <a:p>
            <a:pPr marL="0" indent="0">
              <a:buFont typeface="Arial" charset="0"/>
              <a:buNone/>
            </a:pPr>
            <a:r>
              <a:rPr lang="en-US" sz="1400" kern="0" dirty="0" smtClean="0">
                <a:latin typeface="Consolas" panose="020B0609020204030204" pitchFamily="49" charset="0"/>
                <a:cs typeface="Consolas" panose="020B0609020204030204" pitchFamily="49" charset="0"/>
              </a:rPr>
              <a:t>        L_B 60120</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S_d</a:t>
            </a:r>
            <a:r>
              <a:rPr lang="en-US" sz="1400" kern="0" dirty="0" smtClean="0">
                <a:latin typeface="Consolas" panose="020B0609020204030204" pitchFamily="49" charset="0"/>
                <a:cs typeface="Consolas" panose="020B0609020204030204" pitchFamily="49" charset="0"/>
              </a:rPr>
              <a:t> 65739</a:t>
            </a:r>
          </a:p>
        </p:txBody>
      </p:sp>
      <p:sp>
        <p:nvSpPr>
          <p:cNvPr id="6" name="Content Placeholder 1"/>
          <p:cNvSpPr txBox="1">
            <a:spLocks/>
          </p:cNvSpPr>
          <p:nvPr/>
        </p:nvSpPr>
        <p:spPr bwMode="auto">
          <a:xfrm>
            <a:off x="6161040" y="1226127"/>
            <a:ext cx="2265987" cy="5174673"/>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pPr>
            <a:r>
              <a:rPr lang="en-US" sz="1400" kern="0" dirty="0" err="1" smtClean="0">
                <a:latin typeface="Consolas" panose="020B0609020204030204" pitchFamily="49" charset="0"/>
                <a:cs typeface="Consolas" panose="020B0609020204030204" pitchFamily="49" charset="0"/>
              </a:rPr>
              <a:t>S_c</a:t>
            </a:r>
            <a:r>
              <a:rPr lang="en-US" sz="1400" kern="0" dirty="0" smtClean="0">
                <a:latin typeface="Consolas" panose="020B0609020204030204" pitchFamily="49" charset="0"/>
                <a:cs typeface="Consolas" panose="020B0609020204030204" pitchFamily="49" charset="0"/>
              </a:rPr>
              <a:t> 1</a:t>
            </a:r>
          </a:p>
          <a:p>
            <a:pPr marL="0" indent="0">
              <a:buFont typeface="Arial" charset="0"/>
              <a:buNone/>
            </a:pPr>
            <a:r>
              <a:rPr lang="en-US" sz="1400" kern="0" dirty="0" smtClean="0">
                <a:latin typeface="Consolas" panose="020B0609020204030204" pitchFamily="49" charset="0"/>
                <a:cs typeface="Consolas" panose="020B0609020204030204" pitchFamily="49" charset="0"/>
              </a:rPr>
              <a:t>        L_C 75509</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S_d</a:t>
            </a:r>
            <a:r>
              <a:rPr lang="en-US" sz="1400" kern="0" dirty="0" smtClean="0">
                <a:latin typeface="Consolas" panose="020B0609020204030204" pitchFamily="49" charset="0"/>
                <a:cs typeface="Consolas" panose="020B0609020204030204" pitchFamily="49" charset="0"/>
              </a:rPr>
              <a:t> 3</a:t>
            </a:r>
          </a:p>
          <a:p>
            <a:pPr marL="0" indent="0">
              <a:buFont typeface="Arial" charset="0"/>
              <a:buNone/>
            </a:pPr>
            <a:r>
              <a:rPr lang="en-US" sz="1400" kern="0" dirty="0" smtClean="0">
                <a:latin typeface="Consolas" panose="020B0609020204030204" pitchFamily="49" charset="0"/>
                <a:cs typeface="Consolas" panose="020B0609020204030204" pitchFamily="49" charset="0"/>
              </a:rPr>
              <a:t>        L_C 116140</a:t>
            </a:r>
          </a:p>
          <a:p>
            <a:pPr marL="0" indent="0">
              <a:buFont typeface="Arial" charset="0"/>
              <a:buNone/>
            </a:pPr>
            <a:r>
              <a:rPr lang="en-US" sz="1400" kern="0" dirty="0" smtClean="0">
                <a:latin typeface="Consolas" panose="020B0609020204030204" pitchFamily="49" charset="0"/>
                <a:cs typeface="Consolas" panose="020B0609020204030204" pitchFamily="49" charset="0"/>
              </a:rPr>
              <a:t>        L_B 142410</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S_b</a:t>
            </a:r>
            <a:r>
              <a:rPr lang="en-US" sz="1400" kern="0" dirty="0" smtClean="0">
                <a:latin typeface="Consolas" panose="020B0609020204030204" pitchFamily="49" charset="0"/>
                <a:cs typeface="Consolas" panose="020B0609020204030204" pitchFamily="49" charset="0"/>
              </a:rPr>
              <a:t> 65739</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S_e</a:t>
            </a:r>
            <a:r>
              <a:rPr lang="en-US" sz="1400" kern="0" dirty="0" smtClean="0">
                <a:latin typeface="Consolas" panose="020B0609020204030204" pitchFamily="49" charset="0"/>
                <a:cs typeface="Consolas" panose="020B0609020204030204" pitchFamily="49" charset="0"/>
              </a:rPr>
              <a:t> 2</a:t>
            </a:r>
          </a:p>
          <a:p>
            <a:pPr marL="0" indent="0">
              <a:buFont typeface="Arial" charset="0"/>
              <a:buNone/>
            </a:pPr>
            <a:r>
              <a:rPr lang="en-US" sz="1400" kern="0" dirty="0" smtClean="0">
                <a:latin typeface="Consolas" panose="020B0609020204030204" pitchFamily="49" charset="0"/>
                <a:cs typeface="Consolas" panose="020B0609020204030204" pitchFamily="49" charset="0"/>
              </a:rPr>
              <a:t>        L_A 71983</a:t>
            </a:r>
          </a:p>
          <a:p>
            <a:pPr marL="0" indent="0">
              <a:buFont typeface="Arial" charset="0"/>
              <a:buNone/>
            </a:pPr>
            <a:r>
              <a:rPr lang="en-US" sz="1400" kern="0" dirty="0" smtClean="0">
                <a:latin typeface="Consolas" panose="020B0609020204030204" pitchFamily="49" charset="0"/>
                <a:cs typeface="Consolas" panose="020B0609020204030204" pitchFamily="49" charset="0"/>
              </a:rPr>
              <a:t>        L_F 131505</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S_f</a:t>
            </a:r>
            <a:r>
              <a:rPr lang="en-US" sz="1400" kern="0" dirty="0" smtClean="0">
                <a:latin typeface="Consolas" panose="020B0609020204030204" pitchFamily="49" charset="0"/>
                <a:cs typeface="Consolas" panose="020B0609020204030204" pitchFamily="49" charset="0"/>
              </a:rPr>
              <a:t> 2</a:t>
            </a:r>
          </a:p>
          <a:p>
            <a:pPr marL="0" indent="0">
              <a:buFont typeface="Arial" charset="0"/>
              <a:buNone/>
            </a:pPr>
            <a:r>
              <a:rPr lang="en-US" sz="1400" kern="0" dirty="0" smtClean="0">
                <a:latin typeface="Consolas" panose="020B0609020204030204" pitchFamily="49" charset="0"/>
                <a:cs typeface="Consolas" panose="020B0609020204030204" pitchFamily="49" charset="0"/>
              </a:rPr>
              <a:t>        L_E 152249</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S_h</a:t>
            </a:r>
            <a:r>
              <a:rPr lang="en-US" sz="1400" kern="0" dirty="0" smtClean="0">
                <a:latin typeface="Consolas" panose="020B0609020204030204" pitchFamily="49" charset="0"/>
                <a:cs typeface="Consolas" panose="020B0609020204030204" pitchFamily="49" charset="0"/>
              </a:rPr>
              <a:t> 97899</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S_g</a:t>
            </a:r>
            <a:r>
              <a:rPr lang="en-US" sz="1400" kern="0" dirty="0" smtClean="0">
                <a:latin typeface="Consolas" panose="020B0609020204030204" pitchFamily="49" charset="0"/>
                <a:cs typeface="Consolas" panose="020B0609020204030204" pitchFamily="49" charset="0"/>
              </a:rPr>
              <a:t> 2</a:t>
            </a:r>
          </a:p>
          <a:p>
            <a:pPr marL="0" indent="0">
              <a:buFont typeface="Arial" charset="0"/>
              <a:buNone/>
            </a:pPr>
            <a:r>
              <a:rPr lang="en-US" sz="1400" kern="0" dirty="0" smtClean="0">
                <a:latin typeface="Consolas" panose="020B0609020204030204" pitchFamily="49" charset="0"/>
                <a:cs typeface="Consolas" panose="020B0609020204030204" pitchFamily="49" charset="0"/>
              </a:rPr>
              <a:t>        L_D 72455</a:t>
            </a:r>
          </a:p>
          <a:p>
            <a:pPr marL="0" indent="0">
              <a:buFont typeface="Arial" charset="0"/>
              <a:buNone/>
            </a:pPr>
            <a:r>
              <a:rPr lang="en-US" sz="1400" kern="0" dirty="0" smtClean="0">
                <a:latin typeface="Consolas" panose="020B0609020204030204" pitchFamily="49" charset="0"/>
                <a:cs typeface="Consolas" panose="020B0609020204030204" pitchFamily="49" charset="0"/>
              </a:rPr>
              <a:t>        L_B 92080</a:t>
            </a:r>
          </a:p>
          <a:p>
            <a:pPr marL="0" indent="0">
              <a:buFont typeface="Arial" charset="0"/>
              <a:buNone/>
            </a:pPr>
            <a:r>
              <a:rPr lang="en-US" sz="1400" kern="0" dirty="0" err="1" smtClean="0">
                <a:latin typeface="Consolas" panose="020B0609020204030204" pitchFamily="49" charset="0"/>
                <a:cs typeface="Consolas" panose="020B0609020204030204" pitchFamily="49" charset="0"/>
              </a:rPr>
              <a:t>S_h</a:t>
            </a:r>
            <a:r>
              <a:rPr lang="en-US" sz="1400" kern="0" dirty="0" smtClean="0">
                <a:latin typeface="Consolas" panose="020B0609020204030204" pitchFamily="49" charset="0"/>
                <a:cs typeface="Consolas" panose="020B0609020204030204" pitchFamily="49" charset="0"/>
              </a:rPr>
              <a:t> 4</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S_f</a:t>
            </a:r>
            <a:r>
              <a:rPr lang="en-US" sz="1400" kern="0" dirty="0" smtClean="0">
                <a:latin typeface="Consolas" panose="020B0609020204030204" pitchFamily="49" charset="0"/>
                <a:cs typeface="Consolas" panose="020B0609020204030204" pitchFamily="49" charset="0"/>
              </a:rPr>
              <a:t> 97899</a:t>
            </a:r>
          </a:p>
          <a:p>
            <a:pPr marL="0" indent="0">
              <a:buFont typeface="Arial" charset="0"/>
              <a:buNone/>
            </a:pPr>
            <a:r>
              <a:rPr lang="en-US" sz="1400" kern="0" dirty="0" smtClean="0">
                <a:latin typeface="Consolas" panose="020B0609020204030204" pitchFamily="49" charset="0"/>
                <a:cs typeface="Consolas" panose="020B0609020204030204" pitchFamily="49" charset="0"/>
              </a:rPr>
              <a:t>        </a:t>
            </a:r>
            <a:r>
              <a:rPr lang="en-US" sz="1400" kern="0" dirty="0" err="1" smtClean="0">
                <a:latin typeface="Consolas" panose="020B0609020204030204" pitchFamily="49" charset="0"/>
                <a:cs typeface="Consolas" panose="020B0609020204030204" pitchFamily="49" charset="0"/>
              </a:rPr>
              <a:t>S_b</a:t>
            </a:r>
            <a:r>
              <a:rPr lang="en-US" sz="1400" kern="0" dirty="0" smtClean="0">
                <a:latin typeface="Consolas" panose="020B0609020204030204" pitchFamily="49" charset="0"/>
                <a:cs typeface="Consolas" panose="020B0609020204030204" pitchFamily="49" charset="0"/>
              </a:rPr>
              <a:t> 85368</a:t>
            </a:r>
          </a:p>
          <a:p>
            <a:pPr marL="0" indent="0">
              <a:buFont typeface="Arial" charset="0"/>
              <a:buNone/>
            </a:pPr>
            <a:r>
              <a:rPr lang="en-US" sz="1400" kern="0" dirty="0" smtClean="0">
                <a:latin typeface="Consolas" panose="020B0609020204030204" pitchFamily="49" charset="0"/>
                <a:cs typeface="Consolas" panose="020B0609020204030204" pitchFamily="49" charset="0"/>
              </a:rPr>
              <a:t>        L_B 152176</a:t>
            </a:r>
          </a:p>
          <a:p>
            <a:pPr marL="0" indent="0">
              <a:buFont typeface="Arial" charset="0"/>
              <a:buNone/>
            </a:pPr>
            <a:r>
              <a:rPr lang="en-US" sz="1400" kern="0" dirty="0" smtClean="0">
                <a:latin typeface="Consolas" panose="020B0609020204030204" pitchFamily="49" charset="0"/>
                <a:cs typeface="Consolas" panose="020B0609020204030204" pitchFamily="49" charset="0"/>
              </a:rPr>
              <a:t>        L_E 93816</a:t>
            </a:r>
          </a:p>
          <a:p>
            <a:pPr marL="0" indent="0">
              <a:buFont typeface="Arial" charset="0"/>
              <a:buNone/>
            </a:pPr>
            <a:endParaRPr lang="en-US" sz="1600" kern="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3269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Map</a:t>
            </a:r>
            <a:endParaRPr lang="en-US" sz="4000" dirty="0"/>
          </a:p>
        </p:txBody>
      </p:sp>
      <p:pic>
        <p:nvPicPr>
          <p:cNvPr id="1026" name="Picture 2" descr="C:\Users\rdcloyi\AppData\Local\Microsoft\Windows\Temporary Internet Files\Content.Outlook\MHOJU63S\Map (2).png"/>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031346" y="1325085"/>
            <a:ext cx="6125199" cy="466032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spTree>
    <p:extLst>
      <p:ext uri="{BB962C8B-B14F-4D97-AF65-F5344CB8AC3E}">
        <p14:creationId xmlns:p14="http://schemas.microsoft.com/office/powerpoint/2010/main" val="2114192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environment</a:t>
            </a:r>
            <a:endParaRPr lang="en-US" sz="4000" dirty="0"/>
          </a:p>
        </p:txBody>
      </p:sp>
      <p:sp>
        <p:nvSpPr>
          <p:cNvPr id="4" name="Content Placeholder 3"/>
          <p:cNvSpPr>
            <a:spLocks noGrp="1"/>
          </p:cNvSpPr>
          <p:nvPr>
            <p:ph idx="1"/>
          </p:nvPr>
        </p:nvSpPr>
        <p:spPr>
          <a:xfrm>
            <a:off x="529167" y="1325085"/>
            <a:ext cx="11135785" cy="5023760"/>
          </a:xfrm>
        </p:spPr>
        <p:txBody>
          <a:bodyPr/>
          <a:lstStyle/>
          <a:p>
            <a:r>
              <a:rPr lang="en-US" sz="2000" dirty="0" smtClean="0"/>
              <a:t>Server: </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146.11.25.2</a:t>
            </a:r>
            <a:r>
              <a:rPr lang="en-US" sz="2000" dirty="0" smtClean="0"/>
              <a:t>, port: </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17220</a:t>
            </a:r>
            <a:r>
              <a:rPr lang="en-US" sz="2000" dirty="0" smtClean="0"/>
              <a:t>, protocol: </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SSH/SCP/SFTP</a:t>
            </a:r>
          </a:p>
          <a:p>
            <a:r>
              <a:rPr lang="en-US" sz="2000" dirty="0" smtClean="0"/>
              <a:t>Account: </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&lt;</a:t>
            </a:r>
            <a:r>
              <a:rPr lang="en-US" sz="2000" dirty="0" err="1" smtClean="0">
                <a:solidFill>
                  <a:schemeClr val="tx2">
                    <a:lumMod val="50000"/>
                    <a:lumOff val="50000"/>
                  </a:schemeClr>
                </a:solidFill>
                <a:latin typeface="Consolas" panose="020B0609020204030204" pitchFamily="49" charset="0"/>
                <a:cs typeface="Consolas" panose="020B0609020204030204" pitchFamily="49" charset="0"/>
              </a:rPr>
              <a:t>team_name</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&gt;/&lt;</a:t>
            </a:r>
            <a:r>
              <a:rPr lang="en-US" sz="2000" dirty="0" err="1" smtClean="0">
                <a:solidFill>
                  <a:schemeClr val="tx2">
                    <a:lumMod val="50000"/>
                    <a:lumOff val="50000"/>
                  </a:schemeClr>
                </a:solidFill>
                <a:latin typeface="Consolas" panose="020B0609020204030204" pitchFamily="49" charset="0"/>
                <a:cs typeface="Consolas" panose="020B0609020204030204" pitchFamily="49" charset="0"/>
              </a:rPr>
              <a:t>team_name</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&gt;123</a:t>
            </a:r>
            <a:r>
              <a:rPr lang="en-US" sz="2000" dirty="0" smtClean="0"/>
              <a:t>. E.g.: </a:t>
            </a:r>
            <a:r>
              <a:rPr lang="en-US" sz="2000" dirty="0" err="1" smtClean="0">
                <a:solidFill>
                  <a:schemeClr val="tx2">
                    <a:lumMod val="50000"/>
                    <a:lumOff val="50000"/>
                  </a:schemeClr>
                </a:solidFill>
                <a:latin typeface="Consolas" panose="020B0609020204030204" pitchFamily="49" charset="0"/>
                <a:cs typeface="Consolas" panose="020B0609020204030204" pitchFamily="49" charset="0"/>
              </a:rPr>
              <a:t>talos</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/talos123</a:t>
            </a:r>
          </a:p>
          <a:p>
            <a:r>
              <a:rPr lang="en-US" sz="2000" dirty="0" smtClean="0"/>
              <a:t>Proxy setting in case you need to fetch package from github.com:</a:t>
            </a:r>
          </a:p>
          <a:p>
            <a:pPr lvl="1"/>
            <a:r>
              <a:rPr lang="en-US" sz="1800" dirty="0" smtClean="0"/>
              <a:t>“</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export </a:t>
            </a:r>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http_proxy</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=http://localhost:50081</a:t>
            </a:r>
            <a:r>
              <a:rPr lang="en-US" sz="1800" dirty="0" smtClean="0"/>
              <a:t>”</a:t>
            </a:r>
          </a:p>
          <a:p>
            <a:pPr lvl="1"/>
            <a:r>
              <a:rPr lang="en-US" sz="1800" dirty="0" smtClean="0"/>
              <a:t>“</a:t>
            </a:r>
            <a:r>
              <a:rPr lang="en-US" sz="1800" dirty="0">
                <a:solidFill>
                  <a:schemeClr val="tx2">
                    <a:lumMod val="50000"/>
                    <a:lumOff val="50000"/>
                  </a:schemeClr>
                </a:solidFill>
                <a:latin typeface="Consolas" panose="020B0609020204030204" pitchFamily="49" charset="0"/>
                <a:cs typeface="Consolas" panose="020B0609020204030204" pitchFamily="49" charset="0"/>
              </a:rPr>
              <a:t>export </a:t>
            </a:r>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https_proxy</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=http</a:t>
            </a:r>
            <a:r>
              <a:rPr lang="en-US" sz="1800" dirty="0">
                <a:solidFill>
                  <a:schemeClr val="tx2">
                    <a:lumMod val="50000"/>
                    <a:lumOff val="50000"/>
                  </a:schemeClr>
                </a:solidFill>
                <a:latin typeface="Consolas" panose="020B0609020204030204" pitchFamily="49" charset="0"/>
                <a:cs typeface="Consolas" panose="020B0609020204030204" pitchFamily="49" charset="0"/>
              </a:rPr>
              <a:t>://localhost:50081</a:t>
            </a:r>
            <a:r>
              <a:rPr lang="en-US" sz="1800" dirty="0"/>
              <a:t>”</a:t>
            </a:r>
          </a:p>
          <a:p>
            <a:r>
              <a:rPr lang="en-US" sz="2000" dirty="0" err="1" smtClean="0"/>
              <a:t>Golang</a:t>
            </a:r>
            <a:r>
              <a:rPr lang="en-US" sz="2000" dirty="0" smtClean="0"/>
              <a:t> (1.4.2) has been installed and configured already. Please try.</a:t>
            </a:r>
          </a:p>
          <a:p>
            <a:r>
              <a:rPr lang="en-US" sz="2000" dirty="0" smtClean="0"/>
              <a:t>Dependent source code at </a:t>
            </a:r>
            <a:r>
              <a:rPr lang="en-US" sz="2000" dirty="0">
                <a:solidFill>
                  <a:schemeClr val="tx2">
                    <a:lumMod val="50000"/>
                    <a:lumOff val="50000"/>
                  </a:schemeClr>
                </a:solidFill>
                <a:latin typeface="Consolas" panose="020B0609020204030204" pitchFamily="49" charset="0"/>
                <a:cs typeface="Consolas" panose="020B0609020204030204" pitchFamily="49" charset="0"/>
              </a:rPr>
              <a:t>/</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home/</a:t>
            </a:r>
            <a:r>
              <a:rPr lang="en-US" sz="2000" dirty="0" err="1" smtClean="0">
                <a:solidFill>
                  <a:schemeClr val="tx2">
                    <a:lumMod val="50000"/>
                    <a:lumOff val="50000"/>
                  </a:schemeClr>
                </a:solidFill>
                <a:latin typeface="Consolas" panose="020B0609020204030204" pitchFamily="49" charset="0"/>
                <a:cs typeface="Consolas" panose="020B0609020204030204" pitchFamily="49" charset="0"/>
              </a:rPr>
              <a:t>rdcloyi</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/go/</a:t>
            </a:r>
            <a:r>
              <a:rPr lang="en-US" sz="2000" dirty="0" err="1" smtClean="0">
                <a:solidFill>
                  <a:schemeClr val="tx2">
                    <a:lumMod val="50000"/>
                    <a:lumOff val="50000"/>
                  </a:schemeClr>
                </a:solidFill>
                <a:latin typeface="Consolas" panose="020B0609020204030204" pitchFamily="49" charset="0"/>
                <a:cs typeface="Consolas" panose="020B0609020204030204" pitchFamily="49" charset="0"/>
              </a:rPr>
              <a:t>src</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a:t>
            </a:r>
            <a:r>
              <a:rPr lang="en-US" sz="2000" dirty="0" err="1" smtClean="0">
                <a:solidFill>
                  <a:schemeClr val="tx2">
                    <a:lumMod val="50000"/>
                    <a:lumOff val="50000"/>
                  </a:schemeClr>
                </a:solidFill>
                <a:latin typeface="Consolas" panose="020B0609020204030204" pitchFamily="49" charset="0"/>
                <a:cs typeface="Consolas" panose="020B0609020204030204" pitchFamily="49" charset="0"/>
              </a:rPr>
              <a:t>simu</a:t>
            </a:r>
            <a:r>
              <a:rPr lang="en-US" sz="2000" dirty="0" smtClean="0"/>
              <a:t>. Please use that for your development and testing, e.g., generate you own map file and generate parcels.</a:t>
            </a:r>
          </a:p>
          <a:p>
            <a:r>
              <a:rPr lang="en-US" sz="2000" dirty="0" smtClean="0"/>
              <a:t>Team names:</a:t>
            </a:r>
          </a:p>
          <a:p>
            <a:pPr lvl="1"/>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astro</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 dream, </a:t>
            </a:r>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flyfish</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 grape, </a:t>
            </a:r>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navi</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 qwerty, </a:t>
            </a:r>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talos</a:t>
            </a:r>
            <a:endParaRPr lang="en-US" sz="1800" dirty="0" smtClean="0">
              <a:solidFill>
                <a:schemeClr val="tx2">
                  <a:lumMod val="50000"/>
                  <a:lumOff val="50000"/>
                </a:schemeClr>
              </a:solidFill>
              <a:latin typeface="Consolas" panose="020B0609020204030204" pitchFamily="49" charset="0"/>
              <a:cs typeface="Consolas" panose="020B0609020204030204" pitchFamily="49" charset="0"/>
            </a:endParaRPr>
          </a:p>
          <a:p>
            <a:r>
              <a:rPr lang="en-US" sz="2000" dirty="0" smtClean="0"/>
              <a:t>NATS server at </a:t>
            </a:r>
            <a:r>
              <a:rPr lang="en-US" sz="2000" dirty="0" smtClean="0">
                <a:solidFill>
                  <a:schemeClr val="tx2">
                    <a:lumMod val="50000"/>
                    <a:lumOff val="50000"/>
                  </a:schemeClr>
                </a:solidFill>
                <a:latin typeface="Consolas" panose="020B0609020204030204" pitchFamily="49" charset="0"/>
                <a:cs typeface="Consolas" panose="020B0609020204030204" pitchFamily="49" charset="0"/>
              </a:rPr>
              <a:t>nats://localhost:4222</a:t>
            </a:r>
            <a:r>
              <a:rPr lang="en-US" sz="2000" dirty="0" smtClean="0"/>
              <a:t> already started. If you want to development directly on the server then you should try prevent conflict with others. So you had better start your own </a:t>
            </a:r>
            <a:r>
              <a:rPr lang="en-US" sz="2000" dirty="0" err="1" smtClean="0"/>
              <a:t>nats</a:t>
            </a:r>
            <a:r>
              <a:rPr lang="en-US" sz="2000" dirty="0" smtClean="0"/>
              <a:t> server. </a:t>
            </a:r>
            <a:endParaRPr lang="en-US" sz="2000" dirty="0"/>
          </a:p>
          <a:p>
            <a:pPr lvl="1"/>
            <a:r>
              <a:rPr lang="en-US" sz="1800" dirty="0" err="1">
                <a:solidFill>
                  <a:schemeClr val="tx2">
                    <a:lumMod val="50000"/>
                    <a:lumOff val="50000"/>
                  </a:schemeClr>
                </a:solidFill>
                <a:latin typeface="Consolas" panose="020B0609020204030204" pitchFamily="49" charset="0"/>
                <a:cs typeface="Consolas" panose="020B0609020204030204" pitchFamily="49" charset="0"/>
              </a:rPr>
              <a:t>g</a:t>
            </a:r>
            <a:r>
              <a:rPr lang="en-US" sz="1800" dirty="0" err="1" smtClean="0">
                <a:solidFill>
                  <a:schemeClr val="tx2">
                    <a:lumMod val="50000"/>
                    <a:lumOff val="50000"/>
                  </a:schemeClr>
                </a:solidFill>
                <a:latin typeface="Consolas" panose="020B0609020204030204" pitchFamily="49" charset="0"/>
                <a:cs typeface="Consolas" panose="020B0609020204030204" pitchFamily="49" charset="0"/>
              </a:rPr>
              <a:t>natsd</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 –p 40001 –l ‘nats.log’</a:t>
            </a:r>
          </a:p>
          <a:p>
            <a:pPr lvl="1"/>
            <a:r>
              <a:rPr lang="en-US" sz="1800" dirty="0" smtClean="0">
                <a:solidFill>
                  <a:schemeClr val="tx2">
                    <a:lumMod val="50000"/>
                    <a:lumOff val="50000"/>
                  </a:schemeClr>
                </a:solidFill>
                <a:latin typeface="Consolas" panose="020B0609020204030204" pitchFamily="49" charset="0"/>
                <a:cs typeface="Consolas" panose="020B0609020204030204" pitchFamily="49" charset="0"/>
              </a:rPr>
              <a:t>40001</a:t>
            </a:r>
            <a:r>
              <a:rPr lang="en-US" sz="1800" dirty="0" smtClean="0">
                <a:latin typeface="Consolas" panose="020B0609020204030204" pitchFamily="49" charset="0"/>
                <a:cs typeface="Consolas" panose="020B0609020204030204" pitchFamily="49" charset="0"/>
              </a:rPr>
              <a:t> is the port for your team and </a:t>
            </a:r>
            <a:r>
              <a:rPr lang="en-US" sz="1800" dirty="0" smtClean="0">
                <a:solidFill>
                  <a:schemeClr val="tx2">
                    <a:lumMod val="50000"/>
                    <a:lumOff val="50000"/>
                  </a:schemeClr>
                </a:solidFill>
                <a:latin typeface="Consolas" panose="020B0609020204030204" pitchFamily="49" charset="0"/>
                <a:cs typeface="Consolas" panose="020B0609020204030204" pitchFamily="49" charset="0"/>
              </a:rPr>
              <a:t>nats.log</a:t>
            </a:r>
            <a:r>
              <a:rPr lang="en-US" sz="1800" dirty="0" smtClean="0">
                <a:latin typeface="Consolas" panose="020B0609020204030204" pitchFamily="49" charset="0"/>
                <a:cs typeface="Consolas" panose="020B0609020204030204" pitchFamily="49" charset="0"/>
              </a:rPr>
              <a:t> is the log file.</a:t>
            </a:r>
          </a:p>
        </p:txBody>
      </p:sp>
    </p:spTree>
    <p:extLst>
      <p:ext uri="{BB962C8B-B14F-4D97-AF65-F5344CB8AC3E}">
        <p14:creationId xmlns:p14="http://schemas.microsoft.com/office/powerpoint/2010/main" val="527850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t>Competition</a:t>
            </a:r>
            <a:endParaRPr lang="en-US" sz="4000" dirty="0"/>
          </a:p>
        </p:txBody>
      </p:sp>
      <p:sp>
        <p:nvSpPr>
          <p:cNvPr id="4" name="Content Placeholder 3"/>
          <p:cNvSpPr>
            <a:spLocks noGrp="1"/>
          </p:cNvSpPr>
          <p:nvPr>
            <p:ph idx="1"/>
          </p:nvPr>
        </p:nvSpPr>
        <p:spPr>
          <a:xfrm>
            <a:off x="529167" y="1325085"/>
            <a:ext cx="11135785" cy="5023760"/>
          </a:xfrm>
        </p:spPr>
        <p:txBody>
          <a:bodyPr/>
          <a:lstStyle/>
          <a:p>
            <a:r>
              <a:rPr lang="en-US" sz="2000" dirty="0" smtClean="0"/>
              <a:t>Each team shall build an executable file named </a:t>
            </a:r>
            <a:r>
              <a:rPr lang="en-US" sz="2000" dirty="0" smtClean="0">
                <a:solidFill>
                  <a:srgbClr val="00B0F0"/>
                </a:solidFill>
                <a:latin typeface="Consolas" panose="020B0609020204030204" pitchFamily="49" charset="0"/>
                <a:cs typeface="Consolas" panose="020B0609020204030204" pitchFamily="49" charset="0"/>
              </a:rPr>
              <a:t>city </a:t>
            </a:r>
            <a:r>
              <a:rPr lang="en-US" sz="2000" dirty="0" smtClean="0"/>
              <a:t>at </a:t>
            </a:r>
            <a:r>
              <a:rPr lang="en-US" sz="2000" dirty="0" smtClean="0">
                <a:solidFill>
                  <a:srgbClr val="00B0F0"/>
                </a:solidFill>
                <a:latin typeface="Consolas" panose="020B0609020204030204" pitchFamily="49" charset="0"/>
                <a:cs typeface="Consolas" panose="020B0609020204030204" pitchFamily="49" charset="0"/>
              </a:rPr>
              <a:t>/home/&lt;team&gt; </a:t>
            </a:r>
            <a:r>
              <a:rPr lang="en-US" sz="2000" dirty="0" smtClean="0"/>
              <a:t>folder. For example, team name is “</a:t>
            </a:r>
            <a:r>
              <a:rPr lang="en-US" sz="2000" dirty="0" err="1" smtClean="0">
                <a:solidFill>
                  <a:srgbClr val="00B0F0"/>
                </a:solidFill>
                <a:latin typeface="Consolas" panose="020B0609020204030204" pitchFamily="49" charset="0"/>
                <a:cs typeface="Consolas" panose="020B0609020204030204" pitchFamily="49" charset="0"/>
              </a:rPr>
              <a:t>benz</a:t>
            </a:r>
            <a:r>
              <a:rPr lang="en-US" sz="2000" dirty="0" smtClean="0"/>
              <a:t>”, then test script will goes to </a:t>
            </a:r>
            <a:r>
              <a:rPr lang="en-US" sz="2000" dirty="0" smtClean="0">
                <a:solidFill>
                  <a:srgbClr val="00B0F0"/>
                </a:solidFill>
                <a:latin typeface="Consolas" panose="020B0609020204030204" pitchFamily="49" charset="0"/>
                <a:cs typeface="Consolas" panose="020B0609020204030204" pitchFamily="49" charset="0"/>
              </a:rPr>
              <a:t>/home/</a:t>
            </a:r>
            <a:r>
              <a:rPr lang="en-US" sz="2000" dirty="0" err="1" smtClean="0">
                <a:solidFill>
                  <a:srgbClr val="00B0F0"/>
                </a:solidFill>
                <a:latin typeface="Consolas" panose="020B0609020204030204" pitchFamily="49" charset="0"/>
                <a:cs typeface="Consolas" panose="020B0609020204030204" pitchFamily="49" charset="0"/>
              </a:rPr>
              <a:t>benz</a:t>
            </a:r>
            <a:r>
              <a:rPr lang="en-US" sz="2000" dirty="0" smtClean="0">
                <a:solidFill>
                  <a:srgbClr val="00B0F0"/>
                </a:solidFill>
                <a:latin typeface="Consolas" panose="020B0609020204030204" pitchFamily="49" charset="0"/>
                <a:cs typeface="Consolas" panose="020B0609020204030204" pitchFamily="49" charset="0"/>
              </a:rPr>
              <a:t> </a:t>
            </a:r>
            <a:r>
              <a:rPr lang="en-US" sz="2000" dirty="0" smtClean="0"/>
              <a:t>to find </a:t>
            </a:r>
            <a:r>
              <a:rPr lang="en-US" sz="2000" dirty="0" smtClean="0">
                <a:solidFill>
                  <a:srgbClr val="00B0F0"/>
                </a:solidFill>
                <a:latin typeface="Consolas" panose="020B0609020204030204" pitchFamily="49" charset="0"/>
                <a:cs typeface="Consolas" panose="020B0609020204030204" pitchFamily="49" charset="0"/>
              </a:rPr>
              <a:t>city</a:t>
            </a:r>
            <a:r>
              <a:rPr lang="en-US" sz="2000" dirty="0" smtClean="0">
                <a:solidFill>
                  <a:srgbClr val="00B0F0"/>
                </a:solidFill>
              </a:rPr>
              <a:t> </a:t>
            </a:r>
            <a:r>
              <a:rPr lang="en-US" sz="2000" dirty="0" smtClean="0"/>
              <a:t>to run. </a:t>
            </a:r>
          </a:p>
          <a:p>
            <a:r>
              <a:rPr lang="en-US" sz="2000" dirty="0" smtClean="0"/>
              <a:t>The city must take below four parameters:</a:t>
            </a:r>
          </a:p>
          <a:p>
            <a:pPr marL="355600" lvl="1" indent="0">
              <a:buNone/>
            </a:pPr>
            <a:r>
              <a:rPr lang="en-US" sz="1800" dirty="0" smtClean="0">
                <a:solidFill>
                  <a:srgbClr val="00B0F0"/>
                </a:solidFill>
                <a:latin typeface="Consolas" panose="020B0609020204030204" pitchFamily="49" charset="0"/>
                <a:cs typeface="Consolas" panose="020B0609020204030204" pitchFamily="49" charset="0"/>
              </a:rPr>
              <a:t>--city </a:t>
            </a:r>
            <a:r>
              <a:rPr lang="en-US" sz="1800" dirty="0" err="1" smtClean="0">
                <a:solidFill>
                  <a:srgbClr val="00B0F0"/>
                </a:solidFill>
                <a:latin typeface="Consolas" panose="020B0609020204030204" pitchFamily="49" charset="0"/>
                <a:cs typeface="Consolas" panose="020B0609020204030204" pitchFamily="49" charset="0"/>
              </a:rPr>
              <a:t>city_name</a:t>
            </a:r>
            <a:endParaRPr lang="en-US" sz="1800" dirty="0" smtClean="0">
              <a:solidFill>
                <a:srgbClr val="00B0F0"/>
              </a:solidFill>
              <a:latin typeface="Consolas" panose="020B0609020204030204" pitchFamily="49" charset="0"/>
              <a:cs typeface="Consolas" panose="020B0609020204030204" pitchFamily="49" charset="0"/>
            </a:endParaRPr>
          </a:p>
          <a:p>
            <a:pPr marL="355600" lvl="1" indent="0">
              <a:buNone/>
            </a:pPr>
            <a:r>
              <a:rPr lang="en-US" sz="1800" dirty="0" smtClean="0">
                <a:solidFill>
                  <a:srgbClr val="00B0F0"/>
                </a:solidFill>
                <a:latin typeface="Consolas" panose="020B0609020204030204" pitchFamily="49" charset="0"/>
                <a:cs typeface="Consolas" panose="020B0609020204030204" pitchFamily="49" charset="0"/>
              </a:rPr>
              <a:t>--</a:t>
            </a:r>
            <a:r>
              <a:rPr lang="en-US" sz="1800" dirty="0" err="1" smtClean="0">
                <a:solidFill>
                  <a:srgbClr val="00B0F0"/>
                </a:solidFill>
                <a:latin typeface="Consolas" panose="020B0609020204030204" pitchFamily="49" charset="0"/>
                <a:cs typeface="Consolas" panose="020B0609020204030204" pitchFamily="49" charset="0"/>
              </a:rPr>
              <a:t>nats</a:t>
            </a:r>
            <a:r>
              <a:rPr lang="en-US" sz="1800" dirty="0" smtClean="0">
                <a:solidFill>
                  <a:srgbClr val="00B0F0"/>
                </a:solidFill>
                <a:latin typeface="Consolas" panose="020B0609020204030204" pitchFamily="49" charset="0"/>
                <a:cs typeface="Consolas" panose="020B0609020204030204" pitchFamily="49" charset="0"/>
              </a:rPr>
              <a:t> </a:t>
            </a:r>
            <a:r>
              <a:rPr lang="en-US" sz="1800" dirty="0" err="1" smtClean="0">
                <a:solidFill>
                  <a:srgbClr val="00B0F0"/>
                </a:solidFill>
                <a:latin typeface="Consolas" panose="020B0609020204030204" pitchFamily="49" charset="0"/>
                <a:cs typeface="Consolas" panose="020B0609020204030204" pitchFamily="49" charset="0"/>
              </a:rPr>
              <a:t>nats_uri</a:t>
            </a:r>
            <a:endParaRPr lang="en-US" sz="1800" dirty="0" smtClean="0">
              <a:solidFill>
                <a:srgbClr val="00B0F0"/>
              </a:solidFill>
              <a:latin typeface="Consolas" panose="020B0609020204030204" pitchFamily="49" charset="0"/>
              <a:cs typeface="Consolas" panose="020B0609020204030204" pitchFamily="49" charset="0"/>
            </a:endParaRPr>
          </a:p>
          <a:p>
            <a:pPr marL="355600" lvl="1" indent="0">
              <a:buNone/>
            </a:pPr>
            <a:r>
              <a:rPr lang="en-US" sz="1800" dirty="0" smtClean="0">
                <a:solidFill>
                  <a:srgbClr val="00B0F0"/>
                </a:solidFill>
                <a:latin typeface="Consolas" panose="020B0609020204030204" pitchFamily="49" charset="0"/>
                <a:cs typeface="Consolas" panose="020B0609020204030204" pitchFamily="49" charset="0"/>
              </a:rPr>
              <a:t>--time </a:t>
            </a:r>
            <a:r>
              <a:rPr lang="en-US" sz="1800" dirty="0" err="1" smtClean="0">
                <a:solidFill>
                  <a:srgbClr val="00B0F0"/>
                </a:solidFill>
                <a:latin typeface="Consolas" panose="020B0609020204030204" pitchFamily="49" charset="0"/>
                <a:cs typeface="Consolas" panose="020B0609020204030204" pitchFamily="49" charset="0"/>
              </a:rPr>
              <a:t>time_factor</a:t>
            </a:r>
            <a:endParaRPr lang="en-US" sz="1800" dirty="0" smtClean="0">
              <a:solidFill>
                <a:srgbClr val="00B0F0"/>
              </a:solidFill>
              <a:latin typeface="Consolas" panose="020B0609020204030204" pitchFamily="49" charset="0"/>
              <a:cs typeface="Consolas" panose="020B0609020204030204" pitchFamily="49" charset="0"/>
            </a:endParaRPr>
          </a:p>
          <a:p>
            <a:pPr marL="355600" lvl="1" indent="0">
              <a:buNone/>
            </a:pPr>
            <a:r>
              <a:rPr lang="en-US" sz="1800" dirty="0" smtClean="0">
                <a:solidFill>
                  <a:srgbClr val="00B0F0"/>
                </a:solidFill>
                <a:latin typeface="Consolas" panose="020B0609020204030204" pitchFamily="49" charset="0"/>
                <a:cs typeface="Consolas" panose="020B0609020204030204" pitchFamily="49" charset="0"/>
              </a:rPr>
              <a:t>--map </a:t>
            </a:r>
            <a:r>
              <a:rPr lang="en-US" sz="1800" dirty="0" err="1" smtClean="0">
                <a:solidFill>
                  <a:srgbClr val="00B0F0"/>
                </a:solidFill>
                <a:latin typeface="Consolas" panose="020B0609020204030204" pitchFamily="49" charset="0"/>
                <a:cs typeface="Consolas" panose="020B0609020204030204" pitchFamily="49" charset="0"/>
              </a:rPr>
              <a:t>map_file_directory_and_name</a:t>
            </a:r>
            <a:endParaRPr lang="en-US" sz="1800" dirty="0" smtClean="0">
              <a:solidFill>
                <a:srgbClr val="00B0F0"/>
              </a:solidFill>
              <a:latin typeface="Consolas" panose="020B0609020204030204" pitchFamily="49" charset="0"/>
              <a:cs typeface="Consolas" panose="020B0609020204030204" pitchFamily="49" charset="0"/>
            </a:endParaRPr>
          </a:p>
          <a:p>
            <a:pPr lvl="1"/>
            <a:r>
              <a:rPr lang="en-US" sz="1800" dirty="0" smtClean="0"/>
              <a:t>Example: </a:t>
            </a:r>
            <a:r>
              <a:rPr lang="en-US" sz="1800" dirty="0" smtClean="0">
                <a:solidFill>
                  <a:srgbClr val="00B0F0"/>
                </a:solidFill>
                <a:latin typeface="Consolas" panose="020B0609020204030204" pitchFamily="49" charset="0"/>
                <a:cs typeface="Consolas" panose="020B0609020204030204" pitchFamily="49" charset="0"/>
              </a:rPr>
              <a:t>city –city shanghai --</a:t>
            </a:r>
            <a:r>
              <a:rPr lang="en-US" sz="1800" dirty="0" err="1" smtClean="0">
                <a:solidFill>
                  <a:srgbClr val="00B0F0"/>
                </a:solidFill>
                <a:latin typeface="Consolas" panose="020B0609020204030204" pitchFamily="49" charset="0"/>
                <a:cs typeface="Consolas" panose="020B0609020204030204" pitchFamily="49" charset="0"/>
              </a:rPr>
              <a:t>nats</a:t>
            </a:r>
            <a:r>
              <a:rPr lang="en-US" sz="1800" dirty="0" smtClean="0">
                <a:solidFill>
                  <a:srgbClr val="00B0F0"/>
                </a:solidFill>
                <a:latin typeface="Consolas" panose="020B0609020204030204" pitchFamily="49" charset="0"/>
                <a:cs typeface="Consolas" panose="020B0609020204030204" pitchFamily="49" charset="0"/>
              </a:rPr>
              <a:t> nats://localhost:4222 –time 1000 --map /home/</a:t>
            </a:r>
            <a:r>
              <a:rPr lang="en-US" sz="1800" dirty="0" err="1" smtClean="0">
                <a:solidFill>
                  <a:srgbClr val="00B0F0"/>
                </a:solidFill>
                <a:latin typeface="Consolas" panose="020B0609020204030204" pitchFamily="49" charset="0"/>
                <a:cs typeface="Consolas" panose="020B0609020204030204" pitchFamily="49" charset="0"/>
              </a:rPr>
              <a:t>rdcloyi</a:t>
            </a:r>
            <a:r>
              <a:rPr lang="en-US" sz="1800" dirty="0" smtClean="0">
                <a:solidFill>
                  <a:srgbClr val="00B0F0"/>
                </a:solidFill>
                <a:latin typeface="Consolas" panose="020B0609020204030204" pitchFamily="49" charset="0"/>
                <a:cs typeface="Consolas" panose="020B0609020204030204" pitchFamily="49" charset="0"/>
              </a:rPr>
              <a:t>/</a:t>
            </a:r>
            <a:r>
              <a:rPr lang="en-US" sz="1800" dirty="0" err="1" smtClean="0">
                <a:solidFill>
                  <a:srgbClr val="00B0F0"/>
                </a:solidFill>
                <a:latin typeface="Consolas" panose="020B0609020204030204" pitchFamily="49" charset="0"/>
                <a:cs typeface="Consolas" panose="020B0609020204030204" pitchFamily="49" charset="0"/>
              </a:rPr>
              <a:t>map.data</a:t>
            </a:r>
            <a:endParaRPr lang="en-US" sz="1800" dirty="0" smtClean="0">
              <a:solidFill>
                <a:srgbClr val="00B0F0"/>
              </a:solidFill>
              <a:latin typeface="Consolas" panose="020B0609020204030204" pitchFamily="49" charset="0"/>
              <a:cs typeface="Consolas" panose="020B0609020204030204" pitchFamily="49" charset="0"/>
            </a:endParaRPr>
          </a:p>
          <a:p>
            <a:pPr marL="355600" lvl="1" indent="0">
              <a:buNone/>
            </a:pPr>
            <a:endParaRPr lang="en-US" dirty="0"/>
          </a:p>
        </p:txBody>
      </p:sp>
    </p:spTree>
    <p:extLst>
      <p:ext uri="{BB962C8B-B14F-4D97-AF65-F5344CB8AC3E}">
        <p14:creationId xmlns:p14="http://schemas.microsoft.com/office/powerpoint/2010/main" val="1051341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1" y="-60325"/>
            <a:ext cx="12192000" cy="6858000"/>
          </a:xfrm>
          <a:prstGeom prst="rect">
            <a:avLst/>
          </a:prstGeom>
        </p:spPr>
      </p:pic>
    </p:spTree>
    <p:extLst>
      <p:ext uri="{BB962C8B-B14F-4D97-AF65-F5344CB8AC3E}">
        <p14:creationId xmlns:p14="http://schemas.microsoft.com/office/powerpoint/2010/main" val="420377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simple</a:t>
            </a:r>
            <a:endParaRPr lang="en-US" dirty="0"/>
          </a:p>
        </p:txBody>
      </p:sp>
      <p:sp>
        <p:nvSpPr>
          <p:cNvPr id="6" name="Content Placeholder 4"/>
          <p:cNvSpPr txBox="1">
            <a:spLocks/>
          </p:cNvSpPr>
          <p:nvPr/>
        </p:nvSpPr>
        <p:spPr bwMode="auto">
          <a:xfrm>
            <a:off x="524934" y="1182414"/>
            <a:ext cx="5013421" cy="5108027"/>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400" kern="0" dirty="0">
                <a:latin typeface="Consolas" panose="020B0609020204030204" pitchFamily="49" charset="0"/>
                <a:cs typeface="Consolas" panose="020B0609020204030204" pitchFamily="49" charset="0"/>
              </a:rPr>
              <a:t>package main</a:t>
            </a:r>
          </a:p>
          <a:p>
            <a:pPr marL="0" indent="0">
              <a:buNone/>
            </a:pPr>
            <a:r>
              <a:rPr lang="en-US" sz="1400" kern="0" dirty="0">
                <a:latin typeface="Consolas" panose="020B0609020204030204" pitchFamily="49" charset="0"/>
                <a:cs typeface="Consolas" panose="020B0609020204030204" pitchFamily="49" charset="0"/>
              </a:rPr>
              <a:t>import (</a:t>
            </a:r>
          </a:p>
          <a:p>
            <a:pPr marL="0" indent="0">
              <a:buNone/>
            </a:pPr>
            <a:r>
              <a:rPr lang="en-US" sz="1400" kern="0" dirty="0">
                <a:latin typeface="Consolas" panose="020B0609020204030204" pitchFamily="49" charset="0"/>
                <a:cs typeface="Consolas" panose="020B0609020204030204" pitchFamily="49" charset="0"/>
              </a:rPr>
              <a:t>    "errors"</a:t>
            </a:r>
          </a:p>
          <a:p>
            <a:pPr marL="0" indent="0">
              <a:buNone/>
            </a:pPr>
            <a:r>
              <a:rPr lang="en-US" sz="1400" kern="0" dirty="0">
                <a:latin typeface="Consolas" panose="020B0609020204030204" pitchFamily="49" charset="0"/>
                <a:cs typeface="Consolas" panose="020B0609020204030204" pitchFamily="49" charset="0"/>
              </a:rPr>
              <a:t>    </a:t>
            </a:r>
            <a:r>
              <a:rPr lang="en-US" sz="1400" kern="0" dirty="0" smtClean="0">
                <a:latin typeface="Consolas" panose="020B0609020204030204" pitchFamily="49" charset="0"/>
                <a:cs typeface="Consolas" panose="020B0609020204030204" pitchFamily="49" charset="0"/>
              </a:rPr>
              <a:t>log "</a:t>
            </a:r>
            <a:r>
              <a:rPr lang="en-US" sz="1400" kern="0" dirty="0" err="1" smtClean="0">
                <a:latin typeface="Consolas" panose="020B0609020204030204" pitchFamily="49" charset="0"/>
                <a:cs typeface="Consolas" panose="020B0609020204030204" pitchFamily="49" charset="0"/>
              </a:rPr>
              <a:t>repo.oam.ericloud</a:t>
            </a:r>
            <a:r>
              <a:rPr lang="en-US" sz="1400" kern="0" dirty="0" smtClean="0">
                <a:latin typeface="Consolas" panose="020B0609020204030204" pitchFamily="49" charset="0"/>
                <a:cs typeface="Consolas" panose="020B0609020204030204" pitchFamily="49" charset="0"/>
              </a:rPr>
              <a:t>/poc2015/</a:t>
            </a:r>
            <a:r>
              <a:rPr lang="en-US" sz="1400" kern="0" dirty="0" err="1" smtClean="0">
                <a:latin typeface="Consolas" panose="020B0609020204030204" pitchFamily="49" charset="0"/>
                <a:cs typeface="Consolas" panose="020B0609020204030204" pitchFamily="49" charset="0"/>
              </a:rPr>
              <a:t>util</a:t>
            </a:r>
            <a:r>
              <a:rPr lang="en-US" sz="1400" kern="0" dirty="0" smtClean="0">
                <a:latin typeface="Consolas" panose="020B0609020204030204" pitchFamily="49" charset="0"/>
                <a:cs typeface="Consolas" panose="020B0609020204030204" pitchFamily="49" charset="0"/>
              </a:rPr>
              <a:t>/</a:t>
            </a:r>
            <a:r>
              <a:rPr lang="en-US" sz="1400" kern="0" dirty="0" err="1" smtClean="0">
                <a:latin typeface="Consolas" panose="020B0609020204030204" pitchFamily="49" charset="0"/>
                <a:cs typeface="Consolas" panose="020B0609020204030204" pitchFamily="49" charset="0"/>
              </a:rPr>
              <a:t>levlog</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a:t>
            </a:r>
          </a:p>
          <a:p>
            <a:pPr marL="0" indent="0">
              <a:buNone/>
            </a:pPr>
            <a:r>
              <a:rPr lang="en-US" sz="1400" kern="0" dirty="0" err="1">
                <a:latin typeface="Consolas" panose="020B0609020204030204" pitchFamily="49" charset="0"/>
                <a:cs typeface="Consolas" panose="020B0609020204030204" pitchFamily="49" charset="0"/>
              </a:rPr>
              <a:t>func</a:t>
            </a:r>
            <a:r>
              <a:rPr lang="en-US" sz="1400" kern="0" dirty="0">
                <a:latin typeface="Consolas" panose="020B0609020204030204" pitchFamily="49" charset="0"/>
                <a:cs typeface="Consolas" panose="020B0609020204030204" pitchFamily="49" charset="0"/>
              </a:rPr>
              <a:t> main() {</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log.Start</a:t>
            </a:r>
            <a:r>
              <a:rPr lang="en-US" sz="1400" kern="0" dirty="0">
                <a:latin typeface="Consolas" panose="020B0609020204030204" pitchFamily="49" charset="0"/>
                <a:cs typeface="Consolas" panose="020B0609020204030204" pitchFamily="49" charset="0"/>
              </a:rPr>
              <a:t>(</a:t>
            </a:r>
            <a:r>
              <a:rPr lang="en-US" sz="1400" kern="0" dirty="0" err="1">
                <a:latin typeface="Consolas" panose="020B0609020204030204" pitchFamily="49" charset="0"/>
                <a:cs typeface="Consolas" panose="020B0609020204030204" pitchFamily="49" charset="0"/>
              </a:rPr>
              <a:t>log.LevelTrace</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log.Trace</a:t>
            </a:r>
            <a:r>
              <a:rPr lang="en-US" sz="1400" kern="0" dirty="0">
                <a:latin typeface="Consolas" panose="020B0609020204030204" pitchFamily="49" charset="0"/>
                <a:cs typeface="Consolas" panose="020B0609020204030204" pitchFamily="49" charset="0"/>
              </a:rPr>
              <a:t>("Hello Trace")</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log.Info</a:t>
            </a:r>
            <a:r>
              <a:rPr lang="en-US" sz="1400" kern="0" dirty="0">
                <a:latin typeface="Consolas" panose="020B0609020204030204" pitchFamily="49" charset="0"/>
                <a:cs typeface="Consolas" panose="020B0609020204030204" pitchFamily="49" charset="0"/>
              </a:rPr>
              <a:t>("Hello Info")</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log.Warning</a:t>
            </a:r>
            <a:r>
              <a:rPr lang="en-US" sz="1400" kern="0" dirty="0">
                <a:latin typeface="Consolas" panose="020B0609020204030204" pitchFamily="49" charset="0"/>
                <a:cs typeface="Consolas" panose="020B0609020204030204" pitchFamily="49" charset="0"/>
              </a:rPr>
              <a:t>("Hello Warn")</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log.Error</a:t>
            </a:r>
            <a:r>
              <a:rPr lang="en-US" sz="1400" kern="0" dirty="0">
                <a:latin typeface="Consolas" panose="020B0609020204030204" pitchFamily="49" charset="0"/>
                <a:cs typeface="Consolas" panose="020B0609020204030204" pitchFamily="49" charset="0"/>
              </a:rPr>
              <a:t>("Hello Error"</a:t>
            </a:r>
          </a:p>
          <a:p>
            <a:pPr marL="0" indent="0">
              <a:buNone/>
            </a:pPr>
            <a:r>
              <a:rPr lang="en-US" sz="1400" kern="0" dirty="0">
                <a:latin typeface="Consolas" panose="020B0609020204030204" pitchFamily="49" charset="0"/>
                <a:cs typeface="Consolas" panose="020B0609020204030204" pitchFamily="49" charset="0"/>
              </a:rPr>
              <a:t>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log.Mark</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Example()</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log.Completed</a:t>
            </a:r>
            <a:r>
              <a:rPr lang="en-US" sz="1400" kern="0" dirty="0">
                <a:latin typeface="Consolas" panose="020B0609020204030204" pitchFamily="49" charset="0"/>
                <a:cs typeface="Consolas" panose="020B0609020204030204" pitchFamily="49" charset="0"/>
              </a:rPr>
              <a:t>()</a:t>
            </a:r>
          </a:p>
          <a:p>
            <a:pPr marL="0" indent="0">
              <a:buNone/>
            </a:pPr>
            <a:r>
              <a:rPr lang="en-US" sz="1400" kern="0" dirty="0" smtClean="0">
                <a:latin typeface="Consolas" panose="020B0609020204030204" pitchFamily="49" charset="0"/>
                <a:cs typeface="Consolas" panose="020B0609020204030204" pitchFamily="49" charset="0"/>
              </a:rPr>
              <a:t>}</a:t>
            </a:r>
            <a:endParaRPr lang="en-US" sz="1400" kern="0" dirty="0">
              <a:latin typeface="Consolas" panose="020B0609020204030204" pitchFamily="49" charset="0"/>
              <a:cs typeface="Consolas" panose="020B0609020204030204" pitchFamily="49" charset="0"/>
            </a:endParaRPr>
          </a:p>
        </p:txBody>
      </p:sp>
      <p:sp>
        <p:nvSpPr>
          <p:cNvPr id="5" name="Content Placeholder 4"/>
          <p:cNvSpPr txBox="1">
            <a:spLocks/>
          </p:cNvSpPr>
          <p:nvPr/>
        </p:nvSpPr>
        <p:spPr bwMode="auto">
          <a:xfrm>
            <a:off x="5817849" y="1182412"/>
            <a:ext cx="5355603" cy="5108027"/>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400" kern="0" dirty="0" err="1">
                <a:latin typeface="Consolas" panose="020B0609020204030204" pitchFamily="49" charset="0"/>
                <a:cs typeface="Consolas" panose="020B0609020204030204" pitchFamily="49" charset="0"/>
              </a:rPr>
              <a:t>func</a:t>
            </a:r>
            <a:r>
              <a:rPr lang="en-US" sz="1400" kern="0" dirty="0">
                <a:latin typeface="Consolas" panose="020B0609020204030204" pitchFamily="49" charset="0"/>
                <a:cs typeface="Consolas" panose="020B0609020204030204" pitchFamily="49" charset="0"/>
              </a:rPr>
              <a:t> Example()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log.Started</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err := foo()</a:t>
            </a:r>
          </a:p>
          <a:p>
            <a:pPr marL="0" indent="0">
              <a:buNone/>
            </a:pPr>
            <a:r>
              <a:rPr lang="en-US" sz="1400" kern="0" dirty="0">
                <a:latin typeface="Consolas" panose="020B0609020204030204" pitchFamily="49" charset="0"/>
                <a:cs typeface="Consolas" panose="020B0609020204030204" pitchFamily="49" charset="0"/>
              </a:rPr>
              <a:t>    if err != nil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log.Exitf</a:t>
            </a:r>
            <a:r>
              <a:rPr lang="en-US" sz="1400" kern="0" dirty="0">
                <a:latin typeface="Consolas" panose="020B0609020204030204" pitchFamily="49" charset="0"/>
                <a:cs typeface="Consolas" panose="020B0609020204030204" pitchFamily="49" charset="0"/>
              </a:rPr>
              <a:t>("ERR read counter name: %s.", err)</a:t>
            </a:r>
          </a:p>
          <a:p>
            <a:pPr marL="0" indent="0">
              <a:buNone/>
            </a:pPr>
            <a:r>
              <a:rPr lang="en-US" sz="1400" kern="0" dirty="0">
                <a:latin typeface="Consolas" panose="020B0609020204030204" pitchFamily="49" charset="0"/>
                <a:cs typeface="Consolas" panose="020B0609020204030204" pitchFamily="49" charset="0"/>
              </a:rPr>
              <a:t>        return</a:t>
            </a:r>
          </a:p>
          <a:p>
            <a:pPr marL="0" indent="0">
              <a:buNone/>
            </a:pPr>
            <a:r>
              <a:rPr lang="en-US" sz="1400" kern="0" dirty="0">
                <a:latin typeface="Consolas" panose="020B0609020204030204" pitchFamily="49" charset="0"/>
                <a:cs typeface="Consolas" panose="020B0609020204030204" pitchFamily="49" charset="0"/>
              </a:rPr>
              <a:t>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log.Completed</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a:t>
            </a:r>
          </a:p>
          <a:p>
            <a:pPr marL="0" indent="0">
              <a:buNone/>
            </a:pPr>
            <a:r>
              <a:rPr lang="en-US" sz="1400" kern="0" dirty="0" err="1">
                <a:latin typeface="Consolas" panose="020B0609020204030204" pitchFamily="49" charset="0"/>
                <a:cs typeface="Consolas" panose="020B0609020204030204" pitchFamily="49" charset="0"/>
              </a:rPr>
              <a:t>func</a:t>
            </a:r>
            <a:r>
              <a:rPr lang="en-US" sz="1400" kern="0" dirty="0">
                <a:latin typeface="Consolas" panose="020B0609020204030204" pitchFamily="49" charset="0"/>
                <a:cs typeface="Consolas" panose="020B0609020204030204" pitchFamily="49" charset="0"/>
              </a:rPr>
              <a:t> foo() error {</a:t>
            </a:r>
          </a:p>
          <a:p>
            <a:pPr marL="0" indent="0">
              <a:buNone/>
            </a:pPr>
            <a:r>
              <a:rPr lang="en-US" sz="1400" kern="0" dirty="0">
                <a:latin typeface="Consolas" panose="020B0609020204030204" pitchFamily="49" charset="0"/>
                <a:cs typeface="Consolas" panose="020B0609020204030204" pitchFamily="49" charset="0"/>
              </a:rPr>
              <a:t>    return </a:t>
            </a:r>
            <a:r>
              <a:rPr lang="en-US" sz="1400" kern="0" dirty="0" err="1">
                <a:latin typeface="Consolas" panose="020B0609020204030204" pitchFamily="49" charset="0"/>
                <a:cs typeface="Consolas" panose="020B0609020204030204" pitchFamily="49" charset="0"/>
              </a:rPr>
              <a:t>errors.New</a:t>
            </a:r>
            <a:r>
              <a:rPr lang="en-US" sz="1400" kern="0" dirty="0">
                <a:latin typeface="Consolas" panose="020B0609020204030204" pitchFamily="49" charset="0"/>
                <a:cs typeface="Consolas" panose="020B0609020204030204" pitchFamily="49" charset="0"/>
              </a:rPr>
              <a:t>("Error happened.")</a:t>
            </a:r>
          </a:p>
          <a:p>
            <a:pPr marL="0" indent="0">
              <a:buNone/>
            </a:pPr>
            <a:r>
              <a:rPr lang="en-US" sz="1400" kern="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90404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clear import</a:t>
            </a:r>
            <a:endParaRPr lang="en-US" dirty="0"/>
          </a:p>
        </p:txBody>
      </p:sp>
      <p:sp>
        <p:nvSpPr>
          <p:cNvPr id="6" name="Content Placeholder 4"/>
          <p:cNvSpPr txBox="1">
            <a:spLocks/>
          </p:cNvSpPr>
          <p:nvPr/>
        </p:nvSpPr>
        <p:spPr bwMode="auto">
          <a:xfrm>
            <a:off x="524935" y="1325085"/>
            <a:ext cx="9720278" cy="4965356"/>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800" kern="0" dirty="0">
                <a:latin typeface="Consolas" panose="020B0609020204030204" pitchFamily="49" charset="0"/>
                <a:cs typeface="Consolas" panose="020B0609020204030204" pitchFamily="49" charset="0"/>
              </a:rPr>
              <a:t>import (</a:t>
            </a:r>
          </a:p>
          <a:p>
            <a:pPr marL="0" indent="0">
              <a:buNone/>
            </a:pPr>
            <a:r>
              <a:rPr lang="en-US" sz="1800" kern="0" dirty="0">
                <a:latin typeface="Consolas" panose="020B0609020204030204" pitchFamily="49" charset="0"/>
                <a:cs typeface="Consolas" panose="020B0609020204030204" pitchFamily="49" charset="0"/>
              </a:rPr>
              <a:t>	"bytes"</a:t>
            </a:r>
          </a:p>
          <a:p>
            <a:pPr marL="0" indent="0">
              <a:buNone/>
            </a:pPr>
            <a:r>
              <a:rPr lang="en-US" sz="1800" kern="0" dirty="0">
                <a:latin typeface="Consolas" panose="020B0609020204030204" pitchFamily="49" charset="0"/>
                <a:cs typeface="Consolas" panose="020B0609020204030204" pitchFamily="49" charset="0"/>
              </a:rPr>
              <a:t>	"encoding/</a:t>
            </a:r>
            <a:r>
              <a:rPr lang="en-US" sz="1800" kern="0" dirty="0" err="1">
                <a:latin typeface="Consolas" panose="020B0609020204030204" pitchFamily="49" charset="0"/>
                <a:cs typeface="Consolas" panose="020B0609020204030204" pitchFamily="49" charset="0"/>
              </a:rPr>
              <a:t>json</a:t>
            </a:r>
            <a:r>
              <a:rPr lang="en-US" sz="1800" kern="0" dirty="0">
                <a:latin typeface="Consolas" panose="020B0609020204030204" pitchFamily="49" charset="0"/>
                <a:cs typeface="Consolas" panose="020B0609020204030204" pitchFamily="49" charset="0"/>
              </a:rPr>
              <a:t>"</a:t>
            </a:r>
          </a:p>
          <a:p>
            <a:pPr marL="0" indent="0">
              <a:buNone/>
            </a:pPr>
            <a:r>
              <a:rPr lang="en-US" sz="1800" kern="0" dirty="0">
                <a:latin typeface="Consolas" panose="020B0609020204030204" pitchFamily="49" charset="0"/>
                <a:cs typeface="Consolas" panose="020B0609020204030204" pitchFamily="49" charset="0"/>
              </a:rPr>
              <a:t>	"flag"</a:t>
            </a:r>
          </a:p>
          <a:p>
            <a:pPr marL="0" indent="0">
              <a:buNone/>
            </a:pPr>
            <a:r>
              <a:rPr lang="en-US" sz="1800" kern="0" dirty="0">
                <a:latin typeface="Consolas" panose="020B0609020204030204" pitchFamily="49" charset="0"/>
                <a:cs typeface="Consolas" panose="020B0609020204030204" pitchFamily="49" charset="0"/>
              </a:rPr>
              <a:t>	"</a:t>
            </a:r>
            <a:r>
              <a:rPr lang="en-US" sz="1800" kern="0" dirty="0" err="1">
                <a:latin typeface="Consolas" panose="020B0609020204030204" pitchFamily="49" charset="0"/>
                <a:cs typeface="Consolas" panose="020B0609020204030204" pitchFamily="49" charset="0"/>
              </a:rPr>
              <a:t>fmt</a:t>
            </a:r>
            <a:r>
              <a:rPr lang="en-US" sz="1800" kern="0" dirty="0">
                <a:latin typeface="Consolas" panose="020B0609020204030204" pitchFamily="49" charset="0"/>
                <a:cs typeface="Consolas" panose="020B0609020204030204" pitchFamily="49" charset="0"/>
              </a:rPr>
              <a:t>"</a:t>
            </a:r>
          </a:p>
          <a:p>
            <a:pPr marL="0" indent="0">
              <a:buNone/>
            </a:pPr>
            <a:r>
              <a:rPr lang="en-US" sz="1800" kern="0" dirty="0">
                <a:solidFill>
                  <a:schemeClr val="tx2">
                    <a:lumMod val="50000"/>
                    <a:lumOff val="50000"/>
                  </a:schemeClr>
                </a:solidFill>
                <a:latin typeface="Consolas" panose="020B0609020204030204" pitchFamily="49" charset="0"/>
                <a:cs typeface="Consolas" panose="020B0609020204030204" pitchFamily="49" charset="0"/>
              </a:rPr>
              <a:t>	"github.com/</a:t>
            </a:r>
            <a:r>
              <a:rPr lang="en-US" sz="1800" kern="0" dirty="0" err="1">
                <a:solidFill>
                  <a:schemeClr val="tx2">
                    <a:lumMod val="50000"/>
                    <a:lumOff val="50000"/>
                  </a:schemeClr>
                </a:solidFill>
                <a:latin typeface="Consolas" panose="020B0609020204030204" pitchFamily="49" charset="0"/>
                <a:cs typeface="Consolas" panose="020B0609020204030204" pitchFamily="49" charset="0"/>
              </a:rPr>
              <a:t>apcera</a:t>
            </a:r>
            <a:r>
              <a:rPr lang="en-US" sz="1800" kern="0" dirty="0">
                <a:solidFill>
                  <a:schemeClr val="tx2">
                    <a:lumMod val="50000"/>
                    <a:lumOff val="50000"/>
                  </a:schemeClr>
                </a:solidFill>
                <a:latin typeface="Consolas" panose="020B0609020204030204" pitchFamily="49" charset="0"/>
                <a:cs typeface="Consolas" panose="020B0609020204030204" pitchFamily="49" charset="0"/>
              </a:rPr>
              <a:t>/</a:t>
            </a:r>
            <a:r>
              <a:rPr lang="en-US" sz="1800" kern="0" dirty="0" err="1">
                <a:solidFill>
                  <a:schemeClr val="tx2">
                    <a:lumMod val="50000"/>
                    <a:lumOff val="50000"/>
                  </a:schemeClr>
                </a:solidFill>
                <a:latin typeface="Consolas" panose="020B0609020204030204" pitchFamily="49" charset="0"/>
                <a:cs typeface="Consolas" panose="020B0609020204030204" pitchFamily="49" charset="0"/>
              </a:rPr>
              <a:t>nats</a:t>
            </a:r>
            <a:r>
              <a:rPr lang="en-US" sz="1800" kern="0" dirty="0">
                <a:solidFill>
                  <a:schemeClr val="tx2">
                    <a:lumMod val="50000"/>
                    <a:lumOff val="50000"/>
                  </a:schemeClr>
                </a:solidFill>
                <a:latin typeface="Consolas" panose="020B0609020204030204" pitchFamily="49" charset="0"/>
                <a:cs typeface="Consolas" panose="020B0609020204030204" pitchFamily="49" charset="0"/>
              </a:rPr>
              <a:t>"</a:t>
            </a:r>
          </a:p>
          <a:p>
            <a:pPr marL="0" indent="0">
              <a:buNone/>
            </a:pPr>
            <a:r>
              <a:rPr lang="en-US" sz="1800" kern="0" dirty="0">
                <a:solidFill>
                  <a:schemeClr val="tx2">
                    <a:lumMod val="50000"/>
                    <a:lumOff val="50000"/>
                  </a:schemeClr>
                </a:solidFill>
                <a:latin typeface="Consolas" panose="020B0609020204030204" pitchFamily="49" charset="0"/>
                <a:cs typeface="Consolas" panose="020B0609020204030204" pitchFamily="49" charset="0"/>
              </a:rPr>
              <a:t>	"github.com/go-zoo/bone"</a:t>
            </a:r>
          </a:p>
          <a:p>
            <a:pPr marL="0" indent="0">
              <a:buNone/>
            </a:pPr>
            <a:r>
              <a:rPr lang="en-US" sz="1800" kern="0" dirty="0">
                <a:latin typeface="Consolas" panose="020B0609020204030204" pitchFamily="49" charset="0"/>
                <a:cs typeface="Consolas" panose="020B0609020204030204" pitchFamily="49" charset="0"/>
              </a:rPr>
              <a:t>	"net/http"</a:t>
            </a:r>
          </a:p>
          <a:p>
            <a:pPr marL="0" indent="0">
              <a:buNone/>
            </a:pPr>
            <a:r>
              <a:rPr lang="en-US" sz="1800" kern="0" dirty="0">
                <a:latin typeface="Consolas" panose="020B0609020204030204" pitchFamily="49" charset="0"/>
                <a:cs typeface="Consolas" panose="020B0609020204030204" pitchFamily="49" charset="0"/>
              </a:rPr>
              <a:t>	"</a:t>
            </a:r>
            <a:r>
              <a:rPr lang="en-US" sz="1800" kern="0" dirty="0" err="1">
                <a:latin typeface="Consolas" panose="020B0609020204030204" pitchFamily="49" charset="0"/>
                <a:cs typeface="Consolas" panose="020B0609020204030204" pitchFamily="49" charset="0"/>
              </a:rPr>
              <a:t>repo.oam.ericloud</a:t>
            </a:r>
            <a:r>
              <a:rPr lang="en-US" sz="1800" kern="0" dirty="0">
                <a:latin typeface="Consolas" panose="020B0609020204030204" pitchFamily="49" charset="0"/>
                <a:cs typeface="Consolas" panose="020B0609020204030204" pitchFamily="49" charset="0"/>
              </a:rPr>
              <a:t>/</a:t>
            </a:r>
            <a:r>
              <a:rPr lang="en-US" sz="1800" kern="0" dirty="0" err="1">
                <a:latin typeface="Consolas" panose="020B0609020204030204" pitchFamily="49" charset="0"/>
                <a:cs typeface="Consolas" panose="020B0609020204030204" pitchFamily="49" charset="0"/>
              </a:rPr>
              <a:t>paas.git</a:t>
            </a:r>
            <a:r>
              <a:rPr lang="en-US" sz="1800" kern="0" dirty="0">
                <a:latin typeface="Consolas" panose="020B0609020204030204" pitchFamily="49" charset="0"/>
                <a:cs typeface="Consolas" panose="020B0609020204030204" pitchFamily="49" charset="0"/>
              </a:rPr>
              <a:t>/poc2015/protocol"</a:t>
            </a:r>
          </a:p>
          <a:p>
            <a:pPr marL="0" indent="0">
              <a:buNone/>
            </a:pPr>
            <a:r>
              <a:rPr lang="en-US" sz="1800" kern="0" dirty="0">
                <a:latin typeface="Consolas" panose="020B0609020204030204" pitchFamily="49" charset="0"/>
                <a:cs typeface="Consolas" panose="020B0609020204030204" pitchFamily="49" charset="0"/>
              </a:rPr>
              <a:t>	"</a:t>
            </a:r>
            <a:r>
              <a:rPr lang="en-US" sz="1800" kern="0" dirty="0" err="1">
                <a:latin typeface="Consolas" panose="020B0609020204030204" pitchFamily="49" charset="0"/>
                <a:cs typeface="Consolas" panose="020B0609020204030204" pitchFamily="49" charset="0"/>
              </a:rPr>
              <a:t>repo.oam.ericloud</a:t>
            </a:r>
            <a:r>
              <a:rPr lang="en-US" sz="1800" kern="0" dirty="0">
                <a:latin typeface="Consolas" panose="020B0609020204030204" pitchFamily="49" charset="0"/>
                <a:cs typeface="Consolas" panose="020B0609020204030204" pitchFamily="49" charset="0"/>
              </a:rPr>
              <a:t>/</a:t>
            </a:r>
            <a:r>
              <a:rPr lang="en-US" sz="1800" kern="0" dirty="0" err="1">
                <a:latin typeface="Consolas" panose="020B0609020204030204" pitchFamily="49" charset="0"/>
                <a:cs typeface="Consolas" panose="020B0609020204030204" pitchFamily="49" charset="0"/>
              </a:rPr>
              <a:t>paas.git</a:t>
            </a:r>
            <a:r>
              <a:rPr lang="en-US" sz="1800" kern="0" dirty="0">
                <a:latin typeface="Consolas" panose="020B0609020204030204" pitchFamily="49" charset="0"/>
                <a:cs typeface="Consolas" panose="020B0609020204030204" pitchFamily="49" charset="0"/>
              </a:rPr>
              <a:t>/poc2015/</a:t>
            </a:r>
            <a:r>
              <a:rPr lang="en-US" sz="1800" kern="0" dirty="0" err="1">
                <a:latin typeface="Consolas" panose="020B0609020204030204" pitchFamily="49" charset="0"/>
                <a:cs typeface="Consolas" panose="020B0609020204030204" pitchFamily="49" charset="0"/>
              </a:rPr>
              <a:t>util</a:t>
            </a:r>
            <a:r>
              <a:rPr lang="en-US" sz="1800" kern="0" dirty="0">
                <a:latin typeface="Consolas" panose="020B0609020204030204" pitchFamily="49" charset="0"/>
                <a:cs typeface="Consolas" panose="020B0609020204030204" pitchFamily="49" charset="0"/>
              </a:rPr>
              <a:t>"</a:t>
            </a:r>
          </a:p>
          <a:p>
            <a:pPr marL="0" indent="0">
              <a:buNone/>
            </a:pPr>
            <a:r>
              <a:rPr lang="en-US" sz="1800" kern="0" dirty="0">
                <a:solidFill>
                  <a:schemeClr val="tx2">
                    <a:lumMod val="50000"/>
                    <a:lumOff val="50000"/>
                  </a:schemeClr>
                </a:solidFill>
                <a:latin typeface="Consolas" panose="020B0609020204030204" pitchFamily="49" charset="0"/>
                <a:cs typeface="Consolas" panose="020B0609020204030204" pitchFamily="49" charset="0"/>
              </a:rPr>
              <a:t>	log "</a:t>
            </a:r>
            <a:r>
              <a:rPr lang="en-US" sz="1800" kern="0" dirty="0" err="1">
                <a:solidFill>
                  <a:schemeClr val="tx2">
                    <a:lumMod val="50000"/>
                    <a:lumOff val="50000"/>
                  </a:schemeClr>
                </a:solidFill>
                <a:latin typeface="Consolas" panose="020B0609020204030204" pitchFamily="49" charset="0"/>
                <a:cs typeface="Consolas" panose="020B0609020204030204" pitchFamily="49" charset="0"/>
              </a:rPr>
              <a:t>repo.oam.ericloud</a:t>
            </a:r>
            <a:r>
              <a:rPr lang="en-US" sz="1800" kern="0" dirty="0">
                <a:solidFill>
                  <a:schemeClr val="tx2">
                    <a:lumMod val="50000"/>
                    <a:lumOff val="50000"/>
                  </a:schemeClr>
                </a:solidFill>
                <a:latin typeface="Consolas" panose="020B0609020204030204" pitchFamily="49" charset="0"/>
                <a:cs typeface="Consolas" panose="020B0609020204030204" pitchFamily="49" charset="0"/>
              </a:rPr>
              <a:t>/</a:t>
            </a:r>
            <a:r>
              <a:rPr lang="en-US" sz="1800" kern="0" dirty="0" err="1">
                <a:solidFill>
                  <a:schemeClr val="tx2">
                    <a:lumMod val="50000"/>
                    <a:lumOff val="50000"/>
                  </a:schemeClr>
                </a:solidFill>
                <a:latin typeface="Consolas" panose="020B0609020204030204" pitchFamily="49" charset="0"/>
                <a:cs typeface="Consolas" panose="020B0609020204030204" pitchFamily="49" charset="0"/>
              </a:rPr>
              <a:t>paas.git</a:t>
            </a:r>
            <a:r>
              <a:rPr lang="en-US" sz="1800" kern="0" dirty="0">
                <a:solidFill>
                  <a:schemeClr val="tx2">
                    <a:lumMod val="50000"/>
                    <a:lumOff val="50000"/>
                  </a:schemeClr>
                </a:solidFill>
                <a:latin typeface="Consolas" panose="020B0609020204030204" pitchFamily="49" charset="0"/>
                <a:cs typeface="Consolas" panose="020B0609020204030204" pitchFamily="49" charset="0"/>
              </a:rPr>
              <a:t>/poc2015/</a:t>
            </a:r>
            <a:r>
              <a:rPr lang="en-US" sz="1800" kern="0" dirty="0" err="1">
                <a:solidFill>
                  <a:schemeClr val="tx2">
                    <a:lumMod val="50000"/>
                    <a:lumOff val="50000"/>
                  </a:schemeClr>
                </a:solidFill>
                <a:latin typeface="Consolas" panose="020B0609020204030204" pitchFamily="49" charset="0"/>
                <a:cs typeface="Consolas" panose="020B0609020204030204" pitchFamily="49" charset="0"/>
              </a:rPr>
              <a:t>util</a:t>
            </a:r>
            <a:r>
              <a:rPr lang="en-US" sz="1800" kern="0" dirty="0">
                <a:solidFill>
                  <a:schemeClr val="tx2">
                    <a:lumMod val="50000"/>
                    <a:lumOff val="50000"/>
                  </a:schemeClr>
                </a:solidFill>
                <a:latin typeface="Consolas" panose="020B0609020204030204" pitchFamily="49" charset="0"/>
                <a:cs typeface="Consolas" panose="020B0609020204030204" pitchFamily="49" charset="0"/>
              </a:rPr>
              <a:t>/</a:t>
            </a:r>
            <a:r>
              <a:rPr lang="en-US" sz="1800" kern="0" dirty="0" err="1">
                <a:solidFill>
                  <a:schemeClr val="tx2">
                    <a:lumMod val="50000"/>
                    <a:lumOff val="50000"/>
                  </a:schemeClr>
                </a:solidFill>
                <a:latin typeface="Consolas" panose="020B0609020204030204" pitchFamily="49" charset="0"/>
                <a:cs typeface="Consolas" panose="020B0609020204030204" pitchFamily="49" charset="0"/>
              </a:rPr>
              <a:t>levlog</a:t>
            </a:r>
            <a:r>
              <a:rPr lang="en-US" sz="1800" kern="0" dirty="0">
                <a:solidFill>
                  <a:schemeClr val="tx2">
                    <a:lumMod val="50000"/>
                    <a:lumOff val="50000"/>
                  </a:schemeClr>
                </a:solidFill>
                <a:latin typeface="Consolas" panose="020B0609020204030204" pitchFamily="49" charset="0"/>
                <a:cs typeface="Consolas" panose="020B0609020204030204" pitchFamily="49" charset="0"/>
              </a:rPr>
              <a:t>"</a:t>
            </a:r>
          </a:p>
          <a:p>
            <a:pPr marL="0" indent="0">
              <a:buNone/>
            </a:pPr>
            <a:r>
              <a:rPr lang="en-US" sz="1800" kern="0" dirty="0">
                <a:latin typeface="Consolas" panose="020B0609020204030204" pitchFamily="49" charset="0"/>
                <a:cs typeface="Consolas" panose="020B0609020204030204" pitchFamily="49" charset="0"/>
              </a:rPr>
              <a:t>	"runtime"</a:t>
            </a:r>
          </a:p>
          <a:p>
            <a:pPr marL="0" indent="0">
              <a:buNone/>
            </a:pPr>
            <a:r>
              <a:rPr lang="en-US" sz="1800" kern="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71394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implicit </a:t>
            </a:r>
            <a:r>
              <a:rPr lang="en-US" dirty="0" err="1" smtClean="0"/>
              <a:t>var</a:t>
            </a:r>
            <a:r>
              <a:rPr lang="en-US" dirty="0" smtClean="0"/>
              <a:t> declare</a:t>
            </a:r>
            <a:endParaRPr lang="en-US" dirty="0"/>
          </a:p>
        </p:txBody>
      </p:sp>
      <p:sp>
        <p:nvSpPr>
          <p:cNvPr id="6" name="Content Placeholder 4"/>
          <p:cNvSpPr txBox="1">
            <a:spLocks/>
          </p:cNvSpPr>
          <p:nvPr/>
        </p:nvSpPr>
        <p:spPr bwMode="auto">
          <a:xfrm>
            <a:off x="524935" y="1579417"/>
            <a:ext cx="9720278" cy="4711023"/>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600" kern="0" dirty="0" err="1">
                <a:latin typeface="Consolas" panose="020B0609020204030204" pitchFamily="49" charset="0"/>
                <a:cs typeface="Consolas" panose="020B0609020204030204" pitchFamily="49" charset="0"/>
              </a:rPr>
              <a:t>func</a:t>
            </a:r>
            <a:r>
              <a:rPr lang="en-US" sz="1600" kern="0" dirty="0">
                <a:latin typeface="Consolas" panose="020B0609020204030204" pitchFamily="49" charset="0"/>
                <a:cs typeface="Consolas" panose="020B0609020204030204" pitchFamily="49" charset="0"/>
              </a:rPr>
              <a:t> (r *</a:t>
            </a:r>
            <a:r>
              <a:rPr lang="en-US" sz="1600" kern="0" dirty="0" err="1">
                <a:latin typeface="Consolas" panose="020B0609020204030204" pitchFamily="49" charset="0"/>
                <a:cs typeface="Consolas" panose="020B0609020204030204" pitchFamily="49" charset="0"/>
              </a:rPr>
              <a:t>RedisStore</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RemoveSessionData</a:t>
            </a:r>
            <a:r>
              <a:rPr lang="en-US" sz="1600" kern="0" dirty="0">
                <a:latin typeface="Consolas" panose="020B0609020204030204" pitchFamily="49" charset="0"/>
                <a:cs typeface="Consolas" panose="020B0609020204030204" pitchFamily="49" charset="0"/>
              </a:rPr>
              <a:t>(key string, f string) {</a:t>
            </a:r>
          </a:p>
          <a:p>
            <a:pPr marL="0" indent="0">
              <a:buNone/>
            </a:pPr>
            <a:r>
              <a:rPr lang="en-US" sz="1600" kern="0" dirty="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c :=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r.pool.Get</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defer </a:t>
            </a:r>
            <a:r>
              <a:rPr lang="en-US" sz="1600" kern="0" dirty="0" err="1">
                <a:latin typeface="Consolas" panose="020B0609020204030204" pitchFamily="49" charset="0"/>
                <a:cs typeface="Consolas" panose="020B0609020204030204" pitchFamily="49" charset="0"/>
              </a:rPr>
              <a:t>c.Close</a:t>
            </a:r>
            <a:r>
              <a:rPr lang="en-US" sz="1600" kern="0" dirty="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redObject</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app_id</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 "." +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SessionStruct</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 "." + key</a:t>
            </a:r>
          </a:p>
          <a:p>
            <a:pPr marL="0" indent="0">
              <a:buNone/>
            </a:pPr>
            <a:r>
              <a:rPr lang="en-US" sz="1600" kern="0" dirty="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OK, _ :=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redis.Int</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c.Do</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("EXISTS",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redObject</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a:t>
            </a:r>
          </a:p>
          <a:p>
            <a:pPr marL="0" indent="0">
              <a:buNone/>
            </a:pPr>
            <a:r>
              <a:rPr lang="en-US" sz="1600" kern="0" dirty="0" smtClean="0">
                <a:latin typeface="Consolas" panose="020B0609020204030204" pitchFamily="49" charset="0"/>
                <a:cs typeface="Consolas" panose="020B0609020204030204" pitchFamily="49" charset="0"/>
              </a:rPr>
              <a:t>……</a:t>
            </a:r>
            <a:endParaRPr lang="en-US" sz="1600" kern="0" dirty="0">
              <a:latin typeface="Consolas" panose="020B0609020204030204" pitchFamily="49" charset="0"/>
              <a:cs typeface="Consolas" panose="020B0609020204030204" pitchFamily="49" charset="0"/>
            </a:endParaRPr>
          </a:p>
          <a:p>
            <a:pPr marL="0" indent="0">
              <a:buNone/>
            </a:pPr>
            <a:r>
              <a:rPr lang="en-US" sz="1600" kern="0" dirty="0" smtClean="0">
                <a:latin typeface="Consolas" panose="020B0609020204030204" pitchFamily="49" charset="0"/>
                <a:cs typeface="Consolas" panose="020B0609020204030204" pitchFamily="49" charset="0"/>
              </a:rPr>
              <a:t>}</a:t>
            </a:r>
          </a:p>
          <a:p>
            <a:pPr marL="0" indent="0">
              <a:buNone/>
            </a:pPr>
            <a:endParaRPr lang="en-US" sz="1600" kern="0" dirty="0" smtClean="0">
              <a:latin typeface="Consolas" panose="020B0609020204030204" pitchFamily="49" charset="0"/>
              <a:cs typeface="Consolas" panose="020B0609020204030204" pitchFamily="49" charset="0"/>
            </a:endParaRPr>
          </a:p>
          <a:p>
            <a:pPr marL="0" indent="0">
              <a:buNone/>
            </a:pPr>
            <a:r>
              <a:rPr lang="en-US" sz="1600" kern="0" dirty="0" smtClean="0">
                <a:solidFill>
                  <a:srgbClr val="FF0000"/>
                </a:solidFill>
                <a:latin typeface="Consolas" panose="020B0609020204030204" pitchFamily="49" charset="0"/>
                <a:cs typeface="Consolas" panose="020B0609020204030204" pitchFamily="49" charset="0"/>
              </a:rPr>
              <a:t>INSTEAD OF</a:t>
            </a:r>
            <a:r>
              <a:rPr lang="en-US" sz="1600" kern="0" dirty="0" smtClean="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SomeClassName</a:t>
            </a:r>
            <a:r>
              <a:rPr lang="en-US" sz="1600" kern="0" dirty="0" smtClean="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mySomeClassName</a:t>
            </a:r>
            <a:r>
              <a:rPr lang="en-US" sz="1600" kern="0" dirty="0" smtClean="0">
                <a:latin typeface="Consolas" panose="020B0609020204030204" pitchFamily="49" charset="0"/>
                <a:cs typeface="Consolas" panose="020B0609020204030204" pitchFamily="49" charset="0"/>
              </a:rPr>
              <a:t> := new </a:t>
            </a:r>
            <a:r>
              <a:rPr lang="en-US" sz="1600" kern="0" dirty="0" err="1" smtClean="0">
                <a:latin typeface="Consolas" panose="020B0609020204030204" pitchFamily="49" charset="0"/>
                <a:cs typeface="Consolas" panose="020B0609020204030204" pitchFamily="49" charset="0"/>
              </a:rPr>
              <a:t>SomeClassName</a:t>
            </a:r>
            <a:r>
              <a:rPr lang="en-US" sz="1600" kern="0" dirty="0" smtClean="0">
                <a:latin typeface="Consolas" panose="020B0609020204030204" pitchFamily="49" charset="0"/>
                <a:cs typeface="Consolas" panose="020B0609020204030204" pitchFamily="49" charset="0"/>
              </a:rPr>
              <a:t>(</a:t>
            </a:r>
            <a:r>
              <a:rPr lang="en-US" sz="1600" kern="0" dirty="0" err="1" smtClean="0">
                <a:latin typeface="Consolas" panose="020B0609020204030204" pitchFamily="49" charset="0"/>
                <a:cs typeface="Consolas" panose="020B0609020204030204" pitchFamily="49" charset="0"/>
              </a:rPr>
              <a:t>bla</a:t>
            </a:r>
            <a:r>
              <a:rPr lang="en-US" sz="1600" kern="0" dirty="0" smtClean="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bla</a:t>
            </a:r>
            <a:r>
              <a:rPr lang="en-US" sz="1600" kern="0" dirty="0" smtClean="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bla</a:t>
            </a:r>
            <a:r>
              <a:rPr lang="en-US" sz="1600" kern="0" dirty="0" smtClean="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int</a:t>
            </a:r>
            <a:r>
              <a:rPr lang="en-US" sz="1600" kern="0" dirty="0" smtClean="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i</a:t>
            </a:r>
            <a:r>
              <a:rPr lang="en-US" sz="1600" kern="0" dirty="0" smtClean="0">
                <a:latin typeface="Consolas" panose="020B0609020204030204" pitchFamily="49" charset="0"/>
                <a:cs typeface="Consolas" panose="020B0609020204030204" pitchFamily="49" charset="0"/>
              </a:rPr>
              <a:t> = 0</a:t>
            </a:r>
          </a:p>
          <a:p>
            <a:pPr marL="0" indent="0">
              <a:buNone/>
            </a:pPr>
            <a:r>
              <a:rPr lang="en-US" sz="1600" kern="0" dirty="0">
                <a:latin typeface="Consolas" panose="020B0609020204030204" pitchFamily="49" charset="0"/>
                <a:cs typeface="Consolas" panose="020B0609020204030204" pitchFamily="49" charset="0"/>
              </a:rPr>
              <a:t>	</a:t>
            </a:r>
            <a:r>
              <a:rPr lang="en-US" sz="1600" kern="0" dirty="0" smtClean="0">
                <a:latin typeface="Consolas" panose="020B0609020204030204" pitchFamily="49" charset="0"/>
                <a:cs typeface="Consolas" panose="020B0609020204030204" pitchFamily="49" charset="0"/>
              </a:rPr>
              <a:t>……</a:t>
            </a:r>
            <a:endParaRPr lang="en-US" sz="1600" kern="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55396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multiple return values</a:t>
            </a:r>
            <a:endParaRPr lang="en-US" dirty="0"/>
          </a:p>
        </p:txBody>
      </p:sp>
      <p:sp>
        <p:nvSpPr>
          <p:cNvPr id="6" name="Content Placeholder 4"/>
          <p:cNvSpPr txBox="1">
            <a:spLocks/>
          </p:cNvSpPr>
          <p:nvPr/>
        </p:nvSpPr>
        <p:spPr bwMode="auto">
          <a:xfrm>
            <a:off x="524935" y="1579416"/>
            <a:ext cx="9720278" cy="4711023"/>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defPPr>
              <a:defRPr lang="en-GB"/>
            </a:defPPr>
            <a:lvl1pPr marL="0" indent="0" eaLnBrk="1" hangingPunct="1">
              <a:spcBef>
                <a:spcPct val="20000"/>
              </a:spcBef>
              <a:buClr>
                <a:srgbClr val="00A9D4"/>
              </a:buClr>
              <a:buFont typeface="Arial" charset="0"/>
              <a:buNone/>
              <a:defRPr sz="1600" kern="0">
                <a:latin typeface="Consolas" panose="020B0609020204030204" pitchFamily="49" charset="0"/>
                <a:cs typeface="Consolas" panose="020B0609020204030204" pitchFamily="49" charset="0"/>
              </a:defRPr>
            </a:lvl1pPr>
            <a:lvl2pPr marL="533400" indent="-177800" eaLnBrk="1" hangingPunct="1">
              <a:spcBef>
                <a:spcPct val="20000"/>
              </a:spcBef>
              <a:buClr>
                <a:schemeClr val="tx1"/>
              </a:buClr>
              <a:buFont typeface="Ericsson Capital TT" pitchFamily="2" charset="0"/>
              <a:buChar char="–"/>
              <a:defRPr>
                <a:latin typeface="+mn-lt"/>
              </a:defRPr>
            </a:lvl2pPr>
            <a:lvl3pPr marL="892175" indent="-179388" eaLnBrk="1" hangingPunct="1">
              <a:spcBef>
                <a:spcPct val="20000"/>
              </a:spcBef>
              <a:buClr>
                <a:srgbClr val="92CCE5"/>
              </a:buClr>
              <a:buFont typeface="Ericsson Capital TT" pitchFamily="2" charset="0"/>
              <a:buChar char="›"/>
              <a:defRPr>
                <a:latin typeface="+mn-lt"/>
              </a:defRPr>
            </a:lvl3pPr>
            <a:lvl4pPr marL="1252538" indent="-180975" eaLnBrk="1" hangingPunct="1">
              <a:spcBef>
                <a:spcPct val="20000"/>
              </a:spcBef>
              <a:buClr>
                <a:schemeClr val="tx1"/>
              </a:buClr>
              <a:buFont typeface="Ericsson Capital TT" pitchFamily="2" charset="0"/>
              <a:buChar char="-"/>
              <a:defRPr>
                <a:latin typeface="+mn-lt"/>
              </a:defRPr>
            </a:lvl4pPr>
            <a:lvl5pPr marL="1614488" indent="-180975" eaLnBrk="1" hangingPunct="1">
              <a:spcBef>
                <a:spcPct val="20000"/>
              </a:spcBef>
              <a:buClr>
                <a:schemeClr val="tx1"/>
              </a:buClr>
              <a:buFont typeface="Ericsson Capital TT" pitchFamily="2" charset="0"/>
              <a:buChar char="›"/>
              <a:defRPr>
                <a:latin typeface="+mn-lt"/>
              </a:defRPr>
            </a:lvl5pPr>
            <a:lvl6pPr marL="2071688" indent="-180975" fontAlgn="base">
              <a:spcBef>
                <a:spcPct val="20000"/>
              </a:spcBef>
              <a:spcAft>
                <a:spcPct val="0"/>
              </a:spcAft>
              <a:buClr>
                <a:schemeClr val="tx1"/>
              </a:buClr>
              <a:buFont typeface="Ericsson Capital TT" pitchFamily="2" charset="0"/>
              <a:buChar char="›"/>
              <a:defRPr>
                <a:latin typeface="+mn-lt"/>
              </a:defRPr>
            </a:lvl6pPr>
            <a:lvl7pPr marL="2528888" indent="-180975" fontAlgn="base">
              <a:spcBef>
                <a:spcPct val="20000"/>
              </a:spcBef>
              <a:spcAft>
                <a:spcPct val="0"/>
              </a:spcAft>
              <a:buClr>
                <a:schemeClr val="tx1"/>
              </a:buClr>
              <a:buFont typeface="Ericsson Capital TT" pitchFamily="2" charset="0"/>
              <a:buChar char="›"/>
              <a:defRPr>
                <a:latin typeface="+mn-lt"/>
              </a:defRPr>
            </a:lvl7pPr>
            <a:lvl8pPr marL="2986088" indent="-180975" fontAlgn="base">
              <a:spcBef>
                <a:spcPct val="20000"/>
              </a:spcBef>
              <a:spcAft>
                <a:spcPct val="0"/>
              </a:spcAft>
              <a:buClr>
                <a:schemeClr val="tx1"/>
              </a:buClr>
              <a:buFont typeface="Ericsson Capital TT" pitchFamily="2" charset="0"/>
              <a:buChar char="›"/>
              <a:defRPr>
                <a:latin typeface="+mn-lt"/>
              </a:defRPr>
            </a:lvl8pPr>
            <a:lvl9pPr marL="3443288" indent="-180975" fontAlgn="base">
              <a:spcBef>
                <a:spcPct val="20000"/>
              </a:spcBef>
              <a:spcAft>
                <a:spcPct val="0"/>
              </a:spcAft>
              <a:buClr>
                <a:schemeClr val="tx1"/>
              </a:buClr>
              <a:buFont typeface="Ericsson Capital TT" pitchFamily="2" charset="0"/>
              <a:buChar char="›"/>
              <a:defRPr>
                <a:latin typeface="+mn-lt"/>
              </a:defRPr>
            </a:lvl9pPr>
          </a:lstStyle>
          <a:p>
            <a:r>
              <a:rPr lang="en-US" dirty="0" err="1"/>
              <a:t>func</a:t>
            </a:r>
            <a:r>
              <a:rPr lang="en-US" dirty="0"/>
              <a:t> (r *</a:t>
            </a:r>
            <a:r>
              <a:rPr lang="en-US" dirty="0" err="1"/>
              <a:t>RedisStore</a:t>
            </a:r>
            <a:r>
              <a:rPr lang="en-US" dirty="0"/>
              <a:t>) </a:t>
            </a:r>
            <a:r>
              <a:rPr lang="en-US" dirty="0" err="1"/>
              <a:t>RemoveSessionData</a:t>
            </a:r>
            <a:r>
              <a:rPr lang="en-US" dirty="0"/>
              <a:t>(</a:t>
            </a:r>
            <a:r>
              <a:rPr lang="en-US" dirty="0">
                <a:solidFill>
                  <a:schemeClr val="tx2">
                    <a:lumMod val="50000"/>
                    <a:lumOff val="50000"/>
                  </a:schemeClr>
                </a:solidFill>
              </a:rPr>
              <a:t>key string, f string</a:t>
            </a:r>
            <a:r>
              <a:rPr lang="en-US" dirty="0"/>
              <a:t>) {</a:t>
            </a:r>
          </a:p>
          <a:p>
            <a:r>
              <a:rPr lang="en-US" dirty="0"/>
              <a:t>    c := </a:t>
            </a:r>
            <a:r>
              <a:rPr lang="en-US" dirty="0" err="1"/>
              <a:t>r.pool.Get</a:t>
            </a:r>
            <a:r>
              <a:rPr lang="en-US" dirty="0"/>
              <a:t>()</a:t>
            </a:r>
          </a:p>
          <a:p>
            <a:r>
              <a:rPr lang="en-US" dirty="0"/>
              <a:t>    defer </a:t>
            </a:r>
            <a:r>
              <a:rPr lang="en-US" dirty="0" err="1"/>
              <a:t>c.Close</a:t>
            </a:r>
            <a:r>
              <a:rPr lang="en-US" dirty="0"/>
              <a:t>()</a:t>
            </a:r>
          </a:p>
          <a:p>
            <a:r>
              <a:rPr lang="en-US" dirty="0"/>
              <a:t>    </a:t>
            </a:r>
            <a:r>
              <a:rPr lang="en-US" dirty="0" err="1"/>
              <a:t>redObject</a:t>
            </a:r>
            <a:r>
              <a:rPr lang="en-US" dirty="0"/>
              <a:t> := </a:t>
            </a:r>
            <a:r>
              <a:rPr lang="en-US" dirty="0" err="1"/>
              <a:t>app_id</a:t>
            </a:r>
            <a:r>
              <a:rPr lang="en-US" dirty="0"/>
              <a:t> + "." + </a:t>
            </a:r>
            <a:r>
              <a:rPr lang="en-US" dirty="0" err="1"/>
              <a:t>SessionStruct</a:t>
            </a:r>
            <a:r>
              <a:rPr lang="en-US" dirty="0"/>
              <a:t> + "." + key</a:t>
            </a:r>
          </a:p>
          <a:p>
            <a:r>
              <a:rPr lang="en-US" dirty="0"/>
              <a:t>    OK, _ := </a:t>
            </a:r>
            <a:r>
              <a:rPr lang="en-US" dirty="0" err="1"/>
              <a:t>redis.Int</a:t>
            </a:r>
            <a:r>
              <a:rPr lang="en-US" dirty="0"/>
              <a:t>(</a:t>
            </a:r>
            <a:r>
              <a:rPr lang="en-US" dirty="0" err="1"/>
              <a:t>c.Do</a:t>
            </a:r>
            <a:r>
              <a:rPr lang="en-US" dirty="0"/>
              <a:t>("EXISTS", </a:t>
            </a:r>
            <a:r>
              <a:rPr lang="en-US" dirty="0" err="1"/>
              <a:t>redObject</a:t>
            </a:r>
            <a:r>
              <a:rPr lang="en-US" dirty="0"/>
              <a:t>))</a:t>
            </a:r>
          </a:p>
          <a:p>
            <a:r>
              <a:rPr lang="en-US" dirty="0"/>
              <a:t>……</a:t>
            </a:r>
          </a:p>
          <a:p>
            <a:r>
              <a:rPr lang="en-US" dirty="0" smtClean="0"/>
              <a:t>}</a:t>
            </a:r>
          </a:p>
          <a:p>
            <a:endParaRPr lang="en-US" dirty="0"/>
          </a:p>
          <a:p>
            <a:r>
              <a:rPr lang="en-US" dirty="0">
                <a:solidFill>
                  <a:srgbClr val="FF0000"/>
                </a:solidFill>
              </a:rPr>
              <a:t>A pattern</a:t>
            </a:r>
            <a:r>
              <a:rPr lang="en-US" dirty="0"/>
              <a:t>:</a:t>
            </a:r>
          </a:p>
          <a:p>
            <a:endParaRPr lang="en-US" dirty="0"/>
          </a:p>
          <a:p>
            <a:r>
              <a:rPr lang="en-US" dirty="0"/>
              <a:t> </a:t>
            </a:r>
            <a:r>
              <a:rPr lang="en-US" dirty="0" smtClean="0"/>
              <a:t>   if </a:t>
            </a:r>
            <a:r>
              <a:rPr lang="en-US" dirty="0"/>
              <a:t>Me, err := </a:t>
            </a:r>
            <a:r>
              <a:rPr lang="en-US" dirty="0" err="1"/>
              <a:t>api.NewMicroService</a:t>
            </a:r>
            <a:r>
              <a:rPr lang="en-US" dirty="0"/>
              <a:t>(</a:t>
            </a:r>
            <a:r>
              <a:rPr lang="en-US" dirty="0" err="1"/>
              <a:t>config</a:t>
            </a:r>
            <a:r>
              <a:rPr lang="en-US" dirty="0"/>
              <a:t>); err != </a:t>
            </a:r>
            <a:r>
              <a:rPr lang="en-US" dirty="0" smtClean="0"/>
              <a:t>nil</a:t>
            </a:r>
          </a:p>
          <a:p>
            <a:r>
              <a:rPr lang="en-US" dirty="0"/>
              <a:t> </a:t>
            </a:r>
            <a:r>
              <a:rPr lang="en-US" dirty="0" smtClean="0"/>
              <a:t>   {</a:t>
            </a:r>
          </a:p>
          <a:p>
            <a:r>
              <a:rPr lang="en-US" dirty="0" smtClean="0"/>
              <a:t>    </a:t>
            </a:r>
            <a:r>
              <a:rPr lang="en-US" dirty="0"/>
              <a:t>    </a:t>
            </a:r>
            <a:r>
              <a:rPr lang="en-US" dirty="0" err="1"/>
              <a:t>log.Fatal</a:t>
            </a:r>
            <a:r>
              <a:rPr lang="en-US" dirty="0"/>
              <a:t>(</a:t>
            </a:r>
            <a:r>
              <a:rPr lang="en-US" dirty="0" err="1"/>
              <a:t>err.Error</a:t>
            </a:r>
            <a:r>
              <a:rPr lang="en-US" dirty="0" smtClean="0"/>
              <a:t>())</a:t>
            </a:r>
          </a:p>
          <a:p>
            <a:r>
              <a:rPr lang="en-US" dirty="0"/>
              <a:t> </a:t>
            </a:r>
            <a:r>
              <a:rPr lang="en-US" dirty="0" smtClean="0"/>
              <a:t>   }</a:t>
            </a:r>
            <a:endParaRPr lang="en-US" dirty="0"/>
          </a:p>
        </p:txBody>
      </p:sp>
    </p:spTree>
    <p:extLst>
      <p:ext uri="{BB962C8B-B14F-4D97-AF65-F5344CB8AC3E}">
        <p14:creationId xmlns:p14="http://schemas.microsoft.com/office/powerpoint/2010/main" val="329075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public/private</a:t>
            </a:r>
            <a:endParaRPr lang="en-US" dirty="0"/>
          </a:p>
        </p:txBody>
      </p:sp>
      <p:sp>
        <p:nvSpPr>
          <p:cNvPr id="6" name="Content Placeholder 4"/>
          <p:cNvSpPr txBox="1">
            <a:spLocks/>
          </p:cNvSpPr>
          <p:nvPr/>
        </p:nvSpPr>
        <p:spPr bwMode="auto">
          <a:xfrm>
            <a:off x="524935" y="1325085"/>
            <a:ext cx="6457756" cy="3745679"/>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fontScale="92500" lnSpcReduction="20000"/>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400" kern="0" dirty="0" err="1">
                <a:latin typeface="Consolas" panose="020B0609020204030204" pitchFamily="49" charset="0"/>
                <a:cs typeface="Consolas" panose="020B0609020204030204" pitchFamily="49" charset="0"/>
              </a:rPr>
              <a:t>var</a:t>
            </a:r>
            <a:r>
              <a:rPr lang="en-US" sz="1400" kern="0" dirty="0">
                <a:latin typeface="Consolas" panose="020B0609020204030204" pitchFamily="49" charset="0"/>
                <a:cs typeface="Consolas" panose="020B0609020204030204" pitchFamily="49" charset="0"/>
              </a:rPr>
              <a:t> </a:t>
            </a:r>
            <a:r>
              <a:rPr lang="en-US" sz="1400" kern="0" dirty="0">
                <a:solidFill>
                  <a:srgbClr val="00B050"/>
                </a:solidFill>
                <a:latin typeface="Consolas" panose="020B0609020204030204" pitchFamily="49" charset="0"/>
                <a:cs typeface="Consolas" panose="020B0609020204030204" pitchFamily="49" charset="0"/>
              </a:rPr>
              <a:t>me </a:t>
            </a:r>
            <a:r>
              <a:rPr lang="en-US" sz="1400" kern="0" dirty="0">
                <a:latin typeface="Consolas" panose="020B0609020204030204" pitchFamily="49" charset="0"/>
                <a:cs typeface="Consolas" panose="020B0609020204030204" pitchFamily="49" charset="0"/>
              </a:rPr>
              <a:t>*</a:t>
            </a:r>
            <a:r>
              <a:rPr lang="en-US" sz="1400" kern="0" dirty="0" err="1">
                <a:latin typeface="Consolas" panose="020B0609020204030204" pitchFamily="49" charset="0"/>
                <a:cs typeface="Consolas" panose="020B0609020204030204" pitchFamily="49" charset="0"/>
              </a:rPr>
              <a:t>api.MICROSERVICE</a:t>
            </a:r>
            <a:endParaRPr lang="en-US" sz="1400" kern="0" dirty="0">
              <a:latin typeface="Consolas" panose="020B0609020204030204" pitchFamily="49" charset="0"/>
              <a:cs typeface="Consolas" panose="020B0609020204030204" pitchFamily="49" charset="0"/>
            </a:endParaRPr>
          </a:p>
          <a:p>
            <a:pPr marL="0" indent="0">
              <a:buNone/>
            </a:pPr>
            <a:r>
              <a:rPr lang="en-US" sz="1400" kern="0" dirty="0" err="1">
                <a:latin typeface="Consolas" panose="020B0609020204030204" pitchFamily="49" charset="0"/>
                <a:cs typeface="Consolas" panose="020B0609020204030204" pitchFamily="49" charset="0"/>
              </a:rPr>
              <a:t>var</a:t>
            </a:r>
            <a:r>
              <a:rPr lang="en-US" sz="1400" kern="0" dirty="0">
                <a:latin typeface="Consolas" panose="020B0609020204030204" pitchFamily="49" charset="0"/>
                <a:cs typeface="Consolas" panose="020B0609020204030204" pitchFamily="49" charset="0"/>
              </a:rPr>
              <a:t> </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State</a:t>
            </a: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int</a:t>
            </a:r>
            <a:endParaRPr lang="en-US" sz="1400" kern="0" dirty="0">
              <a:latin typeface="Consolas" panose="020B0609020204030204" pitchFamily="49" charset="0"/>
              <a:cs typeface="Consolas" panose="020B0609020204030204" pitchFamily="49" charset="0"/>
            </a:endParaRPr>
          </a:p>
          <a:p>
            <a:pPr marL="0" indent="0">
              <a:buNone/>
            </a:pPr>
            <a:r>
              <a:rPr lang="en-US" sz="1400" kern="0" dirty="0" err="1">
                <a:latin typeface="Consolas" panose="020B0609020204030204" pitchFamily="49" charset="0"/>
                <a:cs typeface="Consolas" panose="020B0609020204030204" pitchFamily="49" charset="0"/>
              </a:rPr>
              <a:t>var</a:t>
            </a:r>
            <a:r>
              <a:rPr lang="en-US" sz="1400" kern="0" dirty="0">
                <a:latin typeface="Consolas" panose="020B0609020204030204" pitchFamily="49" charset="0"/>
                <a:cs typeface="Consolas" panose="020B0609020204030204" pitchFamily="49" charset="0"/>
              </a:rPr>
              <a:t> </a:t>
            </a:r>
            <a:r>
              <a:rPr lang="en-US" sz="1400" kern="0" dirty="0" err="1">
                <a:solidFill>
                  <a:srgbClr val="00B050"/>
                </a:solidFill>
                <a:latin typeface="Consolas" panose="020B0609020204030204" pitchFamily="49" charset="0"/>
                <a:cs typeface="Consolas" panose="020B0609020204030204" pitchFamily="49" charset="0"/>
              </a:rPr>
              <a:t>instance_id</a:t>
            </a:r>
            <a:r>
              <a:rPr lang="en-US" sz="1400" kern="0" dirty="0">
                <a:solidFill>
                  <a:srgbClr val="00B050"/>
                </a:solidFill>
                <a:latin typeface="Consolas" panose="020B0609020204030204" pitchFamily="49" charset="0"/>
                <a:cs typeface="Consolas" panose="020B0609020204030204" pitchFamily="49" charset="0"/>
              </a:rPr>
              <a:t> </a:t>
            </a:r>
            <a:r>
              <a:rPr lang="en-US" sz="1400" kern="0" dirty="0">
                <a:latin typeface="Consolas" panose="020B0609020204030204" pitchFamily="49" charset="0"/>
                <a:cs typeface="Consolas" panose="020B0609020204030204" pitchFamily="49" charset="0"/>
              </a:rPr>
              <a:t>string</a:t>
            </a:r>
          </a:p>
          <a:p>
            <a:pPr marL="0" indent="0">
              <a:buNone/>
            </a:pPr>
            <a:r>
              <a:rPr lang="en-US" sz="1400" kern="0" dirty="0" err="1">
                <a:latin typeface="Consolas" panose="020B0609020204030204" pitchFamily="49" charset="0"/>
                <a:cs typeface="Consolas" panose="020B0609020204030204" pitchFamily="49" charset="0"/>
              </a:rPr>
              <a:t>var</a:t>
            </a:r>
            <a:r>
              <a:rPr lang="en-US" sz="1400" kern="0" dirty="0">
                <a:latin typeface="Consolas" panose="020B0609020204030204" pitchFamily="49" charset="0"/>
                <a:cs typeface="Consolas" panose="020B0609020204030204" pitchFamily="49" charset="0"/>
              </a:rPr>
              <a:t> </a:t>
            </a:r>
            <a:r>
              <a:rPr lang="en-US" sz="1400" kern="0" dirty="0" err="1">
                <a:solidFill>
                  <a:srgbClr val="00B050"/>
                </a:solidFill>
                <a:latin typeface="Consolas" panose="020B0609020204030204" pitchFamily="49" charset="0"/>
                <a:cs typeface="Consolas" panose="020B0609020204030204" pitchFamily="49" charset="0"/>
              </a:rPr>
              <a:t>invite_counter</a:t>
            </a:r>
            <a:r>
              <a:rPr lang="en-US" sz="1400" kern="0" dirty="0">
                <a:solidFill>
                  <a:srgbClr val="00B050"/>
                </a:solidFill>
                <a:latin typeface="Consolas" panose="020B0609020204030204" pitchFamily="49" charset="0"/>
                <a:cs typeface="Consolas" panose="020B0609020204030204" pitchFamily="49" charset="0"/>
              </a:rPr>
              <a:t> </a:t>
            </a:r>
            <a:r>
              <a:rPr lang="en-US" sz="1400" kern="0" dirty="0">
                <a:latin typeface="Consolas" panose="020B0609020204030204" pitchFamily="49" charset="0"/>
                <a:cs typeface="Consolas" panose="020B0609020204030204" pitchFamily="49" charset="0"/>
              </a:rPr>
              <a:t>= 0</a:t>
            </a:r>
          </a:p>
          <a:p>
            <a:pPr marL="0" indent="0">
              <a:buNone/>
            </a:pPr>
            <a:endParaRPr lang="en-US" sz="1400" kern="0" dirty="0">
              <a:latin typeface="Consolas" panose="020B0609020204030204" pitchFamily="49" charset="0"/>
              <a:cs typeface="Consolas" panose="020B0609020204030204" pitchFamily="49" charset="0"/>
            </a:endParaRPr>
          </a:p>
          <a:p>
            <a:pPr marL="0" indent="0">
              <a:buNone/>
            </a:pPr>
            <a:r>
              <a:rPr lang="en-US" sz="1400" kern="0" dirty="0" err="1">
                <a:latin typeface="Consolas" panose="020B0609020204030204" pitchFamily="49" charset="0"/>
                <a:cs typeface="Consolas" panose="020B0609020204030204" pitchFamily="49" charset="0"/>
              </a:rPr>
              <a:t>func</a:t>
            </a:r>
            <a:r>
              <a:rPr lang="en-US" sz="1400" kern="0" dirty="0">
                <a:latin typeface="Consolas" panose="020B0609020204030204" pitchFamily="49" charset="0"/>
                <a:cs typeface="Consolas" panose="020B0609020204030204" pitchFamily="49" charset="0"/>
              </a:rPr>
              <a:t> (p *MSCORE) </a:t>
            </a:r>
            <a:r>
              <a:rPr lang="en-US" sz="1400" kern="0" dirty="0" err="1">
                <a:solidFill>
                  <a:schemeClr val="tx2">
                    <a:lumMod val="50000"/>
                    <a:lumOff val="50000"/>
                  </a:schemeClr>
                </a:solidFill>
                <a:latin typeface="Consolas" panose="020B0609020204030204" pitchFamily="49" charset="0"/>
                <a:cs typeface="Consolas" panose="020B0609020204030204" pitchFamily="49" charset="0"/>
              </a:rPr>
              <a:t>FetchParameters</a:t>
            </a:r>
            <a:r>
              <a:rPr lang="en-US" sz="1400" kern="0" dirty="0">
                <a:latin typeface="Consolas" panose="020B0609020204030204" pitchFamily="49" charset="0"/>
                <a:cs typeface="Consolas" panose="020B0609020204030204" pitchFamily="49" charset="0"/>
              </a:rPr>
              <a:t>()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msg</a:t>
            </a:r>
            <a:r>
              <a:rPr lang="en-US" sz="1400" kern="0" dirty="0">
                <a:latin typeface="Consolas" panose="020B0609020204030204" pitchFamily="49" charset="0"/>
                <a:cs typeface="Consolas" panose="020B0609020204030204" pitchFamily="49" charset="0"/>
              </a:rPr>
              <a:t> := </a:t>
            </a:r>
            <a:r>
              <a:rPr lang="en-US" sz="1400" kern="0" dirty="0" err="1">
                <a:latin typeface="Consolas" panose="020B0609020204030204" pitchFamily="49" charset="0"/>
                <a:cs typeface="Consolas" panose="020B0609020204030204" pitchFamily="49" charset="0"/>
              </a:rPr>
              <a:t>p.</a:t>
            </a:r>
            <a:r>
              <a:rPr lang="en-US" sz="1400" kern="0" dirty="0" err="1">
                <a:solidFill>
                  <a:srgbClr val="FF0000"/>
                </a:solidFill>
                <a:latin typeface="Consolas" panose="020B0609020204030204" pitchFamily="49" charset="0"/>
                <a:cs typeface="Consolas" panose="020B0609020204030204" pitchFamily="49" charset="0"/>
              </a:rPr>
              <a:t>PrepareMsg</a:t>
            </a:r>
            <a:r>
              <a:rPr lang="en-US" sz="1400" kern="0" dirty="0">
                <a:latin typeface="Consolas" panose="020B0609020204030204" pitchFamily="49" charset="0"/>
                <a:cs typeface="Consolas" panose="020B0609020204030204" pitchFamily="49" charset="0"/>
              </a:rPr>
              <a:t>(&amp;CMGETALL, []byte("{}"), "",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p.</a:t>
            </a:r>
            <a:r>
              <a:rPr lang="en-US" sz="1400" kern="0" dirty="0" err="1">
                <a:solidFill>
                  <a:srgbClr val="FF0000"/>
                </a:solidFill>
                <a:latin typeface="Consolas" panose="020B0609020204030204" pitchFamily="49" charset="0"/>
                <a:cs typeface="Consolas" panose="020B0609020204030204" pitchFamily="49" charset="0"/>
              </a:rPr>
              <a:t>Send</a:t>
            </a:r>
            <a:r>
              <a:rPr lang="en-US" sz="1400" kern="0" dirty="0">
                <a:latin typeface="Consolas" panose="020B0609020204030204" pitchFamily="49" charset="0"/>
                <a:cs typeface="Consolas" panose="020B0609020204030204" pitchFamily="49" charset="0"/>
              </a:rPr>
              <a:t>(</a:t>
            </a:r>
            <a:r>
              <a:rPr lang="en-US" sz="1400" kern="0" dirty="0" err="1">
                <a:latin typeface="Consolas" panose="020B0609020204030204" pitchFamily="49" charset="0"/>
                <a:cs typeface="Consolas" panose="020B0609020204030204" pitchFamily="49" charset="0"/>
              </a:rPr>
              <a:t>msg</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//Response will be delivered to the Inbox</a:t>
            </a:r>
          </a:p>
          <a:p>
            <a:pPr marL="0" indent="0">
              <a:buNone/>
            </a:pPr>
            <a:r>
              <a:rPr lang="en-US" sz="1400" kern="0" dirty="0">
                <a:latin typeface="Consolas" panose="020B0609020204030204" pitchFamily="49" charset="0"/>
                <a:cs typeface="Consolas" panose="020B0609020204030204" pitchFamily="49" charset="0"/>
              </a:rPr>
              <a:t>}</a:t>
            </a:r>
          </a:p>
          <a:p>
            <a:pPr marL="0" indent="0">
              <a:buNone/>
            </a:pPr>
            <a:endParaRPr lang="en-US" sz="1400" kern="0" dirty="0">
              <a:latin typeface="Consolas" panose="020B0609020204030204" pitchFamily="49" charset="0"/>
              <a:cs typeface="Consolas" panose="020B0609020204030204" pitchFamily="49" charset="0"/>
            </a:endParaRPr>
          </a:p>
          <a:p>
            <a:pPr marL="0" indent="0">
              <a:buNone/>
            </a:pPr>
            <a:r>
              <a:rPr lang="en-US" sz="1400" kern="0" dirty="0" err="1">
                <a:latin typeface="Consolas" panose="020B0609020204030204" pitchFamily="49" charset="0"/>
                <a:cs typeface="Consolas" panose="020B0609020204030204" pitchFamily="49" charset="0"/>
              </a:rPr>
              <a:t>func</a:t>
            </a:r>
            <a:r>
              <a:rPr lang="en-US" sz="1400" kern="0" dirty="0">
                <a:latin typeface="Consolas" panose="020B0609020204030204" pitchFamily="49" charset="0"/>
                <a:cs typeface="Consolas" panose="020B0609020204030204" pitchFamily="49" charset="0"/>
              </a:rPr>
              <a:t> (p *MSCORE) </a:t>
            </a:r>
            <a:r>
              <a:rPr lang="en-US" sz="1400" kern="0" dirty="0" err="1">
                <a:solidFill>
                  <a:srgbClr val="00B050"/>
                </a:solidFill>
                <a:latin typeface="Consolas" panose="020B0609020204030204" pitchFamily="49" charset="0"/>
                <a:cs typeface="Consolas" panose="020B0609020204030204" pitchFamily="49" charset="0"/>
              </a:rPr>
              <a:t>httpPMSender</a:t>
            </a:r>
            <a:r>
              <a:rPr lang="en-US" sz="1400" kern="0" dirty="0">
                <a:latin typeface="Consolas" panose="020B0609020204030204" pitchFamily="49" charset="0"/>
                <a:cs typeface="Consolas" panose="020B0609020204030204" pitchFamily="49" charset="0"/>
              </a:rPr>
              <a:t>(report string) error {</a:t>
            </a:r>
          </a:p>
          <a:p>
            <a:pPr marL="0" indent="0">
              <a:buNone/>
            </a:pP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resp</a:t>
            </a:r>
            <a:r>
              <a:rPr lang="en-US" sz="1400" kern="0" dirty="0">
                <a:latin typeface="Consolas" panose="020B0609020204030204" pitchFamily="49" charset="0"/>
                <a:cs typeface="Consolas" panose="020B0609020204030204" pitchFamily="49" charset="0"/>
              </a:rPr>
              <a:t>, err := </a:t>
            </a:r>
            <a:r>
              <a:rPr lang="en-US" sz="1400" kern="0" dirty="0" err="1">
                <a:latin typeface="Consolas" panose="020B0609020204030204" pitchFamily="49" charset="0"/>
                <a:cs typeface="Consolas" panose="020B0609020204030204" pitchFamily="49" charset="0"/>
              </a:rPr>
              <a:t>http.</a:t>
            </a:r>
            <a:r>
              <a:rPr lang="en-US" sz="1400" kern="0" dirty="0" err="1">
                <a:solidFill>
                  <a:srgbClr val="FF0000"/>
                </a:solidFill>
                <a:latin typeface="Consolas" panose="020B0609020204030204" pitchFamily="49" charset="0"/>
                <a:cs typeface="Consolas" panose="020B0609020204030204" pitchFamily="49" charset="0"/>
              </a:rPr>
              <a:t>Post</a:t>
            </a:r>
            <a:r>
              <a:rPr lang="en-US" sz="1400" kern="0" dirty="0">
                <a:latin typeface="Consolas" panose="020B0609020204030204" pitchFamily="49" charset="0"/>
                <a:cs typeface="Consolas" panose="020B0609020204030204" pitchFamily="49" charset="0"/>
              </a:rPr>
              <a:t>(</a:t>
            </a:r>
            <a:r>
              <a:rPr lang="en-US" sz="1400" kern="0" dirty="0" err="1">
                <a:latin typeface="Consolas" panose="020B0609020204030204" pitchFamily="49" charset="0"/>
                <a:cs typeface="Consolas" panose="020B0609020204030204" pitchFamily="49" charset="0"/>
              </a:rPr>
              <a:t>p.</a:t>
            </a:r>
            <a:r>
              <a:rPr lang="en-US" sz="1400" kern="0" dirty="0" err="1">
                <a:solidFill>
                  <a:srgbClr val="FF0000"/>
                </a:solidFill>
                <a:latin typeface="Consolas" panose="020B0609020204030204" pitchFamily="49" charset="0"/>
                <a:cs typeface="Consolas" panose="020B0609020204030204" pitchFamily="49" charset="0"/>
              </a:rPr>
              <a:t>PM.GetPMService</a:t>
            </a:r>
            <a:r>
              <a:rPr lang="en-US" sz="1400" kern="0" dirty="0">
                <a:latin typeface="Consolas" panose="020B0609020204030204" pitchFamily="49" charset="0"/>
                <a:cs typeface="Consolas" panose="020B0609020204030204" pitchFamily="49" charset="0"/>
              </a:rPr>
              <a:t>(), "", )</a:t>
            </a:r>
          </a:p>
          <a:p>
            <a:pPr marL="0" indent="0">
              <a:buNone/>
            </a:pPr>
            <a:r>
              <a:rPr lang="en-US" sz="1400" kern="0" dirty="0">
                <a:latin typeface="Consolas" panose="020B0609020204030204" pitchFamily="49" charset="0"/>
                <a:cs typeface="Consolas" panose="020B0609020204030204" pitchFamily="49" charset="0"/>
              </a:rPr>
              <a:t>    if err != nil {</a:t>
            </a:r>
          </a:p>
          <a:p>
            <a:pPr marL="0" indent="0">
              <a:buNone/>
            </a:pPr>
            <a:r>
              <a:rPr lang="en-US" sz="1400" kern="0" dirty="0">
                <a:latin typeface="Consolas" panose="020B0609020204030204" pitchFamily="49" charset="0"/>
                <a:cs typeface="Consolas" panose="020B0609020204030204" pitchFamily="49" charset="0"/>
              </a:rPr>
              <a:t>        return err</a:t>
            </a:r>
          </a:p>
          <a:p>
            <a:pPr marL="0" indent="0">
              <a:buNone/>
            </a:pPr>
            <a:r>
              <a:rPr lang="en-US" sz="1400" kern="0" dirty="0">
                <a:latin typeface="Consolas" panose="020B0609020204030204" pitchFamily="49" charset="0"/>
                <a:cs typeface="Consolas" panose="020B0609020204030204" pitchFamily="49" charset="0"/>
              </a:rPr>
              <a:t>    }</a:t>
            </a:r>
          </a:p>
          <a:p>
            <a:pPr marL="0" indent="0">
              <a:buNone/>
            </a:pP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a:t>
            </a:r>
          </a:p>
        </p:txBody>
      </p:sp>
      <p:sp>
        <p:nvSpPr>
          <p:cNvPr id="5" name="Content Placeholder 4"/>
          <p:cNvSpPr txBox="1">
            <a:spLocks/>
          </p:cNvSpPr>
          <p:nvPr/>
        </p:nvSpPr>
        <p:spPr bwMode="auto">
          <a:xfrm>
            <a:off x="5117717" y="3491345"/>
            <a:ext cx="6457756" cy="2421082"/>
          </a:xfrm>
          <a:prstGeom prst="rect">
            <a:avLst/>
          </a:prstGeom>
          <a:solidFill>
            <a:schemeClr val="bg1"/>
          </a:solid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400" kern="0" dirty="0" smtClean="0">
                <a:solidFill>
                  <a:srgbClr val="FF0000"/>
                </a:solidFill>
                <a:latin typeface="Consolas" panose="020B0609020204030204" pitchFamily="49" charset="0"/>
                <a:cs typeface="Consolas" panose="020B0609020204030204" pitchFamily="49" charset="0"/>
              </a:rPr>
              <a:t>INSTEAD OF</a:t>
            </a:r>
          </a:p>
          <a:p>
            <a:pPr marL="0" indent="0">
              <a:buNone/>
            </a:pPr>
            <a:endParaRPr lang="en-US" sz="1400" kern="0" dirty="0" smtClean="0">
              <a:solidFill>
                <a:srgbClr val="FF0000"/>
              </a:solidFill>
              <a:latin typeface="Consolas" panose="020B0609020204030204" pitchFamily="49" charset="0"/>
              <a:cs typeface="Consolas" panose="020B0609020204030204" pitchFamily="49" charset="0"/>
            </a:endParaRPr>
          </a:p>
          <a:p>
            <a:pPr marL="0" indent="0">
              <a:buNone/>
            </a:pPr>
            <a:r>
              <a:rPr lang="en-US" sz="1400" kern="0" dirty="0">
                <a:latin typeface="Consolas" panose="020B0609020204030204" pitchFamily="49" charset="0"/>
                <a:cs typeface="Consolas" panose="020B0609020204030204" pitchFamily="49" charset="0"/>
              </a:rPr>
              <a:t>	</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public</a:t>
            </a:r>
            <a:r>
              <a:rPr lang="en-US" sz="1400" kern="0" dirty="0">
                <a:latin typeface="Consolas" panose="020B0609020204030204" pitchFamily="49" charset="0"/>
                <a:cs typeface="Consolas" panose="020B0609020204030204" pitchFamily="49" charset="0"/>
              </a:rPr>
              <a:t> static </a:t>
            </a:r>
            <a:r>
              <a:rPr lang="en-US" sz="1400" kern="0" dirty="0" err="1">
                <a:latin typeface="Consolas" panose="020B0609020204030204" pitchFamily="49" charset="0"/>
                <a:cs typeface="Consolas" panose="020B0609020204030204" pitchFamily="49" charset="0"/>
              </a:rPr>
              <a:t>Config</a:t>
            </a:r>
            <a:r>
              <a:rPr lang="en-US" sz="1400" kern="0" dirty="0">
                <a:latin typeface="Consolas" panose="020B0609020204030204" pitchFamily="49" charset="0"/>
                <a:cs typeface="Consolas" panose="020B0609020204030204" pitchFamily="49" charset="0"/>
              </a:rPr>
              <a:t> </a:t>
            </a:r>
            <a:r>
              <a:rPr lang="en-US" sz="1400" kern="0" dirty="0" err="1">
                <a:latin typeface="Consolas" panose="020B0609020204030204" pitchFamily="49" charset="0"/>
                <a:cs typeface="Consolas" panose="020B0609020204030204" pitchFamily="49" charset="0"/>
              </a:rPr>
              <a:t>config</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a:t>
            </a:r>
            <a:r>
              <a:rPr lang="en-US" sz="1400" kern="0" dirty="0">
                <a:solidFill>
                  <a:schemeClr val="tx2">
                    <a:lumMod val="50000"/>
                    <a:lumOff val="50000"/>
                  </a:schemeClr>
                </a:solidFill>
                <a:latin typeface="Consolas" panose="020B0609020204030204" pitchFamily="49" charset="0"/>
                <a:cs typeface="Consolas" panose="020B0609020204030204" pitchFamily="49" charset="0"/>
              </a:rPr>
              <a:t>public</a:t>
            </a:r>
            <a:r>
              <a:rPr lang="en-US" sz="1400" kern="0" dirty="0">
                <a:latin typeface="Consolas" panose="020B0609020204030204" pitchFamily="49" charset="0"/>
                <a:cs typeface="Consolas" panose="020B0609020204030204" pitchFamily="49" charset="0"/>
              </a:rPr>
              <a:t> static </a:t>
            </a:r>
            <a:r>
              <a:rPr lang="en-US" sz="1400" kern="0" dirty="0" err="1">
                <a:latin typeface="Consolas" panose="020B0609020204030204" pitchFamily="49" charset="0"/>
                <a:cs typeface="Consolas" panose="020B0609020204030204" pitchFamily="49" charset="0"/>
              </a:rPr>
              <a:t>ApplicationCache</a:t>
            </a:r>
            <a:r>
              <a:rPr lang="en-US" sz="1400" kern="0" dirty="0">
                <a:latin typeface="Consolas" panose="020B0609020204030204" pitchFamily="49" charset="0"/>
                <a:cs typeface="Consolas" panose="020B0609020204030204" pitchFamily="49" charset="0"/>
              </a:rPr>
              <a:t> cache;</a:t>
            </a:r>
          </a:p>
          <a:p>
            <a:pPr marL="0" indent="0">
              <a:buNone/>
            </a:pPr>
            <a:r>
              <a:rPr lang="en-US" sz="1400" kern="0" dirty="0">
                <a:latin typeface="Consolas" panose="020B0609020204030204" pitchFamily="49" charset="0"/>
                <a:cs typeface="Consolas" panose="020B0609020204030204" pitchFamily="49" charset="0"/>
              </a:rPr>
              <a:t>	</a:t>
            </a:r>
          </a:p>
          <a:p>
            <a:pPr marL="0" indent="0">
              <a:buNone/>
            </a:pPr>
            <a:r>
              <a:rPr lang="en-US" sz="1400" kern="0" dirty="0">
                <a:latin typeface="Consolas" panose="020B0609020204030204" pitchFamily="49" charset="0"/>
                <a:cs typeface="Consolas" panose="020B0609020204030204" pitchFamily="49" charset="0"/>
              </a:rPr>
              <a:t>	</a:t>
            </a:r>
            <a:r>
              <a:rPr lang="en-US" sz="1400" kern="0" dirty="0">
                <a:solidFill>
                  <a:srgbClr val="00B050"/>
                </a:solidFill>
                <a:latin typeface="Consolas" panose="020B0609020204030204" pitchFamily="49" charset="0"/>
                <a:cs typeface="Consolas" panose="020B0609020204030204" pitchFamily="49" charset="0"/>
              </a:rPr>
              <a:t>private </a:t>
            </a:r>
            <a:r>
              <a:rPr lang="en-US" sz="1400" kern="0" dirty="0">
                <a:latin typeface="Consolas" panose="020B0609020204030204" pitchFamily="49" charset="0"/>
                <a:cs typeface="Consolas" panose="020B0609020204030204" pitchFamily="49" charset="0"/>
              </a:rPr>
              <a:t>Connection </a:t>
            </a:r>
            <a:r>
              <a:rPr lang="en-US" sz="1400" kern="0" dirty="0" err="1">
                <a:latin typeface="Consolas" panose="020B0609020204030204" pitchFamily="49" charset="0"/>
                <a:cs typeface="Consolas" panose="020B0609020204030204" pitchFamily="49" charset="0"/>
              </a:rPr>
              <a:t>connOut</a:t>
            </a:r>
            <a:r>
              <a:rPr lang="en-US" sz="1400" kern="0" dirty="0">
                <a:latin typeface="Consolas" panose="020B0609020204030204" pitchFamily="49" charset="0"/>
                <a:cs typeface="Consolas" panose="020B0609020204030204" pitchFamily="49" charset="0"/>
              </a:rPr>
              <a:t>;</a:t>
            </a:r>
          </a:p>
          <a:p>
            <a:pPr marL="0" indent="0">
              <a:buNone/>
            </a:pPr>
            <a:r>
              <a:rPr lang="en-US" sz="1400" kern="0" dirty="0">
                <a:latin typeface="Consolas" panose="020B0609020204030204" pitchFamily="49" charset="0"/>
                <a:cs typeface="Consolas" panose="020B0609020204030204" pitchFamily="49" charset="0"/>
              </a:rPr>
              <a:t>	</a:t>
            </a:r>
            <a:r>
              <a:rPr lang="en-US" sz="1400" kern="0" dirty="0">
                <a:solidFill>
                  <a:srgbClr val="00B050"/>
                </a:solidFill>
                <a:latin typeface="Consolas" panose="020B0609020204030204" pitchFamily="49" charset="0"/>
                <a:cs typeface="Consolas" panose="020B0609020204030204" pitchFamily="49" charset="0"/>
              </a:rPr>
              <a:t>private </a:t>
            </a:r>
            <a:r>
              <a:rPr lang="en-US" sz="1400" kern="0" dirty="0">
                <a:latin typeface="Consolas" panose="020B0609020204030204" pitchFamily="49" charset="0"/>
                <a:cs typeface="Consolas" panose="020B0609020204030204" pitchFamily="49" charset="0"/>
              </a:rPr>
              <a:t>Connection </a:t>
            </a:r>
            <a:r>
              <a:rPr lang="en-US" sz="1400" kern="0" dirty="0" err="1">
                <a:latin typeface="Consolas" panose="020B0609020204030204" pitchFamily="49" charset="0"/>
                <a:cs typeface="Consolas" panose="020B0609020204030204" pitchFamily="49" charset="0"/>
              </a:rPr>
              <a:t>connInc</a:t>
            </a:r>
            <a:r>
              <a:rPr lang="en-US" sz="1400" kern="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9651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code peeks – channel, go routine</a:t>
            </a:r>
            <a:endParaRPr lang="en-US" dirty="0"/>
          </a:p>
        </p:txBody>
      </p:sp>
      <p:sp>
        <p:nvSpPr>
          <p:cNvPr id="6" name="Content Placeholder 4"/>
          <p:cNvSpPr txBox="1">
            <a:spLocks/>
          </p:cNvSpPr>
          <p:nvPr/>
        </p:nvSpPr>
        <p:spPr bwMode="auto">
          <a:xfrm>
            <a:off x="524935" y="1325085"/>
            <a:ext cx="9720278" cy="4965356"/>
          </a:xfrm>
          <a:prstGeom prst="rect">
            <a:avLst/>
          </a:prstGeom>
          <a:noFill/>
          <a:ln w="9525">
            <a:solidFill>
              <a:schemeClr val="tx1"/>
            </a:solidFill>
            <a:miter lim="800000"/>
            <a:headEnd/>
            <a:tailEnd/>
          </a:ln>
        </p:spPr>
        <p:txBody>
          <a:bodyPr vert="horz" wrap="square" lIns="72000" tIns="0" rIns="72000" bIns="0" numCol="1" anchor="t" anchorCtr="0" compatLnSpc="1">
            <a:prstTxWarp prst="textNoShape">
              <a:avLst/>
            </a:prstTxWarp>
            <a:normAutofit/>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None/>
            </a:pPr>
            <a:r>
              <a:rPr lang="en-US" sz="1600" kern="0" dirty="0" smtClean="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c := make(</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chan</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string)</a:t>
            </a:r>
          </a:p>
          <a:p>
            <a:pPr marL="0" indent="0">
              <a:buNone/>
            </a:pPr>
            <a:r>
              <a:rPr lang="en-US" sz="1600" kern="0" dirty="0" smtClean="0">
                <a:latin typeface="Consolas" panose="020B0609020204030204" pitchFamily="49" charset="0"/>
                <a:cs typeface="Consolas" panose="020B0609020204030204" pitchFamily="49" charset="0"/>
              </a:rPr>
              <a:t>    </a:t>
            </a:r>
            <a:r>
              <a:rPr lang="en-US" sz="1600" kern="0" dirty="0" smtClean="0">
                <a:solidFill>
                  <a:schemeClr val="tx2">
                    <a:lumMod val="50000"/>
                    <a:lumOff val="50000"/>
                  </a:schemeClr>
                </a:solidFill>
                <a:latin typeface="Consolas" panose="020B0609020204030204" pitchFamily="49" charset="0"/>
                <a:cs typeface="Consolas" panose="020B0609020204030204" pitchFamily="49" charset="0"/>
              </a:rPr>
              <a:t>go</a:t>
            </a:r>
            <a:r>
              <a:rPr lang="en-US" sz="1600" kern="0" dirty="0" smtClean="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handler.Dispatch</a:t>
            </a:r>
            <a:r>
              <a:rPr lang="en-US" sz="1600" kern="0" dirty="0">
                <a:latin typeface="Consolas" panose="020B0609020204030204" pitchFamily="49" charset="0"/>
                <a:cs typeface="Consolas" panose="020B0609020204030204" pitchFamily="49" charset="0"/>
              </a:rPr>
              <a:t>(</a:t>
            </a:r>
            <a:r>
              <a:rPr lang="en-US" sz="1600" kern="0" dirty="0" err="1">
                <a:latin typeface="Consolas" panose="020B0609020204030204" pitchFamily="49" charset="0"/>
                <a:cs typeface="Consolas" panose="020B0609020204030204" pitchFamily="49" charset="0"/>
              </a:rPr>
              <a:t>s.Key</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interComm</a:t>
            </a:r>
            <a:r>
              <a:rPr lang="en-US" sz="1600" kern="0" dirty="0">
                <a:latin typeface="Consolas" panose="020B0609020204030204" pitchFamily="49" charset="0"/>
                <a:cs typeface="Consolas" panose="020B0609020204030204" pitchFamily="49" charset="0"/>
              </a:rPr>
              <a:t>)</a:t>
            </a:r>
          </a:p>
          <a:p>
            <a:pPr marL="0" indent="0">
              <a:buNone/>
            </a:pPr>
            <a:endParaRPr lang="en-US" sz="1600" kern="0" dirty="0">
              <a:latin typeface="Consolas" panose="020B0609020204030204" pitchFamily="49" charset="0"/>
              <a:cs typeface="Consolas" panose="020B0609020204030204" pitchFamily="49" charset="0"/>
            </a:endParaRPr>
          </a:p>
          <a:p>
            <a:pPr marL="0" indent="0">
              <a:buNone/>
            </a:pPr>
            <a:r>
              <a:rPr lang="en-US" sz="1600" kern="0" dirty="0">
                <a:latin typeface="Consolas" panose="020B0609020204030204" pitchFamily="49" charset="0"/>
                <a:cs typeface="Consolas" panose="020B0609020204030204" pitchFamily="49" charset="0"/>
              </a:rPr>
              <a:t>    switch </a:t>
            </a:r>
            <a:r>
              <a:rPr lang="en-US" sz="1600" kern="0" dirty="0" err="1">
                <a:latin typeface="Consolas" panose="020B0609020204030204" pitchFamily="49" charset="0"/>
                <a:cs typeface="Consolas" panose="020B0609020204030204" pitchFamily="49" charset="0"/>
              </a:rPr>
              <a:t>sub.Sequence</a:t>
            </a: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    case conf.Seq2InHttpResponse, conf.Seq3PostThen200OK:</a:t>
            </a:r>
          </a:p>
          <a:p>
            <a:pPr marL="0" indent="0">
              <a:buNone/>
            </a:pPr>
            <a:r>
              <a:rPr lang="en-US" sz="1600" kern="0" dirty="0">
                <a:latin typeface="Consolas" panose="020B0609020204030204" pitchFamily="49" charset="0"/>
                <a:cs typeface="Consolas" panose="020B0609020204030204" pitchFamily="49" charset="0"/>
              </a:rPr>
              <a:t>        // wait for the "OK" signal to release the thread</a:t>
            </a:r>
          </a:p>
          <a:p>
            <a:pPr marL="0" indent="0">
              <a:buNone/>
            </a:pPr>
            <a:r>
              <a:rPr lang="en-US" sz="1600" kern="0" dirty="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OK := &lt;-c</a:t>
            </a:r>
          </a:p>
          <a:p>
            <a:pPr marL="0" indent="0">
              <a:buNone/>
            </a:pPr>
            <a:r>
              <a:rPr lang="en-US" sz="1600" kern="0" dirty="0">
                <a:latin typeface="Consolas" panose="020B0609020204030204" pitchFamily="49" charset="0"/>
                <a:cs typeface="Consolas" panose="020B0609020204030204" pitchFamily="49" charset="0"/>
              </a:rPr>
              <a:t>        if OK == </a:t>
            </a:r>
            <a:r>
              <a:rPr lang="en-US" sz="1600" kern="0" dirty="0" err="1" smtClean="0">
                <a:latin typeface="Consolas" panose="020B0609020204030204" pitchFamily="49" charset="0"/>
                <a:cs typeface="Consolas" panose="020B0609020204030204" pitchFamily="49" charset="0"/>
              </a:rPr>
              <a:t>SignalNok</a:t>
            </a:r>
            <a:r>
              <a:rPr lang="en-US" sz="1600" kern="0" dirty="0" smtClean="0">
                <a:latin typeface="Consolas" panose="020B0609020204030204" pitchFamily="49" charset="0"/>
                <a:cs typeface="Consolas" panose="020B0609020204030204" pitchFamily="49" charset="0"/>
              </a:rPr>
              <a:t> </a:t>
            </a:r>
            <a:r>
              <a:rPr lang="en-US" sz="1600" kern="0" dirty="0">
                <a:latin typeface="Consolas" panose="020B0609020204030204" pitchFamily="49" charset="0"/>
                <a:cs typeface="Consolas" panose="020B0609020204030204" pitchFamily="49" charset="0"/>
              </a:rPr>
              <a:t>{</a:t>
            </a:r>
          </a:p>
          <a:p>
            <a:pPr marL="0" indent="0">
              <a:buNone/>
            </a:pPr>
            <a:r>
              <a:rPr lang="en-US" sz="1600" kern="0" dirty="0" smtClean="0">
                <a:latin typeface="Consolas" panose="020B0609020204030204" pitchFamily="49" charset="0"/>
                <a:cs typeface="Consolas" panose="020B0609020204030204" pitchFamily="49" charset="0"/>
              </a:rPr>
              <a:t>           </a:t>
            </a:r>
            <a:r>
              <a:rPr lang="en-US" sz="1600" kern="0" dirty="0" err="1" smtClean="0">
                <a:latin typeface="Consolas" panose="020B0609020204030204" pitchFamily="49" charset="0"/>
                <a:cs typeface="Consolas" panose="020B0609020204030204" pitchFamily="49" charset="0"/>
              </a:rPr>
              <a:t>http.Error</a:t>
            </a:r>
            <a:r>
              <a:rPr lang="en-US" sz="1600" kern="0" dirty="0" smtClean="0">
                <a:latin typeface="Consolas" panose="020B0609020204030204" pitchFamily="49" charset="0"/>
                <a:cs typeface="Consolas" panose="020B0609020204030204" pitchFamily="49" charset="0"/>
              </a:rPr>
              <a:t>(</a:t>
            </a:r>
            <a:r>
              <a:rPr lang="en-US" sz="1600" kern="0" dirty="0" err="1" smtClean="0">
                <a:latin typeface="Consolas" panose="020B0609020204030204" pitchFamily="49" charset="0"/>
                <a:cs typeface="Consolas" panose="020B0609020204030204" pitchFamily="49" charset="0"/>
              </a:rPr>
              <a:t>s.RespWriter</a:t>
            </a: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err.Error</a:t>
            </a:r>
            <a:r>
              <a:rPr lang="en-US" sz="1600" kern="0" dirty="0">
                <a:latin typeface="Consolas" panose="020B0609020204030204" pitchFamily="49" charset="0"/>
                <a:cs typeface="Consolas" panose="020B0609020204030204" pitchFamily="49" charset="0"/>
              </a:rPr>
              <a:t>(), "Error")</a:t>
            </a:r>
          </a:p>
          <a:p>
            <a:pPr marL="0" indent="0">
              <a:buNone/>
            </a:pPr>
            <a:r>
              <a:rPr lang="en-US" sz="1600" kern="0" dirty="0">
                <a:latin typeface="Consolas" panose="020B0609020204030204" pitchFamily="49" charset="0"/>
                <a:cs typeface="Consolas" panose="020B0609020204030204" pitchFamily="49" charset="0"/>
              </a:rPr>
              <a:t>        }</a:t>
            </a:r>
          </a:p>
          <a:p>
            <a:pPr marL="0" indent="0">
              <a:buNone/>
            </a:pPr>
            <a:r>
              <a:rPr lang="en-US" sz="1600" kern="0" dirty="0">
                <a:latin typeface="Consolas" panose="020B0609020204030204" pitchFamily="49" charset="0"/>
                <a:cs typeface="Consolas" panose="020B0609020204030204" pitchFamily="49" charset="0"/>
              </a:rPr>
              <a:t>    default:</a:t>
            </a:r>
          </a:p>
          <a:p>
            <a:pPr marL="0" indent="0">
              <a:buNone/>
            </a:pPr>
            <a:r>
              <a:rPr lang="en-US" sz="1600" kern="0" dirty="0">
                <a:latin typeface="Consolas" panose="020B0609020204030204" pitchFamily="49" charset="0"/>
                <a:cs typeface="Consolas" panose="020B0609020204030204" pitchFamily="49" charset="0"/>
              </a:rPr>
              <a:t>    </a:t>
            </a:r>
            <a:r>
              <a:rPr lang="en-US" sz="1600" kern="0" dirty="0" smtClean="0">
                <a:latin typeface="Consolas" panose="020B0609020204030204" pitchFamily="49" charset="0"/>
                <a:cs typeface="Consolas" panose="020B0609020204030204" pitchFamily="49" charset="0"/>
              </a:rPr>
              <a:t>}</a:t>
            </a:r>
          </a:p>
          <a:p>
            <a:pPr marL="0" indent="0">
              <a:buNone/>
            </a:pPr>
            <a:r>
              <a:rPr lang="en-US" sz="1600" kern="0" dirty="0" smtClean="0">
                <a:latin typeface="Consolas" panose="020B0609020204030204" pitchFamily="49" charset="0"/>
                <a:cs typeface="Consolas" panose="020B0609020204030204" pitchFamily="49" charset="0"/>
              </a:rPr>
              <a:t>……</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ResponseProcessor</a:t>
            </a:r>
            <a:r>
              <a:rPr lang="en-US" sz="1600" kern="0" dirty="0">
                <a:latin typeface="Consolas" panose="020B0609020204030204" pitchFamily="49" charset="0"/>
                <a:cs typeface="Consolas" panose="020B0609020204030204" pitchFamily="49" charset="0"/>
              </a:rPr>
              <a:t>(s)</a:t>
            </a:r>
          </a:p>
          <a:p>
            <a:pPr marL="0" indent="0">
              <a:buNone/>
            </a:pPr>
            <a:r>
              <a:rPr lang="en-US" sz="1600" kern="0" dirty="0">
                <a:latin typeface="Consolas" panose="020B0609020204030204" pitchFamily="49" charset="0"/>
                <a:cs typeface="Consolas" panose="020B0609020204030204" pitchFamily="49" charset="0"/>
              </a:rPr>
              <a:t>        </a:t>
            </a:r>
            <a:r>
              <a:rPr lang="en-US" sz="1600" kern="0" dirty="0" err="1">
                <a:latin typeface="Consolas" panose="020B0609020204030204" pitchFamily="49" charset="0"/>
                <a:cs typeface="Consolas" panose="020B0609020204030204" pitchFamily="49" charset="0"/>
              </a:rPr>
              <a:t>log.Printf</a:t>
            </a:r>
            <a:r>
              <a:rPr lang="en-US" sz="1600" kern="0" dirty="0">
                <a:latin typeface="Consolas" panose="020B0609020204030204" pitchFamily="49" charset="0"/>
                <a:cs typeface="Consolas" panose="020B0609020204030204" pitchFamily="49" charset="0"/>
              </a:rPr>
              <a:t>("HTTP connection open, notify original thread.\n")</a:t>
            </a:r>
          </a:p>
          <a:p>
            <a:pPr marL="0" indent="0">
              <a:buNone/>
            </a:pPr>
            <a:r>
              <a:rPr lang="en-US" sz="1600" kern="0" dirty="0">
                <a:latin typeface="Consolas" panose="020B0609020204030204" pitchFamily="49" charset="0"/>
                <a:cs typeface="Consolas" panose="020B0609020204030204" pitchFamily="49" charset="0"/>
              </a:rPr>
              <a:t>      </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a:t>
            </a:r>
            <a:r>
              <a:rPr lang="en-US" sz="1600" kern="0" dirty="0" err="1">
                <a:solidFill>
                  <a:schemeClr val="tx2">
                    <a:lumMod val="50000"/>
                    <a:lumOff val="50000"/>
                  </a:schemeClr>
                </a:solidFill>
                <a:latin typeface="Consolas" panose="020B0609020204030204" pitchFamily="49" charset="0"/>
                <a:cs typeface="Consolas" panose="020B0609020204030204" pitchFamily="49" charset="0"/>
              </a:rPr>
              <a:t>s.Channel</a:t>
            </a:r>
            <a:r>
              <a:rPr lang="en-US" sz="1600" kern="0" dirty="0">
                <a:solidFill>
                  <a:schemeClr val="tx2">
                    <a:lumMod val="50000"/>
                    <a:lumOff val="50000"/>
                  </a:schemeClr>
                </a:solidFill>
                <a:latin typeface="Consolas" panose="020B0609020204030204" pitchFamily="49" charset="0"/>
                <a:cs typeface="Consolas" panose="020B0609020204030204" pitchFamily="49" charset="0"/>
              </a:rPr>
              <a:t> &lt;- </a:t>
            </a:r>
            <a:r>
              <a:rPr lang="en-US" sz="1600" kern="0" dirty="0" err="1" smtClean="0">
                <a:solidFill>
                  <a:schemeClr val="tx2">
                    <a:lumMod val="50000"/>
                    <a:lumOff val="50000"/>
                  </a:schemeClr>
                </a:solidFill>
                <a:latin typeface="Consolas" panose="020B0609020204030204" pitchFamily="49" charset="0"/>
                <a:cs typeface="Consolas" panose="020B0609020204030204" pitchFamily="49" charset="0"/>
              </a:rPr>
              <a:t>SignalOk</a:t>
            </a:r>
            <a:endParaRPr lang="en-US" sz="1600" kern="0" dirty="0">
              <a:solidFill>
                <a:schemeClr val="tx2">
                  <a:lumMod val="50000"/>
                  <a:lumOff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319359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8702</TotalTime>
  <Words>2917</Words>
  <Application>Microsoft Office PowerPoint</Application>
  <PresentationFormat>Custom</PresentationFormat>
  <Paragraphs>618</Paragraphs>
  <Slides>34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Consolas</vt:lpstr>
      <vt:lpstr>Ericsson Capital TT</vt:lpstr>
      <vt:lpstr>PresentationTemplate2011</vt:lpstr>
      <vt:lpstr>Tech-Champion 2015  Logistic Simulation by go</vt:lpstr>
      <vt:lpstr>Topic Description</vt:lpstr>
      <vt:lpstr>Why GO</vt:lpstr>
      <vt:lpstr>Go code peeks – simple</vt:lpstr>
      <vt:lpstr>Go code peeks – clear import</vt:lpstr>
      <vt:lpstr>Go code peeks – implicit var declare</vt:lpstr>
      <vt:lpstr>Go code peeks – multiple return values</vt:lpstr>
      <vt:lpstr>Go code peeks – public/private</vt:lpstr>
      <vt:lpstr>Go code peeks – channel, go routine</vt:lpstr>
      <vt:lpstr>Go code peeks – OO</vt:lpstr>
      <vt:lpstr>Go code peeks – Defer</vt:lpstr>
      <vt:lpstr>Go code peeks – unit test</vt:lpstr>
      <vt:lpstr>Go code peeks – ide</vt:lpstr>
      <vt:lpstr>GO</vt:lpstr>
      <vt:lpstr>Details - entities</vt:lpstr>
      <vt:lpstr>Details - map</vt:lpstr>
      <vt:lpstr>Detail – how it runs</vt:lpstr>
      <vt:lpstr>Detail – when to finish</vt:lpstr>
      <vt:lpstr>Wining criteria</vt:lpstr>
      <vt:lpstr>delivery</vt:lpstr>
      <vt:lpstr>API description &amp; demo</vt:lpstr>
      <vt:lpstr>NATS basic</vt:lpstr>
      <vt:lpstr>Customer API: Get &amp; Put</vt:lpstr>
      <vt:lpstr>Parcel Generator - setting</vt:lpstr>
      <vt:lpstr>truck API, load</vt:lpstr>
      <vt:lpstr>truck API, Unload</vt:lpstr>
      <vt:lpstr>truck API, list</vt:lpstr>
      <vt:lpstr>truck API, goto &amp; arrive</vt:lpstr>
      <vt:lpstr>Truck - Settings</vt:lpstr>
      <vt:lpstr>Map file format</vt:lpstr>
      <vt:lpstr>Map</vt:lpstr>
      <vt:lpstr>environment</vt:lpstr>
      <vt:lpstr>Competition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Simulation</dc:title>
  <dc:creator>Jones Lu</dc:creator>
  <dc:description>Rev PA1</dc:description>
  <cp:lastModifiedBy>Jerry Luo</cp:lastModifiedBy>
  <cp:revision>159</cp:revision>
  <dcterms:created xsi:type="dcterms:W3CDTF">2011-05-24T09:22:48Z</dcterms:created>
  <dcterms:modified xsi:type="dcterms:W3CDTF">2015-09-16T02:56:43Z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PackageNo">
    <vt:lpwstr>LXA 119 603</vt:lpwstr>
  </property>
  <property fmtid="{D5CDD505-2E9C-101B-9397-08002B2CF9AE}" pid="7" name="PackageVersion">
    <vt:lpwstr>R4A</vt:lpwstr>
  </property>
  <property fmtid="{D5CDD505-2E9C-101B-9397-08002B2CF9AE}" pid="8" name="FooterType">
    <vt:lpwstr>PresTemp</vt:lpwstr>
  </property>
  <property fmtid="{D5CDD505-2E9C-101B-9397-08002B2CF9AE}" pid="9" name="UsedFont">
    <vt:lpwstr>Ericsson Capital TT</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
  </property>
  <property fmtid="{D5CDD505-2E9C-101B-9397-08002B2CF9AE}" pid="31" name="RightFooterField2">
    <vt:lpwstr>2015-07-24</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2015-07-24</vt:lpwstr>
  </property>
  <property fmtid="{D5CDD505-2E9C-101B-9397-08002B2CF9AE}" pid="45" name="Reference">
    <vt:lpwstr/>
  </property>
  <property fmtid="{D5CDD505-2E9C-101B-9397-08002B2CF9AE}" pid="46" name="Keyword">
    <vt:lpwstr/>
  </property>
</Properties>
</file>