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74" r:id="rId4"/>
    <p:sldId id="265" r:id="rId5"/>
    <p:sldId id="266" r:id="rId6"/>
    <p:sldId id="259" r:id="rId7"/>
    <p:sldId id="260" r:id="rId8"/>
    <p:sldId id="267" r:id="rId9"/>
    <p:sldId id="261" r:id="rId10"/>
    <p:sldId id="262" r:id="rId11"/>
    <p:sldId id="268" r:id="rId12"/>
    <p:sldId id="269" r:id="rId13"/>
    <p:sldId id="272" r:id="rId14"/>
    <p:sldId id="271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46" d="100"/>
          <a:sy n="46" d="100"/>
        </p:scale>
        <p:origin x="-121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4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1362" y="432004"/>
            <a:ext cx="770334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700" y="5137205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1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1" y="4010027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7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7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1" y="4010027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30" y="4013201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30" y="1795466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5"/>
            <a:ext cx="4098925" cy="428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5"/>
            <a:ext cx="4100513" cy="428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1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6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9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9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30" y="1795466"/>
            <a:ext cx="4100513" cy="428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5"/>
            <a:ext cx="4098925" cy="428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7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7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7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6"/>
            <a:ext cx="7494587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42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6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42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30" y="239716"/>
            <a:ext cx="324326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42" y="3545845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42" y="1797525"/>
            <a:ext cx="410527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07177" y="360001"/>
            <a:ext cx="333375" cy="588963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7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2015-07-24  |  Page </a:t>
            </a:r>
            <a:fld id="{24B86751-48C3-45B5-8119-44D399ACEA7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6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Start command settings:</a:t>
            </a:r>
          </a:p>
          <a:p>
            <a:pPr lvl="1"/>
            <a:endParaRPr lang="en-US" sz="16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Generator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92146"/>
              </p:ext>
            </p:extLst>
          </p:nvPr>
        </p:nvGraphicFramePr>
        <p:xfrm>
          <a:off x="609600" y="1676400"/>
          <a:ext cx="76962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/>
                <a:gridCol w="2269392"/>
                <a:gridCol w="374943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CMD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large cities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small cities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distance between each pair of neighbors(m)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distance between each pair of neighbors(m)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API Call: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  <a:p>
            <a:pPr lvl="1"/>
            <a:r>
              <a:rPr lang="en-US" dirty="0" smtClean="0"/>
              <a:t>Call title format: “</a:t>
            </a:r>
            <a:r>
              <a:rPr lang="en-US" dirty="0" err="1" smtClean="0"/>
              <a:t>Truck.Truck_ID</a:t>
            </a:r>
            <a:r>
              <a:rPr lang="en-US" dirty="0" err="1"/>
              <a:t>.</a:t>
            </a:r>
            <a:r>
              <a:rPr lang="en-US" dirty="0" err="1" smtClean="0"/>
              <a:t>Goto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Call data format: “</a:t>
            </a:r>
            <a:r>
              <a:rPr lang="en-US" dirty="0" err="1" smtClean="0"/>
              <a:t>Target_City_Name</a:t>
            </a:r>
            <a:r>
              <a:rPr lang="en-US" dirty="0" smtClean="0"/>
              <a:t>\n”</a:t>
            </a:r>
          </a:p>
          <a:p>
            <a:pPr lvl="1"/>
            <a:r>
              <a:rPr lang="en-US" dirty="0" smtClean="0"/>
              <a:t>Reply data format: </a:t>
            </a:r>
          </a:p>
          <a:p>
            <a:pPr lvl="2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 line is “Accept” or “Reject” or “Stopped”</a:t>
            </a:r>
          </a:p>
          <a:p>
            <a:pPr lvl="2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line may </a:t>
            </a:r>
            <a:r>
              <a:rPr lang="en-US" dirty="0"/>
              <a:t>be one of the reject </a:t>
            </a:r>
            <a:r>
              <a:rPr lang="en-US" dirty="0" smtClean="0"/>
              <a:t>reasons: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FormatError</a:t>
            </a:r>
            <a:r>
              <a:rPr lang="en-US" dirty="0" smtClean="0"/>
              <a:t>” or “Busy” or “</a:t>
            </a:r>
            <a:r>
              <a:rPr lang="en-US" dirty="0" err="1" smtClean="0"/>
              <a:t>NoDirectConnection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Notice that an accepted </a:t>
            </a:r>
            <a:r>
              <a:rPr lang="en-US" dirty="0" err="1" smtClean="0"/>
              <a:t>Goto</a:t>
            </a:r>
            <a:r>
              <a:rPr lang="en-US" dirty="0" smtClean="0"/>
              <a:t> call may cause an API event of arrive, after the time = distance </a:t>
            </a:r>
            <a:r>
              <a:rPr lang="en-US" dirty="0"/>
              <a:t>/ speed </a:t>
            </a:r>
            <a:r>
              <a:rPr lang="en-US" dirty="0" smtClean="0"/>
              <a:t>/ </a:t>
            </a:r>
            <a:r>
              <a:rPr lang="en-US" dirty="0"/>
              <a:t>time </a:t>
            </a:r>
            <a:r>
              <a:rPr lang="en-US" dirty="0" smtClean="0"/>
              <a:t>factor.</a:t>
            </a:r>
            <a:endParaRPr lang="en-US" dirty="0"/>
          </a:p>
          <a:p>
            <a:pPr marL="712787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/>
              <a:t>api</a:t>
            </a:r>
            <a:r>
              <a:rPr lang="en-US" dirty="0"/>
              <a:t> call - </a:t>
            </a:r>
            <a:r>
              <a:rPr lang="en-US" dirty="0" err="1" smtClean="0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6"/>
            <a:ext cx="8064499" cy="1085371"/>
          </a:xfrm>
        </p:spPr>
        <p:txBody>
          <a:bodyPr/>
          <a:lstStyle/>
          <a:p>
            <a:r>
              <a:rPr lang="en-US" dirty="0" smtClean="0"/>
              <a:t>PG - setting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57250"/>
              </p:ext>
            </p:extLst>
          </p:nvPr>
        </p:nvGraphicFramePr>
        <p:xfrm>
          <a:off x="381000" y="1676400"/>
          <a:ext cx="8305800" cy="483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286000"/>
                <a:gridCol w="388620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log level</a:t>
                      </a:r>
                      <a:endParaRPr lang="en-US" dirty="0"/>
                    </a:p>
                  </a:txBody>
                  <a:tcPr/>
                </a:tc>
              </a:tr>
              <a:tr h="342736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 for </a:t>
                      </a:r>
                      <a:r>
                        <a:rPr lang="en-US" dirty="0" err="1" smtClean="0"/>
                        <a:t>presudo</a:t>
                      </a:r>
                      <a:r>
                        <a:rPr lang="en-US" dirty="0" smtClean="0"/>
                        <a:t> random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parcel weight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standard deviation </a:t>
                      </a:r>
                      <a:r>
                        <a:rPr lang="en-US" dirty="0" smtClean="0"/>
                        <a:t>of weight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Parcels/minute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parcels can be stored in generator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time in (minutes)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natsUrl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nats://localhost:4222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NATS servers.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file name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351839" cy="5058000"/>
          </a:xfrm>
        </p:spPr>
        <p:txBody>
          <a:bodyPr/>
          <a:lstStyle/>
          <a:p>
            <a:r>
              <a:rPr lang="en-US" dirty="0" smtClean="0"/>
              <a:t>API call:</a:t>
            </a:r>
          </a:p>
          <a:p>
            <a:pPr lvl="1"/>
            <a:r>
              <a:rPr lang="en-US" dirty="0" err="1" smtClean="0"/>
              <a:t>GetParcelList</a:t>
            </a:r>
            <a:endParaRPr lang="en-US" dirty="0" smtClean="0"/>
          </a:p>
          <a:p>
            <a:pPr lvl="1"/>
            <a:r>
              <a:rPr lang="en-US" dirty="0" smtClean="0"/>
              <a:t>Call:</a:t>
            </a:r>
          </a:p>
          <a:p>
            <a:pPr lvl="2"/>
            <a:r>
              <a:rPr lang="en-US" dirty="0"/>
              <a:t>Title:  </a:t>
            </a:r>
            <a:r>
              <a:rPr lang="en-US" dirty="0" err="1" smtClean="0"/>
              <a:t>ParcelGenerator.CityName</a:t>
            </a:r>
            <a:r>
              <a:rPr lang="en-US" dirty="0" err="1"/>
              <a:t>.</a:t>
            </a:r>
            <a:r>
              <a:rPr lang="en-US" dirty="0" err="1" smtClean="0"/>
              <a:t>GetParcelList</a:t>
            </a:r>
            <a:endParaRPr lang="en-US" dirty="0"/>
          </a:p>
          <a:p>
            <a:pPr lvl="2"/>
            <a:r>
              <a:rPr lang="en-US" dirty="0"/>
              <a:t>Data: data will be ignored by parcel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 smtClean="0"/>
              <a:t>Reply:</a:t>
            </a:r>
          </a:p>
          <a:p>
            <a:pPr lvl="2"/>
            <a:r>
              <a:rPr lang="en-US" dirty="0" smtClean="0"/>
              <a:t>First line is a number n;</a:t>
            </a:r>
          </a:p>
          <a:p>
            <a:pPr lvl="2"/>
            <a:r>
              <a:rPr lang="en-US" dirty="0" smtClean="0"/>
              <a:t>n &gt; 0:</a:t>
            </a:r>
          </a:p>
          <a:p>
            <a:pPr lvl="3"/>
            <a:r>
              <a:rPr lang="en-US" dirty="0"/>
              <a:t>The following n lines are info of parcels.</a:t>
            </a:r>
          </a:p>
          <a:p>
            <a:pPr lvl="3"/>
            <a:r>
              <a:rPr lang="en-US" dirty="0"/>
              <a:t>Each line contains </a:t>
            </a:r>
            <a:r>
              <a:rPr lang="en-US" dirty="0" err="1"/>
              <a:t>ParcelID,Destnation,Weight</a:t>
            </a:r>
            <a:endParaRPr lang="en-US" dirty="0"/>
          </a:p>
          <a:p>
            <a:pPr lvl="2"/>
            <a:r>
              <a:rPr lang="en-US" dirty="0" smtClean="0"/>
              <a:t>n = -1:</a:t>
            </a:r>
          </a:p>
          <a:p>
            <a:pPr lvl="3"/>
            <a:r>
              <a:rPr lang="en-US" dirty="0"/>
              <a:t>this indicate </a:t>
            </a:r>
            <a:r>
              <a:rPr lang="en-US" dirty="0" err="1"/>
              <a:t>ParcelGenerater</a:t>
            </a:r>
            <a:r>
              <a:rPr lang="en-US" dirty="0"/>
              <a:t> has finished its job, and will </a:t>
            </a:r>
            <a:r>
              <a:rPr lang="en-US" dirty="0" err="1"/>
              <a:t>nolonger</a:t>
            </a:r>
            <a:r>
              <a:rPr lang="en-US" dirty="0"/>
              <a:t> generate Parcels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6"/>
            <a:ext cx="8140699" cy="1085371"/>
          </a:xfrm>
        </p:spPr>
        <p:txBody>
          <a:bodyPr/>
          <a:lstStyle/>
          <a:p>
            <a:r>
              <a:rPr lang="en-US" dirty="0" smtClean="0"/>
              <a:t>PG - </a:t>
            </a:r>
            <a:r>
              <a:rPr lang="en-US" dirty="0" err="1" smtClean="0"/>
              <a:t>api</a:t>
            </a:r>
            <a:r>
              <a:rPr lang="en-US" dirty="0" smtClean="0"/>
              <a:t>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31820" y="228600"/>
            <a:ext cx="8064499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kern="0" dirty="0" smtClean="0"/>
              <a:t>PC - setting</a:t>
            </a:r>
            <a:endParaRPr lang="en-US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81357"/>
              </p:ext>
            </p:extLst>
          </p:nvPr>
        </p:nvGraphicFramePr>
        <p:xfrm>
          <a:off x="457200" y="1524000"/>
          <a:ext cx="8305800" cy="22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286000"/>
                <a:gridCol w="388620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log level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natsUrl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nats://localhost:4222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NATS servers.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file name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51839" cy="4905600"/>
          </a:xfrm>
        </p:spPr>
        <p:txBody>
          <a:bodyPr/>
          <a:lstStyle/>
          <a:p>
            <a:r>
              <a:rPr lang="en-US" dirty="0"/>
              <a:t>API call:</a:t>
            </a:r>
          </a:p>
          <a:p>
            <a:pPr lvl="1"/>
            <a:r>
              <a:rPr lang="en-US" dirty="0" err="1"/>
              <a:t>PutParcels</a:t>
            </a:r>
            <a:endParaRPr lang="en-US" dirty="0"/>
          </a:p>
          <a:p>
            <a:pPr lvl="1"/>
            <a:r>
              <a:rPr lang="en-US" dirty="0"/>
              <a:t>Call:</a:t>
            </a:r>
          </a:p>
          <a:p>
            <a:pPr lvl="2"/>
            <a:r>
              <a:rPr lang="en-US" dirty="0"/>
              <a:t>Title:  </a:t>
            </a:r>
            <a:r>
              <a:rPr lang="en-US" dirty="0" err="1" smtClean="0"/>
              <a:t>ParcelCollecter.CityName</a:t>
            </a:r>
            <a:r>
              <a:rPr lang="en-US" dirty="0" err="1"/>
              <a:t>.</a:t>
            </a:r>
            <a:r>
              <a:rPr lang="en-US" dirty="0" err="1" smtClean="0"/>
              <a:t>PutParcels</a:t>
            </a:r>
            <a:endParaRPr lang="en-US" dirty="0" smtClean="0"/>
          </a:p>
          <a:p>
            <a:pPr lvl="2"/>
            <a:r>
              <a:rPr lang="en-US" dirty="0" smtClean="0"/>
              <a:t>Data</a:t>
            </a:r>
            <a:r>
              <a:rPr lang="en-US" dirty="0"/>
              <a:t>: First line is a number </a:t>
            </a:r>
            <a:r>
              <a:rPr lang="en-US" dirty="0" smtClean="0"/>
              <a:t>n &gt; 0;</a:t>
            </a:r>
            <a:endParaRPr lang="en-US" dirty="0"/>
          </a:p>
          <a:p>
            <a:pPr lvl="4"/>
            <a:r>
              <a:rPr lang="en-US" dirty="0"/>
              <a:t>The following n lines are info of parcels.</a:t>
            </a:r>
          </a:p>
          <a:p>
            <a:pPr lvl="4"/>
            <a:r>
              <a:rPr lang="en-US" dirty="0"/>
              <a:t>Each line contains </a:t>
            </a:r>
            <a:r>
              <a:rPr lang="en-US" dirty="0" err="1" smtClean="0"/>
              <a:t>ParcelID</a:t>
            </a:r>
            <a:r>
              <a:rPr lang="en-US" dirty="0" smtClean="0"/>
              <a:t> </a:t>
            </a:r>
            <a:r>
              <a:rPr lang="en-US" dirty="0" err="1" smtClean="0"/>
              <a:t>Destnation</a:t>
            </a:r>
            <a:r>
              <a:rPr lang="en-US" dirty="0" smtClean="0"/>
              <a:t> Weight</a:t>
            </a:r>
            <a:endParaRPr lang="en-US" dirty="0"/>
          </a:p>
          <a:p>
            <a:pPr lvl="1"/>
            <a:r>
              <a:rPr lang="en-US" dirty="0" smtClean="0"/>
              <a:t>Reply:</a:t>
            </a:r>
          </a:p>
          <a:p>
            <a:pPr lvl="2"/>
            <a:r>
              <a:rPr lang="en-US" dirty="0" smtClean="0"/>
              <a:t>Accept:</a:t>
            </a:r>
          </a:p>
          <a:p>
            <a:pPr lvl="3"/>
            <a:r>
              <a:rPr lang="en-US" dirty="0" smtClean="0"/>
              <a:t>Only line : Accept</a:t>
            </a:r>
          </a:p>
          <a:p>
            <a:pPr lvl="2"/>
            <a:r>
              <a:rPr lang="en-US" dirty="0" smtClean="0"/>
              <a:t>Reject:</a:t>
            </a:r>
          </a:p>
          <a:p>
            <a:pPr lvl="3"/>
            <a:r>
              <a:rPr lang="en-US" dirty="0" smtClean="0"/>
              <a:t>Two lines</a:t>
            </a:r>
          </a:p>
          <a:p>
            <a:pPr lvl="4"/>
            <a:r>
              <a:rPr lang="en-US" dirty="0" smtClean="0"/>
              <a:t>Reject</a:t>
            </a:r>
          </a:p>
          <a:p>
            <a:pPr lvl="4"/>
            <a:r>
              <a:rPr lang="en-US" dirty="0"/>
              <a:t>R</a:t>
            </a:r>
            <a:r>
              <a:rPr lang="en-US" dirty="0" smtClean="0"/>
              <a:t>eason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/>
              <a:t>-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27334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 – setting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88764"/>
              </p:ext>
            </p:extLst>
          </p:nvPr>
        </p:nvGraphicFramePr>
        <p:xfrm>
          <a:off x="381000" y="1676400"/>
          <a:ext cx="8305800" cy="11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286000"/>
                <a:gridCol w="388620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natsUrl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nats://localhost:4222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NATS servers.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3048000"/>
            <a:ext cx="8351839" cy="3733800"/>
          </a:xfrm>
        </p:spPr>
        <p:txBody>
          <a:bodyPr/>
          <a:lstStyle/>
          <a:p>
            <a:r>
              <a:rPr lang="en-US" dirty="0" smtClean="0"/>
              <a:t>Statics receive data from all trucks ad pcs, periodically.</a:t>
            </a:r>
          </a:p>
          <a:p>
            <a:r>
              <a:rPr lang="en-US" dirty="0" smtClean="0"/>
              <a:t>And calculate sum of corresponding values.</a:t>
            </a:r>
          </a:p>
          <a:p>
            <a:r>
              <a:rPr lang="en-US" dirty="0" smtClean="0"/>
              <a:t>Output has 4 integers:</a:t>
            </a:r>
          </a:p>
          <a:p>
            <a:pPr lvl="1"/>
            <a:r>
              <a:rPr lang="en-US" dirty="0"/>
              <a:t>Total  distance * capacity</a:t>
            </a:r>
          </a:p>
          <a:p>
            <a:pPr lvl="1"/>
            <a:r>
              <a:rPr lang="en-US" dirty="0"/>
              <a:t>Total  payload * distance</a:t>
            </a:r>
          </a:p>
          <a:p>
            <a:pPr lvl="1"/>
            <a:r>
              <a:rPr lang="en-US" dirty="0"/>
              <a:t>Total  parcel volume</a:t>
            </a:r>
          </a:p>
          <a:p>
            <a:pPr lvl="1"/>
            <a:r>
              <a:rPr lang="en-US" dirty="0"/>
              <a:t>Total  delivery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97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About time factor:</a:t>
            </a:r>
          </a:p>
          <a:p>
            <a:pPr lvl="1"/>
            <a:r>
              <a:rPr lang="en-US" dirty="0" smtClean="0"/>
              <a:t>Time factor in trucks and parcel generators have the same definition</a:t>
            </a:r>
          </a:p>
          <a:p>
            <a:pPr lvl="1"/>
            <a:r>
              <a:rPr lang="en-US" dirty="0" smtClean="0"/>
              <a:t>It tells how much faster the times fly in our simulation.</a:t>
            </a:r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dirty="0" smtClean="0"/>
              <a:t>Time factor = 60</a:t>
            </a:r>
          </a:p>
          <a:p>
            <a:pPr lvl="2"/>
            <a:r>
              <a:rPr lang="en-US" dirty="0" smtClean="0"/>
              <a:t>Working time =  1 minute</a:t>
            </a:r>
          </a:p>
          <a:p>
            <a:pPr lvl="2"/>
            <a:r>
              <a:rPr lang="en-US" dirty="0" smtClean="0"/>
              <a:t>Real working time = 1 minute / 60 = 1 second</a:t>
            </a:r>
          </a:p>
          <a:p>
            <a:pPr lvl="2"/>
            <a:r>
              <a:rPr lang="en-US" dirty="0" smtClean="0"/>
              <a:t>So the truck will work for 1 second from the first API call.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time </a:t>
            </a:r>
            <a:r>
              <a:rPr lang="en-US" dirty="0" smtClean="0"/>
              <a:t>factor will effect working time, load duration, and the duration of trucks transporting between cities, which is distance / speed.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Output:</a:t>
            </a:r>
          </a:p>
          <a:p>
            <a:pPr lvl="1"/>
            <a:r>
              <a:rPr lang="en-US" dirty="0" smtClean="0"/>
              <a:t>Big city names begin with “L_”. Small city names begin with “S_”.</a:t>
            </a:r>
            <a:endParaRPr lang="en-US" dirty="0"/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line is an integer N as the number of the cities.</a:t>
            </a:r>
          </a:p>
          <a:p>
            <a:pPr lvl="1"/>
            <a:r>
              <a:rPr lang="en-US" dirty="0" smtClean="0"/>
              <a:t>The following lines show the information of the cities.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line of each city shows the name and link number X of this city.</a:t>
            </a:r>
          </a:p>
          <a:p>
            <a:pPr lvl="1"/>
            <a:r>
              <a:rPr lang="en-US" dirty="0" smtClean="0"/>
              <a:t>The following X line of this city shows the neighbor city names and the distances.</a:t>
            </a:r>
          </a:p>
          <a:p>
            <a:pPr lvl="1"/>
            <a:r>
              <a:rPr lang="en-US" dirty="0" smtClean="0"/>
              <a:t>Sample:</a:t>
            </a:r>
          </a:p>
          <a:p>
            <a:pPr lvl="2"/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L_a</a:t>
            </a:r>
            <a:r>
              <a:rPr lang="en-US" sz="1600" dirty="0" smtClean="0"/>
              <a:t> 1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L_b</a:t>
            </a:r>
            <a:r>
              <a:rPr lang="en-US" sz="1600" dirty="0" smtClean="0"/>
              <a:t> 1000</a:t>
            </a:r>
            <a:br>
              <a:rPr lang="en-US" sz="1600" dirty="0" smtClean="0"/>
            </a:br>
            <a:r>
              <a:rPr lang="en-US" sz="1600" dirty="0" err="1" smtClean="0"/>
              <a:t>L_b</a:t>
            </a:r>
            <a:r>
              <a:rPr lang="en-US" sz="1600" dirty="0" smtClean="0"/>
              <a:t> 2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L_a</a:t>
            </a:r>
            <a:r>
              <a:rPr lang="en-US" sz="1600" dirty="0" smtClean="0"/>
              <a:t> 1000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S_c</a:t>
            </a:r>
            <a:r>
              <a:rPr lang="en-US" sz="1600" dirty="0" smtClean="0"/>
              <a:t> 2000</a:t>
            </a:r>
            <a:br>
              <a:rPr lang="en-US" sz="1600" dirty="0" smtClean="0"/>
            </a:br>
            <a:r>
              <a:rPr lang="en-US" sz="1600" dirty="0" err="1" smtClean="0"/>
              <a:t>S_c</a:t>
            </a:r>
            <a:r>
              <a:rPr lang="en-US" sz="1600" dirty="0" smtClean="0"/>
              <a:t> 1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L_b</a:t>
            </a:r>
            <a:r>
              <a:rPr lang="en-US" sz="1600" dirty="0" smtClean="0"/>
              <a:t> 2000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Generator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45544"/>
            <a:ext cx="28384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Environment Variables and start command settings:</a:t>
            </a:r>
          </a:p>
          <a:p>
            <a:pPr lvl="1"/>
            <a:endParaRPr lang="en-US" sz="16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Settings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8707"/>
              </p:ext>
            </p:extLst>
          </p:nvPr>
        </p:nvGraphicFramePr>
        <p:xfrm>
          <a:off x="609600" y="1676400"/>
          <a:ext cx="8077200" cy="403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62000"/>
                <a:gridCol w="2286000"/>
                <a:gridCol w="2895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ENV</a:t>
                      </a:r>
                      <a:r>
                        <a:rPr lang="en-US" sz="1800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CMD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LOG_LEVEL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log level</a:t>
                      </a:r>
                      <a:endParaRPr lang="en-US" dirty="0"/>
                    </a:p>
                  </a:txBody>
                  <a:tcPr/>
                </a:tc>
              </a:tr>
              <a:tr h="671052">
                <a:tc>
                  <a:txBody>
                    <a:bodyPr/>
                    <a:lstStyle/>
                    <a:p>
                      <a:r>
                        <a:rPr lang="en-US" dirty="0" smtClean="0"/>
                        <a:t>NATS_URI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nats://localhost:4222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NATS servers.</a:t>
                      </a:r>
                    </a:p>
                    <a:p>
                      <a:r>
                        <a:rPr lang="en-US" baseline="0" dirty="0" smtClean="0"/>
                        <a:t>Use ; to split </a:t>
                      </a:r>
                      <a:r>
                        <a:rPr lang="en-US" baseline="0" dirty="0" err="1" smtClean="0"/>
                        <a:t>urls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MAP_NAME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file name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in (m/s)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LOAD_DURATION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duration in (minutes)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time in (minutes)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TIME_FACTOR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Environment Variables and start command settings:</a:t>
            </a:r>
          </a:p>
          <a:p>
            <a:pPr lvl="1"/>
            <a:endParaRPr lang="en-US" sz="16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Settings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28492"/>
              </p:ext>
            </p:extLst>
          </p:nvPr>
        </p:nvGraphicFramePr>
        <p:xfrm>
          <a:off x="609600" y="1676400"/>
          <a:ext cx="8077200" cy="141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62000"/>
                <a:gridCol w="2286000"/>
                <a:gridCol w="2895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ENV</a:t>
                      </a:r>
                      <a:r>
                        <a:rPr lang="en-US" sz="1800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CMD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TRUCK_ID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 ID</a:t>
                      </a:r>
                      <a:endParaRPr lang="en-US" dirty="0"/>
                    </a:p>
                  </a:txBody>
                  <a:tcPr/>
                </a:tc>
              </a:tr>
              <a:tr h="388784">
                <a:tc>
                  <a:txBody>
                    <a:bodyPr/>
                    <a:lstStyle/>
                    <a:p>
                      <a:r>
                        <a:rPr lang="en-US" dirty="0" smtClean="0"/>
                        <a:t>INIT_CITY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city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API Event: </a:t>
            </a:r>
          </a:p>
          <a:p>
            <a:pPr lvl="1"/>
            <a:r>
              <a:rPr lang="en-US" dirty="0" smtClean="0"/>
              <a:t>Arrive event, send to the city when the truck arrives in that city</a:t>
            </a:r>
          </a:p>
          <a:p>
            <a:pPr lvl="1"/>
            <a:r>
              <a:rPr lang="en-US" dirty="0" smtClean="0"/>
              <a:t>Will happen once when the truck instance starts or after an accepted “</a:t>
            </a:r>
            <a:r>
              <a:rPr lang="en-US" dirty="0" err="1" smtClean="0"/>
              <a:t>Goto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Title format: </a:t>
            </a:r>
            <a:r>
              <a:rPr lang="en-US" dirty="0"/>
              <a:t>“</a:t>
            </a:r>
            <a:r>
              <a:rPr lang="en-US" dirty="0" err="1" smtClean="0"/>
              <a:t>Arrive.City_Name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Data format: “</a:t>
            </a:r>
            <a:r>
              <a:rPr lang="en-US" dirty="0" err="1"/>
              <a:t>Truck_ID</a:t>
            </a:r>
            <a:r>
              <a:rPr lang="en-US" dirty="0"/>
              <a:t>\n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 smtClean="0"/>
              <a:t>api</a:t>
            </a:r>
            <a:r>
              <a:rPr lang="en-US" dirty="0" smtClean="0"/>
              <a:t>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API Call: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Call title format: “</a:t>
            </a:r>
            <a:r>
              <a:rPr lang="en-US" dirty="0" err="1" smtClean="0"/>
              <a:t>Truck.Truck_ID</a:t>
            </a:r>
            <a:r>
              <a:rPr lang="en-US" dirty="0" err="1"/>
              <a:t>.</a:t>
            </a:r>
            <a:r>
              <a:rPr lang="en-US" dirty="0" err="1" smtClean="0"/>
              <a:t>Load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Call data format: </a:t>
            </a:r>
          </a:p>
          <a:p>
            <a:pPr lvl="2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line is an integer N, </a:t>
            </a:r>
          </a:p>
          <a:p>
            <a:pPr lvl="2"/>
            <a:r>
              <a:rPr lang="en-US" dirty="0" smtClean="0"/>
              <a:t>The following N lines include </a:t>
            </a:r>
            <a:r>
              <a:rPr lang="en-US" dirty="0" err="1" smtClean="0"/>
              <a:t>infomation</a:t>
            </a:r>
            <a:r>
              <a:rPr lang="en-US" dirty="0" smtClean="0"/>
              <a:t> of the parcels to be loaded. Each line is in the format of ”</a:t>
            </a:r>
            <a:r>
              <a:rPr lang="en-US" dirty="0" err="1" smtClean="0"/>
              <a:t>Parcel_ID</a:t>
            </a:r>
            <a:r>
              <a:rPr lang="en-US" dirty="0" smtClean="0"/>
              <a:t> Destination Weight”.</a:t>
            </a:r>
          </a:p>
          <a:p>
            <a:pPr lvl="1"/>
            <a:r>
              <a:rPr lang="en-US" dirty="0" smtClean="0"/>
              <a:t>Reply data format: </a:t>
            </a:r>
          </a:p>
          <a:p>
            <a:pPr lvl="2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line is “Accept” or ”Reject” or ”Stopped”</a:t>
            </a:r>
          </a:p>
          <a:p>
            <a:pPr lvl="2"/>
            <a:r>
              <a:rPr lang="en-US" dirty="0" smtClean="0"/>
              <a:t>If reject, the 2</a:t>
            </a:r>
            <a:r>
              <a:rPr lang="en-US" baseline="30000" dirty="0" smtClean="0"/>
              <a:t>nd</a:t>
            </a:r>
            <a:r>
              <a:rPr lang="en-US" dirty="0" smtClean="0"/>
              <a:t> line will be one of the reject reasons: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FormatError</a:t>
            </a:r>
            <a:r>
              <a:rPr lang="en-US" dirty="0" smtClean="0"/>
              <a:t>” or “Busy” or “</a:t>
            </a:r>
            <a:r>
              <a:rPr lang="en-US" dirty="0" err="1"/>
              <a:t>RepeatedLoad</a:t>
            </a:r>
            <a:r>
              <a:rPr lang="en-US" dirty="0" smtClean="0"/>
              <a:t>”(for parcel ID repeated in call data) or “</a:t>
            </a:r>
            <a:r>
              <a:rPr lang="en-US" dirty="0" err="1"/>
              <a:t>AlreadyLoaded</a:t>
            </a:r>
            <a:r>
              <a:rPr lang="en-US" dirty="0" smtClean="0"/>
              <a:t>” or “Overload”.</a:t>
            </a:r>
          </a:p>
          <a:p>
            <a:pPr lvl="2"/>
            <a:r>
              <a:rPr lang="en-US" dirty="0" smtClean="0"/>
              <a:t>If the reject reason is “</a:t>
            </a:r>
            <a:r>
              <a:rPr lang="en-US" dirty="0" err="1"/>
              <a:t>AlreadyLoaded</a:t>
            </a:r>
            <a:r>
              <a:rPr lang="en-US" dirty="0" smtClean="0"/>
              <a:t>”, the 3</a:t>
            </a:r>
            <a:r>
              <a:rPr lang="en-US" baseline="30000" dirty="0" smtClean="0"/>
              <a:t>rd</a:t>
            </a:r>
            <a:r>
              <a:rPr lang="en-US" dirty="0" smtClean="0"/>
              <a:t> line will be a number N, and the following N lines will be the IDs of the loaded parcels, each line one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 smtClean="0"/>
              <a:t>api</a:t>
            </a:r>
            <a:r>
              <a:rPr lang="en-US" dirty="0" smtClean="0"/>
              <a:t> call -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API Call:</a:t>
            </a:r>
          </a:p>
          <a:p>
            <a:pPr lvl="1"/>
            <a:r>
              <a:rPr lang="en-US" dirty="0" smtClean="0"/>
              <a:t>Unload</a:t>
            </a:r>
          </a:p>
          <a:p>
            <a:pPr lvl="1"/>
            <a:r>
              <a:rPr lang="en-US" dirty="0" smtClean="0"/>
              <a:t>Call title format: “</a:t>
            </a:r>
            <a:r>
              <a:rPr lang="en-US" dirty="0" err="1" smtClean="0"/>
              <a:t>Truck.Truck_ID</a:t>
            </a:r>
            <a:r>
              <a:rPr lang="en-US" dirty="0" err="1"/>
              <a:t>.</a:t>
            </a:r>
            <a:r>
              <a:rPr lang="en-US" dirty="0" err="1" smtClean="0"/>
              <a:t>Unload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Call data format: </a:t>
            </a:r>
          </a:p>
          <a:p>
            <a:pPr lvl="2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line is an integer N, </a:t>
            </a:r>
          </a:p>
          <a:p>
            <a:pPr lvl="2"/>
            <a:r>
              <a:rPr lang="en-US" dirty="0" smtClean="0"/>
              <a:t>If N=-1, all parcels on the truck will be unloaded</a:t>
            </a:r>
          </a:p>
          <a:p>
            <a:pPr lvl="2"/>
            <a:r>
              <a:rPr lang="en-US" dirty="0" smtClean="0"/>
              <a:t>If N&gt;=0,the following N lines will include parcel IDs to be unloaded. Each line is in the format of ”</a:t>
            </a:r>
            <a:r>
              <a:rPr lang="en-US" dirty="0" err="1" smtClean="0"/>
              <a:t>Parcel_ID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Reply data format: </a:t>
            </a:r>
          </a:p>
          <a:p>
            <a:pPr lvl="2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line is “Accept” or ”Reject” or ”Stopped”</a:t>
            </a:r>
          </a:p>
          <a:p>
            <a:pPr lvl="2"/>
            <a:r>
              <a:rPr lang="en-US" dirty="0" smtClean="0"/>
              <a:t>If accept, the 2</a:t>
            </a:r>
            <a:r>
              <a:rPr lang="en-US" baseline="30000" dirty="0" smtClean="0"/>
              <a:t>nd</a:t>
            </a:r>
            <a:r>
              <a:rPr lang="en-US" dirty="0" smtClean="0"/>
              <a:t> line will be an number N, and the following N lines include the information of parcels unloaded. Each line is in the format of “</a:t>
            </a:r>
            <a:r>
              <a:rPr lang="en-US" dirty="0" err="1"/>
              <a:t>Parcel_ID</a:t>
            </a:r>
            <a:r>
              <a:rPr lang="en-US" dirty="0"/>
              <a:t> Destination Weight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6"/>
            <a:ext cx="8750300" cy="1085371"/>
          </a:xfrm>
        </p:spPr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/>
              <a:t>api</a:t>
            </a:r>
            <a:r>
              <a:rPr lang="en-US" dirty="0"/>
              <a:t> call </a:t>
            </a:r>
            <a:r>
              <a:rPr lang="en-US" dirty="0" smtClean="0"/>
              <a:t>- unload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pPr lvl="2"/>
            <a:r>
              <a:rPr lang="en-US" dirty="0" smtClean="0"/>
              <a:t>If reject, the 2</a:t>
            </a:r>
            <a:r>
              <a:rPr lang="en-US" baseline="30000" dirty="0" smtClean="0"/>
              <a:t>nd</a:t>
            </a:r>
            <a:r>
              <a:rPr lang="en-US" dirty="0" smtClean="0"/>
              <a:t> line will be one of the reject reasons: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FormatError</a:t>
            </a:r>
            <a:r>
              <a:rPr lang="en-US" dirty="0" smtClean="0"/>
              <a:t>” or “Busy” or “</a:t>
            </a:r>
            <a:r>
              <a:rPr lang="en-US" dirty="0" err="1" smtClean="0"/>
              <a:t>RepeatedUnload</a:t>
            </a:r>
            <a:r>
              <a:rPr lang="en-US" dirty="0" smtClean="0"/>
              <a:t>”(for parcel ID repeated in call data) or “</a:t>
            </a:r>
            <a:r>
              <a:rPr lang="en-US" dirty="0" err="1" smtClean="0"/>
              <a:t>CanNotFindParcel</a:t>
            </a:r>
            <a:r>
              <a:rPr lang="en-US" dirty="0" smtClean="0"/>
              <a:t>”.</a:t>
            </a:r>
          </a:p>
          <a:p>
            <a:pPr lvl="2"/>
            <a:r>
              <a:rPr lang="en-US" dirty="0" smtClean="0"/>
              <a:t>If the reject reason is “</a:t>
            </a:r>
            <a:r>
              <a:rPr lang="en-US" dirty="0" err="1"/>
              <a:t>CanNotFindParcel</a:t>
            </a:r>
            <a:r>
              <a:rPr lang="en-US" dirty="0" smtClean="0"/>
              <a:t>”, the 3</a:t>
            </a:r>
            <a:r>
              <a:rPr lang="en-US" baseline="30000" dirty="0" smtClean="0"/>
              <a:t>rd</a:t>
            </a:r>
            <a:r>
              <a:rPr lang="en-US" dirty="0" smtClean="0"/>
              <a:t> line will be a number N</a:t>
            </a:r>
            <a:r>
              <a:rPr lang="en-US" dirty="0"/>
              <a:t>, and the following N lines will be the IDs of the loaded parcels, each line one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6"/>
            <a:ext cx="8216899" cy="1085371"/>
          </a:xfrm>
        </p:spPr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/>
              <a:t>api</a:t>
            </a:r>
            <a:r>
              <a:rPr lang="en-US" dirty="0"/>
              <a:t> call </a:t>
            </a:r>
            <a:r>
              <a:rPr lang="en-US" dirty="0" smtClean="0"/>
              <a:t>- unload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33027"/>
            <a:ext cx="8351839" cy="5169300"/>
          </a:xfrm>
        </p:spPr>
        <p:txBody>
          <a:bodyPr/>
          <a:lstStyle/>
          <a:p>
            <a:r>
              <a:rPr lang="en-US" sz="2000" dirty="0" smtClean="0"/>
              <a:t>API Call: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Call title format: “</a:t>
            </a:r>
            <a:r>
              <a:rPr lang="en-US" dirty="0" err="1" smtClean="0"/>
              <a:t>Truck.Truck_ID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Call data format: Don’t care</a:t>
            </a:r>
          </a:p>
          <a:p>
            <a:pPr lvl="1"/>
            <a:r>
              <a:rPr lang="en-US" dirty="0" smtClean="0"/>
              <a:t>Reply data format: </a:t>
            </a:r>
          </a:p>
          <a:p>
            <a:pPr lvl="2"/>
            <a:r>
              <a:rPr lang="en-US" sz="1800" dirty="0" smtClean="0"/>
              <a:t>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line is “Idle” or ”Busy” or ”Stopped”</a:t>
            </a:r>
          </a:p>
          <a:p>
            <a:pPr lvl="2"/>
            <a:r>
              <a:rPr lang="en-US" sz="1800" dirty="0"/>
              <a:t>T</a:t>
            </a:r>
            <a:r>
              <a:rPr lang="en-US" sz="1800" dirty="0" smtClean="0"/>
              <a:t>he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line is the current city name</a:t>
            </a:r>
          </a:p>
          <a:p>
            <a:pPr lvl="2"/>
            <a:r>
              <a:rPr lang="en-US" sz="1800" dirty="0" smtClean="0"/>
              <a:t>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line is the remain busy time in nanoseconds</a:t>
            </a:r>
          </a:p>
          <a:p>
            <a:pPr lvl="2"/>
            <a:r>
              <a:rPr lang="en-US" sz="1800" dirty="0" smtClean="0"/>
              <a:t>The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line is the remain working time in nanoseconds</a:t>
            </a:r>
          </a:p>
          <a:p>
            <a:pPr lvl="2"/>
            <a:r>
              <a:rPr lang="en-US" sz="1800" dirty="0" smtClean="0"/>
              <a:t>The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line is the real-time load duration(after divide time factor) in nanoseconds</a:t>
            </a:r>
          </a:p>
          <a:p>
            <a:pPr lvl="2"/>
            <a:r>
              <a:rPr lang="en-US" sz="1800" dirty="0"/>
              <a:t>The </a:t>
            </a:r>
            <a:r>
              <a:rPr lang="en-US" sz="1800" dirty="0" smtClean="0"/>
              <a:t>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  <a:r>
              <a:rPr lang="en-US" sz="1800" dirty="0"/>
              <a:t>line is the total capacity of the </a:t>
            </a:r>
            <a:r>
              <a:rPr lang="en-US" sz="1800" dirty="0" smtClean="0"/>
              <a:t>truck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7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line is the remain capacity of the truck</a:t>
            </a:r>
          </a:p>
          <a:p>
            <a:pPr lvl="2"/>
            <a:r>
              <a:rPr lang="en-US" sz="1800" dirty="0" smtClean="0"/>
              <a:t>The 8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line is the number(N) of the parcels on the truck</a:t>
            </a:r>
          </a:p>
          <a:p>
            <a:pPr lvl="2"/>
            <a:r>
              <a:rPr lang="en-US" sz="1800" dirty="0" smtClean="0"/>
              <a:t>The following N lines include the information of the parcels on the truck. </a:t>
            </a:r>
            <a:r>
              <a:rPr lang="en-US" sz="1800" dirty="0"/>
              <a:t>E</a:t>
            </a:r>
            <a:r>
              <a:rPr lang="en-US" sz="1800" dirty="0" smtClean="0"/>
              <a:t>ach line is in the format of ”</a:t>
            </a:r>
            <a:r>
              <a:rPr lang="en-US" sz="1800" dirty="0" err="1" smtClean="0"/>
              <a:t>Parcel_ID</a:t>
            </a:r>
            <a:r>
              <a:rPr lang="en-US" sz="1800" dirty="0" smtClean="0"/>
              <a:t> </a:t>
            </a:r>
            <a:r>
              <a:rPr lang="en-US" sz="1800" dirty="0"/>
              <a:t>Destination Weight”.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- </a:t>
            </a:r>
            <a:r>
              <a:rPr lang="en-US" dirty="0" err="1"/>
              <a:t>api</a:t>
            </a:r>
            <a:r>
              <a:rPr lang="en-US" dirty="0"/>
              <a:t> call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icssonTheme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EricssonTheme</Template>
  <TotalTime>1765</TotalTime>
  <Words>1100</Words>
  <Application>Microsoft Office PowerPoint</Application>
  <PresentationFormat>On-screen Show (4:3)</PresentationFormat>
  <Paragraphs>239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EricssonTheme</vt:lpstr>
      <vt:lpstr>Map Generator</vt:lpstr>
      <vt:lpstr>Map Generator</vt:lpstr>
      <vt:lpstr>Truck - Settings</vt:lpstr>
      <vt:lpstr>Truck - Settings</vt:lpstr>
      <vt:lpstr>Truck - api event</vt:lpstr>
      <vt:lpstr>Truck - api call - load</vt:lpstr>
      <vt:lpstr>Truck - api call - unload</vt:lpstr>
      <vt:lpstr>Truck - api call - unload</vt:lpstr>
      <vt:lpstr>Truck - api call - list</vt:lpstr>
      <vt:lpstr>Truck - api call - goto</vt:lpstr>
      <vt:lpstr>PG - setting</vt:lpstr>
      <vt:lpstr>PG - api call</vt:lpstr>
      <vt:lpstr>PowerPoint Presentation</vt:lpstr>
      <vt:lpstr>PC - api call</vt:lpstr>
      <vt:lpstr>Statics – setting</vt:lpstr>
      <vt:lpstr>Time factor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Truck</dc:title>
  <dc:creator>Yujun Gu</dc:creator>
  <cp:lastModifiedBy>Gang Yang Y</cp:lastModifiedBy>
  <cp:revision>66</cp:revision>
  <dcterms:created xsi:type="dcterms:W3CDTF">2015-08-28T09:34:42Z</dcterms:created>
  <dcterms:modified xsi:type="dcterms:W3CDTF">2015-09-17T02:58:29Z</dcterms:modified>
</cp:coreProperties>
</file>