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77" r:id="rId1"/>
  </p:sldMasterIdLst>
  <p:notesMasterIdLst>
    <p:notesMasterId r:id="rId12"/>
  </p:notesMasterIdLst>
  <p:handoutMasterIdLst>
    <p:handoutMasterId r:id="rId13"/>
  </p:handoutMasterIdLst>
  <p:sldIdLst>
    <p:sldId id="929" r:id="rId2"/>
    <p:sldId id="935" r:id="rId3"/>
    <p:sldId id="937" r:id="rId4"/>
    <p:sldId id="936" r:id="rId5"/>
    <p:sldId id="939" r:id="rId6"/>
    <p:sldId id="938" r:id="rId7"/>
    <p:sldId id="931" r:id="rId8"/>
    <p:sldId id="920" r:id="rId9"/>
    <p:sldId id="930" r:id="rId10"/>
    <p:sldId id="925" r:id="rId11"/>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宋体" charset="0"/>
        <a:ea typeface="宋体" charset="0"/>
        <a:cs typeface="宋体" charset="0"/>
      </a:defRPr>
    </a:lvl1pPr>
    <a:lvl2pPr marL="457200" algn="l" rtl="0" fontAlgn="base">
      <a:spcBef>
        <a:spcPct val="0"/>
      </a:spcBef>
      <a:spcAft>
        <a:spcPct val="0"/>
      </a:spcAft>
      <a:defRPr sz="2000" kern="1200">
        <a:solidFill>
          <a:schemeClr val="tx1"/>
        </a:solidFill>
        <a:latin typeface="宋体" charset="0"/>
        <a:ea typeface="宋体" charset="0"/>
        <a:cs typeface="宋体" charset="0"/>
      </a:defRPr>
    </a:lvl2pPr>
    <a:lvl3pPr marL="914400" algn="l" rtl="0" fontAlgn="base">
      <a:spcBef>
        <a:spcPct val="0"/>
      </a:spcBef>
      <a:spcAft>
        <a:spcPct val="0"/>
      </a:spcAft>
      <a:defRPr sz="2000" kern="1200">
        <a:solidFill>
          <a:schemeClr val="tx1"/>
        </a:solidFill>
        <a:latin typeface="宋体" charset="0"/>
        <a:ea typeface="宋体" charset="0"/>
        <a:cs typeface="宋体" charset="0"/>
      </a:defRPr>
    </a:lvl3pPr>
    <a:lvl4pPr marL="1371600" algn="l" rtl="0" fontAlgn="base">
      <a:spcBef>
        <a:spcPct val="0"/>
      </a:spcBef>
      <a:spcAft>
        <a:spcPct val="0"/>
      </a:spcAft>
      <a:defRPr sz="2000" kern="1200">
        <a:solidFill>
          <a:schemeClr val="tx1"/>
        </a:solidFill>
        <a:latin typeface="宋体" charset="0"/>
        <a:ea typeface="宋体" charset="0"/>
        <a:cs typeface="宋体" charset="0"/>
      </a:defRPr>
    </a:lvl4pPr>
    <a:lvl5pPr marL="1828800" algn="l" rtl="0" fontAlgn="base">
      <a:spcBef>
        <a:spcPct val="0"/>
      </a:spcBef>
      <a:spcAft>
        <a:spcPct val="0"/>
      </a:spcAft>
      <a:defRPr sz="2000" kern="1200">
        <a:solidFill>
          <a:schemeClr val="tx1"/>
        </a:solidFill>
        <a:latin typeface="宋体" charset="0"/>
        <a:ea typeface="宋体" charset="0"/>
        <a:cs typeface="宋体" charset="0"/>
      </a:defRPr>
    </a:lvl5pPr>
    <a:lvl6pPr marL="2286000" algn="l" defTabSz="457200" rtl="0" eaLnBrk="1" latinLnBrk="0" hangingPunct="1">
      <a:defRPr sz="2000" kern="1200">
        <a:solidFill>
          <a:schemeClr val="tx1"/>
        </a:solidFill>
        <a:latin typeface="宋体" charset="0"/>
        <a:ea typeface="宋体" charset="0"/>
        <a:cs typeface="宋体" charset="0"/>
      </a:defRPr>
    </a:lvl6pPr>
    <a:lvl7pPr marL="2743200" algn="l" defTabSz="457200" rtl="0" eaLnBrk="1" latinLnBrk="0" hangingPunct="1">
      <a:defRPr sz="2000" kern="1200">
        <a:solidFill>
          <a:schemeClr val="tx1"/>
        </a:solidFill>
        <a:latin typeface="宋体" charset="0"/>
        <a:ea typeface="宋体" charset="0"/>
        <a:cs typeface="宋体" charset="0"/>
      </a:defRPr>
    </a:lvl7pPr>
    <a:lvl8pPr marL="3200400" algn="l" defTabSz="457200" rtl="0" eaLnBrk="1" latinLnBrk="0" hangingPunct="1">
      <a:defRPr sz="2000" kern="1200">
        <a:solidFill>
          <a:schemeClr val="tx1"/>
        </a:solidFill>
        <a:latin typeface="宋体" charset="0"/>
        <a:ea typeface="宋体" charset="0"/>
        <a:cs typeface="宋体" charset="0"/>
      </a:defRPr>
    </a:lvl8pPr>
    <a:lvl9pPr marL="3657600" algn="l" defTabSz="457200" rtl="0" eaLnBrk="1" latinLnBrk="0" hangingPunct="1">
      <a:defRPr sz="2000" kern="1200">
        <a:solidFill>
          <a:schemeClr val="tx1"/>
        </a:solidFill>
        <a:latin typeface="宋体" charset="0"/>
        <a:ea typeface="宋体" charset="0"/>
        <a:cs typeface="宋体" charset="0"/>
      </a:defRPr>
    </a:lvl9pPr>
  </p:defaultTextStyle>
  <p:extLst>
    <p:ext uri="{EFAFB233-063F-42B5-8137-9DF3F51BA10A}">
      <p15:sldGuideLst xmlns:p15="http://schemas.microsoft.com/office/powerpoint/2012/main">
        <p15:guide id="1" orient="horz" pos="96" userDrawn="1">
          <p15:clr>
            <a:srgbClr val="A4A3A4"/>
          </p15:clr>
        </p15:guide>
        <p15:guide id="2" pos="5692" userDrawn="1">
          <p15:clr>
            <a:srgbClr val="A4A3A4"/>
          </p15:clr>
        </p15:guide>
        <p15:guide id="3" userDrawn="1">
          <p15:clr>
            <a:srgbClr val="A4A3A4"/>
          </p15:clr>
        </p15:guide>
        <p15:guide id="4" orient="horz" pos="415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EA"/>
    <a:srgbClr val="FBA74B"/>
    <a:srgbClr val="FCBB74"/>
    <a:srgbClr val="FBB15F"/>
    <a:srgbClr val="FFCC99"/>
    <a:srgbClr val="E92663"/>
    <a:srgbClr val="FFA000"/>
    <a:srgbClr val="558ED5"/>
    <a:srgbClr val="E91E63"/>
    <a:srgbClr val="50B4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0" autoAdjust="0"/>
    <p:restoredTop sz="95688" autoAdjust="0"/>
  </p:normalViewPr>
  <p:slideViewPr>
    <p:cSldViewPr snapToGrid="0" showGuides="1">
      <p:cViewPr varScale="1">
        <p:scale>
          <a:sx n="110" d="100"/>
          <a:sy n="110" d="100"/>
        </p:scale>
        <p:origin x="1884" y="102"/>
      </p:cViewPr>
      <p:guideLst>
        <p:guide orient="horz" pos="96"/>
        <p:guide pos="5692"/>
        <p:guide/>
        <p:guide orient="horz" pos="41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0"/>
    </p:cViewPr>
  </p:sorterViewPr>
  <p:notesViewPr>
    <p:cSldViewPr snapToGrid="0" showGuides="1">
      <p:cViewPr varScale="1">
        <p:scale>
          <a:sx n="90" d="100"/>
          <a:sy n="90" d="100"/>
        </p:scale>
        <p:origin x="3840"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effectLst/>
                <a:latin typeface="Arial" charset="0"/>
                <a:ea typeface="宋体" pitchFamily="2" charset="-122"/>
                <a:cs typeface="+mn-cs"/>
              </a:defRPr>
            </a:lvl1pPr>
          </a:lstStyle>
          <a:p>
            <a:pPr>
              <a:defRPr/>
            </a:pPr>
            <a:endParaRPr lang="en-US" altLang="zh-CN"/>
          </a:p>
        </p:txBody>
      </p:sp>
      <p:sp>
        <p:nvSpPr>
          <p:cNvPr id="2160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ffectLst/>
                <a:latin typeface="Arial" charset="0"/>
                <a:ea typeface="宋体" pitchFamily="2" charset="-122"/>
                <a:cs typeface="+mn-cs"/>
              </a:defRPr>
            </a:lvl1pPr>
          </a:lstStyle>
          <a:p>
            <a:pPr>
              <a:defRPr/>
            </a:pPr>
            <a:endParaRPr lang="en-US" altLang="zh-CN"/>
          </a:p>
        </p:txBody>
      </p:sp>
      <p:sp>
        <p:nvSpPr>
          <p:cNvPr id="2160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effectLst/>
                <a:latin typeface="Arial" charset="0"/>
                <a:ea typeface="宋体" pitchFamily="2" charset="-122"/>
                <a:cs typeface="+mn-cs"/>
              </a:defRPr>
            </a:lvl1pPr>
          </a:lstStyle>
          <a:p>
            <a:pPr>
              <a:defRPr/>
            </a:pPr>
            <a:endParaRPr lang="en-US" altLang="zh-CN"/>
          </a:p>
        </p:txBody>
      </p:sp>
      <p:sp>
        <p:nvSpPr>
          <p:cNvPr id="2160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BFBE55DA-2D53-9943-BA14-C14B29903548}" type="slidenum">
              <a:rPr lang="en-US" altLang="zh-CN"/>
              <a:pPr>
                <a:defRPr/>
              </a:pPr>
              <a:t>‹#›</a:t>
            </a:fld>
            <a:endParaRPr lang="en-US" altLang="zh-CN"/>
          </a:p>
        </p:txBody>
      </p:sp>
    </p:spTree>
    <p:extLst>
      <p:ext uri="{BB962C8B-B14F-4D97-AF65-F5344CB8AC3E}">
        <p14:creationId xmlns:p14="http://schemas.microsoft.com/office/powerpoint/2010/main" val="1649708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effectLst/>
                <a:latin typeface="Arial" charset="0"/>
                <a:ea typeface="宋体" pitchFamily="2" charset="-122"/>
                <a:cs typeface="+mn-cs"/>
              </a:defRPr>
            </a:lvl1pPr>
          </a:lstStyle>
          <a:p>
            <a:pPr>
              <a:defRPr/>
            </a:pPr>
            <a:endParaRPr lang="en-US" altLang="zh-CN"/>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ffectLst/>
                <a:latin typeface="Arial" charset="0"/>
                <a:ea typeface="宋体" pitchFamily="2" charset="-122"/>
                <a:cs typeface="+mn-cs"/>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effectLst/>
                <a:latin typeface="Arial" charset="0"/>
                <a:ea typeface="宋体" pitchFamily="2" charset="-122"/>
                <a:cs typeface="+mn-cs"/>
              </a:defRPr>
            </a:lvl1pPr>
          </a:lstStyle>
          <a:p>
            <a:pPr>
              <a:defRPr/>
            </a:pPr>
            <a:endParaRPr lang="en-US" altLang="zh-CN"/>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D8D758B0-C55D-4F49-A1BE-FA2FA4A8269B}" type="slidenum">
              <a:rPr lang="en-US" altLang="zh-CN"/>
              <a:pPr>
                <a:defRPr/>
              </a:pPr>
              <a:t>‹#›</a:t>
            </a:fld>
            <a:endParaRPr lang="en-US" altLang="zh-CN"/>
          </a:p>
        </p:txBody>
      </p:sp>
    </p:spTree>
    <p:extLst>
      <p:ext uri="{BB962C8B-B14F-4D97-AF65-F5344CB8AC3E}">
        <p14:creationId xmlns:p14="http://schemas.microsoft.com/office/powerpoint/2010/main" val="584616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单独系统</a:t>
            </a:r>
            <a:r>
              <a:rPr lang="en-US" altLang="zh-CN" dirty="0" smtClean="0"/>
              <a:t>-&gt;</a:t>
            </a:r>
            <a:r>
              <a:rPr lang="zh-CN" altLang="en-US" dirty="0" smtClean="0"/>
              <a:t>平台战略</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企业信息化发展到一定阶段，自己都会意识到按照传统的一个个孤立的业务系统建设模式越来越行不通，这不仅仅是业务系统很多功能重复建设的问题，同时还导致了业务系统中数据不一致性，集成困难，后续的运维和变更处理困难等一系列问题。即典型的钱花的更多，但是系统却越来越复杂和难用。</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而解决这个问题的的关键就是平台战略，对于平台战略本身又有两个重要的核心，即不是简单的遗留系统能力直接服务化共享，而是首先要集中，其次才是共享。集中化是云的思路，而共享才是微服务架构的思路，两个关键点都解决了才是云计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微服务架构的关键思路融合。</a:t>
            </a:r>
            <a:endParaRPr lang="zh-CN" altLang="en-US" dirty="0"/>
          </a:p>
        </p:txBody>
      </p:sp>
      <p:sp>
        <p:nvSpPr>
          <p:cNvPr id="4" name="灯片编号占位符 3"/>
          <p:cNvSpPr>
            <a:spLocks noGrp="1"/>
          </p:cNvSpPr>
          <p:nvPr>
            <p:ph type="sldNum" sz="quarter" idx="10"/>
          </p:nvPr>
        </p:nvSpPr>
        <p:spPr/>
        <p:txBody>
          <a:bodyPr/>
          <a:lstStyle/>
          <a:p>
            <a:fld id="{280AAECB-04CB-47D5-955F-16E09C998B75}" type="slidenum">
              <a:rPr lang="zh-CN" altLang="en-US" smtClean="0"/>
              <a:t>2</a:t>
            </a:fld>
            <a:endParaRPr lang="zh-CN" altLang="en-US"/>
          </a:p>
        </p:txBody>
      </p:sp>
    </p:spTree>
    <p:extLst>
      <p:ext uri="{BB962C8B-B14F-4D97-AF65-F5344CB8AC3E}">
        <p14:creationId xmlns:p14="http://schemas.microsoft.com/office/powerpoint/2010/main" val="2899962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单独系统</a:t>
            </a:r>
            <a:r>
              <a:rPr lang="en-US" altLang="zh-CN" dirty="0" smtClean="0"/>
              <a:t>-&gt;</a:t>
            </a:r>
            <a:r>
              <a:rPr lang="zh-CN" altLang="en-US" dirty="0" smtClean="0"/>
              <a:t>平台战略</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企业信息化发展到一定阶段，自己都会意识到按照传统的一个个孤立的业务系统建设模式越来越行不通，这不仅仅是业务系统很多功能重复建设的问题，同时还导致了业务系统中数据不一致性，集成困难，后续的运维和变更处理困难等一系列问题。即典型的钱花的更多，但是系统却越来越复杂和难用。</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而解决这个问题的的关键就是平台战略，对于平台战略本身又有两个重要的核心，即不是简单的遗留系统能力直接服务化共享，而是首先要集中，其次才是共享。集中化是云的思路，而共享才是微服务架构的思路，两个关键点都解决了才是云计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微服务架构的关键思路融合。</a:t>
            </a:r>
            <a:endParaRPr lang="zh-CN" altLang="en-US" dirty="0"/>
          </a:p>
        </p:txBody>
      </p:sp>
      <p:sp>
        <p:nvSpPr>
          <p:cNvPr id="4" name="灯片编号占位符 3"/>
          <p:cNvSpPr>
            <a:spLocks noGrp="1"/>
          </p:cNvSpPr>
          <p:nvPr>
            <p:ph type="sldNum" sz="quarter" idx="10"/>
          </p:nvPr>
        </p:nvSpPr>
        <p:spPr/>
        <p:txBody>
          <a:bodyPr/>
          <a:lstStyle/>
          <a:p>
            <a:fld id="{280AAECB-04CB-47D5-955F-16E09C998B75}" type="slidenum">
              <a:rPr lang="zh-CN" altLang="en-US" smtClean="0"/>
              <a:t>3</a:t>
            </a:fld>
            <a:endParaRPr lang="zh-CN" altLang="en-US"/>
          </a:p>
        </p:txBody>
      </p:sp>
    </p:spTree>
    <p:extLst>
      <p:ext uri="{BB962C8B-B14F-4D97-AF65-F5344CB8AC3E}">
        <p14:creationId xmlns:p14="http://schemas.microsoft.com/office/powerpoint/2010/main" val="2853895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单独系统</a:t>
            </a:r>
            <a:r>
              <a:rPr lang="en-US" altLang="zh-CN" dirty="0" smtClean="0"/>
              <a:t>-&gt;</a:t>
            </a:r>
            <a:r>
              <a:rPr lang="zh-CN" altLang="en-US" dirty="0" smtClean="0"/>
              <a:t>平台战略</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企业信息化发展到一定阶段，自己都会意识到按照传统的一个个孤立的业务系统建设模式越来越行不通，这不仅仅是业务系统很多功能重复建设的问题，同时还导致了业务系统中数据不一致性，集成困难，后续的运维和变更处理困难等一系列问题。即典型的钱花的更多，但是系统却越来越复杂和难用。</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而解决这个问题的的关键就是平台战略，对于平台战略本身又有两个重要的核心，即不是简单的遗留系统能力直接服务化共享，而是首先要集中，其次才是共享。集中化是云的思路，而共享才是微服务架构的思路，两个关键点都解决了才是云计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微服务架构的关键思路融合。</a:t>
            </a:r>
            <a:endParaRPr lang="zh-CN" altLang="en-US" dirty="0"/>
          </a:p>
        </p:txBody>
      </p:sp>
      <p:sp>
        <p:nvSpPr>
          <p:cNvPr id="4" name="灯片编号占位符 3"/>
          <p:cNvSpPr>
            <a:spLocks noGrp="1"/>
          </p:cNvSpPr>
          <p:nvPr>
            <p:ph type="sldNum" sz="quarter" idx="10"/>
          </p:nvPr>
        </p:nvSpPr>
        <p:spPr/>
        <p:txBody>
          <a:bodyPr/>
          <a:lstStyle/>
          <a:p>
            <a:fld id="{280AAECB-04CB-47D5-955F-16E09C998B75}" type="slidenum">
              <a:rPr lang="zh-CN" altLang="en-US" smtClean="0"/>
              <a:t>4</a:t>
            </a:fld>
            <a:endParaRPr lang="zh-CN" altLang="en-US"/>
          </a:p>
        </p:txBody>
      </p:sp>
    </p:spTree>
    <p:extLst>
      <p:ext uri="{BB962C8B-B14F-4D97-AF65-F5344CB8AC3E}">
        <p14:creationId xmlns:p14="http://schemas.microsoft.com/office/powerpoint/2010/main" val="3339937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单独系统</a:t>
            </a:r>
            <a:r>
              <a:rPr lang="en-US" altLang="zh-CN" dirty="0" smtClean="0"/>
              <a:t>-&gt;</a:t>
            </a:r>
            <a:r>
              <a:rPr lang="zh-CN" altLang="en-US" dirty="0" smtClean="0"/>
              <a:t>平台战略</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企业信息化发展到一定阶段，自己都会意识到按照传统的一个个孤立的业务系统建设模式越来越行不通，这不仅仅是业务系统很多功能重复建设的问题，同时还导致了业务系统中数据不一致性，集成困难，后续的运维和变更处理困难等一系列问题。即典型的钱花的更多，但是系统却越来越复杂和难用。</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而解决这个问题的的关键就是平台战略，对于平台战略本身又有两个重要的核心，即不是简单的遗留系统能力直接服务化共享，而是首先要集中，其次才是共享。集中化是云的思路，而共享才是微服务架构的思路，两个关键点都解决了才是云计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微服务架构的关键思路融合。</a:t>
            </a:r>
            <a:endParaRPr lang="zh-CN" altLang="en-US" dirty="0"/>
          </a:p>
        </p:txBody>
      </p:sp>
      <p:sp>
        <p:nvSpPr>
          <p:cNvPr id="4" name="灯片编号占位符 3"/>
          <p:cNvSpPr>
            <a:spLocks noGrp="1"/>
          </p:cNvSpPr>
          <p:nvPr>
            <p:ph type="sldNum" sz="quarter" idx="10"/>
          </p:nvPr>
        </p:nvSpPr>
        <p:spPr/>
        <p:txBody>
          <a:bodyPr/>
          <a:lstStyle/>
          <a:p>
            <a:fld id="{280AAECB-04CB-47D5-955F-16E09C998B75}" type="slidenum">
              <a:rPr lang="zh-CN" altLang="en-US" smtClean="0"/>
              <a:t>5</a:t>
            </a:fld>
            <a:endParaRPr lang="zh-CN" altLang="en-US"/>
          </a:p>
        </p:txBody>
      </p:sp>
    </p:spTree>
    <p:extLst>
      <p:ext uri="{BB962C8B-B14F-4D97-AF65-F5344CB8AC3E}">
        <p14:creationId xmlns:p14="http://schemas.microsoft.com/office/powerpoint/2010/main" val="1390657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信息化系统架构</a:t>
            </a:r>
            <a:endParaRPr lang="en-US" altLang="zh-CN" dirty="0" smtClean="0"/>
          </a:p>
          <a:p>
            <a:r>
              <a:rPr lang="zh-CN" altLang="en-US" dirty="0" smtClean="0"/>
              <a:t>单独系统</a:t>
            </a:r>
            <a:r>
              <a:rPr lang="en-US" altLang="zh-CN" dirty="0" smtClean="0"/>
              <a:t>-&gt;</a:t>
            </a:r>
            <a:r>
              <a:rPr lang="zh-CN" altLang="en-US" dirty="0" smtClean="0"/>
              <a:t>平台战略</a:t>
            </a:r>
            <a:endParaRPr lang="zh-CN" altLang="en-US" dirty="0"/>
          </a:p>
        </p:txBody>
      </p:sp>
      <p:sp>
        <p:nvSpPr>
          <p:cNvPr id="4" name="灯片编号占位符 3"/>
          <p:cNvSpPr>
            <a:spLocks noGrp="1"/>
          </p:cNvSpPr>
          <p:nvPr>
            <p:ph type="sldNum" sz="quarter" idx="10"/>
          </p:nvPr>
        </p:nvSpPr>
        <p:spPr/>
        <p:txBody>
          <a:bodyPr/>
          <a:lstStyle/>
          <a:p>
            <a:fld id="{280AAECB-04CB-47D5-955F-16E09C998B75}" type="slidenum">
              <a:rPr lang="zh-CN" altLang="en-US" smtClean="0"/>
              <a:t>6</a:t>
            </a:fld>
            <a:endParaRPr lang="zh-CN" altLang="en-US"/>
          </a:p>
        </p:txBody>
      </p:sp>
    </p:spTree>
    <p:extLst>
      <p:ext uri="{BB962C8B-B14F-4D97-AF65-F5344CB8AC3E}">
        <p14:creationId xmlns:p14="http://schemas.microsoft.com/office/powerpoint/2010/main" val="1414607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3" name="Rectangle 2"/>
          <p:cNvSpPr>
            <a:spLocks noGrp="1" noRot="1" noChangeAspect="1" noChangeArrowheads="1" noTextEdit="1"/>
          </p:cNvSpPr>
          <p:nvPr>
            <p:ph type="sldImg"/>
          </p:nvPr>
        </p:nvSpPr>
        <p:spPr>
          <a:xfrm>
            <a:off x="1154113" y="687388"/>
            <a:ext cx="4568825" cy="3427412"/>
          </a:xfrm>
          <a:ln/>
        </p:spPr>
      </p:sp>
      <p:sp>
        <p:nvSpPr>
          <p:cNvPr id="310274" name="Rectangle 3"/>
          <p:cNvSpPr>
            <a:spLocks noGrp="1" noChangeArrowheads="1"/>
          </p:cNvSpPr>
          <p:nvPr>
            <p:ph type="body" idx="1"/>
          </p:nvPr>
        </p:nvSpPr>
        <p:spPr>
          <a:xfrm>
            <a:off x="685480" y="4343363"/>
            <a:ext cx="5487041" cy="4112521"/>
          </a:xfrm>
          <a:noFill/>
          <a:ln/>
        </p:spPr>
        <p:txBody>
          <a:bodyPr>
            <a:normAutofit/>
          </a:bodyPr>
          <a:lstStyle/>
          <a:p>
            <a:pPr marL="180975" indent="-180975" eaLnBrk="1" hangingPunct="1">
              <a:buFontTx/>
              <a:buNone/>
            </a:pPr>
            <a:endParaRPr lang="en-US" dirty="0" smtClean="0">
              <a:ea typeface="MS PGothic" pitchFamily="34" charset="-128"/>
            </a:endParaRPr>
          </a:p>
        </p:txBody>
      </p:sp>
    </p:spTree>
    <p:extLst>
      <p:ext uri="{BB962C8B-B14F-4D97-AF65-F5344CB8AC3E}">
        <p14:creationId xmlns:p14="http://schemas.microsoft.com/office/powerpoint/2010/main" val="942044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8D758B0-C55D-4F49-A1BE-FA2FA4A8269B}" type="slidenum">
              <a:rPr lang="en-US" altLang="zh-CN" smtClean="0"/>
              <a:pPr>
                <a:defRPr/>
              </a:pPr>
              <a:t>10</a:t>
            </a:fld>
            <a:endParaRPr lang="en-US" altLang="zh-CN"/>
          </a:p>
        </p:txBody>
      </p:sp>
    </p:spTree>
    <p:extLst>
      <p:ext uri="{BB962C8B-B14F-4D97-AF65-F5344CB8AC3E}">
        <p14:creationId xmlns:p14="http://schemas.microsoft.com/office/powerpoint/2010/main" val="816011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6" name="Rectangle 37"/>
          <p:cNvSpPr>
            <a:spLocks/>
          </p:cNvSpPr>
          <p:nvPr/>
        </p:nvSpPr>
        <p:spPr bwMode="auto">
          <a:xfrm>
            <a:off x="395288" y="6248400"/>
            <a:ext cx="2874962"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defRPr/>
            </a:pPr>
            <a:r>
              <a:rPr kumimoji="1" lang="en-US" altLang="zh-CN" sz="1000" dirty="0" smtClean="0">
                <a:solidFill>
                  <a:srgbClr val="1F497D">
                    <a:lumMod val="60000"/>
                    <a:lumOff val="40000"/>
                  </a:srgbClr>
                </a:solidFill>
                <a:latin typeface="微软雅黑"/>
                <a:ea typeface="微软雅黑"/>
                <a:cs typeface="微软雅黑"/>
              </a:rPr>
              <a:t> </a:t>
            </a:r>
            <a:r>
              <a:rPr kumimoji="1" lang="zh-CN" altLang="en-US" sz="1000" dirty="0" smtClean="0">
                <a:solidFill>
                  <a:srgbClr val="1F497D">
                    <a:lumMod val="60000"/>
                    <a:lumOff val="40000"/>
                  </a:srgbClr>
                </a:solidFill>
                <a:latin typeface="微软雅黑"/>
                <a:ea typeface="微软雅黑"/>
                <a:cs typeface="微软雅黑"/>
              </a:rPr>
              <a:t>版权所有 </a:t>
            </a:r>
            <a:r>
              <a:rPr kumimoji="1" lang="en-US" altLang="zh-CN" sz="1000" dirty="0" smtClean="0">
                <a:solidFill>
                  <a:srgbClr val="1F497D">
                    <a:lumMod val="60000"/>
                    <a:lumOff val="40000"/>
                  </a:srgbClr>
                </a:solidFill>
                <a:latin typeface="微软雅黑"/>
                <a:ea typeface="微软雅黑"/>
                <a:cs typeface="微软雅黑"/>
              </a:rPr>
              <a:t>©2015-2016 </a:t>
            </a:r>
            <a:r>
              <a:rPr kumimoji="1" lang="zh-CN" altLang="en-US" sz="1000" dirty="0" smtClean="0">
                <a:solidFill>
                  <a:srgbClr val="1F497D">
                    <a:lumMod val="60000"/>
                    <a:lumOff val="40000"/>
                  </a:srgbClr>
                </a:solidFill>
                <a:latin typeface="微软雅黑"/>
                <a:ea typeface="微软雅黑"/>
                <a:cs typeface="微软雅黑"/>
              </a:rPr>
              <a:t>我的模板公司</a:t>
            </a:r>
            <a:endParaRPr kumimoji="1" lang="zh-CN" altLang="en-US" sz="1000" dirty="0">
              <a:solidFill>
                <a:srgbClr val="1F497D">
                  <a:lumMod val="60000"/>
                  <a:lumOff val="40000"/>
                </a:srgbClr>
              </a:solidFill>
              <a:latin typeface="微软雅黑"/>
              <a:ea typeface="微软雅黑"/>
              <a:cs typeface="微软雅黑"/>
            </a:endParaRPr>
          </a:p>
        </p:txBody>
      </p:sp>
      <p:sp>
        <p:nvSpPr>
          <p:cNvPr id="7" name="Text Box 2"/>
          <p:cNvSpPr txBox="1">
            <a:spLocks noChangeArrowheads="1"/>
          </p:cNvSpPr>
          <p:nvPr/>
        </p:nvSpPr>
        <p:spPr bwMode="auto">
          <a:xfrm>
            <a:off x="7342189" y="6311900"/>
            <a:ext cx="1622425" cy="331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nchor="ctr"/>
          <a:lstStyle>
            <a:lvl1pPr eaLnBrk="0" hangingPunct="0">
              <a:defRPr sz="2000">
                <a:solidFill>
                  <a:schemeClr val="tx1"/>
                </a:solidFill>
                <a:latin typeface="宋体" charset="0"/>
                <a:ea typeface="宋体" charset="0"/>
                <a:cs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algn="ctr" eaLnBrk="1" hangingPunct="1">
              <a:lnSpc>
                <a:spcPts val="1400"/>
              </a:lnSpc>
              <a:defRPr/>
            </a:pPr>
            <a:r>
              <a:rPr lang="zh-CN" altLang="en-US" sz="1000" dirty="0" smtClean="0">
                <a:solidFill>
                  <a:srgbClr val="004890"/>
                </a:solidFill>
                <a:latin typeface="微软雅黑" charset="0"/>
                <a:ea typeface="微软雅黑" charset="0"/>
                <a:cs typeface="微软雅黑" charset="0"/>
              </a:rPr>
              <a:t>④ 私密材料 请勿外传</a:t>
            </a:r>
            <a:endParaRPr lang="zh-CN" sz="1000" dirty="0" smtClean="0">
              <a:solidFill>
                <a:srgbClr val="004890"/>
              </a:solidFill>
              <a:latin typeface="微软雅黑" charset="0"/>
              <a:ea typeface="微软雅黑" charset="0"/>
              <a:cs typeface="微软雅黑" charset="0"/>
            </a:endParaRPr>
          </a:p>
        </p:txBody>
      </p:sp>
      <p:sp>
        <p:nvSpPr>
          <p:cNvPr id="2" name="标题 1"/>
          <p:cNvSpPr>
            <a:spLocks noGrp="1"/>
          </p:cNvSpPr>
          <p:nvPr>
            <p:ph type="ctrTitle"/>
          </p:nvPr>
        </p:nvSpPr>
        <p:spPr>
          <a:xfrm>
            <a:off x="760040" y="1412776"/>
            <a:ext cx="7124328" cy="1143352"/>
          </a:xfrm>
          <a:prstGeom prst="rect">
            <a:avLst/>
          </a:prstGeom>
        </p:spPr>
        <p:txBody>
          <a:bodyPr lIns="36000" rIns="36000">
            <a:normAutofit/>
          </a:bodyPr>
          <a:lstStyle>
            <a:lvl1pPr algn="r">
              <a:defRPr lang="zh-CN" altLang="en-US" sz="3200" b="1" i="0" kern="1200" dirty="0">
                <a:solidFill>
                  <a:srgbClr val="00549A"/>
                </a:solidFill>
                <a:latin typeface="Arial Black" pitchFamily="34" charset="0"/>
                <a:ea typeface="微软雅黑" pitchFamily="34" charset="-122"/>
                <a:cs typeface="微软雅黑"/>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3923928" y="2708922"/>
            <a:ext cx="3960441" cy="1363501"/>
          </a:xfrm>
          <a:prstGeom prst="rect">
            <a:avLst/>
          </a:prstGeom>
        </p:spPr>
        <p:txBody>
          <a:bodyPr>
            <a:normAutofit/>
          </a:bodyPr>
          <a:lstStyle>
            <a:lvl1pPr marL="342900" indent="-342900" algn="r" rtl="0" eaLnBrk="0" fontAlgn="base" hangingPunct="0">
              <a:spcBef>
                <a:spcPct val="20000"/>
              </a:spcBef>
              <a:spcAft>
                <a:spcPct val="0"/>
              </a:spcAft>
              <a:buClr>
                <a:srgbClr val="003399"/>
              </a:buClr>
              <a:buSzPct val="80000"/>
              <a:buFont typeface="Wingdings" pitchFamily="2" charset="2"/>
              <a:buNone/>
              <a:defRPr lang="zh-CN" altLang="en-US" sz="2000" kern="1200" dirty="0">
                <a:solidFill>
                  <a:schemeClr val="accent1">
                    <a:lumMod val="75000"/>
                  </a:schemeClr>
                </a:solidFill>
                <a:latin typeface="黑体" pitchFamily="2" charset="-122"/>
                <a:ea typeface="微软雅黑" pitchFamily="34" charset="-122"/>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125669533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6688" y="911225"/>
            <a:ext cx="3298947" cy="523875"/>
          </a:xfrm>
        </p:spPr>
        <p:txBody>
          <a:bodyPr anchor="b"/>
          <a:lstStyle>
            <a:lvl1pPr algn="l">
              <a:defRPr sz="2000" b="1"/>
            </a:lvl1pPr>
          </a:lstStyle>
          <a:p>
            <a:r>
              <a:rPr kumimoji="1" lang="zh-CN" altLang="en-US" smtClean="0"/>
              <a:t>单击此处编辑母版标题样式</a:t>
            </a:r>
            <a:endParaRPr kumimoji="1" lang="zh-CN" altLang="en-US" dirty="0"/>
          </a:p>
        </p:txBody>
      </p:sp>
      <p:sp>
        <p:nvSpPr>
          <p:cNvPr id="3" name="内容占位符 2"/>
          <p:cNvSpPr>
            <a:spLocks noGrp="1"/>
          </p:cNvSpPr>
          <p:nvPr>
            <p:ph idx="1"/>
          </p:nvPr>
        </p:nvSpPr>
        <p:spPr>
          <a:xfrm>
            <a:off x="3575538" y="911225"/>
            <a:ext cx="5111262" cy="5214938"/>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dirty="0"/>
          </a:p>
        </p:txBody>
      </p:sp>
      <p:sp>
        <p:nvSpPr>
          <p:cNvPr id="4" name="文本占位符 3"/>
          <p:cNvSpPr>
            <a:spLocks noGrp="1"/>
          </p:cNvSpPr>
          <p:nvPr>
            <p:ph type="body" sz="half" idx="2"/>
          </p:nvPr>
        </p:nvSpPr>
        <p:spPr>
          <a:xfrm>
            <a:off x="166688" y="1435101"/>
            <a:ext cx="32989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Tree>
    <p:extLst>
      <p:ext uri="{BB962C8B-B14F-4D97-AF65-F5344CB8AC3E}">
        <p14:creationId xmlns:p14="http://schemas.microsoft.com/office/powerpoint/2010/main" val="341327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166" y="911225"/>
            <a:ext cx="5486400" cy="3816350"/>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Tree>
    <p:extLst>
      <p:ext uri="{BB962C8B-B14F-4D97-AF65-F5344CB8AC3E}">
        <p14:creationId xmlns:p14="http://schemas.microsoft.com/office/powerpoint/2010/main" val="2828506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000"/>
            </a:lvl1pPr>
          </a:lstStyle>
          <a:p>
            <a:r>
              <a:rPr kumimoji="1" lang="zh-CN" altLang="en-US" smtClean="0"/>
              <a:t>单击此处编辑母版标题样式</a:t>
            </a:r>
            <a:endParaRPr kumimoji="1" lang="zh-CN" altLang="en-US" dirty="0"/>
          </a:p>
        </p:txBody>
      </p:sp>
      <p:sp>
        <p:nvSpPr>
          <p:cNvPr id="3" name="竖排文本占位符 2"/>
          <p:cNvSpPr>
            <a:spLocks noGrp="1"/>
          </p:cNvSpPr>
          <p:nvPr>
            <p:ph type="body" orient="vert" idx="1"/>
          </p:nvPr>
        </p:nvSpPr>
        <p:spPr/>
        <p:txBody>
          <a:bodyPr vert="eaVert"/>
          <a:lstStyle>
            <a:lvl1pPr>
              <a:defRPr sz="1600"/>
            </a:lvl1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dirty="0"/>
          </a:p>
        </p:txBody>
      </p:sp>
    </p:spTree>
    <p:extLst>
      <p:ext uri="{BB962C8B-B14F-4D97-AF65-F5344CB8AC3E}">
        <p14:creationId xmlns:p14="http://schemas.microsoft.com/office/powerpoint/2010/main" val="4065603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1225"/>
            <a:ext cx="2057400" cy="5214938"/>
          </a:xfrm>
        </p:spPr>
        <p:txBody>
          <a:bodyPr vert="eaVert"/>
          <a:lstStyle>
            <a:lvl1pPr>
              <a:defRPr sz="2000"/>
            </a:lvl1pPr>
          </a:lstStyle>
          <a:p>
            <a:r>
              <a:rPr kumimoji="1" lang="zh-CN" altLang="en-US" smtClean="0"/>
              <a:t>单击此处编辑母版标题样式</a:t>
            </a:r>
            <a:endParaRPr kumimoji="1" lang="zh-CN" altLang="en-US" dirty="0"/>
          </a:p>
        </p:txBody>
      </p:sp>
      <p:sp>
        <p:nvSpPr>
          <p:cNvPr id="3" name="竖排文本占位符 2"/>
          <p:cNvSpPr>
            <a:spLocks noGrp="1"/>
          </p:cNvSpPr>
          <p:nvPr>
            <p:ph type="body" orient="vert" idx="1"/>
          </p:nvPr>
        </p:nvSpPr>
        <p:spPr>
          <a:xfrm>
            <a:off x="457200" y="911225"/>
            <a:ext cx="6031523" cy="5214938"/>
          </a:xfrm>
        </p:spPr>
        <p:txBody>
          <a:bodyPr vert="eaVert"/>
          <a:lstStyle>
            <a:lvl1pPr>
              <a:defRPr sz="1600"/>
            </a:lvl1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dirty="0"/>
          </a:p>
        </p:txBody>
      </p:sp>
    </p:spTree>
    <p:extLst>
      <p:ext uri="{BB962C8B-B14F-4D97-AF65-F5344CB8AC3E}">
        <p14:creationId xmlns:p14="http://schemas.microsoft.com/office/powerpoint/2010/main" val="2605472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感谢页">
    <p:spTree>
      <p:nvGrpSpPr>
        <p:cNvPr id="1" name=""/>
        <p:cNvGrpSpPr/>
        <p:nvPr/>
      </p:nvGrpSpPr>
      <p:grpSpPr>
        <a:xfrm>
          <a:off x="0" y="0"/>
          <a:ext cx="0" cy="0"/>
          <a:chOff x="0" y="0"/>
          <a:chExt cx="0" cy="0"/>
        </a:xfrm>
      </p:grpSpPr>
      <p:sp>
        <p:nvSpPr>
          <p:cNvPr id="4" name="Rectangle 4"/>
          <p:cNvSpPr>
            <a:spLocks/>
          </p:cNvSpPr>
          <p:nvPr/>
        </p:nvSpPr>
        <p:spPr bwMode="auto">
          <a:xfrm>
            <a:off x="4594226" y="1730137"/>
            <a:ext cx="2071481"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US" altLang="zh-CN" sz="4800">
                <a:solidFill>
                  <a:srgbClr val="004890"/>
                </a:solidFill>
                <a:latin typeface="微软雅黑"/>
                <a:ea typeface="微软雅黑"/>
                <a:cs typeface="微软雅黑"/>
                <a:sym typeface="Helvetica Neue UltraLight" charset="0"/>
              </a:rPr>
              <a:t>Thanks</a:t>
            </a:r>
          </a:p>
        </p:txBody>
      </p:sp>
      <p:sp>
        <p:nvSpPr>
          <p:cNvPr id="5" name="Rectangle 5"/>
          <p:cNvSpPr>
            <a:spLocks/>
          </p:cNvSpPr>
          <p:nvPr/>
        </p:nvSpPr>
        <p:spPr bwMode="auto">
          <a:xfrm>
            <a:off x="3907311" y="2657884"/>
            <a:ext cx="134047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US" altLang="zh-CN" sz="1800" dirty="0" err="1">
                <a:solidFill>
                  <a:srgbClr val="004890"/>
                </a:solidFill>
                <a:latin typeface="微软雅黑"/>
                <a:ea typeface="微软雅黑"/>
                <a:cs typeface="微软雅黑"/>
                <a:sym typeface="Arial Narrow" charset="0"/>
              </a:rPr>
              <a:t>terima</a:t>
            </a:r>
            <a:r>
              <a:rPr lang="en-US" altLang="zh-CN" sz="1800" dirty="0">
                <a:solidFill>
                  <a:srgbClr val="004890"/>
                </a:solidFill>
                <a:latin typeface="微软雅黑"/>
                <a:ea typeface="微软雅黑"/>
                <a:cs typeface="微软雅黑"/>
                <a:sym typeface="Arial Narrow" charset="0"/>
              </a:rPr>
              <a:t> </a:t>
            </a:r>
            <a:r>
              <a:rPr lang="en-US" altLang="zh-CN" sz="1800" dirty="0" err="1">
                <a:solidFill>
                  <a:srgbClr val="004890"/>
                </a:solidFill>
                <a:latin typeface="微软雅黑"/>
                <a:ea typeface="微软雅黑"/>
                <a:cs typeface="微软雅黑"/>
                <a:sym typeface="Arial Narrow" charset="0"/>
              </a:rPr>
              <a:t>kasih</a:t>
            </a:r>
            <a:endParaRPr lang="en-US" altLang="zh-CN" sz="1800" dirty="0">
              <a:solidFill>
                <a:srgbClr val="004890"/>
              </a:solidFill>
              <a:latin typeface="微软雅黑"/>
              <a:ea typeface="微软雅黑"/>
              <a:cs typeface="微软雅黑"/>
              <a:sym typeface="Arial Narrow" charset="0"/>
            </a:endParaRPr>
          </a:p>
        </p:txBody>
      </p:sp>
      <p:sp>
        <p:nvSpPr>
          <p:cNvPr id="6" name="Rectangle 6"/>
          <p:cNvSpPr>
            <a:spLocks/>
          </p:cNvSpPr>
          <p:nvPr/>
        </p:nvSpPr>
        <p:spPr bwMode="auto">
          <a:xfrm>
            <a:off x="3563938" y="1484333"/>
            <a:ext cx="936154"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zh-CN" altLang="en-US" sz="3600">
                <a:solidFill>
                  <a:srgbClr val="004890"/>
                </a:solidFill>
                <a:latin typeface="微软雅黑"/>
                <a:ea typeface="微软雅黑"/>
                <a:cs typeface="微软雅黑"/>
                <a:sym typeface="Arial" charset="0"/>
              </a:rPr>
              <a:t>感謝</a:t>
            </a:r>
          </a:p>
        </p:txBody>
      </p:sp>
      <p:sp>
        <p:nvSpPr>
          <p:cNvPr id="7" name="Rectangle 7"/>
          <p:cNvSpPr>
            <a:spLocks/>
          </p:cNvSpPr>
          <p:nvPr/>
        </p:nvSpPr>
        <p:spPr bwMode="auto">
          <a:xfrm>
            <a:off x="5369955" y="2611994"/>
            <a:ext cx="1231106"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zh-CN" altLang="en-US" sz="4800" dirty="0">
                <a:solidFill>
                  <a:srgbClr val="004890"/>
                </a:solidFill>
                <a:latin typeface="微软雅黑"/>
                <a:ea typeface="微软雅黑"/>
                <a:cs typeface="微软雅黑"/>
                <a:sym typeface="Microsoft YaHei Bold" charset="0"/>
              </a:rPr>
              <a:t>谢谢</a:t>
            </a:r>
          </a:p>
        </p:txBody>
      </p:sp>
      <p:sp>
        <p:nvSpPr>
          <p:cNvPr id="8" name="Rectangle 8"/>
          <p:cNvSpPr>
            <a:spLocks/>
          </p:cNvSpPr>
          <p:nvPr/>
        </p:nvSpPr>
        <p:spPr bwMode="auto">
          <a:xfrm>
            <a:off x="5476876" y="1514398"/>
            <a:ext cx="1025922"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zh-CN" altLang="en-US" sz="1600">
                <a:solidFill>
                  <a:srgbClr val="004890"/>
                </a:solidFill>
                <a:latin typeface="微软雅黑"/>
                <a:ea typeface="微软雅黑"/>
                <a:cs typeface="微软雅黑"/>
                <a:sym typeface="Arial" charset="0"/>
              </a:rPr>
              <a:t>ありがとう</a:t>
            </a:r>
          </a:p>
        </p:txBody>
      </p:sp>
      <p:sp>
        <p:nvSpPr>
          <p:cNvPr id="9" name="Rectangle 9"/>
          <p:cNvSpPr>
            <a:spLocks/>
          </p:cNvSpPr>
          <p:nvPr/>
        </p:nvSpPr>
        <p:spPr bwMode="auto">
          <a:xfrm>
            <a:off x="3563938" y="2243239"/>
            <a:ext cx="83606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US" altLang="zh-CN" dirty="0" err="1">
                <a:solidFill>
                  <a:srgbClr val="004890"/>
                </a:solidFill>
                <a:latin typeface="微软雅黑"/>
                <a:ea typeface="微软雅黑"/>
                <a:cs typeface="微软雅黑"/>
                <a:sym typeface="Arial" charset="0"/>
              </a:rPr>
              <a:t>ขอบคุณ</a:t>
            </a:r>
            <a:endParaRPr lang="en-US" altLang="zh-CN" dirty="0">
              <a:solidFill>
                <a:srgbClr val="004890"/>
              </a:solidFill>
              <a:latin typeface="微软雅黑"/>
              <a:ea typeface="微软雅黑"/>
              <a:cs typeface="微软雅黑"/>
              <a:sym typeface="Arial" charset="0"/>
            </a:endParaRPr>
          </a:p>
        </p:txBody>
      </p:sp>
      <p:sp>
        <p:nvSpPr>
          <p:cNvPr id="15" name="Text Box 42"/>
          <p:cNvSpPr txBox="1">
            <a:spLocks noChangeArrowheads="1"/>
          </p:cNvSpPr>
          <p:nvPr/>
        </p:nvSpPr>
        <p:spPr bwMode="auto">
          <a:xfrm>
            <a:off x="2483769" y="6611781"/>
            <a:ext cx="2403886" cy="233397"/>
          </a:xfrm>
          <a:prstGeom prst="rect">
            <a:avLst/>
          </a:prstGeom>
          <a:noFill/>
          <a:ln w="9525" algn="ctr">
            <a:noFill/>
            <a:miter lim="800000"/>
            <a:headEnd/>
            <a:tailEnd/>
          </a:ln>
          <a:effectLst/>
        </p:spPr>
        <p:txBody>
          <a:bodyPr wrap="none">
            <a:spAutoFit/>
          </a:bodyPr>
          <a:lstStyle/>
          <a:p>
            <a:pPr>
              <a:defRPr/>
            </a:pPr>
            <a:r>
              <a:rPr kumimoji="1" lang="en-US" altLang="zh-CN" sz="1000" dirty="0">
                <a:solidFill>
                  <a:srgbClr val="1F497D">
                    <a:lumMod val="60000"/>
                    <a:lumOff val="40000"/>
                  </a:srgbClr>
                </a:solidFill>
                <a:latin typeface="微软雅黑"/>
                <a:ea typeface="微软雅黑"/>
                <a:cs typeface="微软雅黑"/>
              </a:rPr>
              <a:t> </a:t>
            </a:r>
            <a:r>
              <a:rPr kumimoji="1" lang="zh-CN" altLang="en-US" sz="1000" dirty="0">
                <a:solidFill>
                  <a:srgbClr val="1F497D">
                    <a:lumMod val="60000"/>
                    <a:lumOff val="40000"/>
                  </a:srgbClr>
                </a:solidFill>
                <a:latin typeface="微软雅黑"/>
                <a:ea typeface="微软雅黑"/>
                <a:cs typeface="微软雅黑"/>
              </a:rPr>
              <a:t>版权所有 </a:t>
            </a:r>
            <a:r>
              <a:rPr kumimoji="1" lang="en-US" altLang="zh-CN" sz="1000" dirty="0" smtClean="0">
                <a:solidFill>
                  <a:srgbClr val="1F497D">
                    <a:lumMod val="60000"/>
                    <a:lumOff val="40000"/>
                  </a:srgbClr>
                </a:solidFill>
                <a:latin typeface="微软雅黑"/>
                <a:ea typeface="微软雅黑"/>
                <a:cs typeface="微软雅黑"/>
              </a:rPr>
              <a:t>©2015-2016 </a:t>
            </a:r>
            <a:r>
              <a:rPr kumimoji="1" lang="zh-CN" altLang="en-US" sz="1000" dirty="0" smtClean="0">
                <a:solidFill>
                  <a:srgbClr val="1F497D">
                    <a:lumMod val="60000"/>
                    <a:lumOff val="40000"/>
                  </a:srgbClr>
                </a:solidFill>
                <a:latin typeface="微软雅黑"/>
                <a:ea typeface="微软雅黑"/>
                <a:cs typeface="微软雅黑"/>
              </a:rPr>
              <a:t>我的模板公司</a:t>
            </a:r>
            <a:endParaRPr kumimoji="1" lang="zh-CN" altLang="en-US" sz="1000" dirty="0">
              <a:solidFill>
                <a:srgbClr val="1F497D">
                  <a:lumMod val="60000"/>
                  <a:lumOff val="40000"/>
                </a:srgbClr>
              </a:solidFill>
              <a:latin typeface="微软雅黑"/>
              <a:ea typeface="微软雅黑"/>
              <a:cs typeface="微软雅黑"/>
            </a:endParaRPr>
          </a:p>
        </p:txBody>
      </p:sp>
      <p:sp>
        <p:nvSpPr>
          <p:cNvPr id="16" name="Rectangle 61"/>
          <p:cNvSpPr>
            <a:spLocks noChangeArrowheads="1"/>
          </p:cNvSpPr>
          <p:nvPr/>
        </p:nvSpPr>
        <p:spPr bwMode="auto">
          <a:xfrm>
            <a:off x="8452047" y="6611781"/>
            <a:ext cx="687295" cy="246221"/>
          </a:xfrm>
          <a:prstGeom prst="rect">
            <a:avLst/>
          </a:prstGeom>
          <a:noFill/>
          <a:ln w="9525" algn="ctr">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r"/>
            <a:r>
              <a:rPr kumimoji="1" lang="zh-CN" altLang="en-US" sz="1000" dirty="0" smtClean="0">
                <a:solidFill>
                  <a:srgbClr val="1F497D">
                    <a:lumMod val="60000"/>
                    <a:lumOff val="40000"/>
                  </a:srgbClr>
                </a:solidFill>
                <a:latin typeface="微软雅黑"/>
                <a:ea typeface="微软雅黑"/>
                <a:cs typeface="微软雅黑"/>
              </a:rPr>
              <a:t>第</a:t>
            </a:r>
            <a:r>
              <a:rPr kumimoji="1" lang="en-US" altLang="zh-CN" sz="1000" dirty="0" smtClean="0">
                <a:solidFill>
                  <a:srgbClr val="1F497D">
                    <a:lumMod val="60000"/>
                    <a:lumOff val="40000"/>
                  </a:srgbClr>
                </a:solidFill>
                <a:latin typeface="微软雅黑"/>
                <a:ea typeface="微软雅黑"/>
                <a:cs typeface="微软雅黑"/>
              </a:rPr>
              <a:t> </a:t>
            </a:r>
            <a:fld id="{991FEDB1-2281-8347-9821-759047AAD1F3}" type="slidenum">
              <a:rPr kumimoji="1" lang="en-US" altLang="zh-TW" sz="1000" smtClean="0">
                <a:solidFill>
                  <a:srgbClr val="1F497D">
                    <a:lumMod val="60000"/>
                    <a:lumOff val="40000"/>
                  </a:srgbClr>
                </a:solidFill>
                <a:latin typeface="微软雅黑"/>
                <a:ea typeface="微软雅黑"/>
                <a:cs typeface="微软雅黑"/>
              </a:rPr>
              <a:pPr algn="r"/>
              <a:t>‹#›</a:t>
            </a:fld>
            <a:r>
              <a:rPr kumimoji="1" lang="en-US" altLang="zh-TW" sz="1000" dirty="0" smtClean="0">
                <a:solidFill>
                  <a:srgbClr val="1F497D">
                    <a:lumMod val="60000"/>
                    <a:lumOff val="40000"/>
                  </a:srgbClr>
                </a:solidFill>
                <a:latin typeface="微软雅黑"/>
                <a:ea typeface="微软雅黑"/>
                <a:cs typeface="微软雅黑"/>
              </a:rPr>
              <a:t> </a:t>
            </a:r>
            <a:r>
              <a:rPr kumimoji="1" lang="zh-CN" altLang="en-US" sz="1000" dirty="0" smtClean="0">
                <a:solidFill>
                  <a:srgbClr val="1F497D">
                    <a:lumMod val="60000"/>
                    <a:lumOff val="40000"/>
                  </a:srgbClr>
                </a:solidFill>
                <a:latin typeface="微软雅黑"/>
                <a:ea typeface="微软雅黑"/>
                <a:cs typeface="微软雅黑"/>
              </a:rPr>
              <a:t>页</a:t>
            </a:r>
            <a:endParaRPr kumimoji="1" lang="en-US" altLang="zh-TW" sz="1000" dirty="0">
              <a:solidFill>
                <a:srgbClr val="1F497D">
                  <a:lumMod val="60000"/>
                  <a:lumOff val="40000"/>
                </a:srgbClr>
              </a:solidFill>
              <a:latin typeface="微软雅黑"/>
              <a:ea typeface="微软雅黑"/>
              <a:cs typeface="微软雅黑"/>
            </a:endParaRPr>
          </a:p>
        </p:txBody>
      </p:sp>
    </p:spTree>
    <p:extLst>
      <p:ext uri="{BB962C8B-B14F-4D97-AF65-F5344CB8AC3E}">
        <p14:creationId xmlns:p14="http://schemas.microsoft.com/office/powerpoint/2010/main" val="564417958"/>
      </p:ext>
    </p:extLst>
  </p:cSld>
  <p:clrMapOvr>
    <a:masterClrMapping/>
  </p:clrMapOvr>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4" name="内容占位符 3"/>
          <p:cNvSpPr>
            <a:spLocks noGrp="1"/>
          </p:cNvSpPr>
          <p:nvPr>
            <p:ph sz="quarter" idx="10"/>
          </p:nvPr>
        </p:nvSpPr>
        <p:spPr>
          <a:xfrm>
            <a:off x="107380" y="852970"/>
            <a:ext cx="8641084" cy="4319588"/>
          </a:xfrm>
        </p:spPr>
        <p:txBody>
          <a:bodyPr/>
          <a:lstStyle>
            <a:lvl3pPr>
              <a:buSzPct val="95000"/>
              <a:defRPr/>
            </a:lvl3pPr>
            <a:lvl4pPr marL="628650" indent="-185738">
              <a:defRPr/>
            </a:lvl4pPr>
            <a:lvl5pPr marL="803275" indent="-174625">
              <a:defRPr/>
            </a:lvl5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dirty="0"/>
          </a:p>
        </p:txBody>
      </p:sp>
    </p:spTree>
    <p:extLst>
      <p:ext uri="{BB962C8B-B14F-4D97-AF65-F5344CB8AC3E}">
        <p14:creationId xmlns:p14="http://schemas.microsoft.com/office/powerpoint/2010/main" val="460440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4" name="内容占位符 3"/>
          <p:cNvSpPr>
            <a:spLocks noGrp="1"/>
          </p:cNvSpPr>
          <p:nvPr>
            <p:ph sz="quarter" idx="10"/>
          </p:nvPr>
        </p:nvSpPr>
        <p:spPr>
          <a:xfrm>
            <a:off x="107504" y="852970"/>
            <a:ext cx="4032572" cy="4543512"/>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内容占位符 5"/>
          <p:cNvSpPr>
            <a:spLocks noGrp="1"/>
          </p:cNvSpPr>
          <p:nvPr>
            <p:ph sz="quarter" idx="11"/>
          </p:nvPr>
        </p:nvSpPr>
        <p:spPr>
          <a:xfrm>
            <a:off x="4572000" y="852970"/>
            <a:ext cx="4032572" cy="4533900"/>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Tree>
    <p:extLst>
      <p:ext uri="{BB962C8B-B14F-4D97-AF65-F5344CB8AC3E}">
        <p14:creationId xmlns:p14="http://schemas.microsoft.com/office/powerpoint/2010/main" val="1991483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无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5595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710" y="4468092"/>
            <a:ext cx="7201594" cy="1006498"/>
          </a:xfrm>
        </p:spPr>
        <p:txBody>
          <a:bodyPr anchor="t"/>
          <a:lstStyle>
            <a:lvl1pPr>
              <a:defRPr sz="2800"/>
            </a:lvl1pPr>
          </a:lstStyle>
          <a:p>
            <a:r>
              <a:rPr kumimoji="1" lang="zh-CN" altLang="en-US" smtClean="0"/>
              <a:t>单击此处编辑母版标题样式</a:t>
            </a:r>
            <a:endParaRPr kumimoji="1" lang="zh-CN" altLang="en-US"/>
          </a:p>
        </p:txBody>
      </p:sp>
      <p:sp>
        <p:nvSpPr>
          <p:cNvPr id="4" name="文本占位符 3"/>
          <p:cNvSpPr>
            <a:spLocks noGrp="1"/>
          </p:cNvSpPr>
          <p:nvPr>
            <p:ph type="body" sz="quarter" idx="10"/>
          </p:nvPr>
        </p:nvSpPr>
        <p:spPr>
          <a:xfrm>
            <a:off x="1004888" y="2655455"/>
            <a:ext cx="7203930" cy="1803256"/>
          </a:xfrm>
        </p:spPr>
        <p:txBody>
          <a:bodyPr anchor="b"/>
          <a:lstStyle>
            <a:lvl1pPr>
              <a:defRPr b="0" i="0"/>
            </a:lvl1pPr>
            <a:lvl3pPr marL="0" indent="0">
              <a:buNone/>
              <a:defRPr/>
            </a:lvl3pPr>
            <a:lvl4pPr marL="442912" indent="0">
              <a:buNone/>
              <a:defRPr/>
            </a:lvl4pPr>
            <a:lvl5pPr marL="628650" indent="0">
              <a:buNone/>
              <a:defRPr/>
            </a:lvl5pPr>
          </a:lstStyle>
          <a:p>
            <a:pPr lvl="0"/>
            <a:r>
              <a:rPr kumimoji="1" lang="zh-CN" altLang="en-US" smtClean="0"/>
              <a:t>单击此处编辑母版文本样式</a:t>
            </a:r>
          </a:p>
        </p:txBody>
      </p:sp>
    </p:spTree>
    <p:extLst>
      <p:ext uri="{BB962C8B-B14F-4D97-AF65-F5344CB8AC3E}">
        <p14:creationId xmlns:p14="http://schemas.microsoft.com/office/powerpoint/2010/main" val="10792650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8" name="文本占位符 2"/>
          <p:cNvSpPr>
            <a:spLocks noGrp="1"/>
          </p:cNvSpPr>
          <p:nvPr>
            <p:ph type="body" idx="1"/>
          </p:nvPr>
        </p:nvSpPr>
        <p:spPr>
          <a:xfrm>
            <a:off x="457200" y="1327303"/>
            <a:ext cx="4040188"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9" name="内容占位符 3"/>
          <p:cNvSpPr>
            <a:spLocks noGrp="1"/>
          </p:cNvSpPr>
          <p:nvPr>
            <p:ph sz="half" idx="2"/>
          </p:nvPr>
        </p:nvSpPr>
        <p:spPr>
          <a:xfrm>
            <a:off x="457200" y="196706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dirty="0"/>
          </a:p>
        </p:txBody>
      </p:sp>
      <p:sp>
        <p:nvSpPr>
          <p:cNvPr id="10" name="文本占位符 4"/>
          <p:cNvSpPr>
            <a:spLocks noGrp="1"/>
          </p:cNvSpPr>
          <p:nvPr>
            <p:ph type="body" sz="quarter" idx="3"/>
          </p:nvPr>
        </p:nvSpPr>
        <p:spPr>
          <a:xfrm>
            <a:off x="4645025" y="1327303"/>
            <a:ext cx="4041775"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11" name="内容占位符 5"/>
          <p:cNvSpPr>
            <a:spLocks noGrp="1"/>
          </p:cNvSpPr>
          <p:nvPr>
            <p:ph sz="quarter" idx="4"/>
          </p:nvPr>
        </p:nvSpPr>
        <p:spPr>
          <a:xfrm>
            <a:off x="4645025" y="196706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dirty="0"/>
          </a:p>
        </p:txBody>
      </p:sp>
    </p:spTree>
    <p:extLst>
      <p:ext uri="{BB962C8B-B14F-4D97-AF65-F5344CB8AC3E}">
        <p14:creationId xmlns:p14="http://schemas.microsoft.com/office/powerpoint/2010/main" val="163775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kumimoji="1" lang="zh-CN" altLang="en-US" sz="2000" b="0" i="0" kern="1200" dirty="0">
                <a:solidFill>
                  <a:srgbClr val="004890"/>
                </a:solidFill>
                <a:latin typeface="微软雅黑"/>
                <a:ea typeface="微软雅黑"/>
                <a:cs typeface="微软雅黑" charset="0"/>
              </a:defRPr>
            </a:lvl1pPr>
          </a:lstStyle>
          <a:p>
            <a:pPr marL="0" lvl="0" indent="0" algn="l" defTabSz="457200" rtl="0" eaLnBrk="1" fontAlgn="base" hangingPunct="1">
              <a:spcBef>
                <a:spcPct val="20000"/>
              </a:spcBef>
              <a:spcAft>
                <a:spcPct val="0"/>
              </a:spcAft>
              <a:buFont typeface="Arial"/>
              <a:buNone/>
            </a:pPr>
            <a:r>
              <a:rPr kumimoji="1" lang="zh-CN" altLang="en-US" smtClean="0"/>
              <a:t>单击此处编辑母版标题样式</a:t>
            </a:r>
            <a:endParaRPr kumimoji="1" lang="zh-CN" altLang="en-US" dirty="0"/>
          </a:p>
        </p:txBody>
      </p:sp>
      <p:sp>
        <p:nvSpPr>
          <p:cNvPr id="3" name="内容占位符 2"/>
          <p:cNvSpPr>
            <a:spLocks noGrp="1"/>
          </p:cNvSpPr>
          <p:nvPr>
            <p:ph idx="1"/>
          </p:nvPr>
        </p:nvSpPr>
        <p:spPr/>
        <p:txBody>
          <a:bodyPr/>
          <a:lstStyle>
            <a:lvl1pPr>
              <a:defRPr sz="1600"/>
            </a:lvl1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dirty="0"/>
          </a:p>
        </p:txBody>
      </p:sp>
    </p:spTree>
    <p:extLst>
      <p:ext uri="{BB962C8B-B14F-4D97-AF65-F5344CB8AC3E}">
        <p14:creationId xmlns:p14="http://schemas.microsoft.com/office/powerpoint/2010/main" val="107768240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 小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dirty="0"/>
          </a:p>
        </p:txBody>
      </p:sp>
    </p:spTree>
    <p:extLst>
      <p:ext uri="{BB962C8B-B14F-4D97-AF65-F5344CB8AC3E}">
        <p14:creationId xmlns:p14="http://schemas.microsoft.com/office/powerpoint/2010/main" val="4212174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000"/>
            </a:lvl1pPr>
          </a:lstStyle>
          <a:p>
            <a:r>
              <a:rPr kumimoji="1" lang="zh-CN" altLang="en-US" dirty="0" smtClean="0"/>
              <a:t>单击此处编辑母版标题样式</a:t>
            </a:r>
            <a:endParaRPr kumimoji="1" lang="zh-CN" altLang="en-US" dirty="0"/>
          </a:p>
        </p:txBody>
      </p:sp>
    </p:spTree>
    <p:extLst>
      <p:ext uri="{BB962C8B-B14F-4D97-AF65-F5344CB8AC3E}">
        <p14:creationId xmlns:p14="http://schemas.microsoft.com/office/powerpoint/2010/main" val="129069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 小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dirty="0"/>
          </a:p>
        </p:txBody>
      </p:sp>
    </p:spTree>
    <p:extLst>
      <p:ext uri="{BB962C8B-B14F-4D97-AF65-F5344CB8AC3E}">
        <p14:creationId xmlns:p14="http://schemas.microsoft.com/office/powerpoint/2010/main" val="3493106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256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4" name="内容占位符 3"/>
          <p:cNvSpPr>
            <a:spLocks noGrp="1"/>
          </p:cNvSpPr>
          <p:nvPr>
            <p:ph sz="quarter" idx="10"/>
          </p:nvPr>
        </p:nvSpPr>
        <p:spPr>
          <a:xfrm>
            <a:off x="166688" y="1019175"/>
            <a:ext cx="4032572" cy="4543512"/>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dirty="0"/>
          </a:p>
        </p:txBody>
      </p:sp>
      <p:sp>
        <p:nvSpPr>
          <p:cNvPr id="6" name="内容占位符 5"/>
          <p:cNvSpPr>
            <a:spLocks noGrp="1"/>
          </p:cNvSpPr>
          <p:nvPr>
            <p:ph sz="quarter" idx="11"/>
          </p:nvPr>
        </p:nvSpPr>
        <p:spPr>
          <a:xfrm>
            <a:off x="4614601" y="1019175"/>
            <a:ext cx="4032572" cy="4533900"/>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Tree>
    <p:extLst>
      <p:ext uri="{BB962C8B-B14F-4D97-AF65-F5344CB8AC3E}">
        <p14:creationId xmlns:p14="http://schemas.microsoft.com/office/powerpoint/2010/main" val="1991483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nchor="t"/>
          <a:lstStyle>
            <a:lvl1pPr algn="l">
              <a:defRPr sz="2800" b="1" cap="all"/>
            </a:lvl1pPr>
          </a:lstStyle>
          <a:p>
            <a:r>
              <a:rPr kumimoji="1" lang="zh-CN" altLang="en-US" smtClean="0"/>
              <a:t>单击此处编辑母版标题样式</a:t>
            </a:r>
            <a:endParaRPr kumimoji="1" lang="zh-CN" altLang="en-US" dirty="0"/>
          </a:p>
        </p:txBody>
      </p:sp>
      <p:sp>
        <p:nvSpPr>
          <p:cNvPr id="3" name="文本占位符 2"/>
          <p:cNvSpPr>
            <a:spLocks noGrp="1"/>
          </p:cNvSpPr>
          <p:nvPr>
            <p:ph type="body" idx="1"/>
          </p:nvPr>
        </p:nvSpPr>
        <p:spPr>
          <a:xfrm>
            <a:off x="722435" y="2906713"/>
            <a:ext cx="7772400" cy="1500187"/>
          </a:xfrm>
        </p:spPr>
        <p:txBody>
          <a:bodyPr anchor="b"/>
          <a:lstStyle>
            <a:lvl1pPr marL="0" indent="0">
              <a:buNone/>
              <a:defRPr sz="2000" i="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Tree>
    <p:extLst>
      <p:ext uri="{BB962C8B-B14F-4D97-AF65-F5344CB8AC3E}">
        <p14:creationId xmlns:p14="http://schemas.microsoft.com/office/powerpoint/2010/main" val="1282416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000"/>
            </a:lvl1pPr>
          </a:lstStyle>
          <a:p>
            <a:r>
              <a:rPr kumimoji="1" lang="zh-CN" altLang="en-US" smtClean="0"/>
              <a:t>单击此处编辑母版标题样式</a:t>
            </a:r>
            <a:endParaRPr kumimoji="1" lang="zh-CN" altLang="en-US" dirty="0"/>
          </a:p>
        </p:txBody>
      </p:sp>
      <p:sp>
        <p:nvSpPr>
          <p:cNvPr id="3" name="文本占位符 2"/>
          <p:cNvSpPr>
            <a:spLocks noGrp="1"/>
          </p:cNvSpPr>
          <p:nvPr>
            <p:ph type="body" idx="1"/>
          </p:nvPr>
        </p:nvSpPr>
        <p:spPr>
          <a:xfrm>
            <a:off x="457200" y="1535113"/>
            <a:ext cx="4040066" cy="639762"/>
          </a:xfrm>
        </p:spPr>
        <p:txBody>
          <a:bodyPr anchor="b">
            <a:normAutofit/>
          </a:bodyPr>
          <a:lstStyle>
            <a:lvl1pPr marL="0" indent="0">
              <a:buNone/>
              <a:defRPr sz="18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1600"/>
            </a:lvl1pPr>
            <a:lvl2pPr>
              <a:defRPr sz="14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dirty="0"/>
          </a:p>
        </p:txBody>
      </p:sp>
      <p:sp>
        <p:nvSpPr>
          <p:cNvPr id="5" name="文本占位符 4"/>
          <p:cNvSpPr>
            <a:spLocks noGrp="1"/>
          </p:cNvSpPr>
          <p:nvPr>
            <p:ph type="body" sz="quarter" idx="3"/>
          </p:nvPr>
        </p:nvSpPr>
        <p:spPr>
          <a:xfrm>
            <a:off x="4645270" y="1535113"/>
            <a:ext cx="4041531" cy="639762"/>
          </a:xfrm>
        </p:spPr>
        <p:txBody>
          <a:bodyPr anchor="b">
            <a:normAutofit/>
          </a:bodyPr>
          <a:lstStyle>
            <a:lvl1pPr marL="0" indent="0">
              <a:buNone/>
              <a:defRPr sz="18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1600"/>
            </a:lvl1pPr>
            <a:lvl2pPr>
              <a:defRPr sz="14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dirty="0"/>
          </a:p>
        </p:txBody>
      </p:sp>
    </p:spTree>
    <p:extLst>
      <p:ext uri="{BB962C8B-B14F-4D97-AF65-F5344CB8AC3E}">
        <p14:creationId xmlns:p14="http://schemas.microsoft.com/office/powerpoint/2010/main" val="2696280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0" name="标题占位符 23"/>
          <p:cNvSpPr>
            <a:spLocks noGrp="1"/>
          </p:cNvSpPr>
          <p:nvPr>
            <p:ph type="title"/>
          </p:nvPr>
        </p:nvSpPr>
        <p:spPr bwMode="auto">
          <a:xfrm>
            <a:off x="166688" y="116634"/>
            <a:ext cx="8592978" cy="79459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1" name="Text Box 42"/>
          <p:cNvSpPr txBox="1">
            <a:spLocks noChangeArrowheads="1"/>
          </p:cNvSpPr>
          <p:nvPr/>
        </p:nvSpPr>
        <p:spPr bwMode="auto">
          <a:xfrm>
            <a:off x="2483769" y="6611781"/>
            <a:ext cx="3262432" cy="246221"/>
          </a:xfrm>
          <a:prstGeom prst="rect">
            <a:avLst/>
          </a:prstGeom>
          <a:noFill/>
          <a:ln w="9525" algn="ctr">
            <a:noFill/>
            <a:miter lim="800000"/>
            <a:headEnd/>
            <a:tailEnd/>
          </a:ln>
          <a:effectLst/>
        </p:spPr>
        <p:txBody>
          <a:bodyPr wrap="none">
            <a:spAutoFit/>
          </a:bodyPr>
          <a:lstStyle/>
          <a:p>
            <a:pPr>
              <a:defRPr/>
            </a:pPr>
            <a:r>
              <a:rPr kumimoji="1" lang="en-US" altLang="zh-CN" sz="1000" dirty="0">
                <a:solidFill>
                  <a:srgbClr val="1F497D">
                    <a:lumMod val="60000"/>
                    <a:lumOff val="40000"/>
                  </a:srgbClr>
                </a:solidFill>
                <a:latin typeface="微软雅黑"/>
                <a:ea typeface="微软雅黑"/>
                <a:cs typeface="微软雅黑"/>
              </a:rPr>
              <a:t> </a:t>
            </a:r>
            <a:r>
              <a:rPr kumimoji="1" lang="zh-CN" altLang="en-US" sz="1000" dirty="0">
                <a:solidFill>
                  <a:srgbClr val="1F497D">
                    <a:lumMod val="60000"/>
                    <a:lumOff val="40000"/>
                  </a:srgbClr>
                </a:solidFill>
                <a:latin typeface="微软雅黑"/>
                <a:ea typeface="微软雅黑"/>
                <a:cs typeface="微软雅黑"/>
              </a:rPr>
              <a:t>版权所有 </a:t>
            </a:r>
            <a:r>
              <a:rPr kumimoji="1" lang="en-US" altLang="zh-CN" sz="1000" dirty="0" smtClean="0">
                <a:solidFill>
                  <a:srgbClr val="1F497D">
                    <a:lumMod val="60000"/>
                    <a:lumOff val="40000"/>
                  </a:srgbClr>
                </a:solidFill>
                <a:latin typeface="微软雅黑"/>
                <a:ea typeface="微软雅黑"/>
                <a:cs typeface="微软雅黑"/>
              </a:rPr>
              <a:t>©2015-2018 </a:t>
            </a:r>
            <a:r>
              <a:rPr kumimoji="1" lang="zh-CN" altLang="en-US" sz="1000" dirty="0" smtClean="0">
                <a:solidFill>
                  <a:srgbClr val="1F497D">
                    <a:lumMod val="60000"/>
                    <a:lumOff val="40000"/>
                  </a:srgbClr>
                </a:solidFill>
                <a:latin typeface="微软雅黑"/>
                <a:ea typeface="微软雅黑"/>
                <a:cs typeface="微软雅黑"/>
              </a:rPr>
              <a:t>苏州伊品众网络科技有限公司</a:t>
            </a:r>
            <a:endParaRPr kumimoji="1" lang="zh-CN" altLang="en-US" sz="1000" dirty="0">
              <a:solidFill>
                <a:srgbClr val="1F497D">
                  <a:lumMod val="60000"/>
                  <a:lumOff val="40000"/>
                </a:srgbClr>
              </a:solidFill>
              <a:latin typeface="微软雅黑"/>
              <a:ea typeface="微软雅黑"/>
              <a:cs typeface="微软雅黑"/>
            </a:endParaRPr>
          </a:p>
        </p:txBody>
      </p:sp>
      <p:sp>
        <p:nvSpPr>
          <p:cNvPr id="12" name="Rectangle 61"/>
          <p:cNvSpPr>
            <a:spLocks noChangeArrowheads="1"/>
          </p:cNvSpPr>
          <p:nvPr/>
        </p:nvSpPr>
        <p:spPr bwMode="auto">
          <a:xfrm>
            <a:off x="8452047" y="6611781"/>
            <a:ext cx="687295" cy="246221"/>
          </a:xfrm>
          <a:prstGeom prst="rect">
            <a:avLst/>
          </a:prstGeom>
          <a:noFill/>
          <a:ln w="9525" algn="ctr">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r"/>
            <a:r>
              <a:rPr kumimoji="1" lang="zh-CN" altLang="en-US" sz="1000" dirty="0" smtClean="0">
                <a:solidFill>
                  <a:srgbClr val="1F497D">
                    <a:lumMod val="60000"/>
                    <a:lumOff val="40000"/>
                  </a:srgbClr>
                </a:solidFill>
                <a:latin typeface="微软雅黑"/>
                <a:ea typeface="微软雅黑"/>
                <a:cs typeface="微软雅黑"/>
              </a:rPr>
              <a:t>第</a:t>
            </a:r>
            <a:r>
              <a:rPr kumimoji="1" lang="en-US" altLang="zh-CN" sz="1000" dirty="0" smtClean="0">
                <a:solidFill>
                  <a:srgbClr val="1F497D">
                    <a:lumMod val="60000"/>
                    <a:lumOff val="40000"/>
                  </a:srgbClr>
                </a:solidFill>
                <a:latin typeface="微软雅黑"/>
                <a:ea typeface="微软雅黑"/>
                <a:cs typeface="微软雅黑"/>
              </a:rPr>
              <a:t> </a:t>
            </a:r>
            <a:fld id="{991FEDB1-2281-8347-9821-759047AAD1F3}" type="slidenum">
              <a:rPr kumimoji="1" lang="en-US" altLang="zh-TW" sz="1000" smtClean="0">
                <a:solidFill>
                  <a:srgbClr val="1F497D">
                    <a:lumMod val="60000"/>
                    <a:lumOff val="40000"/>
                  </a:srgbClr>
                </a:solidFill>
                <a:latin typeface="微软雅黑"/>
                <a:ea typeface="微软雅黑"/>
                <a:cs typeface="微软雅黑"/>
              </a:rPr>
              <a:pPr algn="r"/>
              <a:t>‹#›</a:t>
            </a:fld>
            <a:r>
              <a:rPr kumimoji="1" lang="en-US" altLang="zh-TW" sz="1000" dirty="0" smtClean="0">
                <a:solidFill>
                  <a:srgbClr val="1F497D">
                    <a:lumMod val="60000"/>
                    <a:lumOff val="40000"/>
                  </a:srgbClr>
                </a:solidFill>
                <a:latin typeface="微软雅黑"/>
                <a:ea typeface="微软雅黑"/>
                <a:cs typeface="微软雅黑"/>
              </a:rPr>
              <a:t> </a:t>
            </a:r>
            <a:r>
              <a:rPr kumimoji="1" lang="zh-CN" altLang="en-US" sz="1000" dirty="0" smtClean="0">
                <a:solidFill>
                  <a:srgbClr val="1F497D">
                    <a:lumMod val="60000"/>
                    <a:lumOff val="40000"/>
                  </a:srgbClr>
                </a:solidFill>
                <a:latin typeface="微软雅黑"/>
                <a:ea typeface="微软雅黑"/>
                <a:cs typeface="微软雅黑"/>
              </a:rPr>
              <a:t>页</a:t>
            </a:r>
            <a:endParaRPr kumimoji="1" lang="en-US" altLang="zh-TW" sz="1000" dirty="0">
              <a:solidFill>
                <a:srgbClr val="1F497D">
                  <a:lumMod val="60000"/>
                  <a:lumOff val="40000"/>
                </a:srgbClr>
              </a:solidFill>
              <a:latin typeface="微软雅黑"/>
              <a:ea typeface="微软雅黑"/>
              <a:cs typeface="微软雅黑"/>
            </a:endParaRPr>
          </a:p>
        </p:txBody>
      </p:sp>
      <p:sp>
        <p:nvSpPr>
          <p:cNvPr id="6" name="文本占位符 5"/>
          <p:cNvSpPr>
            <a:spLocks noGrp="1"/>
          </p:cNvSpPr>
          <p:nvPr>
            <p:ph type="body" idx="1"/>
          </p:nvPr>
        </p:nvSpPr>
        <p:spPr>
          <a:xfrm>
            <a:off x="166688" y="1019175"/>
            <a:ext cx="8592978" cy="4570067"/>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Tree>
  </p:cSld>
  <p:clrMap bg1="lt1" tx1="dk1" bg2="lt2" tx2="dk2" accent1="accent1" accent2="accent2" accent3="accent3" accent4="accent4" accent5="accent5" accent6="accent6" hlink="hlink" folHlink="folHlink"/>
  <p:sldLayoutIdLst>
    <p:sldLayoutId id="2147484578" r:id="rId1"/>
    <p:sldLayoutId id="2147484580" r:id="rId2"/>
    <p:sldLayoutId id="2147484579" r:id="rId3"/>
    <p:sldLayoutId id="2147484591" r:id="rId4"/>
    <p:sldLayoutId id="2147484581" r:id="rId5"/>
    <p:sldLayoutId id="2147484582" r:id="rId6"/>
    <p:sldLayoutId id="2147484583" r:id="rId7"/>
    <p:sldLayoutId id="2147484584" r:id="rId8"/>
    <p:sldLayoutId id="2147484585" r:id="rId9"/>
    <p:sldLayoutId id="2147484586" r:id="rId10"/>
    <p:sldLayoutId id="2147484587" r:id="rId11"/>
    <p:sldLayoutId id="2147484588" r:id="rId12"/>
    <p:sldLayoutId id="2147484589" r:id="rId13"/>
    <p:sldLayoutId id="2147484590" r:id="rId14"/>
    <p:sldLayoutId id="2147484559" r:id="rId15"/>
    <p:sldLayoutId id="2147484560" r:id="rId16"/>
    <p:sldLayoutId id="2147484562" r:id="rId17"/>
    <p:sldLayoutId id="2147484575" r:id="rId18"/>
    <p:sldLayoutId id="2147484576" r:id="rId19"/>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kumimoji="1" lang="zh-CN" altLang="en-US" sz="1600" b="0" i="0" kern="1200" dirty="0">
          <a:solidFill>
            <a:srgbClr val="004890"/>
          </a:solidFill>
          <a:latin typeface="微软雅黑"/>
          <a:ea typeface="微软雅黑"/>
          <a:cs typeface="微软雅黑" charset="0"/>
        </a:defRPr>
      </a:lvl1pPr>
      <a:lvl2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2pPr>
      <a:lvl3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3pPr>
      <a:lvl4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4pPr>
      <a:lvl5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5pPr>
      <a:lvl6pPr marL="4572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6pPr>
      <a:lvl7pPr marL="9144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7pPr>
      <a:lvl8pPr marL="13716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8pPr>
      <a:lvl9pPr marL="18288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9pPr>
    </p:titleStyle>
    <p:bodyStyle>
      <a:lvl1pPr marL="0" indent="0" algn="l" defTabSz="457200" rtl="0" eaLnBrk="1" fontAlgn="base" hangingPunct="1">
        <a:spcBef>
          <a:spcPct val="20000"/>
        </a:spcBef>
        <a:spcAft>
          <a:spcPct val="0"/>
        </a:spcAft>
        <a:buFont typeface="Arial"/>
        <a:buNone/>
        <a:defRPr kumimoji="1" lang="zh-CN" altLang="en-US" sz="2000" b="0" i="1" kern="1200" dirty="0">
          <a:solidFill>
            <a:srgbClr val="004890"/>
          </a:solidFill>
          <a:latin typeface="微软雅黑"/>
          <a:ea typeface="微软雅黑"/>
          <a:cs typeface="微软雅黑" charset="0"/>
        </a:defRPr>
      </a:lvl1pPr>
      <a:lvl2pPr marL="0" indent="0" algn="l" defTabSz="457200" rtl="0" eaLnBrk="1" fontAlgn="base" hangingPunct="1">
        <a:spcBef>
          <a:spcPct val="20000"/>
        </a:spcBef>
        <a:spcAft>
          <a:spcPct val="0"/>
        </a:spcAft>
        <a:buFont typeface="Arial" charset="0"/>
        <a:buNone/>
        <a:defRPr kumimoji="1" lang="zh-CN" altLang="en-US" sz="1200" b="0" kern="1200" dirty="0">
          <a:solidFill>
            <a:srgbClr val="004890"/>
          </a:solidFill>
          <a:latin typeface="Heiti SC Light"/>
          <a:ea typeface="Heiti SC Light"/>
          <a:cs typeface="Heiti SC Light"/>
        </a:defRPr>
      </a:lvl2pPr>
      <a:lvl3pPr marL="269875" indent="-269875" algn="l" defTabSz="457200" rtl="0" eaLnBrk="1" fontAlgn="base" hangingPunct="1">
        <a:lnSpc>
          <a:spcPct val="100000"/>
        </a:lnSpc>
        <a:spcBef>
          <a:spcPts val="600"/>
        </a:spcBef>
        <a:spcAft>
          <a:spcPct val="0"/>
        </a:spcAft>
        <a:buSzPct val="80000"/>
        <a:buFont typeface="Wingdings" charset="2"/>
        <a:buChar char="l"/>
        <a:defRPr kumimoji="1" lang="en-GB" altLang="zh-CN" sz="1400" b="0" i="0" u="none" strike="noStrike" kern="1200" cap="none" spc="0" normalizeH="0" baseline="0" dirty="0">
          <a:ln>
            <a:noFill/>
          </a:ln>
          <a:solidFill>
            <a:srgbClr val="004890"/>
          </a:solidFill>
          <a:effectLst/>
          <a:uLnTx/>
          <a:uFillTx/>
          <a:latin typeface="微软雅黑" charset="0"/>
          <a:ea typeface="微软雅黑" charset="0"/>
          <a:cs typeface="微软雅黑" charset="0"/>
        </a:defRPr>
      </a:lvl3pPr>
      <a:lvl4pPr marL="449263" indent="-179388" algn="l" defTabSz="457200" rtl="0" eaLnBrk="1" fontAlgn="base" hangingPunct="1">
        <a:spcBef>
          <a:spcPct val="20000"/>
        </a:spcBef>
        <a:spcAft>
          <a:spcPct val="0"/>
        </a:spcAft>
        <a:buSzPct val="100000"/>
        <a:buFont typeface="Arial" charset="0"/>
        <a:buChar char="–"/>
        <a:defRPr kumimoji="1" lang="zh-CN" altLang="en-US" sz="1200" b="0" kern="1200" dirty="0">
          <a:solidFill>
            <a:srgbClr val="004890"/>
          </a:solidFill>
          <a:latin typeface="Heiti SC Light"/>
          <a:ea typeface="Heiti SC Light"/>
          <a:cs typeface="Heiti SC Light"/>
        </a:defRPr>
      </a:lvl4pPr>
      <a:lvl5pPr marL="628650" indent="-179388" algn="l" defTabSz="457200" rtl="0" eaLnBrk="1" fontAlgn="base" hangingPunct="1">
        <a:spcBef>
          <a:spcPct val="20000"/>
        </a:spcBef>
        <a:spcAft>
          <a:spcPct val="0"/>
        </a:spcAft>
        <a:buSzPct val="65000"/>
        <a:buFont typeface="Wingdings" charset="2"/>
        <a:buChar char="u"/>
        <a:defRPr kumimoji="1" lang="zh-CN" altLang="en-US" sz="1200" b="0" kern="1200" dirty="0">
          <a:solidFill>
            <a:srgbClr val="004890"/>
          </a:solidFill>
          <a:latin typeface="Heiti SC Light"/>
          <a:ea typeface="Heiti SC Light"/>
          <a:cs typeface="Heiti SC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4.xml"/><Relationship Id="rId7" Type="http://schemas.openxmlformats.org/officeDocument/2006/relationships/image" Target="../media/image12.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1.emf"/><Relationship Id="rId11" Type="http://schemas.openxmlformats.org/officeDocument/2006/relationships/image" Target="../media/image16.png"/><Relationship Id="rId5" Type="http://schemas.openxmlformats.org/officeDocument/2006/relationships/oleObject" Target="../embeddings/oleObject1.bin"/><Relationship Id="rId10" Type="http://schemas.openxmlformats.org/officeDocument/2006/relationships/image" Target="../media/image15.png"/><Relationship Id="rId4" Type="http://schemas.openxmlformats.org/officeDocument/2006/relationships/notesSlide" Target="../notesSlides/notesSlide6.xml"/><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6" name="文本框 5"/>
          <p:cNvSpPr txBox="1"/>
          <p:nvPr/>
        </p:nvSpPr>
        <p:spPr>
          <a:xfrm>
            <a:off x="2907023" y="5635871"/>
            <a:ext cx="3629520" cy="40011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none" rtlCol="0">
            <a:spAutoFit/>
          </a:bodyPr>
          <a:lstStyle/>
          <a:p>
            <a:r>
              <a:rPr lang="zh-CN" altLang="en-US" dirty="0" smtClean="0">
                <a:latin typeface="微软雅黑" panose="020B0503020204020204" pitchFamily="34" charset="-122"/>
                <a:ea typeface="微软雅黑" panose="020B0503020204020204" pitchFamily="34" charset="-122"/>
              </a:rPr>
              <a:t>亚特电器</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信息化平台技术方案</a:t>
            </a:r>
            <a:endParaRPr lang="zh-CN" altLang="en-US"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215281" y="958363"/>
            <a:ext cx="6602545" cy="4373806"/>
          </a:xfrm>
          <a:prstGeom prst="rect">
            <a:avLst/>
          </a:prstGeom>
        </p:spPr>
      </p:pic>
    </p:spTree>
    <p:extLst>
      <p:ext uri="{BB962C8B-B14F-4D97-AF65-F5344CB8AC3E}">
        <p14:creationId xmlns:p14="http://schemas.microsoft.com/office/powerpoint/2010/main" val="3940903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2"/>
          <p:cNvSpPr>
            <a:spLocks noGrp="1"/>
          </p:cNvSpPr>
          <p:nvPr>
            <p:ph type="title"/>
          </p:nvPr>
        </p:nvSpPr>
        <p:spPr>
          <a:noFill/>
          <a:ln>
            <a:noFill/>
          </a:ln>
        </p:spPr>
        <p:txBody>
          <a:bodyPr vert="horz" wrap="square" lIns="76200" tIns="38100" rIns="76200" bIns="117000" numCol="1" anchor="ctr" anchorCtr="0" compatLnSpc="1">
            <a:prstTxWarp prst="textNoShape">
              <a:avLst/>
            </a:prstTxWarp>
          </a:bodyPr>
          <a:lstStyle/>
          <a:p>
            <a:r>
              <a:rPr lang="zh-CN" altLang="en-US" sz="1667" dirty="0" smtClean="0">
                <a:latin typeface="Arial Unicode MS"/>
              </a:rPr>
              <a:t>第三方服务选型</a:t>
            </a:r>
            <a:endParaRPr lang="en-US" sz="1667" dirty="0">
              <a:latin typeface="Arial Unicode MS"/>
            </a:endParaRPr>
          </a:p>
        </p:txBody>
      </p:sp>
      <p:sp>
        <p:nvSpPr>
          <p:cNvPr id="3" name="文本框 2"/>
          <p:cNvSpPr txBox="1"/>
          <p:nvPr/>
        </p:nvSpPr>
        <p:spPr>
          <a:xfrm>
            <a:off x="694592" y="1213338"/>
            <a:ext cx="2339102" cy="2316403"/>
          </a:xfrm>
          <a:prstGeom prst="rect">
            <a:avLst/>
          </a:prstGeom>
          <a:noFill/>
        </p:spPr>
        <p:txBody>
          <a:bodyPr wrap="none" rtlCol="0">
            <a:spAutoFit/>
          </a:bodyPr>
          <a:lstStyle/>
          <a:p>
            <a:pPr>
              <a:lnSpc>
                <a:spcPct val="150000"/>
              </a:lnSpc>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主要包含以下第三方服务：</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即时</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通讯</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实时音视频</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消息推送</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短</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信</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邮件</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PaaS</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8329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矩形 68"/>
          <p:cNvSpPr/>
          <p:nvPr/>
        </p:nvSpPr>
        <p:spPr>
          <a:xfrm>
            <a:off x="119023" y="1076989"/>
            <a:ext cx="1338678" cy="204796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0" name="椭圆 69"/>
          <p:cNvSpPr/>
          <p:nvPr/>
        </p:nvSpPr>
        <p:spPr>
          <a:xfrm>
            <a:off x="211238" y="1312066"/>
            <a:ext cx="1124864" cy="4991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ERP</a:t>
            </a:r>
            <a:endParaRPr lang="zh-CN" altLang="en-US" dirty="0"/>
          </a:p>
        </p:txBody>
      </p:sp>
      <p:sp>
        <p:nvSpPr>
          <p:cNvPr id="71" name="流程图: 磁盘 70"/>
          <p:cNvSpPr/>
          <p:nvPr/>
        </p:nvSpPr>
        <p:spPr>
          <a:xfrm>
            <a:off x="511731" y="2236851"/>
            <a:ext cx="523875"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数据</a:t>
            </a:r>
          </a:p>
        </p:txBody>
      </p:sp>
      <p:sp>
        <p:nvSpPr>
          <p:cNvPr id="72" name="上下箭头 71"/>
          <p:cNvSpPr/>
          <p:nvPr/>
        </p:nvSpPr>
        <p:spPr>
          <a:xfrm>
            <a:off x="663948" y="1811214"/>
            <a:ext cx="219440" cy="4724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1628090" y="1076989"/>
            <a:ext cx="1338678" cy="204796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4" name="椭圆 93"/>
          <p:cNvSpPr/>
          <p:nvPr/>
        </p:nvSpPr>
        <p:spPr>
          <a:xfrm>
            <a:off x="1720305" y="1312066"/>
            <a:ext cx="1124864" cy="4991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OA</a:t>
            </a:r>
            <a:endParaRPr lang="zh-CN" altLang="en-US" dirty="0"/>
          </a:p>
        </p:txBody>
      </p:sp>
      <p:sp>
        <p:nvSpPr>
          <p:cNvPr id="95" name="流程图: 磁盘 94"/>
          <p:cNvSpPr/>
          <p:nvPr/>
        </p:nvSpPr>
        <p:spPr>
          <a:xfrm>
            <a:off x="2020798" y="2236851"/>
            <a:ext cx="523875"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数据</a:t>
            </a:r>
          </a:p>
        </p:txBody>
      </p:sp>
      <p:sp>
        <p:nvSpPr>
          <p:cNvPr id="96" name="上下箭头 95"/>
          <p:cNvSpPr/>
          <p:nvPr/>
        </p:nvSpPr>
        <p:spPr>
          <a:xfrm>
            <a:off x="2173015" y="1811214"/>
            <a:ext cx="219440" cy="4724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3153752" y="1076989"/>
            <a:ext cx="1338678" cy="204796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9" name="椭圆 98"/>
          <p:cNvSpPr/>
          <p:nvPr/>
        </p:nvSpPr>
        <p:spPr>
          <a:xfrm>
            <a:off x="3245967" y="1312066"/>
            <a:ext cx="1124864" cy="4991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SCM</a:t>
            </a:r>
            <a:endParaRPr lang="zh-CN" altLang="en-US" dirty="0"/>
          </a:p>
        </p:txBody>
      </p:sp>
      <p:sp>
        <p:nvSpPr>
          <p:cNvPr id="100" name="流程图: 磁盘 99"/>
          <p:cNvSpPr/>
          <p:nvPr/>
        </p:nvSpPr>
        <p:spPr>
          <a:xfrm>
            <a:off x="3546460" y="2236851"/>
            <a:ext cx="523875"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数据</a:t>
            </a:r>
          </a:p>
        </p:txBody>
      </p:sp>
      <p:sp>
        <p:nvSpPr>
          <p:cNvPr id="101" name="上下箭头 100"/>
          <p:cNvSpPr/>
          <p:nvPr/>
        </p:nvSpPr>
        <p:spPr>
          <a:xfrm>
            <a:off x="3698677" y="1811214"/>
            <a:ext cx="219440" cy="4724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4679414" y="1076989"/>
            <a:ext cx="1338678" cy="204796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3" name="椭圆 102"/>
          <p:cNvSpPr/>
          <p:nvPr/>
        </p:nvSpPr>
        <p:spPr>
          <a:xfrm>
            <a:off x="4771629" y="1312066"/>
            <a:ext cx="1124864" cy="4991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MES</a:t>
            </a:r>
            <a:endParaRPr lang="zh-CN" altLang="en-US" dirty="0"/>
          </a:p>
        </p:txBody>
      </p:sp>
      <p:sp>
        <p:nvSpPr>
          <p:cNvPr id="104" name="流程图: 磁盘 103"/>
          <p:cNvSpPr/>
          <p:nvPr/>
        </p:nvSpPr>
        <p:spPr>
          <a:xfrm>
            <a:off x="5072122" y="2236851"/>
            <a:ext cx="523875"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数据</a:t>
            </a:r>
          </a:p>
        </p:txBody>
      </p:sp>
      <p:sp>
        <p:nvSpPr>
          <p:cNvPr id="105" name="上下箭头 104"/>
          <p:cNvSpPr/>
          <p:nvPr/>
        </p:nvSpPr>
        <p:spPr>
          <a:xfrm>
            <a:off x="5224339" y="1811214"/>
            <a:ext cx="219440" cy="4724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6205076" y="1076989"/>
            <a:ext cx="1338678" cy="204796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7" name="椭圆 106"/>
          <p:cNvSpPr/>
          <p:nvPr/>
        </p:nvSpPr>
        <p:spPr>
          <a:xfrm>
            <a:off x="6297291" y="1312066"/>
            <a:ext cx="1124864" cy="4991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PLM</a:t>
            </a:r>
            <a:endParaRPr lang="zh-CN" altLang="en-US" dirty="0"/>
          </a:p>
        </p:txBody>
      </p:sp>
      <p:sp>
        <p:nvSpPr>
          <p:cNvPr id="108" name="流程图: 磁盘 107"/>
          <p:cNvSpPr/>
          <p:nvPr/>
        </p:nvSpPr>
        <p:spPr>
          <a:xfrm>
            <a:off x="6597784" y="2236851"/>
            <a:ext cx="523875"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数据</a:t>
            </a:r>
          </a:p>
        </p:txBody>
      </p:sp>
      <p:sp>
        <p:nvSpPr>
          <p:cNvPr id="109" name="上下箭头 108"/>
          <p:cNvSpPr/>
          <p:nvPr/>
        </p:nvSpPr>
        <p:spPr>
          <a:xfrm>
            <a:off x="6750001" y="1811214"/>
            <a:ext cx="219440" cy="4724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7730738" y="1076989"/>
            <a:ext cx="1338678" cy="204796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11" name="椭圆 110"/>
          <p:cNvSpPr/>
          <p:nvPr/>
        </p:nvSpPr>
        <p:spPr>
          <a:xfrm>
            <a:off x="7822953" y="1312066"/>
            <a:ext cx="1124864" cy="4991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CRM</a:t>
            </a:r>
            <a:endParaRPr lang="zh-CN" altLang="en-US" dirty="0"/>
          </a:p>
        </p:txBody>
      </p:sp>
      <p:sp>
        <p:nvSpPr>
          <p:cNvPr id="112" name="流程图: 磁盘 111"/>
          <p:cNvSpPr/>
          <p:nvPr/>
        </p:nvSpPr>
        <p:spPr>
          <a:xfrm>
            <a:off x="8123446" y="2236851"/>
            <a:ext cx="523875"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数据</a:t>
            </a:r>
          </a:p>
        </p:txBody>
      </p:sp>
      <p:sp>
        <p:nvSpPr>
          <p:cNvPr id="113" name="上下箭头 112"/>
          <p:cNvSpPr/>
          <p:nvPr/>
        </p:nvSpPr>
        <p:spPr>
          <a:xfrm>
            <a:off x="8275663" y="1811214"/>
            <a:ext cx="219440" cy="4724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左右箭头 113"/>
          <p:cNvSpPr/>
          <p:nvPr/>
        </p:nvSpPr>
        <p:spPr>
          <a:xfrm>
            <a:off x="119023" y="3263143"/>
            <a:ext cx="8950393" cy="2994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668365" y="3928730"/>
            <a:ext cx="3752615" cy="1569660"/>
          </a:xfrm>
          <a:prstGeom prst="rect">
            <a:avLst/>
          </a:prstGeom>
        </p:spPr>
        <p:txBody>
          <a:bodyPr wrap="square">
            <a:spAutoFit/>
          </a:bodyPr>
          <a:lstStyle/>
          <a:p>
            <a:pPr marL="285750" indent="-285750">
              <a:lnSpc>
                <a:spcPct val="150000"/>
              </a:lnSpc>
              <a:buFont typeface="Wingdings" panose="05000000000000000000" pitchFamily="2" charset="2"/>
              <a:buChar char="n"/>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孤立的业务系统和数据</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系统集成和二次开发难度及成本较大</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系统功能存在冗余</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运维困难，修改后系统升级难度大</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6" name="矩形 115"/>
          <p:cNvSpPr/>
          <p:nvPr/>
        </p:nvSpPr>
        <p:spPr>
          <a:xfrm>
            <a:off x="6018092" y="4256360"/>
            <a:ext cx="2360098" cy="914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平台战略</a:t>
            </a:r>
            <a:endParaRPr lang="zh-CN" altLang="en-US" dirty="0">
              <a:latin typeface="微软雅黑" panose="020B0503020204020204" pitchFamily="34" charset="-122"/>
              <a:ea typeface="微软雅黑" panose="020B0503020204020204" pitchFamily="34" charset="-122"/>
            </a:endParaRPr>
          </a:p>
        </p:txBody>
      </p:sp>
      <p:sp>
        <p:nvSpPr>
          <p:cNvPr id="117" name="标题 2"/>
          <p:cNvSpPr txBox="1">
            <a:spLocks/>
          </p:cNvSpPr>
          <p:nvPr/>
        </p:nvSpPr>
        <p:spPr>
          <a:xfrm>
            <a:off x="166688" y="116634"/>
            <a:ext cx="8592978" cy="794593"/>
          </a:xfrm>
          <a:prstGeom prst="rect">
            <a:avLst/>
          </a:prstGeom>
          <a:noFill/>
          <a:ln>
            <a:noFill/>
          </a:ln>
        </p:spPr>
        <p:txBody>
          <a:bodyPr vert="horz" wrap="square" lIns="76200" tIns="38100" rIns="76200" bIns="117000" numCol="1" anchor="ctr" anchorCtr="0" compatLnSpc="1">
            <a:prstTxWarp prst="textNoShape">
              <a:avLst/>
            </a:prstTxWarp>
          </a:bodyPr>
          <a:lstStyle>
            <a:lvl1pPr algn="l" defTabSz="457200" rtl="0" eaLnBrk="1" fontAlgn="base" hangingPunct="1">
              <a:spcBef>
                <a:spcPct val="0"/>
              </a:spcBef>
              <a:spcAft>
                <a:spcPct val="0"/>
              </a:spcAft>
              <a:defRPr kumimoji="1" lang="zh-CN" altLang="en-US" sz="1600" b="0" i="0" kern="1200" dirty="0">
                <a:solidFill>
                  <a:srgbClr val="004890"/>
                </a:solidFill>
                <a:latin typeface="微软雅黑"/>
                <a:ea typeface="微软雅黑"/>
                <a:cs typeface="微软雅黑" charset="0"/>
              </a:defRPr>
            </a:lvl1pPr>
            <a:lvl2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2pPr>
            <a:lvl3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3pPr>
            <a:lvl4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4pPr>
            <a:lvl5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5pPr>
            <a:lvl6pPr marL="4572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6pPr>
            <a:lvl7pPr marL="9144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7pPr>
            <a:lvl8pPr marL="13716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8pPr>
            <a:lvl9pPr marL="18288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9pPr>
          </a:lstStyle>
          <a:p>
            <a:r>
              <a:rPr lang="zh-CN" altLang="en-US" sz="1667" dirty="0" smtClean="0">
                <a:latin typeface="Arial Unicode MS"/>
              </a:rPr>
              <a:t>信息化架构现状</a:t>
            </a:r>
            <a:endParaRPr lang="zh-CN" altLang="en-US" sz="1667" dirty="0">
              <a:latin typeface="Arial Unicode MS"/>
            </a:endParaRPr>
          </a:p>
        </p:txBody>
      </p:sp>
    </p:spTree>
    <p:extLst>
      <p:ext uri="{BB962C8B-B14F-4D97-AF65-F5344CB8AC3E}">
        <p14:creationId xmlns:p14="http://schemas.microsoft.com/office/powerpoint/2010/main" val="170768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1000"/>
                                        <p:tgtEl>
                                          <p:spTgt spid="116"/>
                                        </p:tgtEl>
                                      </p:cBhvr>
                                    </p:animEffect>
                                    <p:anim calcmode="lin" valueType="num">
                                      <p:cBhvr>
                                        <p:cTn id="8" dur="1000" fill="hold"/>
                                        <p:tgtEl>
                                          <p:spTgt spid="116"/>
                                        </p:tgtEl>
                                        <p:attrNameLst>
                                          <p:attrName>ppt_x</p:attrName>
                                        </p:attrNameLst>
                                      </p:cBhvr>
                                      <p:tavLst>
                                        <p:tav tm="0">
                                          <p:val>
                                            <p:strVal val="#ppt_x"/>
                                          </p:val>
                                        </p:tav>
                                        <p:tav tm="100000">
                                          <p:val>
                                            <p:strVal val="#ppt_x"/>
                                          </p:val>
                                        </p:tav>
                                      </p:tavLst>
                                    </p:anim>
                                    <p:anim calcmode="lin" valueType="num">
                                      <p:cBhvr>
                                        <p:cTn id="9"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2"/>
          <p:cNvSpPr txBox="1">
            <a:spLocks/>
          </p:cNvSpPr>
          <p:nvPr/>
        </p:nvSpPr>
        <p:spPr>
          <a:xfrm>
            <a:off x="166688" y="116634"/>
            <a:ext cx="8592978" cy="794593"/>
          </a:xfrm>
          <a:prstGeom prst="rect">
            <a:avLst/>
          </a:prstGeom>
          <a:noFill/>
          <a:ln>
            <a:noFill/>
          </a:ln>
        </p:spPr>
        <p:txBody>
          <a:bodyPr vert="horz" wrap="square" lIns="76200" tIns="38100" rIns="76200" bIns="117000" numCol="1" anchor="ctr" anchorCtr="0" compatLnSpc="1">
            <a:prstTxWarp prst="textNoShape">
              <a:avLst/>
            </a:prstTxWarp>
          </a:bodyPr>
          <a:lstStyle>
            <a:lvl1pPr algn="l" defTabSz="457200" rtl="0" eaLnBrk="1" fontAlgn="base" hangingPunct="1">
              <a:spcBef>
                <a:spcPct val="0"/>
              </a:spcBef>
              <a:spcAft>
                <a:spcPct val="0"/>
              </a:spcAft>
              <a:defRPr kumimoji="1" lang="zh-CN" altLang="en-US" sz="1600" b="0" i="0" kern="1200" dirty="0">
                <a:solidFill>
                  <a:srgbClr val="004890"/>
                </a:solidFill>
                <a:latin typeface="微软雅黑"/>
                <a:ea typeface="微软雅黑"/>
                <a:cs typeface="微软雅黑" charset="0"/>
              </a:defRPr>
            </a:lvl1pPr>
            <a:lvl2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2pPr>
            <a:lvl3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3pPr>
            <a:lvl4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4pPr>
            <a:lvl5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5pPr>
            <a:lvl6pPr marL="4572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6pPr>
            <a:lvl7pPr marL="9144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7pPr>
            <a:lvl8pPr marL="13716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8pPr>
            <a:lvl9pPr marL="18288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9pPr>
          </a:lstStyle>
          <a:p>
            <a:r>
              <a:rPr lang="zh-CN" altLang="en-US" sz="1667" dirty="0" smtClean="0">
                <a:latin typeface="Arial Unicode MS"/>
              </a:rPr>
              <a:t>信息化架构演进</a:t>
            </a:r>
            <a:endParaRPr lang="zh-CN" altLang="en-US" sz="1667" dirty="0">
              <a:latin typeface="Arial Unicode MS"/>
            </a:endParaRPr>
          </a:p>
        </p:txBody>
      </p:sp>
      <p:pic>
        <p:nvPicPr>
          <p:cNvPr id="18" name="图片 1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6688" y="1110121"/>
            <a:ext cx="8720137" cy="4734167"/>
          </a:xfrm>
          <a:prstGeom prst="rect">
            <a:avLst/>
          </a:prstGeom>
        </p:spPr>
      </p:pic>
    </p:spTree>
    <p:extLst>
      <p:ext uri="{BB962C8B-B14F-4D97-AF65-F5344CB8AC3E}">
        <p14:creationId xmlns:p14="http://schemas.microsoft.com/office/powerpoint/2010/main" val="1320512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2295096" y="3010373"/>
            <a:ext cx="1304346" cy="1066033"/>
            <a:chOff x="8982653" y="2112170"/>
            <a:chExt cx="1304346" cy="1066033"/>
          </a:xfrm>
        </p:grpSpPr>
        <p:pic>
          <p:nvPicPr>
            <p:cNvPr id="58" name="Picture 2" descr="http://www.adacta-group.com/images/dynamic/W1siZmYiLCJwdWJsaWMvc2l0ZXMvNTVmMDFjZWM3YjA2ODE1NjRkMjhkZGNiL3BhZ2VzLzU1ZjAxY2VjN2IwNjgxNTY0ZDI4ZGRjZC9maWxlcy9FUlAtTG9nby0zLmpwZyJdLFsicCIsInRodW1iIiwiNTAweDUwMCMiXV0/ERP-Logo-3.jpg?sha=6e4a1c0203ff6ce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255414" y="2419378"/>
              <a:ext cx="758825" cy="758825"/>
            </a:xfrm>
            <a:prstGeom prst="rect">
              <a:avLst/>
            </a:prstGeom>
            <a:noFill/>
            <a:extLst>
              <a:ext uri="{909E8E84-426E-40DD-AFC4-6F175D3DCCD1}">
                <a14:hiddenFill xmlns:a14="http://schemas.microsoft.com/office/drawing/2010/main">
                  <a:solidFill>
                    <a:srgbClr val="FFFFFF"/>
                  </a:solidFill>
                </a14:hiddenFill>
              </a:ext>
            </a:extLst>
          </p:spPr>
        </p:pic>
        <p:sp>
          <p:nvSpPr>
            <p:cNvPr id="59" name="文本框 58"/>
            <p:cNvSpPr txBox="1"/>
            <p:nvPr/>
          </p:nvSpPr>
          <p:spPr>
            <a:xfrm>
              <a:off x="8982653" y="2119976"/>
              <a:ext cx="1304346" cy="276999"/>
            </a:xfrm>
            <a:prstGeom prst="rect">
              <a:avLst/>
            </a:prstGeom>
            <a:solidFill>
              <a:srgbClr val="0070C0"/>
            </a:solidFill>
          </p:spPr>
          <p:txBody>
            <a:bodyPr wrap="squar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信息化集成平台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0" name="矩形 59"/>
            <p:cNvSpPr/>
            <p:nvPr/>
          </p:nvSpPr>
          <p:spPr>
            <a:xfrm>
              <a:off x="8982654" y="2112170"/>
              <a:ext cx="1304345" cy="106603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p:sp>
        <p:nvSpPr>
          <p:cNvPr id="65" name="椭圆 64"/>
          <p:cNvSpPr/>
          <p:nvPr/>
        </p:nvSpPr>
        <p:spPr>
          <a:xfrm>
            <a:off x="1235118" y="1688380"/>
            <a:ext cx="1124864" cy="4991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ERP</a:t>
            </a:r>
            <a:endParaRPr lang="zh-CN" altLang="en-US" dirty="0"/>
          </a:p>
        </p:txBody>
      </p:sp>
      <p:sp>
        <p:nvSpPr>
          <p:cNvPr id="66" name="椭圆 65"/>
          <p:cNvSpPr/>
          <p:nvPr/>
        </p:nvSpPr>
        <p:spPr>
          <a:xfrm>
            <a:off x="3409143" y="1729997"/>
            <a:ext cx="1124864" cy="4991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OA</a:t>
            </a:r>
            <a:endParaRPr lang="zh-CN" altLang="en-US" dirty="0"/>
          </a:p>
        </p:txBody>
      </p:sp>
      <p:sp>
        <p:nvSpPr>
          <p:cNvPr id="67" name="椭圆 66"/>
          <p:cNvSpPr/>
          <p:nvPr/>
        </p:nvSpPr>
        <p:spPr>
          <a:xfrm>
            <a:off x="3409143" y="4718827"/>
            <a:ext cx="1124864" cy="4991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CRM</a:t>
            </a:r>
            <a:endParaRPr lang="zh-CN" altLang="en-US" dirty="0"/>
          </a:p>
        </p:txBody>
      </p:sp>
      <p:sp>
        <p:nvSpPr>
          <p:cNvPr id="68" name="椭圆 67"/>
          <p:cNvSpPr/>
          <p:nvPr/>
        </p:nvSpPr>
        <p:spPr>
          <a:xfrm>
            <a:off x="328613" y="3068007"/>
            <a:ext cx="1124864" cy="4991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SCM</a:t>
            </a:r>
            <a:endParaRPr lang="zh-CN" altLang="en-US" dirty="0"/>
          </a:p>
        </p:txBody>
      </p:sp>
      <p:sp>
        <p:nvSpPr>
          <p:cNvPr id="69" name="椭圆 68"/>
          <p:cNvSpPr/>
          <p:nvPr/>
        </p:nvSpPr>
        <p:spPr>
          <a:xfrm>
            <a:off x="4646891" y="3015364"/>
            <a:ext cx="1124864" cy="4991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MES</a:t>
            </a:r>
            <a:endParaRPr lang="zh-CN" altLang="en-US" dirty="0"/>
          </a:p>
        </p:txBody>
      </p:sp>
      <p:sp>
        <p:nvSpPr>
          <p:cNvPr id="70" name="椭圆 69"/>
          <p:cNvSpPr/>
          <p:nvPr/>
        </p:nvSpPr>
        <p:spPr>
          <a:xfrm>
            <a:off x="1235118" y="4718827"/>
            <a:ext cx="1124864" cy="4991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PLM</a:t>
            </a:r>
            <a:endParaRPr lang="zh-CN" altLang="en-US" dirty="0"/>
          </a:p>
        </p:txBody>
      </p:sp>
      <p:grpSp>
        <p:nvGrpSpPr>
          <p:cNvPr id="71" name="组合 70"/>
          <p:cNvGrpSpPr/>
          <p:nvPr/>
        </p:nvGrpSpPr>
        <p:grpSpPr>
          <a:xfrm>
            <a:off x="7235490" y="1959625"/>
            <a:ext cx="1396150" cy="1731105"/>
            <a:chOff x="10407923" y="1641549"/>
            <a:chExt cx="1396150" cy="1731105"/>
          </a:xfrm>
        </p:grpSpPr>
        <p:sp>
          <p:nvSpPr>
            <p:cNvPr id="72" name="矩形 71"/>
            <p:cNvSpPr/>
            <p:nvPr/>
          </p:nvSpPr>
          <p:spPr>
            <a:xfrm>
              <a:off x="10407923" y="1970270"/>
              <a:ext cx="1396150" cy="1402384"/>
            </a:xfrm>
            <a:prstGeom prst="rect">
              <a:avLst/>
            </a:prstGeom>
            <a:solidFill>
              <a:schemeClr val="accent4">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73" name="Picture 4" descr="http://www.sdbeta.com/uploads/allimg/150807/1-150PFZ95YW.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174172" y="2105396"/>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8" descr="http://file.quweiwu.com/an_icon/20140809005053216.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541393" y="2105396"/>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0" descr="http://img.shouji.com.cn/simg/20140101/5886220710.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0554599" y="2743003"/>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12" descr="http://img.wdjimg.com/mms/icon/v1/b/81/08054b8c54f64ecb27f740b8c691581b_256_256.pn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11202672" y="2732248"/>
              <a:ext cx="504000" cy="504000"/>
            </a:xfrm>
            <a:prstGeom prst="rect">
              <a:avLst/>
            </a:prstGeom>
            <a:noFill/>
            <a:extLst>
              <a:ext uri="{909E8E84-426E-40DD-AFC4-6F175D3DCCD1}">
                <a14:hiddenFill xmlns:a14="http://schemas.microsoft.com/office/drawing/2010/main">
                  <a:solidFill>
                    <a:srgbClr val="FFFFFF"/>
                  </a:solidFill>
                </a14:hiddenFill>
              </a:ext>
            </a:extLst>
          </p:spPr>
        </p:pic>
        <p:sp>
          <p:nvSpPr>
            <p:cNvPr id="77" name="矩形 76"/>
            <p:cNvSpPr/>
            <p:nvPr/>
          </p:nvSpPr>
          <p:spPr>
            <a:xfrm>
              <a:off x="10408193" y="1641549"/>
              <a:ext cx="1395880" cy="324000"/>
            </a:xfrm>
            <a:prstGeom prst="rect">
              <a:avLst/>
            </a:prstGeom>
            <a:solidFill>
              <a:schemeClr val="accent4">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smtClean="0">
                  <a:latin typeface="微软雅黑" panose="020B0503020204020204" pitchFamily="34" charset="-122"/>
                  <a:ea typeface="微软雅黑" panose="020B0503020204020204" pitchFamily="34" charset="-122"/>
                </a:rPr>
                <a:t>电商平台</a:t>
              </a:r>
              <a:endParaRPr lang="zh-CN" altLang="en-US" sz="1200" dirty="0">
                <a:latin typeface="微软雅黑" panose="020B0503020204020204" pitchFamily="34" charset="-122"/>
                <a:ea typeface="微软雅黑" panose="020B0503020204020204" pitchFamily="34" charset="-122"/>
              </a:endParaRPr>
            </a:p>
          </p:txBody>
        </p:sp>
      </p:grpSp>
      <p:cxnSp>
        <p:nvCxnSpPr>
          <p:cNvPr id="78" name="直接箭头连接符 77"/>
          <p:cNvCxnSpPr>
            <a:stCxn id="65" idx="4"/>
          </p:cNvCxnSpPr>
          <p:nvPr/>
        </p:nvCxnSpPr>
        <p:spPr>
          <a:xfrm>
            <a:off x="1797550" y="2187528"/>
            <a:ext cx="691211" cy="8306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6" idx="4"/>
          </p:cNvCxnSpPr>
          <p:nvPr/>
        </p:nvCxnSpPr>
        <p:spPr>
          <a:xfrm flipH="1">
            <a:off x="3459422" y="2229145"/>
            <a:ext cx="512153" cy="7890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endCxn id="60" idx="3"/>
          </p:cNvCxnSpPr>
          <p:nvPr/>
        </p:nvCxnSpPr>
        <p:spPr>
          <a:xfrm flipH="1">
            <a:off x="3599442" y="3317581"/>
            <a:ext cx="1035185" cy="2258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7" idx="0"/>
          </p:cNvCxnSpPr>
          <p:nvPr/>
        </p:nvCxnSpPr>
        <p:spPr>
          <a:xfrm flipH="1" flipV="1">
            <a:off x="3409143" y="4084212"/>
            <a:ext cx="562432" cy="6346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flipV="1">
            <a:off x="1919325" y="4084212"/>
            <a:ext cx="555036" cy="6346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68" idx="6"/>
            <a:endCxn id="60" idx="1"/>
          </p:cNvCxnSpPr>
          <p:nvPr/>
        </p:nvCxnSpPr>
        <p:spPr>
          <a:xfrm>
            <a:off x="1453477" y="3317581"/>
            <a:ext cx="841620" cy="2258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左右箭头 83"/>
          <p:cNvSpPr/>
          <p:nvPr/>
        </p:nvSpPr>
        <p:spPr>
          <a:xfrm>
            <a:off x="6020151" y="3238815"/>
            <a:ext cx="974453" cy="385720"/>
          </a:xfrm>
          <a:prstGeom prst="lef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166688" y="1400813"/>
            <a:ext cx="5841199" cy="4162425"/>
          </a:xfrm>
          <a:prstGeom prst="rect">
            <a:avLst/>
          </a:prstGeom>
          <a:noFill/>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86" name="矩形 85"/>
          <p:cNvSpPr/>
          <p:nvPr/>
        </p:nvSpPr>
        <p:spPr>
          <a:xfrm>
            <a:off x="7012500" y="1400814"/>
            <a:ext cx="1833516" cy="4162424"/>
          </a:xfrm>
          <a:prstGeom prst="rect">
            <a:avLst/>
          </a:prstGeom>
          <a:noFill/>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87" name="矩形 86"/>
          <p:cNvSpPr/>
          <p:nvPr/>
        </p:nvSpPr>
        <p:spPr>
          <a:xfrm>
            <a:off x="7006868" y="1386996"/>
            <a:ext cx="1839147" cy="43122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外部系统</a:t>
            </a:r>
            <a:endParaRPr lang="zh-CN" altLang="en-US" sz="1400" dirty="0">
              <a:latin typeface="微软雅黑" panose="020B0503020204020204" pitchFamily="34" charset="-122"/>
              <a:ea typeface="微软雅黑" panose="020B0503020204020204" pitchFamily="34" charset="-122"/>
            </a:endParaRPr>
          </a:p>
        </p:txBody>
      </p:sp>
      <p:sp>
        <p:nvSpPr>
          <p:cNvPr id="88" name="矩形 87"/>
          <p:cNvSpPr/>
          <p:nvPr/>
        </p:nvSpPr>
        <p:spPr>
          <a:xfrm>
            <a:off x="7219498" y="4037812"/>
            <a:ext cx="1416174" cy="431228"/>
          </a:xfrm>
          <a:prstGeom prst="rect">
            <a:avLst/>
          </a:prstGeom>
          <a:solidFill>
            <a:srgbClr val="29A3FF"/>
          </a:solidFill>
          <a:ln>
            <a:solidFill>
              <a:srgbClr val="29A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微软雅黑" panose="020B0503020204020204" pitchFamily="34" charset="-122"/>
                <a:ea typeface="微软雅黑" panose="020B0503020204020204" pitchFamily="34" charset="-122"/>
              </a:rPr>
              <a:t>外部客户系统</a:t>
            </a:r>
            <a:endParaRPr lang="zh-CN" altLang="en-US" sz="1200" dirty="0">
              <a:latin typeface="微软雅黑" panose="020B0503020204020204" pitchFamily="34" charset="-122"/>
              <a:ea typeface="微软雅黑" panose="020B0503020204020204" pitchFamily="34" charset="-122"/>
            </a:endParaRPr>
          </a:p>
        </p:txBody>
      </p:sp>
      <p:sp>
        <p:nvSpPr>
          <p:cNvPr id="89" name="矩形 88"/>
          <p:cNvSpPr/>
          <p:nvPr/>
        </p:nvSpPr>
        <p:spPr>
          <a:xfrm>
            <a:off x="7215467" y="4718827"/>
            <a:ext cx="1416174" cy="431228"/>
          </a:xfrm>
          <a:prstGeom prst="rect">
            <a:avLst/>
          </a:prstGeom>
          <a:solidFill>
            <a:srgbClr val="29A3FF"/>
          </a:solidFill>
          <a:ln>
            <a:solidFill>
              <a:srgbClr val="29A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微软雅黑" panose="020B0503020204020204" pitchFamily="34" charset="-122"/>
                <a:ea typeface="微软雅黑" panose="020B0503020204020204" pitchFamily="34" charset="-122"/>
              </a:rPr>
              <a:t>外部供应商系统</a:t>
            </a:r>
            <a:endParaRPr lang="zh-CN" altLang="en-US" sz="1200" dirty="0">
              <a:latin typeface="微软雅黑" panose="020B0503020204020204" pitchFamily="34" charset="-122"/>
              <a:ea typeface="微软雅黑" panose="020B0503020204020204" pitchFamily="34" charset="-122"/>
            </a:endParaRPr>
          </a:p>
        </p:txBody>
      </p:sp>
      <p:sp>
        <p:nvSpPr>
          <p:cNvPr id="90" name="标题 2"/>
          <p:cNvSpPr txBox="1">
            <a:spLocks/>
          </p:cNvSpPr>
          <p:nvPr/>
        </p:nvSpPr>
        <p:spPr>
          <a:xfrm>
            <a:off x="166688" y="116634"/>
            <a:ext cx="8592978" cy="794593"/>
          </a:xfrm>
          <a:prstGeom prst="rect">
            <a:avLst/>
          </a:prstGeom>
          <a:noFill/>
          <a:ln>
            <a:noFill/>
          </a:ln>
        </p:spPr>
        <p:txBody>
          <a:bodyPr vert="horz" wrap="square" lIns="76200" tIns="38100" rIns="76200" bIns="117000" numCol="1" anchor="ctr" anchorCtr="0" compatLnSpc="1">
            <a:prstTxWarp prst="textNoShape">
              <a:avLst/>
            </a:prstTxWarp>
          </a:bodyPr>
          <a:lstStyle>
            <a:lvl1pPr algn="l" defTabSz="457200" rtl="0" eaLnBrk="1" fontAlgn="base" hangingPunct="1">
              <a:spcBef>
                <a:spcPct val="0"/>
              </a:spcBef>
              <a:spcAft>
                <a:spcPct val="0"/>
              </a:spcAft>
              <a:defRPr kumimoji="1" lang="zh-CN" altLang="en-US" sz="1600" b="0" i="0" kern="1200" dirty="0">
                <a:solidFill>
                  <a:srgbClr val="004890"/>
                </a:solidFill>
                <a:latin typeface="微软雅黑"/>
                <a:ea typeface="微软雅黑"/>
                <a:cs typeface="微软雅黑" charset="0"/>
              </a:defRPr>
            </a:lvl1pPr>
            <a:lvl2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2pPr>
            <a:lvl3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3pPr>
            <a:lvl4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4pPr>
            <a:lvl5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5pPr>
            <a:lvl6pPr marL="4572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6pPr>
            <a:lvl7pPr marL="9144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7pPr>
            <a:lvl8pPr marL="13716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8pPr>
            <a:lvl9pPr marL="18288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9pPr>
          </a:lstStyle>
          <a:p>
            <a:r>
              <a:rPr lang="zh-CN" altLang="en-US" sz="1667" dirty="0" smtClean="0">
                <a:latin typeface="Arial Unicode MS"/>
              </a:rPr>
              <a:t>信息化架构改进</a:t>
            </a:r>
            <a:endParaRPr lang="zh-CN" altLang="en-US" sz="1667" dirty="0">
              <a:latin typeface="Arial Unicode MS"/>
            </a:endParaRPr>
          </a:p>
        </p:txBody>
      </p:sp>
    </p:spTree>
    <p:extLst>
      <p:ext uri="{BB962C8B-B14F-4D97-AF65-F5344CB8AC3E}">
        <p14:creationId xmlns:p14="http://schemas.microsoft.com/office/powerpoint/2010/main" val="297137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circle(in)">
                                      <p:cBhvr>
                                        <p:cTn id="7" dur="2000"/>
                                        <p:tgtEl>
                                          <p:spTgt spid="78"/>
                                        </p:tgtEl>
                                      </p:cBhvr>
                                    </p:animEffect>
                                  </p:childTnLst>
                                </p:cTn>
                              </p:par>
                              <p:par>
                                <p:cTn id="8" presetID="6" presetClass="entr" presetSubtype="16"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circle(in)">
                                      <p:cBhvr>
                                        <p:cTn id="10" dur="2000"/>
                                        <p:tgtEl>
                                          <p:spTgt spid="83"/>
                                        </p:tgtEl>
                                      </p:cBhvr>
                                    </p:animEffect>
                                  </p:childTnLst>
                                </p:cTn>
                              </p:par>
                              <p:par>
                                <p:cTn id="11" presetID="6" presetClass="entr" presetSubtype="16"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circle(in)">
                                      <p:cBhvr>
                                        <p:cTn id="13" dur="2000"/>
                                        <p:tgtEl>
                                          <p:spTgt spid="82"/>
                                        </p:tgtEl>
                                      </p:cBhvr>
                                    </p:animEffect>
                                  </p:childTnLst>
                                </p:cTn>
                              </p:par>
                              <p:par>
                                <p:cTn id="14" presetID="6" presetClass="entr" presetSubtype="16" fill="hold" nodeType="with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circle(in)">
                                      <p:cBhvr>
                                        <p:cTn id="16" dur="2000"/>
                                        <p:tgtEl>
                                          <p:spTgt spid="81"/>
                                        </p:tgtEl>
                                      </p:cBhvr>
                                    </p:animEffect>
                                  </p:childTnLst>
                                </p:cTn>
                              </p:par>
                              <p:par>
                                <p:cTn id="17" presetID="6" presetClass="entr" presetSubtype="16" fill="hold" nodeType="with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circle(in)">
                                      <p:cBhvr>
                                        <p:cTn id="19" dur="2000"/>
                                        <p:tgtEl>
                                          <p:spTgt spid="80"/>
                                        </p:tgtEl>
                                      </p:cBhvr>
                                    </p:animEffect>
                                  </p:childTnLst>
                                </p:cTn>
                              </p:par>
                              <p:par>
                                <p:cTn id="20" presetID="6" presetClass="entr" presetSubtype="16" fill="hold"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circle(in)">
                                      <p:cBhvr>
                                        <p:cTn id="22" dur="2000"/>
                                        <p:tgtEl>
                                          <p:spTgt spid="79"/>
                                        </p:tgtEl>
                                      </p:cBhvr>
                                    </p:animEffect>
                                  </p:childTnLst>
                                </p:cTn>
                              </p:par>
                              <p:par>
                                <p:cTn id="23" presetID="6" presetClass="entr" presetSubtype="16"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circle(in)">
                                      <p:cBhvr>
                                        <p:cTn id="25" dur="2000"/>
                                        <p:tgtEl>
                                          <p:spTgt spid="4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71"/>
                                        </p:tgtEl>
                                        <p:attrNameLst>
                                          <p:attrName>style.visibility</p:attrName>
                                        </p:attrNameLst>
                                      </p:cBhvr>
                                      <p:to>
                                        <p:strVal val="visible"/>
                                      </p:to>
                                    </p:set>
                                    <p:anim calcmode="lin" valueType="num">
                                      <p:cBhvr additive="base">
                                        <p:cTn id="30" dur="500" fill="hold"/>
                                        <p:tgtEl>
                                          <p:spTgt spid="71"/>
                                        </p:tgtEl>
                                        <p:attrNameLst>
                                          <p:attrName>ppt_x</p:attrName>
                                        </p:attrNameLst>
                                      </p:cBhvr>
                                      <p:tavLst>
                                        <p:tav tm="0">
                                          <p:val>
                                            <p:strVal val="1+#ppt_w/2"/>
                                          </p:val>
                                        </p:tav>
                                        <p:tav tm="100000">
                                          <p:val>
                                            <p:strVal val="#ppt_x"/>
                                          </p:val>
                                        </p:tav>
                                      </p:tavLst>
                                    </p:anim>
                                    <p:anim calcmode="lin" valueType="num">
                                      <p:cBhvr additive="base">
                                        <p:cTn id="31" dur="500" fill="hold"/>
                                        <p:tgtEl>
                                          <p:spTgt spid="71"/>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84"/>
                                        </p:tgtEl>
                                        <p:attrNameLst>
                                          <p:attrName>style.visibility</p:attrName>
                                        </p:attrNameLst>
                                      </p:cBhvr>
                                      <p:to>
                                        <p:strVal val="visible"/>
                                      </p:to>
                                    </p:set>
                                    <p:anim calcmode="lin" valueType="num">
                                      <p:cBhvr additive="base">
                                        <p:cTn id="34" dur="500" fill="hold"/>
                                        <p:tgtEl>
                                          <p:spTgt spid="84"/>
                                        </p:tgtEl>
                                        <p:attrNameLst>
                                          <p:attrName>ppt_x</p:attrName>
                                        </p:attrNameLst>
                                      </p:cBhvr>
                                      <p:tavLst>
                                        <p:tav tm="0">
                                          <p:val>
                                            <p:strVal val="1+#ppt_w/2"/>
                                          </p:val>
                                        </p:tav>
                                        <p:tav tm="100000">
                                          <p:val>
                                            <p:strVal val="#ppt_x"/>
                                          </p:val>
                                        </p:tav>
                                      </p:tavLst>
                                    </p:anim>
                                    <p:anim calcmode="lin" valueType="num">
                                      <p:cBhvr additive="base">
                                        <p:cTn id="35" dur="500" fill="hold"/>
                                        <p:tgtEl>
                                          <p:spTgt spid="8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86"/>
                                        </p:tgtEl>
                                        <p:attrNameLst>
                                          <p:attrName>style.visibility</p:attrName>
                                        </p:attrNameLst>
                                      </p:cBhvr>
                                      <p:to>
                                        <p:strVal val="visible"/>
                                      </p:to>
                                    </p:set>
                                    <p:anim calcmode="lin" valueType="num">
                                      <p:cBhvr additive="base">
                                        <p:cTn id="38" dur="500" fill="hold"/>
                                        <p:tgtEl>
                                          <p:spTgt spid="86"/>
                                        </p:tgtEl>
                                        <p:attrNameLst>
                                          <p:attrName>ppt_x</p:attrName>
                                        </p:attrNameLst>
                                      </p:cBhvr>
                                      <p:tavLst>
                                        <p:tav tm="0">
                                          <p:val>
                                            <p:strVal val="1+#ppt_w/2"/>
                                          </p:val>
                                        </p:tav>
                                        <p:tav tm="100000">
                                          <p:val>
                                            <p:strVal val="#ppt_x"/>
                                          </p:val>
                                        </p:tav>
                                      </p:tavLst>
                                    </p:anim>
                                    <p:anim calcmode="lin" valueType="num">
                                      <p:cBhvr additive="base">
                                        <p:cTn id="39" dur="500" fill="hold"/>
                                        <p:tgtEl>
                                          <p:spTgt spid="86"/>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87"/>
                                        </p:tgtEl>
                                        <p:attrNameLst>
                                          <p:attrName>style.visibility</p:attrName>
                                        </p:attrNameLst>
                                      </p:cBhvr>
                                      <p:to>
                                        <p:strVal val="visible"/>
                                      </p:to>
                                    </p:set>
                                    <p:anim calcmode="lin" valueType="num">
                                      <p:cBhvr additive="base">
                                        <p:cTn id="42" dur="500" fill="hold"/>
                                        <p:tgtEl>
                                          <p:spTgt spid="87"/>
                                        </p:tgtEl>
                                        <p:attrNameLst>
                                          <p:attrName>ppt_x</p:attrName>
                                        </p:attrNameLst>
                                      </p:cBhvr>
                                      <p:tavLst>
                                        <p:tav tm="0">
                                          <p:val>
                                            <p:strVal val="1+#ppt_w/2"/>
                                          </p:val>
                                        </p:tav>
                                        <p:tav tm="100000">
                                          <p:val>
                                            <p:strVal val="#ppt_x"/>
                                          </p:val>
                                        </p:tav>
                                      </p:tavLst>
                                    </p:anim>
                                    <p:anim calcmode="lin" valueType="num">
                                      <p:cBhvr additive="base">
                                        <p:cTn id="43" dur="500" fill="hold"/>
                                        <p:tgtEl>
                                          <p:spTgt spid="87"/>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88"/>
                                        </p:tgtEl>
                                        <p:attrNameLst>
                                          <p:attrName>style.visibility</p:attrName>
                                        </p:attrNameLst>
                                      </p:cBhvr>
                                      <p:to>
                                        <p:strVal val="visible"/>
                                      </p:to>
                                    </p:set>
                                    <p:anim calcmode="lin" valueType="num">
                                      <p:cBhvr additive="base">
                                        <p:cTn id="46" dur="500" fill="hold"/>
                                        <p:tgtEl>
                                          <p:spTgt spid="88"/>
                                        </p:tgtEl>
                                        <p:attrNameLst>
                                          <p:attrName>ppt_x</p:attrName>
                                        </p:attrNameLst>
                                      </p:cBhvr>
                                      <p:tavLst>
                                        <p:tav tm="0">
                                          <p:val>
                                            <p:strVal val="1+#ppt_w/2"/>
                                          </p:val>
                                        </p:tav>
                                        <p:tav tm="100000">
                                          <p:val>
                                            <p:strVal val="#ppt_x"/>
                                          </p:val>
                                        </p:tav>
                                      </p:tavLst>
                                    </p:anim>
                                    <p:anim calcmode="lin" valueType="num">
                                      <p:cBhvr additive="base">
                                        <p:cTn id="47" dur="500" fill="hold"/>
                                        <p:tgtEl>
                                          <p:spTgt spid="88"/>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89"/>
                                        </p:tgtEl>
                                        <p:attrNameLst>
                                          <p:attrName>style.visibility</p:attrName>
                                        </p:attrNameLst>
                                      </p:cBhvr>
                                      <p:to>
                                        <p:strVal val="visible"/>
                                      </p:to>
                                    </p:set>
                                    <p:anim calcmode="lin" valueType="num">
                                      <p:cBhvr additive="base">
                                        <p:cTn id="50" dur="500" fill="hold"/>
                                        <p:tgtEl>
                                          <p:spTgt spid="89"/>
                                        </p:tgtEl>
                                        <p:attrNameLst>
                                          <p:attrName>ppt_x</p:attrName>
                                        </p:attrNameLst>
                                      </p:cBhvr>
                                      <p:tavLst>
                                        <p:tav tm="0">
                                          <p:val>
                                            <p:strVal val="1+#ppt_w/2"/>
                                          </p:val>
                                        </p:tav>
                                        <p:tav tm="100000">
                                          <p:val>
                                            <p:strVal val="#ppt_x"/>
                                          </p:val>
                                        </p:tav>
                                      </p:tavLst>
                                    </p:anim>
                                    <p:anim calcmode="lin" valueType="num">
                                      <p:cBhvr additive="base">
                                        <p:cTn id="51"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6" grpId="0" animBg="1"/>
      <p:bldP spid="87" grpId="0" animBg="1"/>
      <p:bldP spid="88" grpId="0" animBg="1"/>
      <p:bldP spid="8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标题 2"/>
          <p:cNvSpPr txBox="1">
            <a:spLocks/>
          </p:cNvSpPr>
          <p:nvPr/>
        </p:nvSpPr>
        <p:spPr>
          <a:xfrm>
            <a:off x="166688" y="116634"/>
            <a:ext cx="8592978" cy="794593"/>
          </a:xfrm>
          <a:prstGeom prst="rect">
            <a:avLst/>
          </a:prstGeom>
          <a:noFill/>
          <a:ln>
            <a:noFill/>
          </a:ln>
        </p:spPr>
        <p:txBody>
          <a:bodyPr vert="horz" wrap="square" lIns="76200" tIns="38100" rIns="76200" bIns="117000" numCol="1" anchor="ctr" anchorCtr="0" compatLnSpc="1">
            <a:prstTxWarp prst="textNoShape">
              <a:avLst/>
            </a:prstTxWarp>
          </a:bodyPr>
          <a:lstStyle>
            <a:lvl1pPr algn="l" defTabSz="457200" rtl="0" eaLnBrk="1" fontAlgn="base" hangingPunct="1">
              <a:spcBef>
                <a:spcPct val="0"/>
              </a:spcBef>
              <a:spcAft>
                <a:spcPct val="0"/>
              </a:spcAft>
              <a:defRPr kumimoji="1" lang="zh-CN" altLang="en-US" sz="1600" b="0" i="0" kern="1200" dirty="0">
                <a:solidFill>
                  <a:srgbClr val="004890"/>
                </a:solidFill>
                <a:latin typeface="微软雅黑"/>
                <a:ea typeface="微软雅黑"/>
                <a:cs typeface="微软雅黑" charset="0"/>
              </a:defRPr>
            </a:lvl1pPr>
            <a:lvl2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2pPr>
            <a:lvl3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3pPr>
            <a:lvl4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4pPr>
            <a:lvl5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5pPr>
            <a:lvl6pPr marL="4572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6pPr>
            <a:lvl7pPr marL="9144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7pPr>
            <a:lvl8pPr marL="13716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8pPr>
            <a:lvl9pPr marL="18288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9pPr>
          </a:lstStyle>
          <a:p>
            <a:r>
              <a:rPr lang="zh-CN" altLang="en-US" sz="1667" dirty="0" smtClean="0">
                <a:latin typeface="Arial Unicode MS"/>
              </a:rPr>
              <a:t>信息化架构基础组件</a:t>
            </a:r>
            <a:endParaRPr lang="zh-CN" altLang="en-US" sz="1667" dirty="0">
              <a:latin typeface="Arial Unicode MS"/>
            </a:endParaRPr>
          </a:p>
        </p:txBody>
      </p:sp>
      <p:sp>
        <p:nvSpPr>
          <p:cNvPr id="3" name="矩形 2"/>
          <p:cNvSpPr/>
          <p:nvPr/>
        </p:nvSpPr>
        <p:spPr>
          <a:xfrm>
            <a:off x="762034" y="969014"/>
            <a:ext cx="7402286" cy="5197961"/>
          </a:xfrm>
          <a:prstGeom prst="rect">
            <a:avLst/>
          </a:prstGeom>
        </p:spPr>
        <p:txBody>
          <a:bodyPr wrap="square">
            <a:spAutoFit/>
          </a:bodyPr>
          <a:lstStyle/>
          <a:p>
            <a:pPr>
              <a:lnSpc>
                <a:spcPct val="200000"/>
              </a:lnSpc>
            </a:pPr>
            <a:r>
              <a:rPr lang="zh-CN" altLang="en-US" sz="1400" dirty="0">
                <a:solidFill>
                  <a:srgbClr val="24292E"/>
                </a:solidFill>
                <a:latin typeface="微软雅黑" panose="020B0503020204020204" pitchFamily="34" charset="-122"/>
                <a:ea typeface="微软雅黑" panose="020B0503020204020204" pitchFamily="34" charset="-122"/>
              </a:rPr>
              <a:t>用户管理：用户是系统操作者，该功能主要完成系统用户</a:t>
            </a:r>
            <a:r>
              <a:rPr lang="zh-CN" altLang="en-US" sz="1400" dirty="0" smtClean="0">
                <a:solidFill>
                  <a:srgbClr val="24292E"/>
                </a:solidFill>
                <a:latin typeface="微软雅黑" panose="020B0503020204020204" pitchFamily="34" charset="-122"/>
                <a:ea typeface="微软雅黑" panose="020B0503020204020204" pitchFamily="34" charset="-122"/>
              </a:rPr>
              <a:t>配置</a:t>
            </a:r>
            <a:endParaRPr lang="en-US" altLang="zh-CN" sz="1400" dirty="0" smtClean="0">
              <a:solidFill>
                <a:srgbClr val="24292E"/>
              </a:solidFill>
              <a:latin typeface="微软雅黑" panose="020B0503020204020204" pitchFamily="34" charset="-122"/>
              <a:ea typeface="微软雅黑" panose="020B0503020204020204" pitchFamily="34" charset="-122"/>
            </a:endParaRPr>
          </a:p>
          <a:p>
            <a:pPr>
              <a:lnSpc>
                <a:spcPct val="200000"/>
              </a:lnSpc>
            </a:pPr>
            <a:r>
              <a:rPr lang="zh-CN" altLang="en-US" sz="1400" dirty="0" smtClean="0">
                <a:solidFill>
                  <a:srgbClr val="24292E"/>
                </a:solidFill>
                <a:latin typeface="微软雅黑" panose="020B0503020204020204" pitchFamily="34" charset="-122"/>
                <a:ea typeface="微软雅黑" panose="020B0503020204020204" pitchFamily="34" charset="-122"/>
              </a:rPr>
              <a:t>机构</a:t>
            </a:r>
            <a:r>
              <a:rPr lang="zh-CN" altLang="en-US" sz="1400" dirty="0">
                <a:solidFill>
                  <a:srgbClr val="24292E"/>
                </a:solidFill>
                <a:latin typeface="微软雅黑" panose="020B0503020204020204" pitchFamily="34" charset="-122"/>
                <a:ea typeface="微软雅黑" panose="020B0503020204020204" pitchFamily="34" charset="-122"/>
              </a:rPr>
              <a:t>管理：配置系统组织机构（公司、部门、小组），树结构展现，可随意调整</a:t>
            </a:r>
            <a:r>
              <a:rPr lang="zh-CN" altLang="en-US" sz="1400" dirty="0" smtClean="0">
                <a:solidFill>
                  <a:srgbClr val="24292E"/>
                </a:solidFill>
                <a:latin typeface="微软雅黑" panose="020B0503020204020204" pitchFamily="34" charset="-122"/>
                <a:ea typeface="微软雅黑" panose="020B0503020204020204" pitchFamily="34" charset="-122"/>
              </a:rPr>
              <a:t>上下级</a:t>
            </a:r>
            <a:endParaRPr lang="zh-CN" altLang="en-US" sz="1400" dirty="0">
              <a:solidFill>
                <a:srgbClr val="24292E"/>
              </a:solidFill>
              <a:latin typeface="微软雅黑" panose="020B0503020204020204" pitchFamily="34" charset="-122"/>
              <a:ea typeface="微软雅黑" panose="020B0503020204020204" pitchFamily="34" charset="-122"/>
            </a:endParaRPr>
          </a:p>
          <a:p>
            <a:pPr>
              <a:lnSpc>
                <a:spcPct val="200000"/>
              </a:lnSpc>
            </a:pPr>
            <a:r>
              <a:rPr lang="zh-CN" altLang="en-US" sz="1400" dirty="0">
                <a:solidFill>
                  <a:srgbClr val="24292E"/>
                </a:solidFill>
                <a:latin typeface="微软雅黑" panose="020B0503020204020204" pitchFamily="34" charset="-122"/>
                <a:ea typeface="微软雅黑" panose="020B0503020204020204" pitchFamily="34" charset="-122"/>
              </a:rPr>
              <a:t>区域管理：系统城市区域模型，如：国家、省市、地市、区县的</a:t>
            </a:r>
            <a:r>
              <a:rPr lang="zh-CN" altLang="en-US" sz="1400" dirty="0" smtClean="0">
                <a:solidFill>
                  <a:srgbClr val="24292E"/>
                </a:solidFill>
                <a:latin typeface="微软雅黑" panose="020B0503020204020204" pitchFamily="34" charset="-122"/>
                <a:ea typeface="微软雅黑" panose="020B0503020204020204" pitchFamily="34" charset="-122"/>
              </a:rPr>
              <a:t>维护</a:t>
            </a:r>
            <a:endParaRPr lang="zh-CN" altLang="en-US" sz="1400" dirty="0">
              <a:solidFill>
                <a:srgbClr val="24292E"/>
              </a:solidFill>
              <a:latin typeface="微软雅黑" panose="020B0503020204020204" pitchFamily="34" charset="-122"/>
              <a:ea typeface="微软雅黑" panose="020B0503020204020204" pitchFamily="34" charset="-122"/>
            </a:endParaRPr>
          </a:p>
          <a:p>
            <a:pPr>
              <a:lnSpc>
                <a:spcPct val="200000"/>
              </a:lnSpc>
            </a:pPr>
            <a:r>
              <a:rPr lang="zh-CN" altLang="en-US" sz="1400" dirty="0">
                <a:solidFill>
                  <a:srgbClr val="24292E"/>
                </a:solidFill>
                <a:latin typeface="微软雅黑" panose="020B0503020204020204" pitchFamily="34" charset="-122"/>
                <a:ea typeface="微软雅黑" panose="020B0503020204020204" pitchFamily="34" charset="-122"/>
              </a:rPr>
              <a:t>模块管理：配置系统菜单，操作权限，按钮权限标识</a:t>
            </a:r>
            <a:r>
              <a:rPr lang="zh-CN" altLang="en-US" sz="1400" dirty="0" smtClean="0">
                <a:solidFill>
                  <a:srgbClr val="24292E"/>
                </a:solidFill>
                <a:latin typeface="微软雅黑" panose="020B0503020204020204" pitchFamily="34" charset="-122"/>
                <a:ea typeface="微软雅黑" panose="020B0503020204020204" pitchFamily="34" charset="-122"/>
              </a:rPr>
              <a:t>等</a:t>
            </a:r>
            <a:endParaRPr lang="zh-CN" altLang="en-US" sz="1400" dirty="0">
              <a:solidFill>
                <a:srgbClr val="24292E"/>
              </a:solidFill>
              <a:latin typeface="微软雅黑" panose="020B0503020204020204" pitchFamily="34" charset="-122"/>
              <a:ea typeface="微软雅黑" panose="020B0503020204020204" pitchFamily="34" charset="-122"/>
            </a:endParaRPr>
          </a:p>
          <a:p>
            <a:pPr>
              <a:lnSpc>
                <a:spcPct val="200000"/>
              </a:lnSpc>
            </a:pPr>
            <a:r>
              <a:rPr lang="zh-CN" altLang="en-US" sz="1400" dirty="0">
                <a:solidFill>
                  <a:srgbClr val="24292E"/>
                </a:solidFill>
                <a:latin typeface="微软雅黑" panose="020B0503020204020204" pitchFamily="34" charset="-122"/>
                <a:ea typeface="微软雅黑" panose="020B0503020204020204" pitchFamily="34" charset="-122"/>
              </a:rPr>
              <a:t>角色管理：角色菜单权限分配、设置角色按机构进行数据范围权限</a:t>
            </a:r>
            <a:r>
              <a:rPr lang="zh-CN" altLang="en-US" sz="1400" dirty="0" smtClean="0">
                <a:solidFill>
                  <a:srgbClr val="24292E"/>
                </a:solidFill>
                <a:latin typeface="微软雅黑" panose="020B0503020204020204" pitchFamily="34" charset="-122"/>
                <a:ea typeface="微软雅黑" panose="020B0503020204020204" pitchFamily="34" charset="-122"/>
              </a:rPr>
              <a:t>划分</a:t>
            </a:r>
            <a:endParaRPr lang="zh-CN" altLang="en-US" sz="1400" dirty="0">
              <a:solidFill>
                <a:srgbClr val="24292E"/>
              </a:solidFill>
              <a:latin typeface="微软雅黑" panose="020B0503020204020204" pitchFamily="34" charset="-122"/>
              <a:ea typeface="微软雅黑" panose="020B0503020204020204" pitchFamily="34" charset="-122"/>
            </a:endParaRPr>
          </a:p>
          <a:p>
            <a:pPr>
              <a:lnSpc>
                <a:spcPct val="200000"/>
              </a:lnSpc>
            </a:pPr>
            <a:r>
              <a:rPr lang="zh-CN" altLang="en-US" sz="1400" dirty="0">
                <a:solidFill>
                  <a:srgbClr val="24292E"/>
                </a:solidFill>
                <a:latin typeface="微软雅黑" panose="020B0503020204020204" pitchFamily="34" charset="-122"/>
                <a:ea typeface="微软雅黑" panose="020B0503020204020204" pitchFamily="34" charset="-122"/>
              </a:rPr>
              <a:t>字典管理：对系统中经常使用的一些较为固定的数据进行维护，如：是否、男女、类别、级别</a:t>
            </a:r>
            <a:r>
              <a:rPr lang="zh-CN" altLang="en-US" sz="1400" dirty="0" smtClean="0">
                <a:solidFill>
                  <a:srgbClr val="24292E"/>
                </a:solidFill>
                <a:latin typeface="微软雅黑" panose="020B0503020204020204" pitchFamily="34" charset="-122"/>
                <a:ea typeface="微软雅黑" panose="020B0503020204020204" pitchFamily="34" charset="-122"/>
              </a:rPr>
              <a:t>等</a:t>
            </a:r>
            <a:endParaRPr lang="zh-CN" altLang="en-US" sz="1400" dirty="0">
              <a:solidFill>
                <a:srgbClr val="24292E"/>
              </a:solidFill>
              <a:latin typeface="微软雅黑" panose="020B0503020204020204" pitchFamily="34" charset="-122"/>
              <a:ea typeface="微软雅黑" panose="020B0503020204020204" pitchFamily="34" charset="-122"/>
            </a:endParaRPr>
          </a:p>
          <a:p>
            <a:pPr>
              <a:lnSpc>
                <a:spcPct val="200000"/>
              </a:lnSpc>
            </a:pPr>
            <a:r>
              <a:rPr lang="zh-CN" altLang="en-US" sz="1400" dirty="0">
                <a:solidFill>
                  <a:srgbClr val="24292E"/>
                </a:solidFill>
                <a:latin typeface="微软雅黑" panose="020B0503020204020204" pitchFamily="34" charset="-122"/>
                <a:ea typeface="微软雅黑" panose="020B0503020204020204" pitchFamily="34" charset="-122"/>
              </a:rPr>
              <a:t>操作日志：系统正常操作日志记录和查询；系统异常信息日志记录和</a:t>
            </a:r>
            <a:r>
              <a:rPr lang="zh-CN" altLang="en-US" sz="1400" dirty="0" smtClean="0">
                <a:solidFill>
                  <a:srgbClr val="24292E"/>
                </a:solidFill>
                <a:latin typeface="微软雅黑" panose="020B0503020204020204" pitchFamily="34" charset="-122"/>
                <a:ea typeface="微软雅黑" panose="020B0503020204020204" pitchFamily="34" charset="-122"/>
              </a:rPr>
              <a:t>查询</a:t>
            </a:r>
            <a:endParaRPr lang="zh-CN" altLang="en-US" sz="1400" dirty="0">
              <a:solidFill>
                <a:srgbClr val="24292E"/>
              </a:solidFill>
              <a:latin typeface="微软雅黑" panose="020B0503020204020204" pitchFamily="34" charset="-122"/>
              <a:ea typeface="微软雅黑" panose="020B0503020204020204" pitchFamily="34" charset="-122"/>
            </a:endParaRPr>
          </a:p>
          <a:p>
            <a:pPr>
              <a:lnSpc>
                <a:spcPct val="200000"/>
              </a:lnSpc>
            </a:pPr>
            <a:r>
              <a:rPr lang="zh-CN" altLang="en-US" sz="1400" dirty="0">
                <a:solidFill>
                  <a:srgbClr val="24292E"/>
                </a:solidFill>
                <a:latin typeface="微软雅黑" panose="020B0503020204020204" pitchFamily="34" charset="-122"/>
                <a:ea typeface="微软雅黑" panose="020B0503020204020204" pitchFamily="34" charset="-122"/>
              </a:rPr>
              <a:t>系统监控：监视当期系统数据库连接池状态，可进行分析</a:t>
            </a:r>
            <a:r>
              <a:rPr lang="en-US" altLang="zh-CN" sz="1400" dirty="0">
                <a:solidFill>
                  <a:srgbClr val="24292E"/>
                </a:solidFill>
                <a:latin typeface="微软雅黑" panose="020B0503020204020204" pitchFamily="34" charset="-122"/>
                <a:ea typeface="微软雅黑" panose="020B0503020204020204" pitchFamily="34" charset="-122"/>
              </a:rPr>
              <a:t>SQL</a:t>
            </a:r>
            <a:r>
              <a:rPr lang="zh-CN" altLang="en-US" sz="1400" dirty="0">
                <a:solidFill>
                  <a:srgbClr val="24292E"/>
                </a:solidFill>
                <a:latin typeface="微软雅黑" panose="020B0503020204020204" pitchFamily="34" charset="-122"/>
                <a:ea typeface="微软雅黑" panose="020B0503020204020204" pitchFamily="34" charset="-122"/>
              </a:rPr>
              <a:t>找出系统性能</a:t>
            </a:r>
            <a:r>
              <a:rPr lang="zh-CN" altLang="en-US" sz="1400" dirty="0" smtClean="0">
                <a:solidFill>
                  <a:srgbClr val="24292E"/>
                </a:solidFill>
                <a:latin typeface="微软雅黑" panose="020B0503020204020204" pitchFamily="34" charset="-122"/>
                <a:ea typeface="微软雅黑" panose="020B0503020204020204" pitchFamily="34" charset="-122"/>
              </a:rPr>
              <a:t>瓶颈</a:t>
            </a:r>
            <a:endParaRPr lang="zh-CN" altLang="en-US" sz="1400" dirty="0">
              <a:solidFill>
                <a:srgbClr val="24292E"/>
              </a:solidFill>
              <a:latin typeface="微软雅黑" panose="020B0503020204020204" pitchFamily="34" charset="-122"/>
              <a:ea typeface="微软雅黑" panose="020B0503020204020204" pitchFamily="34" charset="-122"/>
            </a:endParaRPr>
          </a:p>
          <a:p>
            <a:pPr>
              <a:lnSpc>
                <a:spcPct val="200000"/>
              </a:lnSpc>
            </a:pPr>
            <a:r>
              <a:rPr lang="zh-CN" altLang="en-US" sz="1400" dirty="0" smtClean="0">
                <a:solidFill>
                  <a:srgbClr val="24292E"/>
                </a:solidFill>
                <a:latin typeface="微软雅黑" panose="020B0503020204020204" pitchFamily="34" charset="-122"/>
                <a:ea typeface="微软雅黑" panose="020B0503020204020204" pitchFamily="34" charset="-122"/>
              </a:rPr>
              <a:t>会话</a:t>
            </a:r>
            <a:r>
              <a:rPr lang="zh-CN" altLang="en-US" sz="1400" dirty="0">
                <a:solidFill>
                  <a:srgbClr val="24292E"/>
                </a:solidFill>
                <a:latin typeface="微软雅黑" panose="020B0503020204020204" pitchFamily="34" charset="-122"/>
                <a:ea typeface="微软雅黑" panose="020B0503020204020204" pitchFamily="34" charset="-122"/>
              </a:rPr>
              <a:t>管理：管理登录</a:t>
            </a:r>
            <a:r>
              <a:rPr lang="zh-CN" altLang="en-US" sz="1400" dirty="0" smtClean="0">
                <a:solidFill>
                  <a:srgbClr val="24292E"/>
                </a:solidFill>
                <a:latin typeface="微软雅黑" panose="020B0503020204020204" pitchFamily="34" charset="-122"/>
                <a:ea typeface="微软雅黑" panose="020B0503020204020204" pitchFamily="34" charset="-122"/>
              </a:rPr>
              <a:t>用户</a:t>
            </a:r>
            <a:endParaRPr lang="zh-CN" altLang="en-US" sz="1400" dirty="0">
              <a:solidFill>
                <a:srgbClr val="24292E"/>
              </a:solidFill>
              <a:latin typeface="微软雅黑" panose="020B0503020204020204" pitchFamily="34" charset="-122"/>
              <a:ea typeface="微软雅黑" panose="020B0503020204020204" pitchFamily="34" charset="-122"/>
            </a:endParaRPr>
          </a:p>
          <a:p>
            <a:pPr>
              <a:lnSpc>
                <a:spcPct val="200000"/>
              </a:lnSpc>
            </a:pPr>
            <a:r>
              <a:rPr lang="zh-CN" altLang="en-US" sz="1400" dirty="0">
                <a:solidFill>
                  <a:srgbClr val="24292E"/>
                </a:solidFill>
                <a:latin typeface="微软雅黑" panose="020B0503020204020204" pitchFamily="34" charset="-122"/>
                <a:ea typeface="微软雅黑" panose="020B0503020204020204" pitchFamily="34" charset="-122"/>
              </a:rPr>
              <a:t>接口管理：基于</a:t>
            </a:r>
            <a:r>
              <a:rPr lang="en-US" altLang="zh-CN" sz="1400" dirty="0">
                <a:solidFill>
                  <a:srgbClr val="24292E"/>
                </a:solidFill>
                <a:latin typeface="微软雅黑" panose="020B0503020204020204" pitchFamily="34" charset="-122"/>
                <a:ea typeface="微软雅黑" panose="020B0503020204020204" pitchFamily="34" charset="-122"/>
              </a:rPr>
              <a:t>swagger</a:t>
            </a:r>
            <a:r>
              <a:rPr lang="zh-CN" altLang="en-US" sz="1400" dirty="0">
                <a:solidFill>
                  <a:srgbClr val="24292E"/>
                </a:solidFill>
                <a:latin typeface="微软雅黑" panose="020B0503020204020204" pitchFamily="34" charset="-122"/>
                <a:ea typeface="微软雅黑" panose="020B0503020204020204" pitchFamily="34" charset="-122"/>
              </a:rPr>
              <a:t>实现的在线接口</a:t>
            </a:r>
            <a:r>
              <a:rPr lang="zh-CN" altLang="en-US" sz="1400" dirty="0" smtClean="0">
                <a:solidFill>
                  <a:srgbClr val="24292E"/>
                </a:solidFill>
                <a:latin typeface="微软雅黑" panose="020B0503020204020204" pitchFamily="34" charset="-122"/>
                <a:ea typeface="微软雅黑" panose="020B0503020204020204" pitchFamily="34" charset="-122"/>
              </a:rPr>
              <a:t>文档</a:t>
            </a:r>
            <a:endParaRPr lang="en-US" altLang="zh-CN" sz="1400" dirty="0" smtClean="0">
              <a:solidFill>
                <a:srgbClr val="24292E"/>
              </a:solidFill>
              <a:latin typeface="微软雅黑" panose="020B0503020204020204" pitchFamily="34" charset="-122"/>
              <a:ea typeface="微软雅黑" panose="020B0503020204020204" pitchFamily="34" charset="-122"/>
            </a:endParaRPr>
          </a:p>
          <a:p>
            <a:pPr>
              <a:lnSpc>
                <a:spcPct val="200000"/>
              </a:lnSpc>
            </a:pPr>
            <a:r>
              <a:rPr lang="zh-CN" altLang="en-US" sz="1400" b="0" i="0" dirty="0">
                <a:solidFill>
                  <a:srgbClr val="24292E"/>
                </a:solidFill>
                <a:effectLst/>
                <a:latin typeface="微软雅黑" panose="020B0503020204020204" pitchFamily="34" charset="-122"/>
                <a:ea typeface="微软雅黑" panose="020B0503020204020204" pitchFamily="34" charset="-122"/>
              </a:rPr>
              <a:t>工作</a:t>
            </a:r>
            <a:r>
              <a:rPr lang="zh-CN" altLang="en-US" sz="1400" b="0" i="0" dirty="0" smtClean="0">
                <a:solidFill>
                  <a:srgbClr val="24292E"/>
                </a:solidFill>
                <a:effectLst/>
                <a:latin typeface="微软雅黑" panose="020B0503020204020204" pitchFamily="34" charset="-122"/>
                <a:ea typeface="微软雅黑" panose="020B0503020204020204" pitchFamily="34" charset="-122"/>
              </a:rPr>
              <a:t>流管理：</a:t>
            </a:r>
            <a:r>
              <a:rPr lang="zh-CN" altLang="en-US" sz="1400" dirty="0">
                <a:solidFill>
                  <a:srgbClr val="24292E"/>
                </a:solidFill>
                <a:latin typeface="微软雅黑" panose="020B0503020204020204" pitchFamily="34" charset="-122"/>
                <a:ea typeface="微软雅黑" panose="020B0503020204020204" pitchFamily="34" charset="-122"/>
              </a:rPr>
              <a:t>实现业务工单流转、在线流程设计器</a:t>
            </a:r>
          </a:p>
        </p:txBody>
      </p:sp>
    </p:spTree>
    <p:extLst>
      <p:ext uri="{BB962C8B-B14F-4D97-AF65-F5344CB8AC3E}">
        <p14:creationId xmlns:p14="http://schemas.microsoft.com/office/powerpoint/2010/main" val="3901420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7094946" y="3209661"/>
            <a:ext cx="1351725" cy="2972064"/>
          </a:xfrm>
          <a:prstGeom prst="rect">
            <a:avLst/>
          </a:prstGeom>
          <a:ln w="6350">
            <a:solidFill>
              <a:srgbClr val="E91E63"/>
            </a:solidFill>
            <a:prstDash val="sysDash"/>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endParaRPr kumimoji="1" lang="zh-CN" altLang="en-US" sz="1000" dirty="0" smtClean="0"/>
          </a:p>
        </p:txBody>
      </p:sp>
      <p:sp>
        <p:nvSpPr>
          <p:cNvPr id="62" name="矩形 61"/>
          <p:cNvSpPr/>
          <p:nvPr/>
        </p:nvSpPr>
        <p:spPr>
          <a:xfrm>
            <a:off x="984830" y="3972146"/>
            <a:ext cx="1445313" cy="586903"/>
          </a:xfrm>
          <a:prstGeom prst="rect">
            <a:avLst/>
          </a:prstGeom>
          <a:solidFill>
            <a:srgbClr val="008DF6"/>
          </a:solidFill>
          <a:ln>
            <a:solidFill>
              <a:srgbClr val="2DA5FF"/>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产品管理系统</a:t>
            </a:r>
            <a:r>
              <a:rPr lang="en-US" altLang="zh-CN" sz="1200" dirty="0" smtClean="0">
                <a:solidFill>
                  <a:schemeClr val="bg1"/>
                </a:solidFill>
                <a:latin typeface="微软雅黑" panose="020B0503020204020204" pitchFamily="34" charset="-122"/>
                <a:ea typeface="微软雅黑" panose="020B0503020204020204" pitchFamily="34" charset="-122"/>
              </a:rPr>
              <a:t/>
            </a:r>
            <a:br>
              <a:rPr lang="en-US" altLang="zh-CN" sz="1200" dirty="0" smtClean="0">
                <a:solidFill>
                  <a:schemeClr val="bg1"/>
                </a:solidFill>
                <a:latin typeface="微软雅黑" panose="020B0503020204020204" pitchFamily="34" charset="-122"/>
                <a:ea typeface="微软雅黑" panose="020B0503020204020204" pitchFamily="34" charset="-122"/>
              </a:rPr>
            </a:br>
            <a:r>
              <a:rPr lang="en-US" altLang="zh-CN" sz="1200" dirty="0" smtClean="0">
                <a:solidFill>
                  <a:schemeClr val="bg1"/>
                </a:solidFill>
                <a:latin typeface="微软雅黑" panose="020B0503020204020204" pitchFamily="34" charset="-122"/>
                <a:ea typeface="微软雅黑" panose="020B0503020204020204" pitchFamily="34" charset="-122"/>
              </a:rPr>
              <a:t>PMS</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542172" y="1977012"/>
            <a:ext cx="8103543" cy="276999"/>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信息化集成平台</a:t>
            </a:r>
            <a:endParaRPr lang="zh-CN" altLang="en-US" sz="1200" dirty="0">
              <a:latin typeface="微软雅黑" panose="020B0503020204020204" pitchFamily="34" charset="-122"/>
              <a:ea typeface="微软雅黑" panose="020B0503020204020204" pitchFamily="34" charset="-122"/>
            </a:endParaRPr>
          </a:p>
        </p:txBody>
      </p:sp>
      <p:sp>
        <p:nvSpPr>
          <p:cNvPr id="64" name="椭圆 63"/>
          <p:cNvSpPr/>
          <p:nvPr/>
        </p:nvSpPr>
        <p:spPr>
          <a:xfrm>
            <a:off x="678043" y="1279313"/>
            <a:ext cx="1124864" cy="4991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ERP</a:t>
            </a:r>
            <a:endParaRPr lang="zh-CN" altLang="en-US" dirty="0"/>
          </a:p>
        </p:txBody>
      </p:sp>
      <p:sp>
        <p:nvSpPr>
          <p:cNvPr id="65" name="椭圆 64"/>
          <p:cNvSpPr/>
          <p:nvPr/>
        </p:nvSpPr>
        <p:spPr>
          <a:xfrm>
            <a:off x="2016721" y="1279313"/>
            <a:ext cx="1124864" cy="4991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OA</a:t>
            </a:r>
            <a:endParaRPr lang="zh-CN" altLang="en-US" dirty="0"/>
          </a:p>
        </p:txBody>
      </p:sp>
      <p:sp>
        <p:nvSpPr>
          <p:cNvPr id="66" name="椭圆 65"/>
          <p:cNvSpPr/>
          <p:nvPr/>
        </p:nvSpPr>
        <p:spPr>
          <a:xfrm>
            <a:off x="7371434" y="1279313"/>
            <a:ext cx="1124864" cy="4991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CRM</a:t>
            </a:r>
            <a:endParaRPr lang="zh-CN" altLang="en-US" dirty="0"/>
          </a:p>
        </p:txBody>
      </p:sp>
      <p:sp>
        <p:nvSpPr>
          <p:cNvPr id="67" name="椭圆 66"/>
          <p:cNvSpPr/>
          <p:nvPr/>
        </p:nvSpPr>
        <p:spPr>
          <a:xfrm>
            <a:off x="3355399" y="1279313"/>
            <a:ext cx="1124864" cy="4991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SCM</a:t>
            </a:r>
            <a:endParaRPr lang="zh-CN" altLang="en-US" dirty="0"/>
          </a:p>
        </p:txBody>
      </p:sp>
      <p:sp>
        <p:nvSpPr>
          <p:cNvPr id="68" name="椭圆 67"/>
          <p:cNvSpPr/>
          <p:nvPr/>
        </p:nvSpPr>
        <p:spPr>
          <a:xfrm>
            <a:off x="4694077" y="1279313"/>
            <a:ext cx="1124864" cy="4991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MES</a:t>
            </a:r>
            <a:endParaRPr lang="zh-CN" altLang="en-US" dirty="0"/>
          </a:p>
        </p:txBody>
      </p:sp>
      <p:sp>
        <p:nvSpPr>
          <p:cNvPr id="69" name="椭圆 68"/>
          <p:cNvSpPr/>
          <p:nvPr/>
        </p:nvSpPr>
        <p:spPr>
          <a:xfrm>
            <a:off x="6032755" y="1279313"/>
            <a:ext cx="1124864" cy="4991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PLM</a:t>
            </a:r>
            <a:endParaRPr lang="zh-CN" altLang="en-US" dirty="0"/>
          </a:p>
        </p:txBody>
      </p:sp>
      <p:sp>
        <p:nvSpPr>
          <p:cNvPr id="70" name="矩形 69"/>
          <p:cNvSpPr/>
          <p:nvPr/>
        </p:nvSpPr>
        <p:spPr>
          <a:xfrm>
            <a:off x="774750" y="3538157"/>
            <a:ext cx="6264872" cy="1211288"/>
          </a:xfrm>
          <a:prstGeom prst="rect">
            <a:avLst/>
          </a:prstGeom>
          <a:noFill/>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71" name="矩形 70"/>
          <p:cNvSpPr/>
          <p:nvPr/>
        </p:nvSpPr>
        <p:spPr>
          <a:xfrm>
            <a:off x="2104303" y="5173034"/>
            <a:ext cx="1080000" cy="276776"/>
          </a:xfrm>
          <a:prstGeom prst="rect">
            <a:avLst/>
          </a:prstGeom>
          <a:solidFill>
            <a:schemeClr val="accent2">
              <a:lumMod val="75000"/>
            </a:schemeClr>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邮件服务</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72" name="矩形 71"/>
          <p:cNvSpPr/>
          <p:nvPr/>
        </p:nvSpPr>
        <p:spPr>
          <a:xfrm>
            <a:off x="774750" y="4817624"/>
            <a:ext cx="6264872" cy="1364101"/>
          </a:xfrm>
          <a:prstGeom prst="rect">
            <a:avLst/>
          </a:prstGeom>
          <a:noFill/>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73" name="文本框 72"/>
          <p:cNvSpPr txBox="1"/>
          <p:nvPr/>
        </p:nvSpPr>
        <p:spPr>
          <a:xfrm>
            <a:off x="782280" y="4817624"/>
            <a:ext cx="1351725" cy="246221"/>
          </a:xfrm>
          <a:prstGeom prst="rect">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1000" dirty="0" smtClean="0">
                <a:latin typeface="微软雅黑" panose="020B0503020204020204" pitchFamily="34" charset="-122"/>
                <a:ea typeface="微软雅黑" panose="020B0503020204020204" pitchFamily="34" charset="-122"/>
              </a:rPr>
              <a:t>基础服务</a:t>
            </a:r>
            <a:endParaRPr lang="zh-CN" altLang="en-US" sz="1000" dirty="0">
              <a:latin typeface="微软雅黑" panose="020B0503020204020204" pitchFamily="34" charset="-122"/>
              <a:ea typeface="微软雅黑" panose="020B0503020204020204" pitchFamily="34" charset="-122"/>
            </a:endParaRPr>
          </a:p>
        </p:txBody>
      </p:sp>
      <p:sp>
        <p:nvSpPr>
          <p:cNvPr id="74" name="矩形 73"/>
          <p:cNvSpPr/>
          <p:nvPr/>
        </p:nvSpPr>
        <p:spPr>
          <a:xfrm>
            <a:off x="2106499" y="5512030"/>
            <a:ext cx="1080000" cy="276776"/>
          </a:xfrm>
          <a:prstGeom prst="rect">
            <a:avLst/>
          </a:prstGeom>
          <a:solidFill>
            <a:schemeClr val="accent2">
              <a:lumMod val="75000"/>
            </a:schemeClr>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流程服务</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75" name="矩形 74"/>
          <p:cNvSpPr/>
          <p:nvPr/>
        </p:nvSpPr>
        <p:spPr>
          <a:xfrm>
            <a:off x="3359712" y="5512030"/>
            <a:ext cx="1080000" cy="276776"/>
          </a:xfrm>
          <a:prstGeom prst="rect">
            <a:avLst/>
          </a:prstGeom>
          <a:solidFill>
            <a:schemeClr val="accent2">
              <a:lumMod val="75000"/>
            </a:schemeClr>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日志服务</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76" name="矩形 75"/>
          <p:cNvSpPr/>
          <p:nvPr/>
        </p:nvSpPr>
        <p:spPr>
          <a:xfrm>
            <a:off x="853286" y="5173034"/>
            <a:ext cx="1080000" cy="276776"/>
          </a:xfrm>
          <a:prstGeom prst="rect">
            <a:avLst/>
          </a:prstGeom>
          <a:solidFill>
            <a:schemeClr val="accent2">
              <a:lumMod val="75000"/>
            </a:schemeClr>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统一认证服务</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77" name="矩形 76"/>
          <p:cNvSpPr/>
          <p:nvPr/>
        </p:nvSpPr>
        <p:spPr>
          <a:xfrm>
            <a:off x="3355320" y="5173034"/>
            <a:ext cx="1080000" cy="276776"/>
          </a:xfrm>
          <a:prstGeom prst="rect">
            <a:avLst/>
          </a:prstGeom>
          <a:solidFill>
            <a:schemeClr val="accent2">
              <a:lumMod val="75000"/>
            </a:schemeClr>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短信服务</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78" name="矩形 77"/>
          <p:cNvSpPr/>
          <p:nvPr/>
        </p:nvSpPr>
        <p:spPr>
          <a:xfrm>
            <a:off x="853286" y="5512030"/>
            <a:ext cx="1080000" cy="276776"/>
          </a:xfrm>
          <a:prstGeom prst="rect">
            <a:avLst/>
          </a:prstGeom>
          <a:solidFill>
            <a:schemeClr val="accent2">
              <a:lumMod val="75000"/>
            </a:schemeClr>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文件服务</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79" name="矩形 78"/>
          <p:cNvSpPr/>
          <p:nvPr/>
        </p:nvSpPr>
        <p:spPr>
          <a:xfrm>
            <a:off x="4606338" y="5173034"/>
            <a:ext cx="1080000" cy="276776"/>
          </a:xfrm>
          <a:prstGeom prst="rect">
            <a:avLst/>
          </a:prstGeom>
          <a:solidFill>
            <a:schemeClr val="accent2">
              <a:lumMod val="75000"/>
            </a:schemeClr>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消息服务</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80" name="矩形 79"/>
          <p:cNvSpPr/>
          <p:nvPr/>
        </p:nvSpPr>
        <p:spPr>
          <a:xfrm>
            <a:off x="4612926" y="5512030"/>
            <a:ext cx="1080000" cy="276776"/>
          </a:xfrm>
          <a:prstGeom prst="rect">
            <a:avLst/>
          </a:prstGeom>
          <a:solidFill>
            <a:schemeClr val="accent2">
              <a:lumMod val="75000"/>
            </a:schemeClr>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数据服务</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82280" y="3536184"/>
            <a:ext cx="1351725" cy="246221"/>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1000" dirty="0" smtClean="0">
                <a:latin typeface="微软雅黑" panose="020B0503020204020204" pitchFamily="34" charset="-122"/>
                <a:ea typeface="微软雅黑" panose="020B0503020204020204" pitchFamily="34" charset="-122"/>
              </a:rPr>
              <a:t>系统服务</a:t>
            </a:r>
            <a:endParaRPr lang="zh-CN" altLang="en-US" sz="1000" dirty="0">
              <a:latin typeface="微软雅黑" panose="020B0503020204020204" pitchFamily="34" charset="-122"/>
              <a:ea typeface="微软雅黑" panose="020B0503020204020204" pitchFamily="34" charset="-122"/>
            </a:endParaRPr>
          </a:p>
        </p:txBody>
      </p:sp>
      <p:sp>
        <p:nvSpPr>
          <p:cNvPr id="82" name="矩形 81"/>
          <p:cNvSpPr/>
          <p:nvPr/>
        </p:nvSpPr>
        <p:spPr>
          <a:xfrm>
            <a:off x="5857356" y="5175158"/>
            <a:ext cx="1080000" cy="952214"/>
          </a:xfrm>
          <a:prstGeom prst="rect">
            <a:avLst/>
          </a:prstGeom>
          <a:solidFill>
            <a:schemeClr val="accent2">
              <a:lumMod val="75000"/>
            </a:schemeClr>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系统集成服务</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83" name="矩形 82"/>
          <p:cNvSpPr/>
          <p:nvPr/>
        </p:nvSpPr>
        <p:spPr>
          <a:xfrm>
            <a:off x="853286" y="5850596"/>
            <a:ext cx="1080000" cy="276776"/>
          </a:xfrm>
          <a:prstGeom prst="rect">
            <a:avLst/>
          </a:prstGeom>
          <a:solidFill>
            <a:schemeClr val="accent2">
              <a:lumMod val="75000"/>
            </a:schemeClr>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调度服务</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84" name="矩形 83"/>
          <p:cNvSpPr/>
          <p:nvPr/>
        </p:nvSpPr>
        <p:spPr>
          <a:xfrm>
            <a:off x="2099632" y="5850596"/>
            <a:ext cx="1080000" cy="276776"/>
          </a:xfrm>
          <a:prstGeom prst="rect">
            <a:avLst/>
          </a:prstGeom>
          <a:solidFill>
            <a:schemeClr val="accent2">
              <a:lumMod val="75000"/>
            </a:schemeClr>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配置服务</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85" name="矩形 84"/>
          <p:cNvSpPr/>
          <p:nvPr/>
        </p:nvSpPr>
        <p:spPr>
          <a:xfrm>
            <a:off x="3367186" y="5850596"/>
            <a:ext cx="1080000" cy="276776"/>
          </a:xfrm>
          <a:prstGeom prst="rect">
            <a:avLst/>
          </a:prstGeom>
          <a:solidFill>
            <a:schemeClr val="accent2">
              <a:lumMod val="75000"/>
            </a:schemeClr>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缓存服务</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86" name="矩形 85"/>
          <p:cNvSpPr/>
          <p:nvPr/>
        </p:nvSpPr>
        <p:spPr>
          <a:xfrm>
            <a:off x="4606338" y="5850596"/>
            <a:ext cx="1080000" cy="276776"/>
          </a:xfrm>
          <a:prstGeom prst="rect">
            <a:avLst/>
          </a:prstGeom>
          <a:solidFill>
            <a:schemeClr val="accent2">
              <a:lumMod val="75000"/>
            </a:schemeClr>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监控服务</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87" name="矩形 86"/>
          <p:cNvSpPr/>
          <p:nvPr/>
        </p:nvSpPr>
        <p:spPr>
          <a:xfrm>
            <a:off x="2646499" y="3972146"/>
            <a:ext cx="1445313" cy="586903"/>
          </a:xfrm>
          <a:prstGeom prst="rect">
            <a:avLst/>
          </a:prstGeom>
          <a:solidFill>
            <a:schemeClr val="bg1">
              <a:lumMod val="75000"/>
            </a:schemeClr>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售后管理系统</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88" name="矩形 87"/>
          <p:cNvSpPr/>
          <p:nvPr/>
        </p:nvSpPr>
        <p:spPr>
          <a:xfrm>
            <a:off x="4308168" y="3972145"/>
            <a:ext cx="1445313" cy="586903"/>
          </a:xfrm>
          <a:prstGeom prst="rect">
            <a:avLst/>
          </a:prstGeom>
          <a:solidFill>
            <a:schemeClr val="bg1">
              <a:lumMod val="75000"/>
            </a:schemeClr>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电商</a:t>
            </a:r>
            <a:r>
              <a:rPr lang="zh-CN" altLang="en-US" sz="1200" dirty="0" smtClean="0">
                <a:solidFill>
                  <a:schemeClr val="bg1"/>
                </a:solidFill>
                <a:latin typeface="微软雅黑" panose="020B0503020204020204" pitchFamily="34" charset="-122"/>
                <a:ea typeface="微软雅黑" panose="020B0503020204020204" pitchFamily="34" charset="-122"/>
              </a:rPr>
              <a:t>系统</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89" name="矩形 88"/>
          <p:cNvSpPr/>
          <p:nvPr/>
        </p:nvSpPr>
        <p:spPr>
          <a:xfrm>
            <a:off x="5963561" y="3972145"/>
            <a:ext cx="847461" cy="586903"/>
          </a:xfrm>
          <a:prstGeom prst="rect">
            <a:avLst/>
          </a:prstGeom>
          <a:solidFill>
            <a:schemeClr val="bg1">
              <a:lumMod val="75000"/>
            </a:schemeClr>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altLang="zh-CN" sz="1200" dirty="0" smtClean="0">
                <a:solidFill>
                  <a:schemeClr val="bg1"/>
                </a:solidFill>
                <a:latin typeface="微软雅黑" panose="020B0503020204020204" pitchFamily="34" charset="-122"/>
                <a:ea typeface="微软雅黑" panose="020B0503020204020204" pitchFamily="34" charset="-122"/>
              </a:rPr>
              <a:t>……</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7094946" y="3209662"/>
            <a:ext cx="1351725" cy="246221"/>
          </a:xfrm>
          <a:prstGeom prst="rect">
            <a:avLst/>
          </a:prstGeom>
          <a:solidFill>
            <a:srgbClr val="EE5487"/>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1000" dirty="0" smtClean="0">
                <a:latin typeface="微软雅黑" panose="020B0503020204020204" pitchFamily="34" charset="-122"/>
                <a:ea typeface="微软雅黑" panose="020B0503020204020204" pitchFamily="34" charset="-122"/>
              </a:rPr>
              <a:t>集成开发平台</a:t>
            </a:r>
            <a:endParaRPr lang="zh-CN" altLang="en-US" sz="1000" dirty="0">
              <a:latin typeface="微软雅黑" panose="020B0503020204020204" pitchFamily="34" charset="-122"/>
              <a:ea typeface="微软雅黑" panose="020B0503020204020204" pitchFamily="34" charset="-122"/>
            </a:endParaRPr>
          </a:p>
        </p:txBody>
      </p:sp>
      <p:sp>
        <p:nvSpPr>
          <p:cNvPr id="91" name="文本框 90"/>
          <p:cNvSpPr txBox="1"/>
          <p:nvPr/>
        </p:nvSpPr>
        <p:spPr>
          <a:xfrm>
            <a:off x="782280" y="3223482"/>
            <a:ext cx="6257342" cy="246221"/>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zh-CN" sz="1000" dirty="0" smtClean="0">
                <a:latin typeface="微软雅黑" panose="020B0503020204020204" pitchFamily="34" charset="-122"/>
                <a:ea typeface="微软雅黑" panose="020B0503020204020204" pitchFamily="34" charset="-122"/>
              </a:rPr>
              <a:t>API</a:t>
            </a:r>
            <a:r>
              <a:rPr lang="zh-CN" altLang="en-US" sz="1000" dirty="0" smtClean="0">
                <a:latin typeface="微软雅黑" panose="020B0503020204020204" pitchFamily="34" charset="-122"/>
                <a:ea typeface="微软雅黑" panose="020B0503020204020204" pitchFamily="34" charset="-122"/>
              </a:rPr>
              <a:t>网关</a:t>
            </a:r>
            <a:endParaRPr lang="zh-CN" altLang="en-US" sz="1000" dirty="0">
              <a:latin typeface="微软雅黑" panose="020B0503020204020204" pitchFamily="34" charset="-122"/>
              <a:ea typeface="微软雅黑" panose="020B0503020204020204" pitchFamily="34" charset="-122"/>
            </a:endParaRPr>
          </a:p>
        </p:txBody>
      </p:sp>
      <p:sp>
        <p:nvSpPr>
          <p:cNvPr id="92" name="矩形 91"/>
          <p:cNvSpPr/>
          <p:nvPr/>
        </p:nvSpPr>
        <p:spPr>
          <a:xfrm>
            <a:off x="7219171" y="3694483"/>
            <a:ext cx="1080000" cy="276776"/>
          </a:xfrm>
          <a:prstGeom prst="rect">
            <a:avLst/>
          </a:prstGeom>
          <a:solidFill>
            <a:srgbClr val="F389AC"/>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云计算</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93" name="矩形 92"/>
          <p:cNvSpPr/>
          <p:nvPr/>
        </p:nvSpPr>
        <p:spPr>
          <a:xfrm>
            <a:off x="7223740" y="4462043"/>
            <a:ext cx="1080000" cy="276776"/>
          </a:xfrm>
          <a:prstGeom prst="rect">
            <a:avLst/>
          </a:prstGeom>
          <a:solidFill>
            <a:srgbClr val="F389AC"/>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微服务</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94" name="矩形 93"/>
          <p:cNvSpPr/>
          <p:nvPr/>
        </p:nvSpPr>
        <p:spPr>
          <a:xfrm>
            <a:off x="7223740" y="4845823"/>
            <a:ext cx="1080000" cy="276776"/>
          </a:xfrm>
          <a:prstGeom prst="rect">
            <a:avLst/>
          </a:prstGeom>
          <a:solidFill>
            <a:srgbClr val="F389AC"/>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组件化</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95" name="矩形 94"/>
          <p:cNvSpPr/>
          <p:nvPr/>
        </p:nvSpPr>
        <p:spPr>
          <a:xfrm>
            <a:off x="7223740" y="5229603"/>
            <a:ext cx="1080000" cy="276776"/>
          </a:xfrm>
          <a:prstGeom prst="rect">
            <a:avLst/>
          </a:prstGeom>
          <a:solidFill>
            <a:srgbClr val="F389AC"/>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自动化</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96" name="矩形 95"/>
          <p:cNvSpPr/>
          <p:nvPr/>
        </p:nvSpPr>
        <p:spPr>
          <a:xfrm>
            <a:off x="7231435" y="5613385"/>
            <a:ext cx="1080000" cy="276776"/>
          </a:xfrm>
          <a:prstGeom prst="rect">
            <a:avLst/>
          </a:prstGeom>
          <a:solidFill>
            <a:srgbClr val="F389AC"/>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高可用</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97" name="矩形 96"/>
          <p:cNvSpPr/>
          <p:nvPr/>
        </p:nvSpPr>
        <p:spPr>
          <a:xfrm>
            <a:off x="7231435" y="4078263"/>
            <a:ext cx="1080000" cy="276776"/>
          </a:xfrm>
          <a:prstGeom prst="rect">
            <a:avLst/>
          </a:prstGeom>
          <a:solidFill>
            <a:srgbClr val="F389AC"/>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虚拟化</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98" name="矩形 97"/>
          <p:cNvSpPr/>
          <p:nvPr/>
        </p:nvSpPr>
        <p:spPr>
          <a:xfrm>
            <a:off x="546149" y="1972602"/>
            <a:ext cx="8103543" cy="4323423"/>
          </a:xfrm>
          <a:prstGeom prst="rect">
            <a:avLst/>
          </a:prstGeom>
          <a:noFill/>
          <a:ln w="9525" cap="flat" cmpd="sng" algn="ctr">
            <a:solidFill>
              <a:schemeClr val="tx1">
                <a:lumMod val="75000"/>
                <a:lumOff val="2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99" name="矩形 98"/>
          <p:cNvSpPr/>
          <p:nvPr/>
        </p:nvSpPr>
        <p:spPr>
          <a:xfrm>
            <a:off x="1019346" y="2724691"/>
            <a:ext cx="1445313" cy="279101"/>
          </a:xfrm>
          <a:prstGeom prst="rect">
            <a:avLst/>
          </a:prstGeom>
          <a:solidFill>
            <a:srgbClr val="FBA74B"/>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业务系统门户</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101" name="矩形 100"/>
          <p:cNvSpPr/>
          <p:nvPr/>
        </p:nvSpPr>
        <p:spPr>
          <a:xfrm>
            <a:off x="782279" y="2405312"/>
            <a:ext cx="7664391" cy="703870"/>
          </a:xfrm>
          <a:prstGeom prst="rect">
            <a:avLst/>
          </a:prstGeom>
          <a:noFill/>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02" name="文本框 101"/>
          <p:cNvSpPr txBox="1"/>
          <p:nvPr/>
        </p:nvSpPr>
        <p:spPr>
          <a:xfrm>
            <a:off x="789810" y="2403339"/>
            <a:ext cx="1351725" cy="246221"/>
          </a:xfrm>
          <a:prstGeom prst="rect">
            <a:avLst/>
          </a:prstGeom>
          <a:solidFill>
            <a:srgbClr val="FB9B3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1000" dirty="0">
                <a:latin typeface="微软雅黑" panose="020B0503020204020204" pitchFamily="34" charset="-122"/>
                <a:ea typeface="微软雅黑" panose="020B0503020204020204" pitchFamily="34" charset="-122"/>
              </a:rPr>
              <a:t>客户端</a:t>
            </a:r>
          </a:p>
        </p:txBody>
      </p:sp>
      <p:sp>
        <p:nvSpPr>
          <p:cNvPr id="103" name="矩形 102"/>
          <p:cNvSpPr/>
          <p:nvPr/>
        </p:nvSpPr>
        <p:spPr>
          <a:xfrm>
            <a:off x="2681015" y="2724691"/>
            <a:ext cx="1445313" cy="279101"/>
          </a:xfrm>
          <a:prstGeom prst="rect">
            <a:avLst/>
          </a:prstGeom>
          <a:solidFill>
            <a:schemeClr val="bg1">
              <a:lumMod val="75000"/>
            </a:schemeClr>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altLang="zh-CN" sz="1000" dirty="0" smtClean="0">
                <a:solidFill>
                  <a:schemeClr val="bg1"/>
                </a:solidFill>
                <a:latin typeface="微软雅黑" panose="020B0503020204020204" pitchFamily="34" charset="-122"/>
                <a:ea typeface="微软雅黑" panose="020B0503020204020204" pitchFamily="34" charset="-122"/>
              </a:rPr>
              <a:t>BI</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104" name="矩形 103"/>
          <p:cNvSpPr/>
          <p:nvPr/>
        </p:nvSpPr>
        <p:spPr>
          <a:xfrm>
            <a:off x="4342684" y="2724690"/>
            <a:ext cx="1445313" cy="279101"/>
          </a:xfrm>
          <a:prstGeom prst="rect">
            <a:avLst/>
          </a:prstGeom>
          <a:solidFill>
            <a:schemeClr val="bg1">
              <a:lumMod val="75000"/>
            </a:schemeClr>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altLang="zh-CN" sz="1000" dirty="0" smtClean="0">
                <a:solidFill>
                  <a:schemeClr val="bg1"/>
                </a:solidFill>
                <a:latin typeface="微软雅黑" panose="020B0503020204020204" pitchFamily="34" charset="-122"/>
                <a:ea typeface="微软雅黑" panose="020B0503020204020204" pitchFamily="34" charset="-122"/>
              </a:rPr>
              <a:t>APP</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105" name="矩形 104"/>
          <p:cNvSpPr/>
          <p:nvPr/>
        </p:nvSpPr>
        <p:spPr>
          <a:xfrm>
            <a:off x="7633618" y="2724689"/>
            <a:ext cx="627854" cy="279101"/>
          </a:xfrm>
          <a:prstGeom prst="rect">
            <a:avLst/>
          </a:prstGeom>
          <a:solidFill>
            <a:schemeClr val="bg1">
              <a:lumMod val="75000"/>
            </a:schemeClr>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altLang="zh-CN" sz="1000" dirty="0" smtClean="0">
                <a:solidFill>
                  <a:schemeClr val="bg1"/>
                </a:solidFill>
                <a:latin typeface="微软雅黑" panose="020B0503020204020204" pitchFamily="34" charset="-122"/>
                <a:ea typeface="微软雅黑" panose="020B0503020204020204" pitchFamily="34" charset="-122"/>
              </a:rPr>
              <a:t>……</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106" name="矩形 105"/>
          <p:cNvSpPr/>
          <p:nvPr/>
        </p:nvSpPr>
        <p:spPr>
          <a:xfrm>
            <a:off x="5971949" y="2724404"/>
            <a:ext cx="1445313" cy="279101"/>
          </a:xfrm>
          <a:prstGeom prst="rect">
            <a:avLst/>
          </a:prstGeom>
          <a:solidFill>
            <a:schemeClr val="bg1">
              <a:lumMod val="75000"/>
            </a:schemeClr>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微信</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107" name="标题 2"/>
          <p:cNvSpPr txBox="1">
            <a:spLocks/>
          </p:cNvSpPr>
          <p:nvPr/>
        </p:nvSpPr>
        <p:spPr>
          <a:xfrm>
            <a:off x="166688" y="116634"/>
            <a:ext cx="8592978" cy="794593"/>
          </a:xfrm>
          <a:prstGeom prst="rect">
            <a:avLst/>
          </a:prstGeom>
          <a:noFill/>
          <a:ln>
            <a:noFill/>
          </a:ln>
        </p:spPr>
        <p:txBody>
          <a:bodyPr vert="horz" wrap="square" lIns="76200" tIns="38100" rIns="76200" bIns="117000" numCol="1" anchor="ctr" anchorCtr="0" compatLnSpc="1">
            <a:prstTxWarp prst="textNoShape">
              <a:avLst/>
            </a:prstTxWarp>
          </a:bodyPr>
          <a:lstStyle>
            <a:lvl1pPr algn="l" defTabSz="457200" rtl="0" eaLnBrk="1" fontAlgn="base" hangingPunct="1">
              <a:spcBef>
                <a:spcPct val="0"/>
              </a:spcBef>
              <a:spcAft>
                <a:spcPct val="0"/>
              </a:spcAft>
              <a:defRPr kumimoji="1" lang="zh-CN" altLang="en-US" sz="1600" b="0" i="0" kern="1200" dirty="0">
                <a:solidFill>
                  <a:srgbClr val="004890"/>
                </a:solidFill>
                <a:latin typeface="微软雅黑"/>
                <a:ea typeface="微软雅黑"/>
                <a:cs typeface="微软雅黑" charset="0"/>
              </a:defRPr>
            </a:lvl1pPr>
            <a:lvl2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2pPr>
            <a:lvl3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3pPr>
            <a:lvl4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4pPr>
            <a:lvl5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5pPr>
            <a:lvl6pPr marL="4572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6pPr>
            <a:lvl7pPr marL="9144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7pPr>
            <a:lvl8pPr marL="13716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8pPr>
            <a:lvl9pPr marL="18288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9pPr>
          </a:lstStyle>
          <a:p>
            <a:r>
              <a:rPr lang="zh-CN" altLang="en-US" sz="1667" dirty="0" smtClean="0">
                <a:latin typeface="Arial Unicode MS"/>
              </a:rPr>
              <a:t>信息化架构设计蓝图</a:t>
            </a:r>
            <a:endParaRPr lang="zh-CN" altLang="en-US" sz="1667" dirty="0">
              <a:latin typeface="Arial Unicode MS"/>
            </a:endParaRPr>
          </a:p>
        </p:txBody>
      </p:sp>
    </p:spTree>
    <p:extLst>
      <p:ext uri="{BB962C8B-B14F-4D97-AF65-F5344CB8AC3E}">
        <p14:creationId xmlns:p14="http://schemas.microsoft.com/office/powerpoint/2010/main" val="1371368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直接箭头连接符 112"/>
          <p:cNvCxnSpPr/>
          <p:nvPr/>
        </p:nvCxnSpPr>
        <p:spPr>
          <a:xfrm flipH="1">
            <a:off x="5683269" y="5056711"/>
            <a:ext cx="3740" cy="638711"/>
          </a:xfrm>
          <a:prstGeom prst="straightConnector1">
            <a:avLst/>
          </a:prstGeom>
          <a:ln w="6350">
            <a:solidFill>
              <a:srgbClr val="E91E63"/>
            </a:solidFill>
            <a:prstDash val="lg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12" name="直接箭头连接符 111"/>
          <p:cNvCxnSpPr/>
          <p:nvPr/>
        </p:nvCxnSpPr>
        <p:spPr>
          <a:xfrm flipH="1">
            <a:off x="3534862" y="5056711"/>
            <a:ext cx="3740" cy="638711"/>
          </a:xfrm>
          <a:prstGeom prst="straightConnector1">
            <a:avLst/>
          </a:prstGeom>
          <a:ln w="6350">
            <a:solidFill>
              <a:srgbClr val="E91E63"/>
            </a:solidFill>
            <a:prstDash val="lg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10" name="直接箭头连接符 109"/>
          <p:cNvCxnSpPr>
            <a:endCxn id="94" idx="0"/>
          </p:cNvCxnSpPr>
          <p:nvPr/>
        </p:nvCxnSpPr>
        <p:spPr>
          <a:xfrm flipH="1">
            <a:off x="1517329" y="5082014"/>
            <a:ext cx="3740" cy="638711"/>
          </a:xfrm>
          <a:prstGeom prst="straightConnector1">
            <a:avLst/>
          </a:prstGeom>
          <a:ln w="6350">
            <a:solidFill>
              <a:srgbClr val="E91E63"/>
            </a:solidFill>
            <a:prstDash val="lg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87" name="矩形 86"/>
          <p:cNvSpPr/>
          <p:nvPr/>
        </p:nvSpPr>
        <p:spPr>
          <a:xfrm>
            <a:off x="4466592" y="3380909"/>
            <a:ext cx="1631034" cy="1641412"/>
          </a:xfrm>
          <a:prstGeom prst="rect">
            <a:avLst/>
          </a:prstGeom>
          <a:ln w="6350">
            <a:solidFill>
              <a:srgbClr val="E91E63"/>
            </a:solidFill>
            <a:prstDash val="sysDash"/>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endParaRPr kumimoji="1" lang="zh-CN" altLang="en-US" sz="1000" dirty="0" smtClean="0"/>
          </a:p>
        </p:txBody>
      </p:sp>
      <p:sp>
        <p:nvSpPr>
          <p:cNvPr id="88" name="文本框 87"/>
          <p:cNvSpPr txBox="1"/>
          <p:nvPr/>
        </p:nvSpPr>
        <p:spPr>
          <a:xfrm>
            <a:off x="4944496" y="3291105"/>
            <a:ext cx="787395" cy="24622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altLang="zh-CN" sz="1000" dirty="0" smtClean="0">
                <a:latin typeface="微软雅黑" panose="020B0503020204020204" pitchFamily="34" charset="-122"/>
                <a:ea typeface="微软雅黑" panose="020B0503020204020204" pitchFamily="34" charset="-122"/>
              </a:rPr>
              <a:t>C</a:t>
            </a:r>
            <a:r>
              <a:rPr lang="zh-CN" altLang="en-US" sz="1000" dirty="0" smtClean="0">
                <a:latin typeface="微软雅黑" panose="020B0503020204020204" pitchFamily="34" charset="-122"/>
                <a:ea typeface="微软雅黑" panose="020B0503020204020204" pitchFamily="34" charset="-122"/>
              </a:rPr>
              <a:t>服务集群</a:t>
            </a:r>
            <a:endParaRPr lang="zh-CN" altLang="en-US" sz="1000" dirty="0">
              <a:latin typeface="微软雅黑" panose="020B0503020204020204" pitchFamily="34" charset="-122"/>
              <a:ea typeface="微软雅黑" panose="020B0503020204020204" pitchFamily="34" charset="-122"/>
            </a:endParaRPr>
          </a:p>
        </p:txBody>
      </p:sp>
      <p:sp>
        <p:nvSpPr>
          <p:cNvPr id="86" name="矩形 85"/>
          <p:cNvSpPr/>
          <p:nvPr/>
        </p:nvSpPr>
        <p:spPr>
          <a:xfrm>
            <a:off x="2458089" y="3380970"/>
            <a:ext cx="1631034" cy="1641412"/>
          </a:xfrm>
          <a:prstGeom prst="rect">
            <a:avLst/>
          </a:prstGeom>
          <a:ln w="6350">
            <a:solidFill>
              <a:srgbClr val="E91E63"/>
            </a:solidFill>
            <a:prstDash val="sysDash"/>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endParaRPr kumimoji="1" lang="zh-CN" altLang="en-US" sz="1000" dirty="0" smtClean="0"/>
          </a:p>
        </p:txBody>
      </p:sp>
      <p:sp>
        <p:nvSpPr>
          <p:cNvPr id="83" name="矩形 82"/>
          <p:cNvSpPr/>
          <p:nvPr/>
        </p:nvSpPr>
        <p:spPr>
          <a:xfrm>
            <a:off x="457498" y="3380909"/>
            <a:ext cx="1631034" cy="1641412"/>
          </a:xfrm>
          <a:prstGeom prst="rect">
            <a:avLst/>
          </a:prstGeom>
          <a:ln w="6350">
            <a:solidFill>
              <a:srgbClr val="E91E63"/>
            </a:solidFill>
            <a:prstDash val="sysDash"/>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endParaRPr kumimoji="1" lang="zh-CN" altLang="en-US" sz="1000" dirty="0" smtClean="0"/>
          </a:p>
        </p:txBody>
      </p:sp>
      <p:sp>
        <p:nvSpPr>
          <p:cNvPr id="3" name="标题 2"/>
          <p:cNvSpPr>
            <a:spLocks noGrp="1"/>
          </p:cNvSpPr>
          <p:nvPr>
            <p:ph type="title"/>
          </p:nvPr>
        </p:nvSpPr>
        <p:spPr>
          <a:xfrm>
            <a:off x="166688" y="116634"/>
            <a:ext cx="8592978" cy="794593"/>
          </a:xfrm>
          <a:noFill/>
          <a:ln>
            <a:noFill/>
          </a:ln>
        </p:spPr>
        <p:txBody>
          <a:bodyPr vert="horz" wrap="square" lIns="76200" tIns="38100" rIns="76200" bIns="117000" numCol="1" anchor="ctr" anchorCtr="0" compatLnSpc="1">
            <a:prstTxWarp prst="textNoShape">
              <a:avLst/>
            </a:prstTxWarp>
          </a:bodyPr>
          <a:lstStyle/>
          <a:p>
            <a:r>
              <a:rPr lang="zh-CN" altLang="en-US" sz="1667" dirty="0" smtClean="0">
                <a:latin typeface="Arial Unicode MS"/>
              </a:rPr>
              <a:t>微服务架构</a:t>
            </a:r>
            <a:endParaRPr lang="en-US" sz="1667" dirty="0">
              <a:latin typeface="Arial Unicode MS"/>
            </a:endParaRPr>
          </a:p>
        </p:txBody>
      </p:sp>
      <p:sp>
        <p:nvSpPr>
          <p:cNvPr id="4" name="Rectangle 7"/>
          <p:cNvSpPr>
            <a:spLocks noChangeArrowheads="1"/>
          </p:cNvSpPr>
          <p:nvPr/>
        </p:nvSpPr>
        <p:spPr bwMode="auto">
          <a:xfrm>
            <a:off x="546827" y="1030249"/>
            <a:ext cx="6287659" cy="874689"/>
          </a:xfrm>
          <a:prstGeom prst="rect">
            <a:avLst/>
          </a:prstGeom>
          <a:solidFill>
            <a:schemeClr val="bg1"/>
          </a:solidFill>
          <a:ln w="3175" cmpd="sng">
            <a:solidFill>
              <a:srgbClr val="E92663"/>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zh-CN" altLang="en-US" sz="1000" dirty="0" smtClean="0">
                <a:solidFill>
                  <a:srgbClr val="E92663"/>
                </a:solidFill>
                <a:latin typeface="微软雅黑"/>
                <a:ea typeface="微软雅黑"/>
                <a:cs typeface="微软雅黑"/>
              </a:rPr>
              <a:t>客户端</a:t>
            </a:r>
            <a:endParaRPr lang="en-US" sz="1000" dirty="0">
              <a:solidFill>
                <a:srgbClr val="E92663"/>
              </a:solidFill>
              <a:latin typeface="微软雅黑"/>
              <a:ea typeface="微软雅黑"/>
              <a:cs typeface="微软雅黑"/>
            </a:endParaRPr>
          </a:p>
        </p:txBody>
      </p:sp>
      <p:sp>
        <p:nvSpPr>
          <p:cNvPr id="5" name="矩形 4"/>
          <p:cNvSpPr/>
          <p:nvPr/>
        </p:nvSpPr>
        <p:spPr>
          <a:xfrm>
            <a:off x="2862227" y="1533921"/>
            <a:ext cx="1548000" cy="288000"/>
          </a:xfrm>
          <a:prstGeom prst="rect">
            <a:avLst/>
          </a:prstGeom>
          <a:solidFill>
            <a:srgbClr val="E91E63"/>
          </a:solidFill>
          <a:ln>
            <a:no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a:solidFill>
                  <a:schemeClr val="bg1"/>
                </a:solidFill>
                <a:latin typeface="微软雅黑" panose="020B0503020204020204" pitchFamily="34" charset="-122"/>
                <a:ea typeface="微软雅黑" panose="020B0503020204020204" pitchFamily="34" charset="-122"/>
              </a:rPr>
              <a:t>微</a:t>
            </a:r>
            <a:r>
              <a:rPr lang="zh-CN" altLang="en-US" sz="1000" dirty="0" smtClean="0">
                <a:solidFill>
                  <a:schemeClr val="bg1"/>
                </a:solidFill>
                <a:latin typeface="微软雅黑" panose="020B0503020204020204" pitchFamily="34" charset="-122"/>
                <a:ea typeface="微软雅黑" panose="020B0503020204020204" pitchFamily="34" charset="-122"/>
              </a:rPr>
              <a:t>信端</a:t>
            </a:r>
            <a:r>
              <a:rPr lang="en-US" altLang="zh-CN" sz="1000" dirty="0" smtClean="0">
                <a:solidFill>
                  <a:schemeClr val="bg1"/>
                </a:solidFill>
                <a:latin typeface="微软雅黑" panose="020B0503020204020204" pitchFamily="34" charset="-122"/>
                <a:ea typeface="微软雅黑" panose="020B0503020204020204" pitchFamily="34" charset="-122"/>
              </a:rPr>
              <a:t>(Web)</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1165193" y="1533921"/>
            <a:ext cx="1548000" cy="288000"/>
          </a:xfrm>
          <a:prstGeom prst="rect">
            <a:avLst/>
          </a:prstGeom>
          <a:solidFill>
            <a:srgbClr val="E91E63"/>
          </a:solidFill>
          <a:ln>
            <a:no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a:solidFill>
                  <a:schemeClr val="bg1"/>
                </a:solidFill>
                <a:latin typeface="微软雅黑" panose="020B0503020204020204" pitchFamily="34" charset="-122"/>
                <a:ea typeface="微软雅黑" panose="020B0503020204020204" pitchFamily="34" charset="-122"/>
              </a:rPr>
              <a:t>移动</a:t>
            </a:r>
            <a:r>
              <a:rPr lang="zh-CN" altLang="en-US" sz="1000" dirty="0" smtClean="0">
                <a:solidFill>
                  <a:schemeClr val="bg1"/>
                </a:solidFill>
                <a:latin typeface="微软雅黑" panose="020B0503020204020204" pitchFamily="34" charset="-122"/>
                <a:ea typeface="微软雅黑" panose="020B0503020204020204" pitchFamily="34" charset="-122"/>
              </a:rPr>
              <a:t>端</a:t>
            </a:r>
            <a:r>
              <a:rPr lang="en-US" altLang="zh-CN" sz="1000" dirty="0" smtClean="0">
                <a:solidFill>
                  <a:schemeClr val="bg1"/>
                </a:solidFill>
                <a:latin typeface="微软雅黑" panose="020B0503020204020204" pitchFamily="34" charset="-122"/>
                <a:ea typeface="微软雅黑" panose="020B0503020204020204" pitchFamily="34" charset="-122"/>
              </a:rPr>
              <a:t>(iOS/Android)</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839951" y="1143965"/>
            <a:ext cx="1882723" cy="288000"/>
          </a:xfrm>
          <a:prstGeom prst="rect">
            <a:avLst/>
          </a:prstGeom>
          <a:solidFill>
            <a:srgbClr val="E91E63"/>
          </a:solidFill>
          <a:ln>
            <a:no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桌面端</a:t>
            </a:r>
            <a:r>
              <a:rPr lang="en-US" altLang="zh-CN" sz="1000" dirty="0" smtClean="0">
                <a:solidFill>
                  <a:schemeClr val="bg1"/>
                </a:solidFill>
                <a:latin typeface="微软雅黑" panose="020B0503020204020204" pitchFamily="34" charset="-122"/>
                <a:ea typeface="微软雅黑" panose="020B0503020204020204" pitchFamily="34" charset="-122"/>
              </a:rPr>
              <a:t>(Web)</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4615823" y="1147923"/>
            <a:ext cx="2085350" cy="623127"/>
          </a:xfrm>
          <a:prstGeom prst="rect">
            <a:avLst/>
          </a:prstGeom>
          <a:noFill/>
          <a:ln>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rgbClr val="E92663"/>
                </a:solidFill>
                <a:latin typeface="微软雅黑" panose="020B0503020204020204" pitchFamily="34" charset="-122"/>
                <a:ea typeface="微软雅黑" panose="020B0503020204020204" pitchFamily="34" charset="-122"/>
              </a:rPr>
              <a:t>用户行为记录及分析</a:t>
            </a:r>
            <a:endParaRPr lang="zh-CN" altLang="en-US" sz="1000" dirty="0">
              <a:solidFill>
                <a:srgbClr val="E92663"/>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550429" y="1005466"/>
            <a:ext cx="954107"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第三方服务</a:t>
            </a:r>
          </a:p>
        </p:txBody>
      </p:sp>
      <p:grpSp>
        <p:nvGrpSpPr>
          <p:cNvPr id="10" name="组合 9"/>
          <p:cNvGrpSpPr/>
          <p:nvPr/>
        </p:nvGrpSpPr>
        <p:grpSpPr>
          <a:xfrm>
            <a:off x="7465059" y="2599356"/>
            <a:ext cx="1080000" cy="792000"/>
            <a:chOff x="7477749" y="1615029"/>
            <a:chExt cx="1296035" cy="829644"/>
          </a:xfrm>
        </p:grpSpPr>
        <p:sp>
          <p:nvSpPr>
            <p:cNvPr id="11" name="圆角矩形 10"/>
            <p:cNvSpPr/>
            <p:nvPr/>
          </p:nvSpPr>
          <p:spPr>
            <a:xfrm>
              <a:off x="7500308" y="1936693"/>
              <a:ext cx="72000" cy="257887"/>
            </a:xfrm>
            <a:prstGeom prst="roundRect">
              <a:avLst/>
            </a:prstGeom>
            <a:solidFill>
              <a:srgbClr val="B3E5FC"/>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矩形 11"/>
            <p:cNvSpPr/>
            <p:nvPr/>
          </p:nvSpPr>
          <p:spPr>
            <a:xfrm>
              <a:off x="7477749" y="2009845"/>
              <a:ext cx="36000" cy="36000"/>
            </a:xfrm>
            <a:prstGeom prst="rect">
              <a:avLst/>
            </a:prstGeom>
            <a:solidFill>
              <a:srgbClr val="03A9F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7477749" y="2096926"/>
              <a:ext cx="36000" cy="36000"/>
            </a:xfrm>
            <a:prstGeom prst="rect">
              <a:avLst/>
            </a:prstGeom>
            <a:solidFill>
              <a:srgbClr val="03A9F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圆角矩形 13"/>
            <p:cNvSpPr/>
            <p:nvPr/>
          </p:nvSpPr>
          <p:spPr>
            <a:xfrm>
              <a:off x="7551474" y="1615029"/>
              <a:ext cx="1222310" cy="829644"/>
            </a:xfrm>
            <a:prstGeom prst="roundRect">
              <a:avLst>
                <a:gd name="adj" fmla="val 9092"/>
              </a:avLst>
            </a:prstGeom>
            <a:solidFill>
              <a:srgbClr val="B3E5FC"/>
            </a:solidFill>
            <a:ln>
              <a:noFill/>
            </a:ln>
            <a:effectLst>
              <a:outerShdw blurRad="40000" dist="23000" dir="96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altLang="zh-CN" sz="1000" dirty="0">
                  <a:solidFill>
                    <a:srgbClr val="0288D1"/>
                  </a:solidFill>
                  <a:latin typeface="微软雅黑" panose="020B0503020204020204" pitchFamily="34" charset="-122"/>
                  <a:ea typeface="微软雅黑" panose="020B0503020204020204" pitchFamily="34" charset="-122"/>
                </a:rPr>
                <a:t>SAAS</a:t>
              </a:r>
              <a:r>
                <a:rPr lang="zh-CN" altLang="en-US" sz="1000" dirty="0">
                  <a:solidFill>
                    <a:srgbClr val="0288D1"/>
                  </a:solidFill>
                  <a:latin typeface="微软雅黑" panose="020B0503020204020204" pitchFamily="34" charset="-122"/>
                  <a:ea typeface="微软雅黑" panose="020B0503020204020204" pitchFamily="34" charset="-122"/>
                </a:rPr>
                <a:t>云应用</a:t>
              </a:r>
            </a:p>
          </p:txBody>
        </p:sp>
        <p:pic>
          <p:nvPicPr>
            <p:cNvPr id="15" name="图片 14"/>
            <p:cNvPicPr>
              <a:picLocks noChangeAspect="1"/>
            </p:cNvPicPr>
            <p:nvPr/>
          </p:nvPicPr>
          <p:blipFill rotWithShape="1">
            <a:blip r:embed="rId2"/>
            <a:srcRect l="18684" t="12475" r="15194" b="33168"/>
            <a:stretch/>
          </p:blipFill>
          <p:spPr>
            <a:xfrm>
              <a:off x="7681768" y="1893277"/>
              <a:ext cx="993990" cy="490443"/>
            </a:xfrm>
            <a:prstGeom prst="rect">
              <a:avLst/>
            </a:prstGeom>
          </p:spPr>
        </p:pic>
      </p:grpSp>
      <p:grpSp>
        <p:nvGrpSpPr>
          <p:cNvPr id="16" name="组合 15"/>
          <p:cNvGrpSpPr/>
          <p:nvPr/>
        </p:nvGrpSpPr>
        <p:grpSpPr>
          <a:xfrm>
            <a:off x="7465059" y="3476498"/>
            <a:ext cx="1080000" cy="792000"/>
            <a:chOff x="7481348" y="2769612"/>
            <a:chExt cx="1296035" cy="829644"/>
          </a:xfrm>
        </p:grpSpPr>
        <p:sp>
          <p:nvSpPr>
            <p:cNvPr id="17" name="圆角矩形 16"/>
            <p:cNvSpPr/>
            <p:nvPr/>
          </p:nvSpPr>
          <p:spPr>
            <a:xfrm>
              <a:off x="7503907" y="3091276"/>
              <a:ext cx="72000" cy="257887"/>
            </a:xfrm>
            <a:prstGeom prst="roundRect">
              <a:avLst/>
            </a:prstGeom>
            <a:solidFill>
              <a:srgbClr val="B3E5FC"/>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矩形 17"/>
            <p:cNvSpPr/>
            <p:nvPr/>
          </p:nvSpPr>
          <p:spPr>
            <a:xfrm>
              <a:off x="7481348" y="3164428"/>
              <a:ext cx="36000" cy="36000"/>
            </a:xfrm>
            <a:prstGeom prst="rect">
              <a:avLst/>
            </a:prstGeom>
            <a:solidFill>
              <a:srgbClr val="03A9F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矩形 18"/>
            <p:cNvSpPr/>
            <p:nvPr/>
          </p:nvSpPr>
          <p:spPr>
            <a:xfrm>
              <a:off x="7481348" y="3251509"/>
              <a:ext cx="36000" cy="36000"/>
            </a:xfrm>
            <a:prstGeom prst="rect">
              <a:avLst/>
            </a:prstGeom>
            <a:solidFill>
              <a:srgbClr val="03A9F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圆角矩形 19"/>
            <p:cNvSpPr/>
            <p:nvPr/>
          </p:nvSpPr>
          <p:spPr>
            <a:xfrm>
              <a:off x="7555073" y="2769612"/>
              <a:ext cx="1222310" cy="829644"/>
            </a:xfrm>
            <a:prstGeom prst="roundRect">
              <a:avLst>
                <a:gd name="adj" fmla="val 8502"/>
              </a:avLst>
            </a:prstGeom>
            <a:solidFill>
              <a:srgbClr val="B3E5FC"/>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altLang="zh-CN" sz="1000" dirty="0">
                  <a:solidFill>
                    <a:srgbClr val="0288D1"/>
                  </a:solidFill>
                  <a:latin typeface="微软雅黑" panose="020B0503020204020204" pitchFamily="34" charset="-122"/>
                  <a:ea typeface="微软雅黑" panose="020B0503020204020204" pitchFamily="34" charset="-122"/>
                </a:rPr>
                <a:t>PAAS</a:t>
              </a:r>
              <a:r>
                <a:rPr lang="zh-CN" altLang="en-US" sz="1000" dirty="0">
                  <a:solidFill>
                    <a:srgbClr val="0288D1"/>
                  </a:solidFill>
                  <a:latin typeface="微软雅黑" panose="020B0503020204020204" pitchFamily="34" charset="-122"/>
                  <a:ea typeface="微软雅黑" panose="020B0503020204020204" pitchFamily="34" charset="-122"/>
                </a:rPr>
                <a:t>云服务</a:t>
              </a:r>
            </a:p>
          </p:txBody>
        </p:sp>
        <p:pic>
          <p:nvPicPr>
            <p:cNvPr id="21" name="图片 20"/>
            <p:cNvPicPr>
              <a:picLocks noChangeAspect="1"/>
            </p:cNvPicPr>
            <p:nvPr/>
          </p:nvPicPr>
          <p:blipFill rotWithShape="1">
            <a:blip r:embed="rId3"/>
            <a:srcRect l="2043" t="23380" r="1720" b="6420"/>
            <a:stretch/>
          </p:blipFill>
          <p:spPr>
            <a:xfrm>
              <a:off x="7698088" y="3057909"/>
              <a:ext cx="959696" cy="471782"/>
            </a:xfrm>
            <a:prstGeom prst="rect">
              <a:avLst/>
            </a:prstGeom>
          </p:spPr>
        </p:pic>
      </p:grpSp>
      <p:grpSp>
        <p:nvGrpSpPr>
          <p:cNvPr id="22" name="组合 21"/>
          <p:cNvGrpSpPr/>
          <p:nvPr/>
        </p:nvGrpSpPr>
        <p:grpSpPr>
          <a:xfrm>
            <a:off x="7465059" y="4360464"/>
            <a:ext cx="1080000" cy="792000"/>
            <a:chOff x="7481348" y="3915583"/>
            <a:chExt cx="1296035" cy="829644"/>
          </a:xfrm>
        </p:grpSpPr>
        <p:sp>
          <p:nvSpPr>
            <p:cNvPr id="23" name="圆角矩形 22"/>
            <p:cNvSpPr/>
            <p:nvPr/>
          </p:nvSpPr>
          <p:spPr>
            <a:xfrm>
              <a:off x="7503907" y="4237247"/>
              <a:ext cx="72000" cy="257887"/>
            </a:xfrm>
            <a:prstGeom prst="roundRect">
              <a:avLst/>
            </a:prstGeom>
            <a:solidFill>
              <a:srgbClr val="B3E5FC"/>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矩形 23"/>
            <p:cNvSpPr/>
            <p:nvPr/>
          </p:nvSpPr>
          <p:spPr>
            <a:xfrm>
              <a:off x="7481348" y="4310399"/>
              <a:ext cx="36000" cy="36000"/>
            </a:xfrm>
            <a:prstGeom prst="rect">
              <a:avLst/>
            </a:prstGeom>
            <a:solidFill>
              <a:srgbClr val="03A9F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矩形 24"/>
            <p:cNvSpPr/>
            <p:nvPr/>
          </p:nvSpPr>
          <p:spPr>
            <a:xfrm>
              <a:off x="7481348" y="4397480"/>
              <a:ext cx="36000" cy="36000"/>
            </a:xfrm>
            <a:prstGeom prst="rect">
              <a:avLst/>
            </a:prstGeom>
            <a:solidFill>
              <a:srgbClr val="03A9F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 name="圆角矩形 25"/>
            <p:cNvSpPr/>
            <p:nvPr/>
          </p:nvSpPr>
          <p:spPr>
            <a:xfrm>
              <a:off x="7555073" y="3915583"/>
              <a:ext cx="1222310" cy="829644"/>
            </a:xfrm>
            <a:prstGeom prst="roundRect">
              <a:avLst>
                <a:gd name="adj" fmla="val 7913"/>
              </a:avLst>
            </a:prstGeom>
            <a:solidFill>
              <a:srgbClr val="B3E5FC"/>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altLang="zh-CN" sz="1000" dirty="0">
                  <a:solidFill>
                    <a:srgbClr val="0288D1"/>
                  </a:solidFill>
                  <a:latin typeface="微软雅黑" panose="020B0503020204020204" pitchFamily="34" charset="-122"/>
                  <a:ea typeface="微软雅黑" panose="020B0503020204020204" pitchFamily="34" charset="-122"/>
                </a:rPr>
                <a:t>IAAS</a:t>
              </a:r>
              <a:r>
                <a:rPr lang="zh-CN" altLang="en-US" sz="1000" dirty="0">
                  <a:solidFill>
                    <a:srgbClr val="0288D1"/>
                  </a:solidFill>
                  <a:latin typeface="微软雅黑" panose="020B0503020204020204" pitchFamily="34" charset="-122"/>
                  <a:ea typeface="微软雅黑" panose="020B0503020204020204" pitchFamily="34" charset="-122"/>
                </a:rPr>
                <a:t>云服务</a:t>
              </a:r>
            </a:p>
          </p:txBody>
        </p:sp>
        <p:pic>
          <p:nvPicPr>
            <p:cNvPr id="27" name="图片 26"/>
            <p:cNvPicPr>
              <a:picLocks noChangeAspect="1"/>
            </p:cNvPicPr>
            <p:nvPr/>
          </p:nvPicPr>
          <p:blipFill rotWithShape="1">
            <a:blip r:embed="rId4" cstate="email">
              <a:extLst>
                <a:ext uri="{28A0092B-C50C-407E-A947-70E740481C1C}">
                  <a14:useLocalDpi xmlns:a14="http://schemas.microsoft.com/office/drawing/2010/main" val="0"/>
                </a:ext>
              </a:extLst>
            </a:blip>
            <a:srcRect l="3352" t="3872" r="7152" b="28876"/>
            <a:stretch/>
          </p:blipFill>
          <p:spPr>
            <a:xfrm>
              <a:off x="7698088" y="4210330"/>
              <a:ext cx="959696" cy="461099"/>
            </a:xfrm>
            <a:prstGeom prst="rect">
              <a:avLst/>
            </a:prstGeom>
            <a:solidFill>
              <a:schemeClr val="bg1"/>
            </a:solidFill>
          </p:spPr>
        </p:pic>
      </p:grpSp>
      <p:sp>
        <p:nvSpPr>
          <p:cNvPr id="28" name="矩形 27"/>
          <p:cNvSpPr/>
          <p:nvPr/>
        </p:nvSpPr>
        <p:spPr>
          <a:xfrm>
            <a:off x="7365144" y="1406018"/>
            <a:ext cx="1296035" cy="655814"/>
          </a:xfrm>
          <a:prstGeom prst="rect">
            <a:avLst/>
          </a:prstGeom>
          <a:noFill/>
          <a:ln>
            <a:solidFill>
              <a:srgbClr val="005BAC"/>
            </a:solidFill>
            <a:prstDash val="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dirty="0" smtClean="0">
                <a:solidFill>
                  <a:srgbClr val="005BAC"/>
                </a:solidFill>
                <a:latin typeface="微软雅黑" panose="020B0503020204020204" pitchFamily="34" charset="-122"/>
                <a:ea typeface="微软雅黑" panose="020B0503020204020204" pitchFamily="34" charset="-122"/>
              </a:rPr>
              <a:t>用户行为</a:t>
            </a:r>
          </a:p>
          <a:p>
            <a:pPr algn="ctr"/>
            <a:r>
              <a:rPr lang="zh-CN" altLang="en-US" sz="1000" dirty="0" smtClean="0">
                <a:solidFill>
                  <a:srgbClr val="005BAC"/>
                </a:solidFill>
                <a:latin typeface="微软雅黑" panose="020B0503020204020204" pitchFamily="34" charset="-122"/>
                <a:ea typeface="微软雅黑" panose="020B0503020204020204" pitchFamily="34" charset="-122"/>
              </a:rPr>
              <a:t>统计分析</a:t>
            </a:r>
            <a:endParaRPr lang="zh-CN" altLang="en-US" sz="1000" dirty="0">
              <a:solidFill>
                <a:srgbClr val="005BAC"/>
              </a:solidFill>
              <a:latin typeface="微软雅黑" panose="020B0503020204020204" pitchFamily="34" charset="-122"/>
              <a:ea typeface="微软雅黑" panose="020B0503020204020204" pitchFamily="34" charset="-122"/>
            </a:endParaRPr>
          </a:p>
        </p:txBody>
      </p:sp>
      <p:cxnSp>
        <p:nvCxnSpPr>
          <p:cNvPr id="29" name="直接箭头连接符 61"/>
          <p:cNvCxnSpPr/>
          <p:nvPr/>
        </p:nvCxnSpPr>
        <p:spPr>
          <a:xfrm flipV="1">
            <a:off x="6834486" y="1459487"/>
            <a:ext cx="478687" cy="0"/>
          </a:xfrm>
          <a:prstGeom prst="straightConnector1">
            <a:avLst/>
          </a:prstGeom>
          <a:ln w="6350">
            <a:solidFill>
              <a:srgbClr val="E91E63"/>
            </a:solidFill>
            <a:prstDash val="lg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0" name="直线连接符 170"/>
          <p:cNvCxnSpPr/>
          <p:nvPr/>
        </p:nvCxnSpPr>
        <p:spPr>
          <a:xfrm>
            <a:off x="7074334" y="1043606"/>
            <a:ext cx="0" cy="5400000"/>
          </a:xfrm>
          <a:prstGeom prst="line">
            <a:avLst/>
          </a:prstGeom>
          <a:ln w="19050">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7689995" y="2276123"/>
            <a:ext cx="646331" cy="276999"/>
          </a:xfrm>
          <a:prstGeom prst="rect">
            <a:avLst/>
          </a:prstGeom>
          <a:noFill/>
        </p:spPr>
        <p:txBody>
          <a:bodyPr wrap="none" rtlCol="0">
            <a:spAutoFit/>
          </a:bodyPr>
          <a:lstStyle/>
          <a:p>
            <a:r>
              <a:rPr lang="zh-CN" altLang="en-US" sz="1200" smtClean="0">
                <a:latin typeface="微软雅黑" panose="020B0503020204020204" pitchFamily="34" charset="-122"/>
                <a:ea typeface="微软雅黑" panose="020B0503020204020204" pitchFamily="34" charset="-122"/>
              </a:rPr>
              <a:t>云服务</a:t>
            </a:r>
            <a:endParaRPr lang="zh-CN" altLang="en-US" sz="1200" dirty="0">
              <a:latin typeface="微软雅黑" panose="020B0503020204020204" pitchFamily="34" charset="-122"/>
              <a:ea typeface="微软雅黑" panose="020B0503020204020204" pitchFamily="34" charset="-122"/>
            </a:endParaRPr>
          </a:p>
        </p:txBody>
      </p:sp>
      <p:sp>
        <p:nvSpPr>
          <p:cNvPr id="32" name="矩形 31"/>
          <p:cNvSpPr/>
          <p:nvPr/>
        </p:nvSpPr>
        <p:spPr>
          <a:xfrm>
            <a:off x="7365144" y="2230604"/>
            <a:ext cx="1302374" cy="3081224"/>
          </a:xfrm>
          <a:prstGeom prst="rect">
            <a:avLst/>
          </a:prstGeom>
          <a:noFill/>
          <a:ln>
            <a:solidFill>
              <a:srgbClr val="005BAC"/>
            </a:solidFill>
            <a:prstDash val="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zh-CN" altLang="en-US" sz="1200" dirty="0">
              <a:solidFill>
                <a:srgbClr val="005BAC"/>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752340" y="1237247"/>
            <a:ext cx="635110" cy="230832"/>
          </a:xfrm>
          <a:prstGeom prst="rect">
            <a:avLst/>
          </a:prstGeom>
          <a:noFill/>
        </p:spPr>
        <p:txBody>
          <a:bodyPr wrap="none" rtlCol="0">
            <a:spAutoFit/>
          </a:bodyPr>
          <a:lstStyle/>
          <a:p>
            <a:r>
              <a:rPr kumimoji="1" lang="zh-CN" altLang="en-US" sz="900" dirty="0" smtClean="0">
                <a:solidFill>
                  <a:srgbClr val="E92663"/>
                </a:solidFill>
                <a:latin typeface="Microsoft YaHei" charset="0"/>
                <a:ea typeface="Microsoft YaHei" charset="0"/>
                <a:cs typeface="Microsoft YaHei" charset="0"/>
              </a:rPr>
              <a:t>异步 </a:t>
            </a:r>
            <a:r>
              <a:rPr kumimoji="1" lang="en-US" altLang="zh-CN" sz="900" dirty="0" smtClean="0">
                <a:solidFill>
                  <a:srgbClr val="E92663"/>
                </a:solidFill>
                <a:latin typeface="Microsoft YaHei" charset="0"/>
                <a:ea typeface="Microsoft YaHei" charset="0"/>
                <a:cs typeface="Microsoft YaHei" charset="0"/>
              </a:rPr>
              <a:t>API</a:t>
            </a:r>
            <a:endParaRPr kumimoji="1" lang="zh-CN" altLang="en-US" sz="900" dirty="0">
              <a:solidFill>
                <a:srgbClr val="E92663"/>
              </a:solidFill>
              <a:latin typeface="Microsoft YaHei" charset="0"/>
              <a:ea typeface="Microsoft YaHei" charset="0"/>
              <a:cs typeface="Microsoft YaHei" charset="0"/>
            </a:endParaRPr>
          </a:p>
        </p:txBody>
      </p:sp>
      <p:sp>
        <p:nvSpPr>
          <p:cNvPr id="34" name="矩形 33"/>
          <p:cNvSpPr/>
          <p:nvPr/>
        </p:nvSpPr>
        <p:spPr>
          <a:xfrm>
            <a:off x="7351489" y="5987004"/>
            <a:ext cx="1296035" cy="468000"/>
          </a:xfrm>
          <a:prstGeom prst="rect">
            <a:avLst/>
          </a:prstGeom>
          <a:noFill/>
          <a:ln>
            <a:solidFill>
              <a:srgbClr val="005BAC"/>
            </a:solidFill>
            <a:prstDash val="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altLang="zh-CN" sz="1000" dirty="0" smtClean="0">
                <a:solidFill>
                  <a:srgbClr val="005BAC"/>
                </a:solidFill>
                <a:latin typeface="微软雅黑" panose="020B0503020204020204" pitchFamily="34" charset="-122"/>
                <a:ea typeface="微软雅黑" panose="020B0503020204020204" pitchFamily="34" charset="-122"/>
              </a:rPr>
              <a:t>SMS</a:t>
            </a:r>
            <a:r>
              <a:rPr lang="zh-CN" altLang="en-US" sz="1000" dirty="0">
                <a:solidFill>
                  <a:srgbClr val="005BAC"/>
                </a:solidFill>
                <a:latin typeface="微软雅黑" panose="020B0503020204020204" pitchFamily="34" charset="-122"/>
                <a:ea typeface="微软雅黑" panose="020B0503020204020204" pitchFamily="34" charset="-122"/>
              </a:rPr>
              <a:t> </a:t>
            </a:r>
            <a:r>
              <a:rPr lang="en-US" altLang="zh-CN" sz="1000" dirty="0" smtClean="0">
                <a:solidFill>
                  <a:srgbClr val="005BAC"/>
                </a:solidFill>
                <a:latin typeface="微软雅黑" panose="020B0503020204020204" pitchFamily="34" charset="-122"/>
                <a:ea typeface="微软雅黑" panose="020B0503020204020204" pitchFamily="34" charset="-122"/>
              </a:rPr>
              <a:t>/</a:t>
            </a:r>
            <a:r>
              <a:rPr lang="zh-CN" altLang="en-US" sz="1000" dirty="0" smtClean="0">
                <a:solidFill>
                  <a:srgbClr val="005BAC"/>
                </a:solidFill>
                <a:latin typeface="微软雅黑" panose="020B0503020204020204" pitchFamily="34" charset="-122"/>
                <a:ea typeface="微软雅黑" panose="020B0503020204020204" pitchFamily="34" charset="-122"/>
              </a:rPr>
              <a:t> </a:t>
            </a:r>
            <a:r>
              <a:rPr lang="en-US" altLang="zh-CN" sz="1000" dirty="0" smtClean="0">
                <a:solidFill>
                  <a:srgbClr val="005BAC"/>
                </a:solidFill>
                <a:latin typeface="微软雅黑" panose="020B0503020204020204" pitchFamily="34" charset="-122"/>
                <a:ea typeface="微软雅黑" panose="020B0503020204020204" pitchFamily="34" charset="-122"/>
              </a:rPr>
              <a:t>Mail</a:t>
            </a:r>
            <a:endParaRPr lang="zh-CN" altLang="en-US" sz="1000" dirty="0">
              <a:solidFill>
                <a:srgbClr val="005BAC"/>
              </a:solidFill>
              <a:latin typeface="微软雅黑" panose="020B0503020204020204" pitchFamily="34" charset="-122"/>
              <a:ea typeface="微软雅黑" panose="020B0503020204020204" pitchFamily="34" charset="-122"/>
            </a:endParaRPr>
          </a:p>
        </p:txBody>
      </p:sp>
      <p:sp>
        <p:nvSpPr>
          <p:cNvPr id="35" name="矩形 34"/>
          <p:cNvSpPr/>
          <p:nvPr/>
        </p:nvSpPr>
        <p:spPr>
          <a:xfrm>
            <a:off x="7362154" y="5393251"/>
            <a:ext cx="1296035" cy="468000"/>
          </a:xfrm>
          <a:prstGeom prst="rect">
            <a:avLst/>
          </a:prstGeom>
          <a:noFill/>
          <a:ln>
            <a:solidFill>
              <a:srgbClr val="005BAC"/>
            </a:solidFill>
            <a:prstDash val="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1000" smtClean="0">
                <a:solidFill>
                  <a:srgbClr val="005BAC"/>
                </a:solidFill>
                <a:latin typeface="微软雅黑" panose="020B0503020204020204" pitchFamily="34" charset="-122"/>
                <a:ea typeface="微软雅黑" panose="020B0503020204020204" pitchFamily="34" charset="-122"/>
              </a:rPr>
              <a:t>支付代理商</a:t>
            </a:r>
            <a:endParaRPr lang="zh-CN" altLang="en-US" sz="1000" dirty="0">
              <a:solidFill>
                <a:srgbClr val="005BAC"/>
              </a:solidFill>
              <a:latin typeface="微软雅黑" panose="020B0503020204020204" pitchFamily="34" charset="-122"/>
              <a:ea typeface="微软雅黑" panose="020B0503020204020204" pitchFamily="34" charset="-122"/>
            </a:endParaRPr>
          </a:p>
        </p:txBody>
      </p:sp>
      <p:sp>
        <p:nvSpPr>
          <p:cNvPr id="36" name="Rectangle 7"/>
          <p:cNvSpPr>
            <a:spLocks noChangeArrowheads="1"/>
          </p:cNvSpPr>
          <p:nvPr/>
        </p:nvSpPr>
        <p:spPr bwMode="auto">
          <a:xfrm>
            <a:off x="546827" y="2272036"/>
            <a:ext cx="6287659" cy="634389"/>
          </a:xfrm>
          <a:prstGeom prst="rect">
            <a:avLst/>
          </a:prstGeom>
          <a:solidFill>
            <a:schemeClr val="bg1"/>
          </a:solidFill>
          <a:ln w="3175" cmpd="sng">
            <a:solidFill>
              <a:srgbClr val="558ED5"/>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zh-CN" altLang="en-US" sz="1000" dirty="0" smtClean="0">
                <a:solidFill>
                  <a:schemeClr val="accent1"/>
                </a:solidFill>
                <a:latin typeface="微软雅黑"/>
                <a:ea typeface="微软雅黑"/>
                <a:cs typeface="微软雅黑"/>
              </a:rPr>
              <a:t>连接层</a:t>
            </a:r>
            <a:endParaRPr lang="en-US" sz="1000" dirty="0">
              <a:solidFill>
                <a:schemeClr val="accent1"/>
              </a:solidFill>
              <a:latin typeface="微软雅黑"/>
              <a:ea typeface="微软雅黑"/>
              <a:cs typeface="微软雅黑"/>
            </a:endParaRPr>
          </a:p>
        </p:txBody>
      </p:sp>
      <p:cxnSp>
        <p:nvCxnSpPr>
          <p:cNvPr id="37" name="直接连接符 36"/>
          <p:cNvCxnSpPr/>
          <p:nvPr/>
        </p:nvCxnSpPr>
        <p:spPr>
          <a:xfrm>
            <a:off x="560210" y="2091572"/>
            <a:ext cx="6300000" cy="0"/>
          </a:xfrm>
          <a:prstGeom prst="line">
            <a:avLst/>
          </a:prstGeom>
          <a:ln w="12700">
            <a:solidFill>
              <a:srgbClr val="E91E63"/>
            </a:solidFill>
            <a:prstDash val="dash"/>
          </a:ln>
        </p:spPr>
        <p:style>
          <a:lnRef idx="2">
            <a:schemeClr val="accent1"/>
          </a:lnRef>
          <a:fillRef idx="0">
            <a:schemeClr val="accent1"/>
          </a:fillRef>
          <a:effectRef idx="1">
            <a:schemeClr val="accent1"/>
          </a:effectRef>
          <a:fontRef idx="minor">
            <a:schemeClr val="tx1"/>
          </a:fontRef>
        </p:style>
      </p:cxnSp>
      <p:sp>
        <p:nvSpPr>
          <p:cNvPr id="38" name="矩形 37"/>
          <p:cNvSpPr/>
          <p:nvPr/>
        </p:nvSpPr>
        <p:spPr>
          <a:xfrm>
            <a:off x="546827" y="2157904"/>
            <a:ext cx="1728000" cy="216000"/>
          </a:xfrm>
          <a:prstGeom prst="rect">
            <a:avLst/>
          </a:prstGeom>
          <a:solidFill>
            <a:srgbClr val="B3E5FC"/>
          </a:solidFill>
          <a:ln>
            <a:noFill/>
          </a:ln>
        </p:spPr>
        <p:style>
          <a:lnRef idx="1">
            <a:schemeClr val="accent1"/>
          </a:lnRef>
          <a:fillRef idx="3">
            <a:schemeClr val="accent1"/>
          </a:fillRef>
          <a:effectRef idx="2">
            <a:schemeClr val="accent1"/>
          </a:effectRef>
          <a:fontRef idx="minor">
            <a:schemeClr val="lt1"/>
          </a:fontRef>
        </p:style>
        <p:txBody>
          <a:bodyPr vert="horz" lIns="36000" tIns="36000" rIns="36000" bIns="36000" rtlCol="0" anchor="ctr"/>
          <a:lstStyle/>
          <a:p>
            <a:pPr algn="ctr"/>
            <a:r>
              <a:rPr lang="zh-CN" altLang="en-US" sz="900" spc="300" dirty="0" smtClean="0">
                <a:solidFill>
                  <a:srgbClr val="0288D1"/>
                </a:solidFill>
                <a:latin typeface="微软雅黑" panose="020B0503020204020204" pitchFamily="34" charset="-122"/>
                <a:ea typeface="微软雅黑" panose="020B0503020204020204" pitchFamily="34" charset="-122"/>
              </a:rPr>
              <a:t>负载均衡</a:t>
            </a:r>
            <a:endParaRPr lang="zh-CN" altLang="en-US" sz="900" spc="300" dirty="0">
              <a:solidFill>
                <a:srgbClr val="0288D1"/>
              </a:solidFill>
              <a:latin typeface="微软雅黑" panose="020B0503020204020204" pitchFamily="34" charset="-122"/>
              <a:ea typeface="微软雅黑" panose="020B0503020204020204" pitchFamily="34" charset="-122"/>
            </a:endParaRPr>
          </a:p>
        </p:txBody>
      </p:sp>
      <p:cxnSp>
        <p:nvCxnSpPr>
          <p:cNvPr id="39" name="直接连接符 7176"/>
          <p:cNvCxnSpPr/>
          <p:nvPr/>
        </p:nvCxnSpPr>
        <p:spPr>
          <a:xfrm>
            <a:off x="560210" y="3148318"/>
            <a:ext cx="6300000" cy="0"/>
          </a:xfrm>
          <a:prstGeom prst="line">
            <a:avLst/>
          </a:prstGeom>
          <a:ln w="12700">
            <a:solidFill>
              <a:srgbClr val="E91E63"/>
            </a:solidFill>
            <a:prstDash val="dash"/>
          </a:ln>
        </p:spPr>
        <p:style>
          <a:lnRef idx="2">
            <a:schemeClr val="accent1"/>
          </a:lnRef>
          <a:fillRef idx="0">
            <a:schemeClr val="accent1"/>
          </a:fillRef>
          <a:effectRef idx="1">
            <a:schemeClr val="accent1"/>
          </a:effectRef>
          <a:fontRef idx="minor">
            <a:schemeClr val="tx1"/>
          </a:fontRef>
        </p:style>
      </p:cxnSp>
      <p:sp>
        <p:nvSpPr>
          <p:cNvPr id="40" name="矩形 39"/>
          <p:cNvSpPr/>
          <p:nvPr/>
        </p:nvSpPr>
        <p:spPr>
          <a:xfrm>
            <a:off x="1829303" y="2626870"/>
            <a:ext cx="1278792" cy="214860"/>
          </a:xfrm>
          <a:prstGeom prst="rect">
            <a:avLst/>
          </a:prstGeom>
          <a:ln w="6350">
            <a:solidFill>
              <a:srgbClr val="558ED5"/>
            </a:solidFill>
            <a:prstDash val="solid"/>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r>
              <a:rPr kumimoji="1" lang="en-US" altLang="zh-CN" sz="900" dirty="0" err="1" smtClean="0">
                <a:solidFill>
                  <a:srgbClr val="005BAC"/>
                </a:solidFill>
                <a:latin typeface="Microsoft YaHei" charset="0"/>
                <a:ea typeface="Microsoft YaHei" charset="0"/>
                <a:cs typeface="Microsoft YaHei" charset="0"/>
              </a:rPr>
              <a:t>Zuul</a:t>
            </a:r>
            <a:r>
              <a:rPr kumimoji="1" lang="en-US" altLang="zh-CN" sz="900" dirty="0" smtClean="0">
                <a:solidFill>
                  <a:srgbClr val="005BAC"/>
                </a:solidFill>
                <a:latin typeface="Microsoft YaHei" charset="0"/>
                <a:ea typeface="Microsoft YaHei" charset="0"/>
                <a:cs typeface="Microsoft YaHei" charset="0"/>
              </a:rPr>
              <a:t> Proxy</a:t>
            </a:r>
            <a:endParaRPr kumimoji="1" lang="zh-CN" altLang="en-US" sz="900" dirty="0">
              <a:solidFill>
                <a:srgbClr val="005BAC"/>
              </a:solidFill>
              <a:latin typeface="Microsoft YaHei" charset="0"/>
              <a:ea typeface="Microsoft YaHei" charset="0"/>
              <a:cs typeface="Microsoft YaHei" charset="0"/>
            </a:endParaRPr>
          </a:p>
        </p:txBody>
      </p:sp>
      <p:sp>
        <p:nvSpPr>
          <p:cNvPr id="41" name="矩形 40"/>
          <p:cNvSpPr/>
          <p:nvPr/>
        </p:nvSpPr>
        <p:spPr>
          <a:xfrm>
            <a:off x="3322219" y="2630751"/>
            <a:ext cx="1240548" cy="214860"/>
          </a:xfrm>
          <a:prstGeom prst="rect">
            <a:avLst/>
          </a:prstGeom>
          <a:ln w="6350">
            <a:solidFill>
              <a:srgbClr val="558ED5"/>
            </a:solidFill>
            <a:prstDash val="solid"/>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r>
              <a:rPr kumimoji="1" lang="en-US" altLang="zh-CN" sz="900" dirty="0" err="1">
                <a:solidFill>
                  <a:srgbClr val="005BAC"/>
                </a:solidFill>
                <a:latin typeface="Microsoft YaHei" charset="0"/>
                <a:ea typeface="Microsoft YaHei" charset="0"/>
                <a:cs typeface="Microsoft YaHei" charset="0"/>
              </a:rPr>
              <a:t>Zuul</a:t>
            </a:r>
            <a:r>
              <a:rPr kumimoji="1" lang="en-US" altLang="zh-CN" sz="900" dirty="0">
                <a:solidFill>
                  <a:srgbClr val="005BAC"/>
                </a:solidFill>
                <a:latin typeface="Microsoft YaHei" charset="0"/>
                <a:ea typeface="Microsoft YaHei" charset="0"/>
                <a:cs typeface="Microsoft YaHei" charset="0"/>
              </a:rPr>
              <a:t> Proxy</a:t>
            </a:r>
            <a:endParaRPr kumimoji="1" lang="zh-CN" altLang="en-US" sz="900" dirty="0">
              <a:solidFill>
                <a:srgbClr val="005BAC"/>
              </a:solidFill>
              <a:latin typeface="Microsoft YaHei" charset="0"/>
              <a:ea typeface="Microsoft YaHei" charset="0"/>
              <a:cs typeface="Microsoft YaHei" charset="0"/>
            </a:endParaRPr>
          </a:p>
        </p:txBody>
      </p:sp>
      <p:sp>
        <p:nvSpPr>
          <p:cNvPr id="42" name="矩形 41"/>
          <p:cNvSpPr/>
          <p:nvPr/>
        </p:nvSpPr>
        <p:spPr>
          <a:xfrm>
            <a:off x="5316425" y="2612923"/>
            <a:ext cx="1296000" cy="218198"/>
          </a:xfrm>
          <a:prstGeom prst="rect">
            <a:avLst/>
          </a:prstGeom>
          <a:solidFill>
            <a:schemeClr val="bg1"/>
          </a:solidFill>
          <a:ln w="6350">
            <a:solidFill>
              <a:srgbClr val="E92663"/>
            </a:solidFill>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r>
              <a:rPr kumimoji="1" lang="zh-CN" altLang="en-US" sz="900" dirty="0" smtClean="0">
                <a:solidFill>
                  <a:srgbClr val="E92663"/>
                </a:solidFill>
                <a:latin typeface="Microsoft YaHei" charset="0"/>
                <a:ea typeface="Microsoft YaHei" charset="0"/>
                <a:cs typeface="Microsoft YaHei" charset="0"/>
              </a:rPr>
              <a:t>配置服务</a:t>
            </a:r>
            <a:endParaRPr kumimoji="1" lang="zh-CN" altLang="en-US" sz="900" dirty="0">
              <a:solidFill>
                <a:srgbClr val="E92663"/>
              </a:solidFill>
              <a:latin typeface="Microsoft YaHei" charset="0"/>
              <a:ea typeface="Microsoft YaHei" charset="0"/>
              <a:cs typeface="Microsoft YaHei" charset="0"/>
            </a:endParaRPr>
          </a:p>
        </p:txBody>
      </p:sp>
      <p:sp>
        <p:nvSpPr>
          <p:cNvPr id="44" name="矩形 43"/>
          <p:cNvSpPr/>
          <p:nvPr/>
        </p:nvSpPr>
        <p:spPr>
          <a:xfrm>
            <a:off x="3314108" y="2323621"/>
            <a:ext cx="1240548" cy="214860"/>
          </a:xfrm>
          <a:prstGeom prst="rect">
            <a:avLst/>
          </a:prstGeom>
          <a:ln w="6350">
            <a:solidFill>
              <a:srgbClr val="558ED5"/>
            </a:solidFill>
            <a:prstDash val="solid"/>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r>
              <a:rPr kumimoji="1" lang="en-US" altLang="zh-CN" sz="900" dirty="0" smtClean="0">
                <a:solidFill>
                  <a:srgbClr val="005BAC"/>
                </a:solidFill>
                <a:latin typeface="Microsoft YaHei" charset="0"/>
                <a:ea typeface="Microsoft YaHei" charset="0"/>
                <a:cs typeface="Microsoft YaHei" charset="0"/>
              </a:rPr>
              <a:t>Nginx</a:t>
            </a:r>
            <a:endParaRPr kumimoji="1" lang="zh-CN" altLang="en-US" sz="900" dirty="0">
              <a:solidFill>
                <a:srgbClr val="005BAC"/>
              </a:solidFill>
              <a:latin typeface="Microsoft YaHei" charset="0"/>
              <a:ea typeface="Microsoft YaHei" charset="0"/>
              <a:cs typeface="Microsoft YaHei" charset="0"/>
            </a:endParaRPr>
          </a:p>
        </p:txBody>
      </p:sp>
      <p:cxnSp>
        <p:nvCxnSpPr>
          <p:cNvPr id="45" name="直接箭头连接符 61"/>
          <p:cNvCxnSpPr/>
          <p:nvPr/>
        </p:nvCxnSpPr>
        <p:spPr>
          <a:xfrm flipH="1">
            <a:off x="3483395" y="1916236"/>
            <a:ext cx="0" cy="360000"/>
          </a:xfrm>
          <a:prstGeom prst="straightConnector1">
            <a:avLst/>
          </a:prstGeom>
          <a:ln w="6350">
            <a:solidFill>
              <a:srgbClr val="E91E63"/>
            </a:solidFill>
            <a:prstDash val="lg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6" name="直接箭头连接符 61"/>
          <p:cNvCxnSpPr/>
          <p:nvPr/>
        </p:nvCxnSpPr>
        <p:spPr>
          <a:xfrm flipH="1">
            <a:off x="4370837" y="1901582"/>
            <a:ext cx="0" cy="360000"/>
          </a:xfrm>
          <a:prstGeom prst="straightConnector1">
            <a:avLst/>
          </a:prstGeom>
          <a:ln w="6350">
            <a:solidFill>
              <a:srgbClr val="E91E63"/>
            </a:solidFill>
            <a:prstDash val="lg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7" name="矩形 46"/>
          <p:cNvSpPr/>
          <p:nvPr/>
        </p:nvSpPr>
        <p:spPr>
          <a:xfrm>
            <a:off x="563724" y="3605862"/>
            <a:ext cx="1445313" cy="586903"/>
          </a:xfrm>
          <a:prstGeom prst="rect">
            <a:avLst/>
          </a:prstGeom>
          <a:solidFill>
            <a:srgbClr val="FFA000"/>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服务 </a:t>
            </a:r>
            <a:r>
              <a:rPr lang="en-US" altLang="zh-CN" sz="1200" dirty="0" smtClean="0">
                <a:solidFill>
                  <a:schemeClr val="bg1"/>
                </a:solidFill>
                <a:latin typeface="微软雅黑" panose="020B0503020204020204" pitchFamily="34" charset="-122"/>
                <a:ea typeface="微软雅黑" panose="020B0503020204020204" pitchFamily="34" charset="-122"/>
              </a:rPr>
              <a:t>A</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8" name="矩形 47"/>
          <p:cNvSpPr/>
          <p:nvPr/>
        </p:nvSpPr>
        <p:spPr>
          <a:xfrm>
            <a:off x="1703719" y="6123027"/>
            <a:ext cx="4018867" cy="464673"/>
          </a:xfrm>
          <a:prstGeom prst="rect">
            <a:avLst/>
          </a:prstGeom>
          <a:ln w="6350">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endParaRPr kumimoji="1" lang="zh-CN" altLang="en-US" sz="1000" dirty="0" smtClean="0"/>
          </a:p>
        </p:txBody>
      </p:sp>
      <p:sp>
        <p:nvSpPr>
          <p:cNvPr id="49" name="AutoShape 16"/>
          <p:cNvSpPr>
            <a:spLocks noChangeArrowheads="1"/>
          </p:cNvSpPr>
          <p:nvPr/>
        </p:nvSpPr>
        <p:spPr bwMode="auto">
          <a:xfrm>
            <a:off x="2341584" y="6262821"/>
            <a:ext cx="1000343" cy="252396"/>
          </a:xfrm>
          <a:prstGeom prst="can">
            <a:avLst>
              <a:gd name="adj" fmla="val 35972"/>
            </a:avLst>
          </a:prstGeom>
          <a:solidFill>
            <a:schemeClr val="bg1"/>
          </a:solidFill>
          <a:ln w="3175">
            <a:solidFill>
              <a:schemeClr val="bg1">
                <a:lumMod val="75000"/>
              </a:schemeClr>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smtClean="0">
                <a:solidFill>
                  <a:schemeClr val="tx1">
                    <a:lumMod val="65000"/>
                    <a:lumOff val="35000"/>
                  </a:schemeClr>
                </a:solidFill>
                <a:latin typeface="微软雅黑"/>
                <a:ea typeface="微软雅黑"/>
                <a:cs typeface="微软雅黑"/>
              </a:rPr>
              <a:t>MySQL(</a:t>
            </a:r>
            <a:r>
              <a:rPr lang="zh-CN" altLang="en-US" sz="900" dirty="0" smtClean="0">
                <a:solidFill>
                  <a:schemeClr val="tx1">
                    <a:lumMod val="65000"/>
                    <a:lumOff val="35000"/>
                  </a:schemeClr>
                </a:solidFill>
                <a:latin typeface="微软雅黑"/>
                <a:ea typeface="微软雅黑"/>
                <a:cs typeface="微软雅黑"/>
              </a:rPr>
              <a:t>主库</a:t>
            </a:r>
            <a:r>
              <a:rPr lang="en-US" altLang="zh-CN" sz="900" dirty="0" smtClean="0">
                <a:solidFill>
                  <a:schemeClr val="tx1">
                    <a:lumMod val="65000"/>
                    <a:lumOff val="35000"/>
                  </a:schemeClr>
                </a:solidFill>
                <a:latin typeface="微软雅黑"/>
                <a:ea typeface="微软雅黑"/>
                <a:cs typeface="微软雅黑"/>
              </a:rPr>
              <a:t>)</a:t>
            </a:r>
            <a:endParaRPr lang="en-US" sz="900" dirty="0">
              <a:solidFill>
                <a:schemeClr val="tx1">
                  <a:lumMod val="65000"/>
                  <a:lumOff val="35000"/>
                </a:schemeClr>
              </a:solidFill>
              <a:latin typeface="微软雅黑"/>
              <a:ea typeface="微软雅黑"/>
              <a:cs typeface="微软雅黑"/>
            </a:endParaRPr>
          </a:p>
        </p:txBody>
      </p:sp>
      <p:sp>
        <p:nvSpPr>
          <p:cNvPr id="50" name="AutoShape 16"/>
          <p:cNvSpPr>
            <a:spLocks noChangeArrowheads="1"/>
          </p:cNvSpPr>
          <p:nvPr/>
        </p:nvSpPr>
        <p:spPr bwMode="auto">
          <a:xfrm>
            <a:off x="4095192" y="6262821"/>
            <a:ext cx="1000343" cy="252396"/>
          </a:xfrm>
          <a:prstGeom prst="can">
            <a:avLst>
              <a:gd name="adj" fmla="val 35972"/>
            </a:avLst>
          </a:prstGeom>
          <a:solidFill>
            <a:schemeClr val="bg1"/>
          </a:solidFill>
          <a:ln w="3175">
            <a:solidFill>
              <a:schemeClr val="bg1">
                <a:lumMod val="75000"/>
              </a:schemeClr>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smtClean="0">
                <a:solidFill>
                  <a:schemeClr val="tx1">
                    <a:lumMod val="65000"/>
                    <a:lumOff val="35000"/>
                  </a:schemeClr>
                </a:solidFill>
                <a:latin typeface="微软雅黑"/>
                <a:ea typeface="微软雅黑"/>
                <a:cs typeface="微软雅黑"/>
              </a:rPr>
              <a:t>MySQL(</a:t>
            </a:r>
            <a:r>
              <a:rPr lang="zh-CN" altLang="en-US" sz="900" dirty="0">
                <a:solidFill>
                  <a:schemeClr val="tx1">
                    <a:lumMod val="65000"/>
                    <a:lumOff val="35000"/>
                  </a:schemeClr>
                </a:solidFill>
                <a:latin typeface="微软雅黑"/>
                <a:ea typeface="微软雅黑"/>
                <a:cs typeface="微软雅黑"/>
              </a:rPr>
              <a:t>从</a:t>
            </a:r>
            <a:r>
              <a:rPr lang="zh-CN" altLang="en-US" sz="900" dirty="0" smtClean="0">
                <a:solidFill>
                  <a:schemeClr val="tx1">
                    <a:lumMod val="65000"/>
                    <a:lumOff val="35000"/>
                  </a:schemeClr>
                </a:solidFill>
                <a:latin typeface="微软雅黑"/>
                <a:ea typeface="微软雅黑"/>
                <a:cs typeface="微软雅黑"/>
              </a:rPr>
              <a:t>库</a:t>
            </a:r>
            <a:r>
              <a:rPr lang="en-US" altLang="zh-CN" sz="900" dirty="0" smtClean="0">
                <a:solidFill>
                  <a:schemeClr val="tx1">
                    <a:lumMod val="65000"/>
                    <a:lumOff val="35000"/>
                  </a:schemeClr>
                </a:solidFill>
                <a:latin typeface="微软雅黑"/>
                <a:ea typeface="微软雅黑"/>
                <a:cs typeface="微软雅黑"/>
              </a:rPr>
              <a:t>)</a:t>
            </a:r>
            <a:endParaRPr lang="en-US" sz="900" dirty="0">
              <a:solidFill>
                <a:schemeClr val="tx1">
                  <a:lumMod val="65000"/>
                  <a:lumOff val="35000"/>
                </a:schemeClr>
              </a:solidFill>
              <a:latin typeface="微软雅黑"/>
              <a:ea typeface="微软雅黑"/>
              <a:cs typeface="微软雅黑"/>
            </a:endParaRPr>
          </a:p>
        </p:txBody>
      </p:sp>
      <p:cxnSp>
        <p:nvCxnSpPr>
          <p:cNvPr id="64" name="直接箭头连接符 61"/>
          <p:cNvCxnSpPr/>
          <p:nvPr/>
        </p:nvCxnSpPr>
        <p:spPr>
          <a:xfrm>
            <a:off x="2431127" y="2827782"/>
            <a:ext cx="4342" cy="505387"/>
          </a:xfrm>
          <a:prstGeom prst="straightConnector1">
            <a:avLst/>
          </a:prstGeom>
          <a:ln w="6350">
            <a:solidFill>
              <a:srgbClr val="E91E63"/>
            </a:solidFill>
            <a:prstDash val="lg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5" name="直接箭头连接符 61"/>
          <p:cNvCxnSpPr/>
          <p:nvPr/>
        </p:nvCxnSpPr>
        <p:spPr>
          <a:xfrm>
            <a:off x="5487842" y="2906425"/>
            <a:ext cx="324" cy="426744"/>
          </a:xfrm>
          <a:prstGeom prst="straightConnector1">
            <a:avLst/>
          </a:prstGeom>
          <a:ln w="6350">
            <a:solidFill>
              <a:srgbClr val="E91E63"/>
            </a:solidFill>
            <a:prstDash val="lg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7" name="直接箭头连接符 61"/>
          <p:cNvCxnSpPr/>
          <p:nvPr/>
        </p:nvCxnSpPr>
        <p:spPr>
          <a:xfrm>
            <a:off x="5296190" y="5022321"/>
            <a:ext cx="0" cy="310114"/>
          </a:xfrm>
          <a:prstGeom prst="straightConnector1">
            <a:avLst/>
          </a:prstGeom>
          <a:ln w="6350">
            <a:solidFill>
              <a:srgbClr val="E91E63"/>
            </a:solidFill>
            <a:prstDash val="lg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8" name="直接箭头连接符 61"/>
          <p:cNvCxnSpPr>
            <a:endCxn id="19" idx="1"/>
          </p:cNvCxnSpPr>
          <p:nvPr/>
        </p:nvCxnSpPr>
        <p:spPr>
          <a:xfrm flipV="1">
            <a:off x="6981092" y="3953714"/>
            <a:ext cx="483967" cy="2824"/>
          </a:xfrm>
          <a:prstGeom prst="straightConnector1">
            <a:avLst/>
          </a:prstGeom>
          <a:ln w="6350">
            <a:solidFill>
              <a:srgbClr val="E91E63"/>
            </a:solidFill>
            <a:prstDash val="lg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9" name="直接箭头连接符 61"/>
          <p:cNvCxnSpPr>
            <a:endCxn id="23" idx="1"/>
          </p:cNvCxnSpPr>
          <p:nvPr/>
        </p:nvCxnSpPr>
        <p:spPr>
          <a:xfrm flipV="1">
            <a:off x="6964761" y="4790626"/>
            <a:ext cx="519097" cy="5596"/>
          </a:xfrm>
          <a:prstGeom prst="straightConnector1">
            <a:avLst/>
          </a:prstGeom>
          <a:ln w="6350">
            <a:solidFill>
              <a:srgbClr val="E91E63"/>
            </a:solidFill>
            <a:prstDash val="lg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70" name="矩形 69"/>
          <p:cNvSpPr/>
          <p:nvPr/>
        </p:nvSpPr>
        <p:spPr>
          <a:xfrm>
            <a:off x="5316425" y="2334924"/>
            <a:ext cx="1296000" cy="218198"/>
          </a:xfrm>
          <a:prstGeom prst="rect">
            <a:avLst/>
          </a:prstGeom>
          <a:solidFill>
            <a:schemeClr val="bg1"/>
          </a:solidFill>
          <a:ln w="6350">
            <a:solidFill>
              <a:srgbClr val="E92663"/>
            </a:solidFill>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r>
              <a:rPr kumimoji="1" lang="en-US" altLang="zh-CN" sz="900" dirty="0" err="1" smtClean="0">
                <a:solidFill>
                  <a:srgbClr val="E92663"/>
                </a:solidFill>
                <a:latin typeface="Microsoft YaHei" charset="0"/>
                <a:ea typeface="Microsoft YaHei" charset="0"/>
                <a:cs typeface="Microsoft YaHei" charset="0"/>
              </a:rPr>
              <a:t>GIt</a:t>
            </a:r>
            <a:endParaRPr kumimoji="1" lang="zh-CN" altLang="en-US" sz="900" dirty="0">
              <a:solidFill>
                <a:srgbClr val="E92663"/>
              </a:solidFill>
              <a:latin typeface="Microsoft YaHei" charset="0"/>
              <a:ea typeface="Microsoft YaHei" charset="0"/>
              <a:cs typeface="Microsoft YaHei" charset="0"/>
            </a:endParaRPr>
          </a:p>
        </p:txBody>
      </p:sp>
      <p:sp>
        <p:nvSpPr>
          <p:cNvPr id="72" name="矩形 71"/>
          <p:cNvSpPr/>
          <p:nvPr/>
        </p:nvSpPr>
        <p:spPr>
          <a:xfrm>
            <a:off x="882967" y="3915976"/>
            <a:ext cx="851913" cy="182252"/>
          </a:xfrm>
          <a:prstGeom prst="rect">
            <a:avLst/>
          </a:prstGeom>
          <a:solidFill>
            <a:schemeClr val="bg1"/>
          </a:solidFill>
          <a:ln>
            <a:solidFill>
              <a:srgbClr val="E91E63"/>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altLang="zh-CN" sz="900" dirty="0" smtClean="0">
                <a:solidFill>
                  <a:srgbClr val="E91E63"/>
                </a:solidFill>
                <a:latin typeface="微软雅黑" panose="020B0503020204020204" pitchFamily="34" charset="-122"/>
                <a:ea typeface="微软雅黑" panose="020B0503020204020204" pitchFamily="34" charset="-122"/>
              </a:rPr>
              <a:t>Spring Boot</a:t>
            </a:r>
            <a:endParaRPr lang="zh-CN" altLang="en-US" sz="900" dirty="0">
              <a:solidFill>
                <a:srgbClr val="E91E63"/>
              </a:solidFill>
              <a:latin typeface="微软雅黑" panose="020B0503020204020204" pitchFamily="34" charset="-122"/>
              <a:ea typeface="微软雅黑" panose="020B0503020204020204" pitchFamily="34" charset="-122"/>
            </a:endParaRPr>
          </a:p>
        </p:txBody>
      </p:sp>
      <p:sp>
        <p:nvSpPr>
          <p:cNvPr id="73" name="矩形 72"/>
          <p:cNvSpPr/>
          <p:nvPr/>
        </p:nvSpPr>
        <p:spPr>
          <a:xfrm>
            <a:off x="569744" y="4303430"/>
            <a:ext cx="1445313" cy="586903"/>
          </a:xfrm>
          <a:prstGeom prst="rect">
            <a:avLst/>
          </a:prstGeom>
          <a:solidFill>
            <a:srgbClr val="FFA000"/>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服务 </a:t>
            </a:r>
            <a:r>
              <a:rPr lang="en-US" altLang="zh-CN" sz="1200" dirty="0" smtClean="0">
                <a:solidFill>
                  <a:schemeClr val="bg1"/>
                </a:solidFill>
                <a:latin typeface="微软雅黑" panose="020B0503020204020204" pitchFamily="34" charset="-122"/>
                <a:ea typeface="微软雅黑" panose="020B0503020204020204" pitchFamily="34" charset="-122"/>
              </a:rPr>
              <a:t>A</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4" name="矩形 73"/>
          <p:cNvSpPr/>
          <p:nvPr/>
        </p:nvSpPr>
        <p:spPr>
          <a:xfrm>
            <a:off x="888987" y="4613544"/>
            <a:ext cx="851913" cy="182252"/>
          </a:xfrm>
          <a:prstGeom prst="rect">
            <a:avLst/>
          </a:prstGeom>
          <a:solidFill>
            <a:schemeClr val="bg1"/>
          </a:solidFill>
          <a:ln>
            <a:solidFill>
              <a:srgbClr val="E91E63"/>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altLang="zh-CN" sz="900" dirty="0">
                <a:solidFill>
                  <a:srgbClr val="E91E63"/>
                </a:solidFill>
                <a:latin typeface="微软雅黑" panose="020B0503020204020204" pitchFamily="34" charset="-122"/>
                <a:ea typeface="微软雅黑" panose="020B0503020204020204" pitchFamily="34" charset="-122"/>
              </a:rPr>
              <a:t>Spring Boot</a:t>
            </a:r>
            <a:endParaRPr lang="zh-CN" altLang="en-US" sz="900" dirty="0">
              <a:solidFill>
                <a:srgbClr val="E91E63"/>
              </a:solidFill>
              <a:latin typeface="微软雅黑" panose="020B0503020204020204" pitchFamily="34" charset="-122"/>
              <a:ea typeface="微软雅黑" panose="020B0503020204020204" pitchFamily="34" charset="-122"/>
            </a:endParaRPr>
          </a:p>
        </p:txBody>
      </p:sp>
      <p:sp>
        <p:nvSpPr>
          <p:cNvPr id="75" name="矩形 74"/>
          <p:cNvSpPr/>
          <p:nvPr/>
        </p:nvSpPr>
        <p:spPr>
          <a:xfrm>
            <a:off x="2516282" y="3607284"/>
            <a:ext cx="1445313" cy="586903"/>
          </a:xfrm>
          <a:prstGeom prst="rect">
            <a:avLst/>
          </a:prstGeom>
          <a:solidFill>
            <a:srgbClr val="FFA000"/>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服务 </a:t>
            </a:r>
            <a:r>
              <a:rPr lang="en-US" altLang="zh-CN" sz="1200" dirty="0">
                <a:solidFill>
                  <a:schemeClr val="bg1"/>
                </a:solidFill>
                <a:latin typeface="微软雅黑" panose="020B0503020204020204" pitchFamily="34" charset="-122"/>
                <a:ea typeface="微软雅黑" panose="020B0503020204020204" pitchFamily="34" charset="-122"/>
              </a:rPr>
              <a:t>B</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6" name="矩形 75"/>
          <p:cNvSpPr/>
          <p:nvPr/>
        </p:nvSpPr>
        <p:spPr>
          <a:xfrm>
            <a:off x="2835525" y="3917398"/>
            <a:ext cx="851913" cy="182252"/>
          </a:xfrm>
          <a:prstGeom prst="rect">
            <a:avLst/>
          </a:prstGeom>
          <a:solidFill>
            <a:schemeClr val="bg1"/>
          </a:solidFill>
          <a:ln>
            <a:solidFill>
              <a:srgbClr val="E91E63"/>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altLang="zh-CN" sz="900" dirty="0">
                <a:solidFill>
                  <a:srgbClr val="E91E63"/>
                </a:solidFill>
                <a:latin typeface="微软雅黑" panose="020B0503020204020204" pitchFamily="34" charset="-122"/>
                <a:ea typeface="微软雅黑" panose="020B0503020204020204" pitchFamily="34" charset="-122"/>
              </a:rPr>
              <a:t>Spring Boot</a:t>
            </a:r>
            <a:endParaRPr lang="zh-CN" altLang="en-US" sz="900" dirty="0">
              <a:solidFill>
                <a:srgbClr val="E91E63"/>
              </a:solidFill>
              <a:latin typeface="微软雅黑" panose="020B0503020204020204" pitchFamily="34" charset="-122"/>
              <a:ea typeface="微软雅黑" panose="020B0503020204020204" pitchFamily="34" charset="-122"/>
            </a:endParaRPr>
          </a:p>
        </p:txBody>
      </p:sp>
      <p:sp>
        <p:nvSpPr>
          <p:cNvPr id="77" name="矩形 76"/>
          <p:cNvSpPr/>
          <p:nvPr/>
        </p:nvSpPr>
        <p:spPr>
          <a:xfrm>
            <a:off x="2522302" y="4304852"/>
            <a:ext cx="1445313" cy="586903"/>
          </a:xfrm>
          <a:prstGeom prst="rect">
            <a:avLst/>
          </a:prstGeom>
          <a:solidFill>
            <a:srgbClr val="FFA000"/>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服务 </a:t>
            </a:r>
            <a:r>
              <a:rPr lang="en-US" altLang="zh-CN" sz="1200" dirty="0">
                <a:solidFill>
                  <a:schemeClr val="bg1"/>
                </a:solidFill>
                <a:latin typeface="微软雅黑" panose="020B0503020204020204" pitchFamily="34" charset="-122"/>
                <a:ea typeface="微软雅黑" panose="020B0503020204020204" pitchFamily="34" charset="-122"/>
              </a:rPr>
              <a:t>B</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8" name="矩形 77"/>
          <p:cNvSpPr/>
          <p:nvPr/>
        </p:nvSpPr>
        <p:spPr>
          <a:xfrm>
            <a:off x="2841545" y="4614966"/>
            <a:ext cx="851913" cy="182252"/>
          </a:xfrm>
          <a:prstGeom prst="rect">
            <a:avLst/>
          </a:prstGeom>
          <a:solidFill>
            <a:schemeClr val="bg1"/>
          </a:solidFill>
          <a:ln>
            <a:solidFill>
              <a:srgbClr val="E91E63"/>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altLang="zh-CN" sz="900" dirty="0">
                <a:solidFill>
                  <a:srgbClr val="E91E63"/>
                </a:solidFill>
                <a:latin typeface="微软雅黑" panose="020B0503020204020204" pitchFamily="34" charset="-122"/>
                <a:ea typeface="微软雅黑" panose="020B0503020204020204" pitchFamily="34" charset="-122"/>
              </a:rPr>
              <a:t>Spring Boot</a:t>
            </a:r>
            <a:endParaRPr lang="zh-CN" altLang="en-US" sz="900" dirty="0">
              <a:solidFill>
                <a:srgbClr val="E91E63"/>
              </a:solidFill>
              <a:latin typeface="微软雅黑" panose="020B0503020204020204" pitchFamily="34" charset="-122"/>
              <a:ea typeface="微软雅黑" panose="020B0503020204020204" pitchFamily="34" charset="-122"/>
            </a:endParaRPr>
          </a:p>
        </p:txBody>
      </p:sp>
      <p:sp>
        <p:nvSpPr>
          <p:cNvPr id="79" name="矩形 78"/>
          <p:cNvSpPr/>
          <p:nvPr/>
        </p:nvSpPr>
        <p:spPr>
          <a:xfrm>
            <a:off x="4564479" y="3607284"/>
            <a:ext cx="1445313" cy="586903"/>
          </a:xfrm>
          <a:prstGeom prst="rect">
            <a:avLst/>
          </a:prstGeom>
          <a:solidFill>
            <a:srgbClr val="FFA000"/>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服务 </a:t>
            </a:r>
            <a:r>
              <a:rPr lang="en-US" altLang="zh-CN" sz="1200" dirty="0" smtClean="0">
                <a:solidFill>
                  <a:schemeClr val="bg1"/>
                </a:solidFill>
                <a:latin typeface="微软雅黑" panose="020B0503020204020204" pitchFamily="34" charset="-122"/>
                <a:ea typeface="微软雅黑" panose="020B0503020204020204" pitchFamily="34" charset="-122"/>
              </a:rPr>
              <a:t>C</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80" name="矩形 79"/>
          <p:cNvSpPr/>
          <p:nvPr/>
        </p:nvSpPr>
        <p:spPr>
          <a:xfrm>
            <a:off x="4883722" y="3917398"/>
            <a:ext cx="851913" cy="182252"/>
          </a:xfrm>
          <a:prstGeom prst="rect">
            <a:avLst/>
          </a:prstGeom>
          <a:solidFill>
            <a:schemeClr val="bg1"/>
          </a:solidFill>
          <a:ln>
            <a:solidFill>
              <a:srgbClr val="E91E63"/>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altLang="zh-CN" sz="900" dirty="0">
                <a:solidFill>
                  <a:srgbClr val="E91E63"/>
                </a:solidFill>
                <a:latin typeface="微软雅黑" panose="020B0503020204020204" pitchFamily="34" charset="-122"/>
                <a:ea typeface="微软雅黑" panose="020B0503020204020204" pitchFamily="34" charset="-122"/>
              </a:rPr>
              <a:t>Spring Boot</a:t>
            </a:r>
            <a:endParaRPr lang="zh-CN" altLang="en-US" sz="900" dirty="0">
              <a:solidFill>
                <a:srgbClr val="E91E63"/>
              </a:solidFill>
              <a:latin typeface="微软雅黑" panose="020B0503020204020204" pitchFamily="34" charset="-122"/>
              <a:ea typeface="微软雅黑" panose="020B0503020204020204" pitchFamily="34" charset="-122"/>
            </a:endParaRPr>
          </a:p>
        </p:txBody>
      </p:sp>
      <p:sp>
        <p:nvSpPr>
          <p:cNvPr id="81" name="矩形 80"/>
          <p:cNvSpPr/>
          <p:nvPr/>
        </p:nvSpPr>
        <p:spPr>
          <a:xfrm>
            <a:off x="4570499" y="4304852"/>
            <a:ext cx="1445313" cy="586903"/>
          </a:xfrm>
          <a:prstGeom prst="rect">
            <a:avLst/>
          </a:prstGeom>
          <a:solidFill>
            <a:srgbClr val="FFA000"/>
          </a:solidFill>
          <a:ln>
            <a:solidFill>
              <a:schemeClr val="bg1">
                <a:lumMod val="85000"/>
              </a:schemeClr>
            </a:solidFill>
            <a:prstDash val="solid"/>
          </a:ln>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服务 </a:t>
            </a:r>
            <a:r>
              <a:rPr lang="en-US" altLang="zh-CN" sz="1200" dirty="0" smtClean="0">
                <a:solidFill>
                  <a:schemeClr val="bg1"/>
                </a:solidFill>
                <a:latin typeface="微软雅黑" panose="020B0503020204020204" pitchFamily="34" charset="-122"/>
                <a:ea typeface="微软雅黑" panose="020B0503020204020204" pitchFamily="34" charset="-122"/>
              </a:rPr>
              <a:t>C</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82" name="矩形 81"/>
          <p:cNvSpPr/>
          <p:nvPr/>
        </p:nvSpPr>
        <p:spPr>
          <a:xfrm>
            <a:off x="4889742" y="4614966"/>
            <a:ext cx="851913" cy="182252"/>
          </a:xfrm>
          <a:prstGeom prst="rect">
            <a:avLst/>
          </a:prstGeom>
          <a:solidFill>
            <a:schemeClr val="bg1"/>
          </a:solidFill>
          <a:ln>
            <a:solidFill>
              <a:srgbClr val="E91E63"/>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altLang="zh-CN" sz="900" dirty="0">
                <a:solidFill>
                  <a:srgbClr val="E91E63"/>
                </a:solidFill>
                <a:latin typeface="微软雅黑" panose="020B0503020204020204" pitchFamily="34" charset="-122"/>
                <a:ea typeface="微软雅黑" panose="020B0503020204020204" pitchFamily="34" charset="-122"/>
              </a:rPr>
              <a:t>Spring Boot</a:t>
            </a:r>
            <a:endParaRPr lang="zh-CN" altLang="en-US" sz="900" dirty="0">
              <a:solidFill>
                <a:srgbClr val="E91E63"/>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915225" y="3267101"/>
            <a:ext cx="787395" cy="24622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altLang="zh-CN" sz="1000" dirty="0" smtClean="0">
                <a:latin typeface="微软雅黑" panose="020B0503020204020204" pitchFamily="34" charset="-122"/>
                <a:ea typeface="微软雅黑" panose="020B0503020204020204" pitchFamily="34" charset="-122"/>
              </a:rPr>
              <a:t>A</a:t>
            </a:r>
            <a:r>
              <a:rPr lang="zh-CN" altLang="en-US" sz="1000" dirty="0" smtClean="0">
                <a:latin typeface="微软雅黑" panose="020B0503020204020204" pitchFamily="34" charset="-122"/>
                <a:ea typeface="微软雅黑" panose="020B0503020204020204" pitchFamily="34" charset="-122"/>
              </a:rPr>
              <a:t>服务集群</a:t>
            </a:r>
            <a:endParaRPr lang="zh-CN" altLang="en-US" sz="1000" dirty="0">
              <a:latin typeface="微软雅黑" panose="020B0503020204020204" pitchFamily="34" charset="-122"/>
              <a:ea typeface="微软雅黑" panose="020B0503020204020204" pitchFamily="34" charset="-122"/>
            </a:endParaRPr>
          </a:p>
        </p:txBody>
      </p:sp>
      <p:sp>
        <p:nvSpPr>
          <p:cNvPr id="85" name="文本框 84"/>
          <p:cNvSpPr txBox="1"/>
          <p:nvPr/>
        </p:nvSpPr>
        <p:spPr>
          <a:xfrm>
            <a:off x="2935993" y="3291166"/>
            <a:ext cx="787395" cy="24622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altLang="zh-CN" sz="1000" dirty="0" smtClean="0">
                <a:latin typeface="微软雅黑" panose="020B0503020204020204" pitchFamily="34" charset="-122"/>
                <a:ea typeface="微软雅黑" panose="020B0503020204020204" pitchFamily="34" charset="-122"/>
              </a:rPr>
              <a:t>B</a:t>
            </a:r>
            <a:r>
              <a:rPr lang="zh-CN" altLang="en-US" sz="1000" dirty="0" smtClean="0">
                <a:latin typeface="微软雅黑" panose="020B0503020204020204" pitchFamily="34" charset="-122"/>
                <a:ea typeface="微软雅黑" panose="020B0503020204020204" pitchFamily="34" charset="-122"/>
              </a:rPr>
              <a:t>服务集群</a:t>
            </a:r>
            <a:endParaRPr lang="zh-CN" altLang="en-US" sz="1000" dirty="0">
              <a:latin typeface="微软雅黑" panose="020B0503020204020204" pitchFamily="34" charset="-122"/>
              <a:ea typeface="微软雅黑" panose="020B0503020204020204" pitchFamily="34" charset="-122"/>
            </a:endParaRPr>
          </a:p>
        </p:txBody>
      </p:sp>
      <p:sp>
        <p:nvSpPr>
          <p:cNvPr id="96" name="矩形 95"/>
          <p:cNvSpPr/>
          <p:nvPr/>
        </p:nvSpPr>
        <p:spPr>
          <a:xfrm>
            <a:off x="6242078" y="3380687"/>
            <a:ext cx="592408" cy="59020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900" dirty="0" smtClean="0">
                <a:solidFill>
                  <a:schemeClr val="bg1"/>
                </a:solidFill>
                <a:latin typeface="微软雅黑" panose="020B0503020204020204" pitchFamily="34" charset="-122"/>
                <a:ea typeface="微软雅黑" panose="020B0503020204020204" pitchFamily="34" charset="-122"/>
              </a:rPr>
              <a:t>服务</a:t>
            </a:r>
            <a:endParaRPr lang="en-US" altLang="zh-CN" sz="900" dirty="0" smtClean="0">
              <a:solidFill>
                <a:schemeClr val="bg1"/>
              </a:solidFill>
              <a:latin typeface="微软雅黑" panose="020B0503020204020204" pitchFamily="34" charset="-122"/>
              <a:ea typeface="微软雅黑" panose="020B0503020204020204" pitchFamily="34" charset="-122"/>
            </a:endParaRPr>
          </a:p>
          <a:p>
            <a:pPr algn="ctr"/>
            <a:r>
              <a:rPr lang="zh-CN" altLang="en-US" sz="900" dirty="0" smtClean="0">
                <a:solidFill>
                  <a:schemeClr val="bg1"/>
                </a:solidFill>
                <a:latin typeface="微软雅黑" panose="020B0503020204020204" pitchFamily="34" charset="-122"/>
                <a:ea typeface="微软雅黑" panose="020B0503020204020204" pitchFamily="34" charset="-122"/>
              </a:rPr>
              <a:t>注册</a:t>
            </a:r>
            <a:r>
              <a:rPr lang="en-US" altLang="zh-CN" sz="900" dirty="0">
                <a:solidFill>
                  <a:schemeClr val="bg1"/>
                </a:solidFill>
                <a:latin typeface="微软雅黑" panose="020B0503020204020204" pitchFamily="34" charset="-122"/>
                <a:ea typeface="微软雅黑" panose="020B0503020204020204" pitchFamily="34" charset="-122"/>
              </a:rPr>
              <a:t>/</a:t>
            </a:r>
            <a:r>
              <a:rPr lang="zh-CN" altLang="en-US" sz="900" dirty="0" smtClean="0">
                <a:solidFill>
                  <a:schemeClr val="bg1"/>
                </a:solidFill>
                <a:latin typeface="微软雅黑" panose="020B0503020204020204" pitchFamily="34" charset="-122"/>
                <a:ea typeface="微软雅黑" panose="020B0503020204020204" pitchFamily="34" charset="-122"/>
              </a:rPr>
              <a:t>发现</a:t>
            </a:r>
            <a:endParaRPr lang="en-US" altLang="zh-CN" sz="900" dirty="0" smtClean="0">
              <a:solidFill>
                <a:schemeClr val="bg1"/>
              </a:solidFill>
              <a:latin typeface="微软雅黑" panose="020B0503020204020204" pitchFamily="34" charset="-122"/>
              <a:ea typeface="微软雅黑" panose="020B0503020204020204" pitchFamily="34" charset="-122"/>
            </a:endParaRPr>
          </a:p>
          <a:p>
            <a:pPr algn="ctr"/>
            <a:r>
              <a:rPr lang="en-US" altLang="zh-CN" sz="900" dirty="0" smtClean="0">
                <a:solidFill>
                  <a:schemeClr val="bg1"/>
                </a:solidFill>
                <a:latin typeface="微软雅黑" panose="020B0503020204020204" pitchFamily="34" charset="-122"/>
                <a:ea typeface="微软雅黑" panose="020B0503020204020204" pitchFamily="34" charset="-122"/>
              </a:rPr>
              <a:t>Eureka</a:t>
            </a:r>
          </a:p>
        </p:txBody>
      </p:sp>
      <p:sp>
        <p:nvSpPr>
          <p:cNvPr id="98" name="矩形 97"/>
          <p:cNvSpPr/>
          <p:nvPr/>
        </p:nvSpPr>
        <p:spPr>
          <a:xfrm>
            <a:off x="6242078" y="4154435"/>
            <a:ext cx="592408" cy="216000"/>
          </a:xfrm>
          <a:prstGeom prst="rect">
            <a:avLst/>
          </a:prstGeom>
          <a:solidFill>
            <a:schemeClr val="bg1"/>
          </a:solidFill>
          <a:ln>
            <a:solidFill>
              <a:srgbClr val="E91E63"/>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900" dirty="0" smtClean="0">
                <a:solidFill>
                  <a:srgbClr val="E91E63"/>
                </a:solidFill>
                <a:latin typeface="微软雅黑" panose="020B0503020204020204" pitchFamily="34" charset="-122"/>
                <a:ea typeface="微软雅黑" panose="020B0503020204020204" pitchFamily="34" charset="-122"/>
              </a:rPr>
              <a:t>消息队列</a:t>
            </a:r>
            <a:endParaRPr lang="en-US" altLang="zh-CN" sz="900" dirty="0" smtClean="0">
              <a:solidFill>
                <a:srgbClr val="E91E63"/>
              </a:solidFill>
              <a:latin typeface="微软雅黑" panose="020B0503020204020204" pitchFamily="34" charset="-122"/>
              <a:ea typeface="微软雅黑" panose="020B0503020204020204" pitchFamily="34" charset="-122"/>
            </a:endParaRPr>
          </a:p>
        </p:txBody>
      </p:sp>
      <p:cxnSp>
        <p:nvCxnSpPr>
          <p:cNvPr id="99" name="直接箭头连接符 61"/>
          <p:cNvCxnSpPr/>
          <p:nvPr/>
        </p:nvCxnSpPr>
        <p:spPr>
          <a:xfrm flipV="1">
            <a:off x="2080089" y="3984175"/>
            <a:ext cx="404756" cy="617"/>
          </a:xfrm>
          <a:prstGeom prst="straightConnector1">
            <a:avLst/>
          </a:prstGeom>
          <a:ln w="6350">
            <a:solidFill>
              <a:srgbClr val="E91E63"/>
            </a:solidFill>
            <a:prstDash val="lg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02" name="直接箭头连接符 61"/>
          <p:cNvCxnSpPr/>
          <p:nvPr/>
        </p:nvCxnSpPr>
        <p:spPr>
          <a:xfrm flipH="1">
            <a:off x="2088533" y="4359035"/>
            <a:ext cx="377468" cy="10860"/>
          </a:xfrm>
          <a:prstGeom prst="straightConnector1">
            <a:avLst/>
          </a:prstGeom>
          <a:ln w="6350">
            <a:solidFill>
              <a:srgbClr val="E91E63"/>
            </a:solidFill>
            <a:prstDash val="lg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05" name="直接箭头连接符 61"/>
          <p:cNvCxnSpPr/>
          <p:nvPr/>
        </p:nvCxnSpPr>
        <p:spPr>
          <a:xfrm flipV="1">
            <a:off x="4077885" y="3973315"/>
            <a:ext cx="404756" cy="617"/>
          </a:xfrm>
          <a:prstGeom prst="straightConnector1">
            <a:avLst/>
          </a:prstGeom>
          <a:ln w="6350">
            <a:solidFill>
              <a:srgbClr val="E91E63"/>
            </a:solidFill>
            <a:prstDash val="lg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06" name="直接箭头连接符 61"/>
          <p:cNvCxnSpPr/>
          <p:nvPr/>
        </p:nvCxnSpPr>
        <p:spPr>
          <a:xfrm flipH="1">
            <a:off x="4086329" y="4348175"/>
            <a:ext cx="377468" cy="10860"/>
          </a:xfrm>
          <a:prstGeom prst="straightConnector1">
            <a:avLst/>
          </a:prstGeom>
          <a:ln w="6350">
            <a:solidFill>
              <a:srgbClr val="E91E63"/>
            </a:solidFill>
            <a:prstDash val="lg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8" name="文本框 107"/>
          <p:cNvSpPr txBox="1"/>
          <p:nvPr/>
        </p:nvSpPr>
        <p:spPr>
          <a:xfrm>
            <a:off x="2031250" y="4050280"/>
            <a:ext cx="519694" cy="246221"/>
          </a:xfrm>
          <a:prstGeom prst="rect">
            <a:avLst/>
          </a:prstGeom>
          <a:noFill/>
        </p:spPr>
        <p:txBody>
          <a:bodyPr wrap="none" rtlCol="0">
            <a:spAutoFit/>
          </a:bodyPr>
          <a:lstStyle/>
          <a:p>
            <a:r>
              <a:rPr lang="en-US" altLang="zh-CN" sz="1000" dirty="0" smtClean="0">
                <a:latin typeface="微软雅黑" panose="020B0503020204020204" pitchFamily="34" charset="-122"/>
                <a:ea typeface="微软雅黑" panose="020B0503020204020204" pitchFamily="34" charset="-122"/>
              </a:rPr>
              <a:t>Feign</a:t>
            </a:r>
            <a:endParaRPr lang="zh-CN" altLang="en-US" sz="1000" dirty="0">
              <a:latin typeface="微软雅黑" panose="020B0503020204020204" pitchFamily="34" charset="-122"/>
              <a:ea typeface="微软雅黑" panose="020B0503020204020204" pitchFamily="34" charset="-122"/>
            </a:endParaRPr>
          </a:p>
        </p:txBody>
      </p:sp>
      <p:sp>
        <p:nvSpPr>
          <p:cNvPr id="109" name="文本框 108"/>
          <p:cNvSpPr txBox="1"/>
          <p:nvPr/>
        </p:nvSpPr>
        <p:spPr>
          <a:xfrm>
            <a:off x="4027478" y="4044315"/>
            <a:ext cx="519694" cy="246221"/>
          </a:xfrm>
          <a:prstGeom prst="rect">
            <a:avLst/>
          </a:prstGeom>
          <a:noFill/>
        </p:spPr>
        <p:txBody>
          <a:bodyPr wrap="none" rtlCol="0">
            <a:spAutoFit/>
          </a:bodyPr>
          <a:lstStyle/>
          <a:p>
            <a:r>
              <a:rPr lang="en-US" altLang="zh-CN" sz="1000" dirty="0" smtClean="0">
                <a:latin typeface="微软雅黑" panose="020B0503020204020204" pitchFamily="34" charset="-122"/>
                <a:ea typeface="微软雅黑" panose="020B0503020204020204" pitchFamily="34" charset="-122"/>
              </a:rPr>
              <a:t>Feign</a:t>
            </a:r>
            <a:endParaRPr lang="zh-CN" altLang="en-US" sz="1000" dirty="0">
              <a:latin typeface="微软雅黑" panose="020B0503020204020204" pitchFamily="34" charset="-122"/>
              <a:ea typeface="微软雅黑" panose="020B0503020204020204" pitchFamily="34" charset="-122"/>
            </a:endParaRPr>
          </a:p>
        </p:txBody>
      </p:sp>
      <p:cxnSp>
        <p:nvCxnSpPr>
          <p:cNvPr id="89" name="直接箭头连接符 88"/>
          <p:cNvCxnSpPr/>
          <p:nvPr/>
        </p:nvCxnSpPr>
        <p:spPr>
          <a:xfrm>
            <a:off x="1165193" y="5044352"/>
            <a:ext cx="0" cy="283583"/>
          </a:xfrm>
          <a:prstGeom prst="straightConnector1">
            <a:avLst/>
          </a:prstGeom>
          <a:ln w="6350">
            <a:solidFill>
              <a:srgbClr val="E91E63"/>
            </a:solidFill>
            <a:prstDash val="lg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0" name="直接连接符 7176"/>
          <p:cNvCxnSpPr/>
          <p:nvPr/>
        </p:nvCxnSpPr>
        <p:spPr>
          <a:xfrm>
            <a:off x="444844" y="5450250"/>
            <a:ext cx="6300000" cy="0"/>
          </a:xfrm>
          <a:prstGeom prst="line">
            <a:avLst/>
          </a:prstGeom>
          <a:ln w="12700">
            <a:solidFill>
              <a:srgbClr val="E91E63"/>
            </a:solidFill>
            <a:prstDash val="dash"/>
          </a:ln>
        </p:spPr>
        <p:style>
          <a:lnRef idx="2">
            <a:schemeClr val="accent1"/>
          </a:lnRef>
          <a:fillRef idx="0">
            <a:schemeClr val="accent1"/>
          </a:fillRef>
          <a:effectRef idx="1">
            <a:schemeClr val="accent1"/>
          </a:effectRef>
          <a:fontRef idx="minor">
            <a:schemeClr val="tx1"/>
          </a:fontRef>
        </p:style>
      </p:cxnSp>
      <p:cxnSp>
        <p:nvCxnSpPr>
          <p:cNvPr id="91" name="直接箭头连接符 61"/>
          <p:cNvCxnSpPr/>
          <p:nvPr/>
        </p:nvCxnSpPr>
        <p:spPr>
          <a:xfrm flipH="1">
            <a:off x="3273606" y="5030535"/>
            <a:ext cx="4442" cy="303260"/>
          </a:xfrm>
          <a:prstGeom prst="straightConnector1">
            <a:avLst/>
          </a:prstGeom>
          <a:ln w="6350">
            <a:solidFill>
              <a:srgbClr val="E91E63"/>
            </a:solidFill>
            <a:prstDash val="lg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93" name="矩形 92"/>
          <p:cNvSpPr/>
          <p:nvPr/>
        </p:nvSpPr>
        <p:spPr>
          <a:xfrm>
            <a:off x="930455" y="5327935"/>
            <a:ext cx="5353705" cy="238771"/>
          </a:xfrm>
          <a:prstGeom prst="rect">
            <a:avLst/>
          </a:prstGeom>
          <a:solidFill>
            <a:schemeClr val="bg1"/>
          </a:solidFill>
          <a:ln w="6350">
            <a:solidFill>
              <a:srgbClr val="E92663"/>
            </a:solidFill>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r>
              <a:rPr kumimoji="1" lang="zh-CN" altLang="en-US" sz="1000" dirty="0" smtClean="0">
                <a:solidFill>
                  <a:srgbClr val="E92663"/>
                </a:solidFill>
              </a:rPr>
              <a:t>数据库访问中间件</a:t>
            </a:r>
            <a:r>
              <a:rPr kumimoji="1" lang="en-US" altLang="zh-CN" sz="1000" dirty="0" smtClean="0">
                <a:solidFill>
                  <a:srgbClr val="E92663"/>
                </a:solidFill>
              </a:rPr>
              <a:t>(Mycat / Atlas)</a:t>
            </a:r>
            <a:endParaRPr kumimoji="1" lang="zh-CN" altLang="en-US" sz="1000" dirty="0" smtClean="0">
              <a:solidFill>
                <a:srgbClr val="E92663"/>
              </a:solidFill>
            </a:endParaRPr>
          </a:p>
        </p:txBody>
      </p:sp>
      <p:sp>
        <p:nvSpPr>
          <p:cNvPr id="94" name="文档 3"/>
          <p:cNvSpPr/>
          <p:nvPr/>
        </p:nvSpPr>
        <p:spPr>
          <a:xfrm>
            <a:off x="930455" y="5720725"/>
            <a:ext cx="1173747" cy="290514"/>
          </a:xfrm>
          <a:prstGeom prst="flowChartDocument">
            <a:avLst/>
          </a:prstGeom>
          <a:ln w="6350">
            <a:solidFill>
              <a:srgbClr val="E92663"/>
            </a:solidFill>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r>
              <a:rPr kumimoji="1" lang="zh-CN" altLang="en-US" sz="1000" dirty="0" smtClean="0">
                <a:solidFill>
                  <a:srgbClr val="E92663"/>
                </a:solidFill>
              </a:rPr>
              <a:t>分布式数据缓存</a:t>
            </a:r>
          </a:p>
        </p:txBody>
      </p:sp>
      <p:sp>
        <p:nvSpPr>
          <p:cNvPr id="95" name="文档 88"/>
          <p:cNvSpPr/>
          <p:nvPr/>
        </p:nvSpPr>
        <p:spPr>
          <a:xfrm>
            <a:off x="3020434" y="5720725"/>
            <a:ext cx="1173747" cy="290514"/>
          </a:xfrm>
          <a:prstGeom prst="flowChartDocument">
            <a:avLst/>
          </a:prstGeom>
          <a:ln w="6350">
            <a:solidFill>
              <a:srgbClr val="E92663"/>
            </a:solidFill>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r>
              <a:rPr kumimoji="1" lang="zh-CN" altLang="en-US" sz="1000" smtClean="0">
                <a:solidFill>
                  <a:srgbClr val="E92663"/>
                </a:solidFill>
              </a:rPr>
              <a:t>分布式数据缓存</a:t>
            </a:r>
            <a:endParaRPr kumimoji="1" lang="zh-CN" altLang="en-US" sz="1000" dirty="0" smtClean="0">
              <a:solidFill>
                <a:srgbClr val="E92663"/>
              </a:solidFill>
            </a:endParaRPr>
          </a:p>
        </p:txBody>
      </p:sp>
      <p:sp>
        <p:nvSpPr>
          <p:cNvPr id="100" name="文档 93"/>
          <p:cNvSpPr/>
          <p:nvPr/>
        </p:nvSpPr>
        <p:spPr>
          <a:xfrm>
            <a:off x="5110413" y="5720725"/>
            <a:ext cx="1173747" cy="290514"/>
          </a:xfrm>
          <a:prstGeom prst="flowChartDocument">
            <a:avLst/>
          </a:prstGeom>
          <a:ln w="6350">
            <a:solidFill>
              <a:srgbClr val="E92663"/>
            </a:solidFill>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r>
              <a:rPr kumimoji="1" lang="zh-CN" altLang="en-US" sz="1000" smtClean="0">
                <a:solidFill>
                  <a:srgbClr val="E92663"/>
                </a:solidFill>
              </a:rPr>
              <a:t>分布式数据缓存</a:t>
            </a:r>
            <a:endParaRPr kumimoji="1" lang="zh-CN" altLang="en-US" sz="1000" dirty="0" smtClean="0">
              <a:solidFill>
                <a:srgbClr val="E92663"/>
              </a:solidFill>
            </a:endParaRPr>
          </a:p>
        </p:txBody>
      </p:sp>
      <p:cxnSp>
        <p:nvCxnSpPr>
          <p:cNvPr id="101" name="直接箭头连接符 61"/>
          <p:cNvCxnSpPr/>
          <p:nvPr/>
        </p:nvCxnSpPr>
        <p:spPr>
          <a:xfrm>
            <a:off x="2539159" y="5574438"/>
            <a:ext cx="0" cy="525296"/>
          </a:xfrm>
          <a:prstGeom prst="straightConnector1">
            <a:avLst/>
          </a:prstGeom>
          <a:ln w="6350">
            <a:solidFill>
              <a:srgbClr val="E91E63"/>
            </a:solidFill>
            <a:prstDash val="lg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03" name="直接箭头连接符 61"/>
          <p:cNvCxnSpPr/>
          <p:nvPr/>
        </p:nvCxnSpPr>
        <p:spPr>
          <a:xfrm>
            <a:off x="4656162" y="5587336"/>
            <a:ext cx="0" cy="525296"/>
          </a:xfrm>
          <a:prstGeom prst="straightConnector1">
            <a:avLst/>
          </a:prstGeom>
          <a:ln w="6350">
            <a:solidFill>
              <a:srgbClr val="E91E63"/>
            </a:solidFill>
            <a:prstDash val="lg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04" name="直线连接符 5"/>
          <p:cNvCxnSpPr>
            <a:stCxn id="94" idx="3"/>
            <a:endCxn id="95" idx="1"/>
          </p:cNvCxnSpPr>
          <p:nvPr/>
        </p:nvCxnSpPr>
        <p:spPr>
          <a:xfrm>
            <a:off x="2104202" y="5865982"/>
            <a:ext cx="916232" cy="0"/>
          </a:xfrm>
          <a:prstGeom prst="line">
            <a:avLst/>
          </a:prstGeom>
          <a:ln w="6350">
            <a:solidFill>
              <a:srgbClr val="E92663"/>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07" name="直线连接符 98"/>
          <p:cNvCxnSpPr>
            <a:stCxn id="95" idx="3"/>
            <a:endCxn id="100" idx="1"/>
          </p:cNvCxnSpPr>
          <p:nvPr/>
        </p:nvCxnSpPr>
        <p:spPr>
          <a:xfrm>
            <a:off x="4194181" y="5865982"/>
            <a:ext cx="916232" cy="0"/>
          </a:xfrm>
          <a:prstGeom prst="line">
            <a:avLst/>
          </a:prstGeom>
          <a:ln w="6350">
            <a:solidFill>
              <a:srgbClr val="E92663"/>
            </a:solidFill>
            <a:prstDash val="dash"/>
          </a:ln>
          <a:effectLst/>
        </p:spPr>
        <p:style>
          <a:lnRef idx="2">
            <a:schemeClr val="accent1"/>
          </a:lnRef>
          <a:fillRef idx="0">
            <a:schemeClr val="accent1"/>
          </a:fillRef>
          <a:effectRef idx="1">
            <a:schemeClr val="accent1"/>
          </a:effectRef>
          <a:fontRef idx="minor">
            <a:schemeClr val="tx1"/>
          </a:fontRef>
        </p:style>
      </p:cxnSp>
      <p:sp>
        <p:nvSpPr>
          <p:cNvPr id="114" name="矩形 113"/>
          <p:cNvSpPr/>
          <p:nvPr/>
        </p:nvSpPr>
        <p:spPr>
          <a:xfrm>
            <a:off x="6242078" y="4460659"/>
            <a:ext cx="592408" cy="216000"/>
          </a:xfrm>
          <a:prstGeom prst="rect">
            <a:avLst/>
          </a:prstGeom>
          <a:solidFill>
            <a:schemeClr val="bg1"/>
          </a:solidFill>
          <a:ln>
            <a:solidFill>
              <a:srgbClr val="E91E63"/>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900" dirty="0" smtClean="0">
                <a:solidFill>
                  <a:srgbClr val="E91E63"/>
                </a:solidFill>
                <a:latin typeface="微软雅黑" panose="020B0503020204020204" pitchFamily="34" charset="-122"/>
                <a:ea typeface="微软雅黑" panose="020B0503020204020204" pitchFamily="34" charset="-122"/>
              </a:rPr>
              <a:t>文件服务</a:t>
            </a:r>
            <a:endParaRPr lang="zh-CN" altLang="en-US" sz="900" dirty="0">
              <a:solidFill>
                <a:srgbClr val="E91E63"/>
              </a:solidFill>
              <a:latin typeface="微软雅黑" panose="020B0503020204020204" pitchFamily="34" charset="-122"/>
              <a:ea typeface="微软雅黑" panose="020B0503020204020204" pitchFamily="34" charset="-122"/>
            </a:endParaRPr>
          </a:p>
        </p:txBody>
      </p:sp>
      <p:sp>
        <p:nvSpPr>
          <p:cNvPr id="117" name="文本框 116"/>
          <p:cNvSpPr txBox="1"/>
          <p:nvPr/>
        </p:nvSpPr>
        <p:spPr>
          <a:xfrm>
            <a:off x="6319601" y="5713975"/>
            <a:ext cx="514885" cy="24622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altLang="zh-CN" sz="1000" dirty="0" smtClean="0">
                <a:latin typeface="微软雅黑" panose="020B0503020204020204" pitchFamily="34" charset="-122"/>
                <a:ea typeface="微软雅黑" panose="020B0503020204020204" pitchFamily="34" charset="-122"/>
              </a:rPr>
              <a:t>Redis</a:t>
            </a:r>
            <a:endParaRPr lang="zh-CN" altLang="en-US" sz="1000" dirty="0">
              <a:latin typeface="微软雅黑" panose="020B0503020204020204" pitchFamily="34" charset="-122"/>
              <a:ea typeface="微软雅黑" panose="020B0503020204020204" pitchFamily="34" charset="-122"/>
            </a:endParaRPr>
          </a:p>
        </p:txBody>
      </p:sp>
      <p:sp>
        <p:nvSpPr>
          <p:cNvPr id="118" name="矩形 117"/>
          <p:cNvSpPr/>
          <p:nvPr/>
        </p:nvSpPr>
        <p:spPr>
          <a:xfrm>
            <a:off x="6249894" y="4749751"/>
            <a:ext cx="592408" cy="216000"/>
          </a:xfrm>
          <a:prstGeom prst="rect">
            <a:avLst/>
          </a:prstGeom>
          <a:solidFill>
            <a:schemeClr val="bg1"/>
          </a:solidFill>
          <a:ln>
            <a:solidFill>
              <a:srgbClr val="E91E63"/>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zh-CN" altLang="en-US" sz="900" dirty="0" smtClean="0">
                <a:solidFill>
                  <a:srgbClr val="E91E63"/>
                </a:solidFill>
                <a:latin typeface="微软雅黑" panose="020B0503020204020204" pitchFamily="34" charset="-122"/>
                <a:ea typeface="微软雅黑" panose="020B0503020204020204" pitchFamily="34" charset="-122"/>
              </a:rPr>
              <a:t>日志服务</a:t>
            </a:r>
            <a:endParaRPr lang="zh-CN" altLang="en-US" sz="900" dirty="0">
              <a:solidFill>
                <a:srgbClr val="E91E6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253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94" name="think-cell Slide" r:id="rId5" imgW="381" imgH="381" progId="">
                  <p:embed/>
                </p:oleObj>
              </mc:Choice>
              <mc:Fallback>
                <p:oleObj name="think-cell Slide" r:id="rId5" imgW="381" imgH="381"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p:nvPr>
        </p:nvSpPr>
        <p:spPr>
          <a:noFill/>
          <a:ln>
            <a:noFill/>
          </a:ln>
        </p:spPr>
        <p:txBody>
          <a:bodyPr vert="horz" wrap="square" lIns="76200" tIns="38100" rIns="76200" bIns="117000" numCol="1" anchor="ctr" anchorCtr="0" compatLnSpc="1">
            <a:prstTxWarp prst="textNoShape">
              <a:avLst/>
            </a:prstTxWarp>
          </a:bodyPr>
          <a:lstStyle/>
          <a:p>
            <a:r>
              <a:rPr lang="zh-CN" altLang="en-US" sz="1667" dirty="0" smtClean="0">
                <a:latin typeface="Arial Unicode MS"/>
              </a:rPr>
              <a:t>前端技术架构</a:t>
            </a:r>
            <a:endParaRPr lang="zh-CN" altLang="en-US" sz="1667" dirty="0">
              <a:latin typeface="Arial Unicode MS"/>
            </a:endParaRPr>
          </a:p>
        </p:txBody>
      </p:sp>
      <p:pic>
        <p:nvPicPr>
          <p:cNvPr id="4" name="图片 3"/>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118341" y="4967536"/>
            <a:ext cx="4216458" cy="637674"/>
          </a:xfrm>
          <a:prstGeom prst="rect">
            <a:avLst/>
          </a:prstGeom>
        </p:spPr>
      </p:pic>
      <p:sp>
        <p:nvSpPr>
          <p:cNvPr id="67" name="矩形 66"/>
          <p:cNvSpPr/>
          <p:nvPr/>
        </p:nvSpPr>
        <p:spPr>
          <a:xfrm rot="5400000">
            <a:off x="7240719" y="1865975"/>
            <a:ext cx="2003634" cy="394302"/>
          </a:xfrm>
          <a:prstGeom prst="rect">
            <a:avLst/>
          </a:prstGeom>
          <a:noFill/>
          <a:ln w="6350" cmpd="sng">
            <a:solidFill>
              <a:schemeClr val="bg1">
                <a:lumMod val="65000"/>
              </a:schemeClr>
            </a:solidFill>
            <a:prstDash val="lgDash"/>
            <a:miter lim="800000"/>
            <a:headEnd/>
            <a:tailEnd/>
          </a:ln>
          <a:effectLst/>
        </p:spPr>
        <p:txBody>
          <a:bodyPr vert="horz" wrap="none" anchor="ctr"/>
          <a:lstStyle/>
          <a:p>
            <a:pPr algn="ctr">
              <a:lnSpc>
                <a:spcPts val="1700"/>
              </a:lnSpc>
              <a:tabLst>
                <a:tab pos="6464300" algn="r"/>
              </a:tabLst>
            </a:pPr>
            <a:r>
              <a:rPr lang="en-US" altLang="zh-CN" sz="1200" dirty="0" smtClean="0">
                <a:solidFill>
                  <a:schemeClr val="tx1">
                    <a:lumMod val="65000"/>
                    <a:lumOff val="35000"/>
                  </a:schemeClr>
                </a:solidFill>
                <a:latin typeface="微软雅黑"/>
                <a:ea typeface="微软雅黑"/>
                <a:cs typeface="微软雅黑"/>
              </a:rPr>
              <a:t>Mock Service</a:t>
            </a:r>
            <a:r>
              <a:rPr lang="zh-CN" altLang="en-US" sz="1200" dirty="0" smtClean="0">
                <a:solidFill>
                  <a:schemeClr val="tx1">
                    <a:lumMod val="65000"/>
                    <a:lumOff val="35000"/>
                  </a:schemeClr>
                </a:solidFill>
                <a:latin typeface="微软雅黑"/>
                <a:ea typeface="微软雅黑"/>
                <a:cs typeface="微软雅黑"/>
              </a:rPr>
              <a:t> 支持</a:t>
            </a:r>
            <a:endParaRPr lang="zh-CN" altLang="en-US" sz="1200" dirty="0">
              <a:solidFill>
                <a:schemeClr val="tx1">
                  <a:lumMod val="65000"/>
                  <a:lumOff val="35000"/>
                </a:schemeClr>
              </a:solidFill>
              <a:latin typeface="微软雅黑"/>
              <a:ea typeface="微软雅黑"/>
              <a:cs typeface="微软雅黑"/>
            </a:endParaRPr>
          </a:p>
        </p:txBody>
      </p:sp>
      <p:grpSp>
        <p:nvGrpSpPr>
          <p:cNvPr id="7" name="组合 6"/>
          <p:cNvGrpSpPr/>
          <p:nvPr/>
        </p:nvGrpSpPr>
        <p:grpSpPr>
          <a:xfrm>
            <a:off x="1330576" y="5736267"/>
            <a:ext cx="725049" cy="663247"/>
            <a:chOff x="5821726" y="5265299"/>
            <a:chExt cx="725049" cy="663247"/>
          </a:xfrm>
        </p:grpSpPr>
        <p:pic>
          <p:nvPicPr>
            <p:cNvPr id="5" name="图片 4"/>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5984255" y="5265299"/>
              <a:ext cx="399993" cy="399993"/>
            </a:xfrm>
            <a:prstGeom prst="rect">
              <a:avLst/>
            </a:prstGeom>
          </p:spPr>
        </p:pic>
        <p:sp>
          <p:nvSpPr>
            <p:cNvPr id="6" name="文本框 5"/>
            <p:cNvSpPr txBox="1"/>
            <p:nvPr/>
          </p:nvSpPr>
          <p:spPr>
            <a:xfrm>
              <a:off x="5821726" y="5651547"/>
              <a:ext cx="725049" cy="276999"/>
            </a:xfrm>
            <a:prstGeom prst="rect">
              <a:avLst/>
            </a:prstGeom>
            <a:noFill/>
          </p:spPr>
          <p:txBody>
            <a:bodyPr wrap="square" rtlCol="0">
              <a:spAutoFit/>
            </a:bodyPr>
            <a:lstStyle/>
            <a:p>
              <a:r>
                <a:rPr lang="en-US" altLang="zh-CN" sz="1200" dirty="0" smtClean="0">
                  <a:latin typeface="Lucida Calligraphy" panose="03010101010101010101" pitchFamily="66" charset="0"/>
                  <a:ea typeface="华文隶书" panose="02010800040101010101" pitchFamily="2" charset="-122"/>
                </a:rPr>
                <a:t>ESLint</a:t>
              </a:r>
              <a:endParaRPr lang="zh-CN" altLang="en-US" sz="1200" dirty="0">
                <a:latin typeface="Lucida Calligraphy" panose="03010101010101010101" pitchFamily="66" charset="0"/>
                <a:ea typeface="华文隶书" panose="02010800040101010101" pitchFamily="2" charset="-122"/>
              </a:endParaRPr>
            </a:p>
          </p:txBody>
        </p:sp>
      </p:grpSp>
      <p:pic>
        <p:nvPicPr>
          <p:cNvPr id="9" name="图片 8"/>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344540" y="5722971"/>
            <a:ext cx="1362975" cy="606373"/>
          </a:xfrm>
          <a:prstGeom prst="rect">
            <a:avLst/>
          </a:prstGeom>
        </p:spPr>
      </p:pic>
      <p:sp>
        <p:nvSpPr>
          <p:cNvPr id="10" name="文本框 9"/>
          <p:cNvSpPr txBox="1"/>
          <p:nvPr/>
        </p:nvSpPr>
        <p:spPr>
          <a:xfrm>
            <a:off x="3878840" y="5869080"/>
            <a:ext cx="1544012" cy="369332"/>
          </a:xfrm>
          <a:prstGeom prst="rect">
            <a:avLst/>
          </a:prstGeom>
          <a:noFill/>
        </p:spPr>
        <p:txBody>
          <a:bodyPr wrap="none" rtlCol="0">
            <a:spAutoFit/>
          </a:bodyPr>
          <a:lstStyle/>
          <a:p>
            <a:r>
              <a:rPr lang="en-US" altLang="zh-CN" dirty="0" smtClean="0">
                <a:solidFill>
                  <a:schemeClr val="accent2"/>
                </a:solidFill>
                <a:latin typeface="Britannic Bold" panose="020B0903060703020204" pitchFamily="34" charset="0"/>
              </a:rPr>
              <a:t>Browsersync</a:t>
            </a:r>
            <a:endParaRPr lang="zh-CN" altLang="en-US" dirty="0">
              <a:solidFill>
                <a:schemeClr val="accent2"/>
              </a:solidFill>
              <a:latin typeface="Britannic Bold" panose="020B0903060703020204" pitchFamily="34" charset="0"/>
            </a:endParaRPr>
          </a:p>
        </p:txBody>
      </p:sp>
      <p:sp>
        <p:nvSpPr>
          <p:cNvPr id="11" name="右大括号 10"/>
          <p:cNvSpPr/>
          <p:nvPr/>
        </p:nvSpPr>
        <p:spPr>
          <a:xfrm rot="16200000">
            <a:off x="4549505" y="817412"/>
            <a:ext cx="353854" cy="8022336"/>
          </a:xfrm>
          <a:prstGeom prst="rightBrace">
            <a:avLst/>
          </a:prstGeom>
          <a:ln w="127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2" name="文本框 11"/>
          <p:cNvSpPr txBox="1"/>
          <p:nvPr/>
        </p:nvSpPr>
        <p:spPr>
          <a:xfrm>
            <a:off x="715264" y="4559480"/>
            <a:ext cx="1415772" cy="276999"/>
          </a:xfrm>
          <a:prstGeom prst="rect">
            <a:avLst/>
          </a:prstGeom>
          <a:noFill/>
        </p:spPr>
        <p:txBody>
          <a:bodyPr wrap="none" rtlCol="0">
            <a:spAutoFit/>
          </a:bodyPr>
          <a:lstStyle/>
          <a:p>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应用构建支持工具</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加号 16"/>
          <p:cNvSpPr/>
          <p:nvPr/>
        </p:nvSpPr>
        <p:spPr>
          <a:xfrm>
            <a:off x="4165222" y="3875077"/>
            <a:ext cx="297955" cy="279857"/>
          </a:xfrm>
          <a:prstGeom prst="mathPlus">
            <a:avLst>
              <a:gd name="adj1" fmla="val 481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文本框 19"/>
          <p:cNvSpPr txBox="1"/>
          <p:nvPr/>
        </p:nvSpPr>
        <p:spPr>
          <a:xfrm>
            <a:off x="6031658" y="4964065"/>
            <a:ext cx="2824557" cy="1200329"/>
          </a:xfrm>
          <a:prstGeom prst="rect">
            <a:avLst/>
          </a:prstGeom>
          <a:noFill/>
        </p:spPr>
        <p:txBody>
          <a:bodyPr wrap="square" rtlCol="0">
            <a:spAutoFit/>
          </a:bodyPr>
          <a:lstStyle/>
          <a:p>
            <a:r>
              <a:rPr lang="zh-CN" altLang="en-US" sz="1200" b="1" dirty="0" smtClean="0">
                <a:solidFill>
                  <a:srgbClr val="92D050"/>
                </a:solidFill>
                <a:latin typeface="微软雅黑" panose="020B0503020204020204" pitchFamily="34" charset="-122"/>
                <a:ea typeface="微软雅黑" panose="020B0503020204020204" pitchFamily="34" charset="-122"/>
              </a:rPr>
              <a:t>√  </a:t>
            </a:r>
            <a:r>
              <a:rPr lang="en-US" altLang="zh-CN" sz="1200" b="1" dirty="0" smtClean="0">
                <a:solidFill>
                  <a:srgbClr val="92D050"/>
                </a:solidFill>
                <a:latin typeface="微软雅黑" panose="020B0503020204020204" pitchFamily="34" charset="-122"/>
                <a:ea typeface="微软雅黑" panose="020B0503020204020204" pitchFamily="34" charset="-122"/>
              </a:rPr>
              <a:t>App Scaffolding</a:t>
            </a:r>
          </a:p>
          <a:p>
            <a:r>
              <a:rPr lang="zh-CN" altLang="en-US" sz="1200" b="1" dirty="0" smtClean="0">
                <a:solidFill>
                  <a:srgbClr val="92D050"/>
                </a:solidFill>
                <a:latin typeface="微软雅黑" panose="020B0503020204020204" pitchFamily="34" charset="-122"/>
                <a:ea typeface="微软雅黑" panose="020B0503020204020204" pitchFamily="34" charset="-122"/>
              </a:rPr>
              <a:t>√  </a:t>
            </a:r>
            <a:r>
              <a:rPr lang="en-US" altLang="zh-CN" sz="1200" b="1" dirty="0" smtClean="0">
                <a:solidFill>
                  <a:srgbClr val="92D050"/>
                </a:solidFill>
                <a:latin typeface="微软雅黑" panose="020B0503020204020204" pitchFamily="34" charset="-122"/>
                <a:ea typeface="微软雅黑" panose="020B0503020204020204" pitchFamily="34" charset="-122"/>
              </a:rPr>
              <a:t>Code Templates</a:t>
            </a:r>
          </a:p>
          <a:p>
            <a:r>
              <a:rPr lang="zh-CN" altLang="en-US" sz="1200" b="1" dirty="0">
                <a:solidFill>
                  <a:srgbClr val="92D050"/>
                </a:solidFill>
                <a:latin typeface="微软雅黑" panose="020B0503020204020204" pitchFamily="34" charset="-122"/>
                <a:ea typeface="微软雅黑" panose="020B0503020204020204" pitchFamily="34" charset="-122"/>
              </a:rPr>
              <a:t>√ </a:t>
            </a:r>
            <a:r>
              <a:rPr lang="zh-CN" altLang="en-US" sz="1200" b="1" dirty="0" smtClean="0">
                <a:solidFill>
                  <a:srgbClr val="92D050"/>
                </a:solidFill>
                <a:latin typeface="微软雅黑" panose="020B0503020204020204" pitchFamily="34" charset="-122"/>
                <a:ea typeface="微软雅黑" panose="020B0503020204020204" pitchFamily="34" charset="-122"/>
              </a:rPr>
              <a:t> </a:t>
            </a:r>
            <a:r>
              <a:rPr lang="en-US" altLang="zh-CN" sz="1200" b="1" dirty="0" smtClean="0">
                <a:solidFill>
                  <a:srgbClr val="92D050"/>
                </a:solidFill>
                <a:latin typeface="微软雅黑" panose="020B0503020204020204" pitchFamily="34" charset="-122"/>
                <a:ea typeface="微软雅黑" panose="020B0503020204020204" pitchFamily="34" charset="-122"/>
              </a:rPr>
              <a:t>CSS </a:t>
            </a:r>
            <a:r>
              <a:rPr lang="en-US" altLang="zh-CN" sz="1200" b="1" dirty="0">
                <a:solidFill>
                  <a:srgbClr val="92D050"/>
                </a:solidFill>
                <a:latin typeface="微软雅黑" panose="020B0503020204020204" pitchFamily="34" charset="-122"/>
                <a:ea typeface="微软雅黑" panose="020B0503020204020204" pitchFamily="34" charset="-122"/>
              </a:rPr>
              <a:t>P</a:t>
            </a:r>
            <a:r>
              <a:rPr lang="en-US" altLang="zh-CN" sz="1200" b="1" dirty="0" smtClean="0">
                <a:solidFill>
                  <a:srgbClr val="92D050"/>
                </a:solidFill>
                <a:latin typeface="微软雅黑" panose="020B0503020204020204" pitchFamily="34" charset="-122"/>
                <a:ea typeface="微软雅黑" panose="020B0503020204020204" pitchFamily="34" charset="-122"/>
              </a:rPr>
              <a:t>reprocessor</a:t>
            </a:r>
            <a:endParaRPr lang="en-US" altLang="zh-CN" sz="1200" b="1" dirty="0">
              <a:solidFill>
                <a:srgbClr val="92D050"/>
              </a:solidFill>
              <a:latin typeface="微软雅黑" panose="020B0503020204020204" pitchFamily="34" charset="-122"/>
              <a:ea typeface="微软雅黑" panose="020B0503020204020204" pitchFamily="34" charset="-122"/>
            </a:endParaRPr>
          </a:p>
          <a:p>
            <a:r>
              <a:rPr lang="zh-CN" altLang="en-US" sz="1200" b="1" dirty="0" smtClean="0">
                <a:solidFill>
                  <a:srgbClr val="92D050"/>
                </a:solidFill>
                <a:latin typeface="微软雅黑" panose="020B0503020204020204" pitchFamily="34" charset="-122"/>
                <a:ea typeface="微软雅黑" panose="020B0503020204020204" pitchFamily="34" charset="-122"/>
              </a:rPr>
              <a:t>√  </a:t>
            </a:r>
            <a:r>
              <a:rPr lang="en-US" altLang="zh-CN" sz="1200" b="1" dirty="0" smtClean="0">
                <a:solidFill>
                  <a:srgbClr val="92D050"/>
                </a:solidFill>
                <a:latin typeface="微软雅黑" panose="020B0503020204020204" pitchFamily="34" charset="-122"/>
                <a:ea typeface="微软雅黑" panose="020B0503020204020204" pitchFamily="34" charset="-122"/>
              </a:rPr>
              <a:t>Test Driven</a:t>
            </a:r>
          </a:p>
          <a:p>
            <a:r>
              <a:rPr lang="zh-CN" altLang="en-US" sz="1200" b="1" dirty="0" smtClean="0">
                <a:solidFill>
                  <a:srgbClr val="92D050"/>
                </a:solidFill>
                <a:latin typeface="微软雅黑" panose="020B0503020204020204" pitchFamily="34" charset="-122"/>
                <a:ea typeface="微软雅黑" panose="020B0503020204020204" pitchFamily="34" charset="-122"/>
              </a:rPr>
              <a:t>√  </a:t>
            </a:r>
            <a:r>
              <a:rPr lang="en-US" altLang="zh-CN" sz="1200" b="1" dirty="0" smtClean="0">
                <a:solidFill>
                  <a:srgbClr val="92D050"/>
                </a:solidFill>
                <a:latin typeface="微软雅黑" panose="020B0503020204020204" pitchFamily="34" charset="-122"/>
                <a:ea typeface="微软雅黑" panose="020B0503020204020204" pitchFamily="34" charset="-122"/>
              </a:rPr>
              <a:t>Live Reload</a:t>
            </a:r>
          </a:p>
          <a:p>
            <a:r>
              <a:rPr lang="zh-CN" altLang="en-US" sz="1200" b="1" dirty="0">
                <a:solidFill>
                  <a:srgbClr val="92D050"/>
                </a:solidFill>
                <a:latin typeface="微软雅黑" panose="020B0503020204020204" pitchFamily="34" charset="-122"/>
                <a:ea typeface="微软雅黑" panose="020B0503020204020204" pitchFamily="34" charset="-122"/>
              </a:rPr>
              <a:t>√ </a:t>
            </a:r>
            <a:r>
              <a:rPr lang="zh-CN" altLang="en-US" sz="1200" b="1" dirty="0" smtClean="0">
                <a:solidFill>
                  <a:srgbClr val="92D050"/>
                </a:solidFill>
                <a:latin typeface="微软雅黑" panose="020B0503020204020204" pitchFamily="34" charset="-122"/>
                <a:ea typeface="微软雅黑" panose="020B0503020204020204" pitchFamily="34" charset="-122"/>
              </a:rPr>
              <a:t> </a:t>
            </a:r>
            <a:r>
              <a:rPr lang="en-US" altLang="zh-CN" sz="1200" b="1" dirty="0">
                <a:solidFill>
                  <a:srgbClr val="92D050"/>
                </a:solidFill>
                <a:latin typeface="微软雅黑" panose="020B0503020204020204" pitchFamily="34" charset="-122"/>
                <a:ea typeface="微软雅黑" panose="020B0503020204020204" pitchFamily="34" charset="-122"/>
              </a:rPr>
              <a:t>Commonjs Module Loader</a:t>
            </a:r>
            <a:endParaRPr lang="zh-CN" altLang="en-US" sz="1200" b="1" dirty="0">
              <a:solidFill>
                <a:srgbClr val="92D050"/>
              </a:solidFill>
              <a:latin typeface="微软雅黑" panose="020B0503020204020204" pitchFamily="34" charset="-122"/>
              <a:ea typeface="微软雅黑" panose="020B0503020204020204" pitchFamily="34" charset="-122"/>
            </a:endParaRPr>
          </a:p>
        </p:txBody>
      </p:sp>
      <p:sp>
        <p:nvSpPr>
          <p:cNvPr id="158" name="右大括号 157"/>
          <p:cNvSpPr/>
          <p:nvPr/>
        </p:nvSpPr>
        <p:spPr>
          <a:xfrm rot="16200000">
            <a:off x="4549505" y="-552851"/>
            <a:ext cx="353854" cy="8022336"/>
          </a:xfrm>
          <a:prstGeom prst="rightBrace">
            <a:avLst/>
          </a:prstGeom>
          <a:ln w="127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59" name="文本框 158"/>
          <p:cNvSpPr txBox="1"/>
          <p:nvPr/>
        </p:nvSpPr>
        <p:spPr>
          <a:xfrm>
            <a:off x="715264" y="3189217"/>
            <a:ext cx="800219" cy="276999"/>
          </a:xfrm>
          <a:prstGeom prst="rect">
            <a:avLst/>
          </a:prstGeom>
          <a:noFill/>
        </p:spPr>
        <p:txBody>
          <a:bodyPr wrap="none" rtlCol="0">
            <a:spAutoFit/>
          </a:bodyPr>
          <a:lstStyle/>
          <a:p>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应用框架</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715264" y="1061144"/>
            <a:ext cx="7023682" cy="632283"/>
          </a:xfrm>
          <a:prstGeom prst="rect">
            <a:avLst/>
          </a:prstGeom>
          <a:noFill/>
          <a:ln w="6350" cmpd="sng">
            <a:solidFill>
              <a:srgbClr val="E92663"/>
            </a:solidFill>
            <a:miter lim="800000"/>
            <a:headEnd/>
            <a:tailEnd/>
          </a:ln>
          <a:effectLst/>
        </p:spPr>
        <p:txBody>
          <a:bodyPr wrap="none" anchor="b"/>
          <a:lstStyle/>
          <a:p>
            <a:pPr algn="ctr">
              <a:lnSpc>
                <a:spcPct val="90000"/>
              </a:lnSpc>
              <a:tabLst>
                <a:tab pos="6464300" algn="r"/>
              </a:tabLst>
            </a:pPr>
            <a:endParaRPr lang="zh-CN" altLang="en-US" sz="1200" dirty="0">
              <a:solidFill>
                <a:schemeClr val="tx2"/>
              </a:solidFill>
              <a:latin typeface="微软雅黑"/>
              <a:ea typeface="微软雅黑"/>
              <a:cs typeface="微软雅黑"/>
            </a:endParaRPr>
          </a:p>
        </p:txBody>
      </p:sp>
      <p:cxnSp>
        <p:nvCxnSpPr>
          <p:cNvPr id="43" name="直接连接符 39"/>
          <p:cNvCxnSpPr/>
          <p:nvPr/>
        </p:nvCxnSpPr>
        <p:spPr>
          <a:xfrm>
            <a:off x="715264" y="2079249"/>
            <a:ext cx="7020000" cy="5979"/>
          </a:xfrm>
          <a:prstGeom prst="line">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44" name="矩形 43"/>
          <p:cNvSpPr/>
          <p:nvPr/>
        </p:nvSpPr>
        <p:spPr>
          <a:xfrm>
            <a:off x="3973681" y="1838156"/>
            <a:ext cx="1728000" cy="205815"/>
          </a:xfrm>
          <a:prstGeom prst="rect">
            <a:avLst/>
          </a:prstGeom>
          <a:solidFill>
            <a:schemeClr val="bg1"/>
          </a:solidFill>
          <a:ln w="6350" cmpd="sng">
            <a:noFill/>
            <a:miter lim="800000"/>
            <a:headEnd/>
            <a:tailEnd/>
          </a:ln>
          <a:effectLst/>
        </p:spPr>
        <p:txBody>
          <a:bodyPr wrap="none" anchor="ctr"/>
          <a:lstStyle/>
          <a:p>
            <a:pPr algn="ctr">
              <a:lnSpc>
                <a:spcPct val="90000"/>
              </a:lnSpc>
              <a:tabLst>
                <a:tab pos="6464300" algn="r"/>
              </a:tabLst>
            </a:pPr>
            <a:r>
              <a:rPr lang="en-US" altLang="zh-CN" sz="1000" dirty="0" smtClean="0">
                <a:solidFill>
                  <a:schemeClr val="tx1">
                    <a:lumMod val="65000"/>
                    <a:lumOff val="35000"/>
                  </a:schemeClr>
                </a:solidFill>
                <a:latin typeface="微软雅黑"/>
                <a:ea typeface="微软雅黑"/>
                <a:cs typeface="微软雅黑"/>
              </a:rPr>
              <a:t>AMD </a:t>
            </a:r>
            <a:r>
              <a:rPr lang="zh-CN" altLang="en-US" sz="1000" dirty="0" smtClean="0">
                <a:solidFill>
                  <a:schemeClr val="tx1">
                    <a:lumMod val="65000"/>
                    <a:lumOff val="35000"/>
                  </a:schemeClr>
                </a:solidFill>
                <a:latin typeface="微软雅黑"/>
                <a:ea typeface="微软雅黑"/>
                <a:cs typeface="微软雅黑"/>
              </a:rPr>
              <a:t>异步资源模块加载</a:t>
            </a:r>
            <a:endParaRPr lang="zh-CN" altLang="en-US" sz="1000" dirty="0">
              <a:solidFill>
                <a:schemeClr val="tx1">
                  <a:lumMod val="65000"/>
                  <a:lumOff val="35000"/>
                </a:schemeClr>
              </a:solidFill>
              <a:latin typeface="微软雅黑"/>
              <a:ea typeface="微软雅黑"/>
              <a:cs typeface="微软雅黑"/>
            </a:endParaRPr>
          </a:p>
        </p:txBody>
      </p:sp>
      <p:sp>
        <p:nvSpPr>
          <p:cNvPr id="45" name="矩形 44"/>
          <p:cNvSpPr/>
          <p:nvPr/>
        </p:nvSpPr>
        <p:spPr>
          <a:xfrm>
            <a:off x="5210410" y="2230736"/>
            <a:ext cx="2524853" cy="834207"/>
          </a:xfrm>
          <a:prstGeom prst="rect">
            <a:avLst/>
          </a:prstGeom>
          <a:noFill/>
          <a:ln w="6350" cmpd="sng">
            <a:solidFill>
              <a:srgbClr val="E92663"/>
            </a:solidFill>
            <a:miter lim="800000"/>
            <a:headEnd/>
            <a:tailEnd/>
          </a:ln>
          <a:effectLst/>
        </p:spPr>
        <p:txBody>
          <a:bodyPr vert="eaVert" wrap="none" anchor="b"/>
          <a:lstStyle/>
          <a:p>
            <a:pPr algn="ctr">
              <a:lnSpc>
                <a:spcPts val="1700"/>
              </a:lnSpc>
              <a:tabLst>
                <a:tab pos="6464300" algn="r"/>
              </a:tabLst>
            </a:pPr>
            <a:r>
              <a:rPr lang="zh-CN" altLang="en-US" sz="1000" dirty="0" smtClean="0">
                <a:solidFill>
                  <a:srgbClr val="E92663"/>
                </a:solidFill>
                <a:latin typeface="微软雅黑"/>
                <a:ea typeface="微软雅黑"/>
                <a:cs typeface="微软雅黑"/>
              </a:rPr>
              <a:t>数据管理</a:t>
            </a:r>
            <a:endParaRPr lang="zh-CN" altLang="en-US" sz="1000" dirty="0">
              <a:solidFill>
                <a:srgbClr val="E92663"/>
              </a:solidFill>
              <a:latin typeface="微软雅黑"/>
              <a:ea typeface="微软雅黑"/>
              <a:cs typeface="微软雅黑"/>
            </a:endParaRPr>
          </a:p>
        </p:txBody>
      </p:sp>
      <p:sp>
        <p:nvSpPr>
          <p:cNvPr id="46" name="矩形 45"/>
          <p:cNvSpPr/>
          <p:nvPr/>
        </p:nvSpPr>
        <p:spPr>
          <a:xfrm>
            <a:off x="715264" y="2233236"/>
            <a:ext cx="2269419" cy="324000"/>
          </a:xfrm>
          <a:prstGeom prst="rect">
            <a:avLst/>
          </a:prstGeom>
          <a:solidFill>
            <a:schemeClr val="bg1"/>
          </a:solidFill>
          <a:ln w="6350">
            <a:solidFill>
              <a:srgbClr val="E92663"/>
            </a:solidFill>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r>
              <a:rPr kumimoji="1" lang="zh-CN" altLang="en-US" sz="1000" dirty="0">
                <a:solidFill>
                  <a:srgbClr val="E92663"/>
                </a:solidFill>
                <a:latin typeface="Microsoft YaHei" charset="0"/>
                <a:ea typeface="Microsoft YaHei" charset="0"/>
                <a:cs typeface="Microsoft YaHei" charset="0"/>
              </a:rPr>
              <a:t>可重用</a:t>
            </a:r>
            <a:r>
              <a:rPr kumimoji="1" lang="en-US" altLang="zh-CN" sz="1000" dirty="0">
                <a:solidFill>
                  <a:srgbClr val="E92663"/>
                </a:solidFill>
                <a:latin typeface="Microsoft YaHei" charset="0"/>
                <a:ea typeface="Microsoft YaHei" charset="0"/>
                <a:cs typeface="Microsoft YaHei" charset="0"/>
              </a:rPr>
              <a:t>UI</a:t>
            </a:r>
            <a:r>
              <a:rPr kumimoji="1" lang="zh-CN" altLang="en-US" sz="1000" dirty="0" smtClean="0">
                <a:solidFill>
                  <a:srgbClr val="E92663"/>
                </a:solidFill>
                <a:latin typeface="Microsoft YaHei" charset="0"/>
                <a:ea typeface="Microsoft YaHei" charset="0"/>
                <a:cs typeface="Microsoft YaHei" charset="0"/>
              </a:rPr>
              <a:t>组件库</a:t>
            </a:r>
            <a:endParaRPr kumimoji="1" lang="zh-CN" altLang="en-US" sz="1000" dirty="0">
              <a:solidFill>
                <a:srgbClr val="E92663"/>
              </a:solidFill>
              <a:latin typeface="Microsoft YaHei" charset="0"/>
              <a:ea typeface="Microsoft YaHei" charset="0"/>
              <a:cs typeface="Microsoft YaHei" charset="0"/>
            </a:endParaRPr>
          </a:p>
        </p:txBody>
      </p:sp>
      <p:sp>
        <p:nvSpPr>
          <p:cNvPr id="47" name="矩形 46"/>
          <p:cNvSpPr/>
          <p:nvPr/>
        </p:nvSpPr>
        <p:spPr>
          <a:xfrm>
            <a:off x="5530366" y="2714235"/>
            <a:ext cx="1303570" cy="237857"/>
          </a:xfrm>
          <a:prstGeom prst="rect">
            <a:avLst/>
          </a:prstGeom>
          <a:solidFill>
            <a:schemeClr val="bg1"/>
          </a:solidFill>
          <a:ln w="6350">
            <a:solidFill>
              <a:srgbClr val="E92663"/>
            </a:solidFill>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r>
              <a:rPr kumimoji="1" lang="zh-CN" altLang="en-US" sz="1000" dirty="0">
                <a:solidFill>
                  <a:srgbClr val="E92663"/>
                </a:solidFill>
                <a:latin typeface="Microsoft YaHei" charset="0"/>
                <a:ea typeface="Microsoft YaHei" charset="0"/>
                <a:cs typeface="Microsoft YaHei" charset="0"/>
              </a:rPr>
              <a:t>数据接口</a:t>
            </a:r>
          </a:p>
        </p:txBody>
      </p:sp>
      <p:sp>
        <p:nvSpPr>
          <p:cNvPr id="48" name="矩形 47"/>
          <p:cNvSpPr/>
          <p:nvPr/>
        </p:nvSpPr>
        <p:spPr>
          <a:xfrm>
            <a:off x="3097609" y="2233000"/>
            <a:ext cx="2018280" cy="324000"/>
          </a:xfrm>
          <a:prstGeom prst="rect">
            <a:avLst/>
          </a:prstGeom>
          <a:solidFill>
            <a:schemeClr val="bg1"/>
          </a:solidFill>
          <a:ln w="6350">
            <a:solidFill>
              <a:srgbClr val="E92663"/>
            </a:solidFill>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r>
              <a:rPr kumimoji="1" lang="zh-CN" altLang="en-US" sz="1000" dirty="0">
                <a:solidFill>
                  <a:srgbClr val="E92663"/>
                </a:solidFill>
                <a:latin typeface="Microsoft YaHei" charset="0"/>
                <a:ea typeface="Microsoft YaHei" charset="0"/>
                <a:cs typeface="Microsoft YaHei" charset="0"/>
              </a:rPr>
              <a:t>公共功能</a:t>
            </a:r>
            <a:r>
              <a:rPr kumimoji="1" lang="zh-CN" altLang="en-US" sz="1000" dirty="0" smtClean="0">
                <a:solidFill>
                  <a:srgbClr val="E92663"/>
                </a:solidFill>
                <a:latin typeface="Microsoft YaHei" charset="0"/>
                <a:ea typeface="Microsoft YaHei" charset="0"/>
                <a:cs typeface="Microsoft YaHei" charset="0"/>
              </a:rPr>
              <a:t>组件库</a:t>
            </a:r>
            <a:endParaRPr kumimoji="1" lang="zh-CN" altLang="en-US" sz="1000" dirty="0">
              <a:solidFill>
                <a:srgbClr val="E92663"/>
              </a:solidFill>
              <a:latin typeface="Microsoft YaHei" charset="0"/>
              <a:ea typeface="Microsoft YaHei" charset="0"/>
              <a:cs typeface="Microsoft YaHei" charset="0"/>
            </a:endParaRPr>
          </a:p>
        </p:txBody>
      </p:sp>
      <p:sp>
        <p:nvSpPr>
          <p:cNvPr id="49" name="矩形 48"/>
          <p:cNvSpPr/>
          <p:nvPr/>
        </p:nvSpPr>
        <p:spPr>
          <a:xfrm>
            <a:off x="1813493" y="1175732"/>
            <a:ext cx="1368000" cy="252000"/>
          </a:xfrm>
          <a:prstGeom prst="rect">
            <a:avLst/>
          </a:prstGeom>
          <a:solidFill>
            <a:schemeClr val="bg1"/>
          </a:solidFill>
          <a:ln w="6350">
            <a:solidFill>
              <a:srgbClr val="E92663"/>
            </a:solidFill>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r>
              <a:rPr kumimoji="1" lang="en-US" altLang="zh-CN" sz="1000" dirty="0">
                <a:solidFill>
                  <a:srgbClr val="E92663"/>
                </a:solidFill>
                <a:latin typeface="Microsoft YaHei" charset="0"/>
                <a:ea typeface="Microsoft YaHei" charset="0"/>
                <a:cs typeface="Microsoft YaHei" charset="0"/>
              </a:rPr>
              <a:t>HTML</a:t>
            </a:r>
            <a:r>
              <a:rPr kumimoji="1" lang="zh-CN" altLang="en-US" sz="1000" dirty="0">
                <a:solidFill>
                  <a:srgbClr val="E92663"/>
                </a:solidFill>
                <a:latin typeface="Microsoft YaHei" charset="0"/>
                <a:ea typeface="Microsoft YaHei" charset="0"/>
                <a:cs typeface="Microsoft YaHei" charset="0"/>
              </a:rPr>
              <a:t>模板</a:t>
            </a:r>
          </a:p>
        </p:txBody>
      </p:sp>
      <p:sp>
        <p:nvSpPr>
          <p:cNvPr id="50" name="矩形 49"/>
          <p:cNvSpPr/>
          <p:nvPr/>
        </p:nvSpPr>
        <p:spPr>
          <a:xfrm>
            <a:off x="3289681" y="1175732"/>
            <a:ext cx="1368000" cy="252000"/>
          </a:xfrm>
          <a:prstGeom prst="rect">
            <a:avLst/>
          </a:prstGeom>
          <a:solidFill>
            <a:schemeClr val="bg1"/>
          </a:solidFill>
          <a:ln w="6350">
            <a:solidFill>
              <a:srgbClr val="E92663"/>
            </a:solidFill>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r>
              <a:rPr kumimoji="1" lang="en-US" altLang="zh-CN" sz="1000" dirty="0">
                <a:solidFill>
                  <a:srgbClr val="E92663"/>
                </a:solidFill>
                <a:latin typeface="Microsoft YaHei" charset="0"/>
                <a:ea typeface="Microsoft YaHei" charset="0"/>
                <a:cs typeface="Microsoft YaHei" charset="0"/>
              </a:rPr>
              <a:t>CSS</a:t>
            </a:r>
            <a:r>
              <a:rPr kumimoji="1" lang="zh-CN" altLang="en-US" sz="1000" dirty="0">
                <a:solidFill>
                  <a:srgbClr val="E92663"/>
                </a:solidFill>
                <a:latin typeface="Microsoft YaHei" charset="0"/>
                <a:ea typeface="Microsoft YaHei" charset="0"/>
                <a:cs typeface="Microsoft YaHei" charset="0"/>
              </a:rPr>
              <a:t>样式</a:t>
            </a:r>
          </a:p>
        </p:txBody>
      </p:sp>
      <p:sp>
        <p:nvSpPr>
          <p:cNvPr id="51" name="矩形 50"/>
          <p:cNvSpPr/>
          <p:nvPr/>
        </p:nvSpPr>
        <p:spPr>
          <a:xfrm>
            <a:off x="4765869" y="1175732"/>
            <a:ext cx="1368000" cy="252000"/>
          </a:xfrm>
          <a:prstGeom prst="rect">
            <a:avLst/>
          </a:prstGeom>
          <a:solidFill>
            <a:schemeClr val="bg1"/>
          </a:solidFill>
          <a:ln w="6350">
            <a:solidFill>
              <a:srgbClr val="E92663"/>
            </a:solidFill>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r>
              <a:rPr kumimoji="1" lang="en-US" altLang="zh-CN" sz="1000" dirty="0">
                <a:solidFill>
                  <a:srgbClr val="E92663"/>
                </a:solidFill>
                <a:latin typeface="Microsoft YaHei" charset="0"/>
                <a:ea typeface="Microsoft YaHei" charset="0"/>
                <a:cs typeface="Microsoft YaHei" charset="0"/>
              </a:rPr>
              <a:t>JavaScript</a:t>
            </a:r>
            <a:r>
              <a:rPr kumimoji="1" lang="zh-CN" altLang="en-US" sz="1000" dirty="0">
                <a:solidFill>
                  <a:srgbClr val="E92663"/>
                </a:solidFill>
                <a:latin typeface="Microsoft YaHei" charset="0"/>
                <a:ea typeface="Microsoft YaHei" charset="0"/>
                <a:cs typeface="Microsoft YaHei" charset="0"/>
              </a:rPr>
              <a:t>模块</a:t>
            </a:r>
          </a:p>
        </p:txBody>
      </p:sp>
      <p:sp>
        <p:nvSpPr>
          <p:cNvPr id="52" name="矩形 51"/>
          <p:cNvSpPr/>
          <p:nvPr/>
        </p:nvSpPr>
        <p:spPr>
          <a:xfrm>
            <a:off x="6242056" y="1175732"/>
            <a:ext cx="1368000" cy="252000"/>
          </a:xfrm>
          <a:prstGeom prst="rect">
            <a:avLst/>
          </a:prstGeom>
          <a:solidFill>
            <a:schemeClr val="bg1"/>
          </a:solidFill>
          <a:ln w="6350">
            <a:solidFill>
              <a:srgbClr val="E92663"/>
            </a:solidFill>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r>
              <a:rPr kumimoji="1" lang="zh-CN" altLang="en-US" sz="1000" dirty="0">
                <a:solidFill>
                  <a:srgbClr val="E92663"/>
                </a:solidFill>
                <a:latin typeface="Microsoft YaHei" charset="0"/>
                <a:ea typeface="Microsoft YaHei" charset="0"/>
                <a:cs typeface="Microsoft YaHei" charset="0"/>
              </a:rPr>
              <a:t>图片</a:t>
            </a:r>
          </a:p>
        </p:txBody>
      </p:sp>
      <p:sp>
        <p:nvSpPr>
          <p:cNvPr id="54" name="文本框 53"/>
          <p:cNvSpPr txBox="1"/>
          <p:nvPr/>
        </p:nvSpPr>
        <p:spPr>
          <a:xfrm>
            <a:off x="776819" y="1179867"/>
            <a:ext cx="962771" cy="258532"/>
          </a:xfrm>
          <a:prstGeom prst="rect">
            <a:avLst/>
          </a:prstGeom>
          <a:noFill/>
          <a:ln>
            <a:noFill/>
          </a:ln>
          <a:effectLst/>
        </p:spPr>
        <p:txBody>
          <a:bodyPr wrap="square">
            <a:spAutoFit/>
          </a:bodyPr>
          <a:lstStyle>
            <a:defPPr>
              <a:defRPr lang="en-US"/>
            </a:defPPr>
            <a:lvl1pPr>
              <a:lnSpc>
                <a:spcPct val="90000"/>
              </a:lnSpc>
              <a:tabLst>
                <a:tab pos="6464300" algn="r"/>
              </a:tabLst>
              <a:defRPr sz="1200">
                <a:solidFill>
                  <a:srgbClr val="800000"/>
                </a:solidFill>
                <a:latin typeface="微软雅黑"/>
                <a:ea typeface="微软雅黑"/>
                <a:cs typeface="微软雅黑"/>
              </a:defRPr>
            </a:lvl1pPr>
            <a:lvl2pPr marL="571500">
              <a:tabLst>
                <a:tab pos="6464300" algn="r"/>
              </a:tabLst>
              <a:defRPr sz="2400">
                <a:latin typeface="Arial Narrow" charset="0"/>
                <a:ea typeface="宋体" charset="0"/>
              </a:defRPr>
            </a:lvl2pPr>
            <a:lvl3pPr marL="1143000">
              <a:tabLst>
                <a:tab pos="6464300" algn="r"/>
              </a:tabLst>
              <a:defRPr sz="2400">
                <a:latin typeface="Arial Narrow" charset="0"/>
                <a:ea typeface="宋体" charset="0"/>
              </a:defRPr>
            </a:lvl3pPr>
            <a:lvl4pPr marL="1714500">
              <a:tabLst>
                <a:tab pos="6464300" algn="r"/>
              </a:tabLst>
              <a:defRPr sz="2400">
                <a:latin typeface="Arial Narrow" charset="0"/>
                <a:ea typeface="宋体" charset="0"/>
              </a:defRPr>
            </a:lvl4pPr>
            <a:lvl5pPr marL="2286000">
              <a:tabLst>
                <a:tab pos="6464300" algn="r"/>
              </a:tabLst>
              <a:defRPr sz="2400">
                <a:latin typeface="Arial Narrow" charset="0"/>
                <a:ea typeface="宋体" charset="0"/>
              </a:defRPr>
            </a:lvl5pPr>
            <a:lvl6pPr marL="2743200" eaLnBrk="0" fontAlgn="base" hangingPunct="0">
              <a:spcBef>
                <a:spcPct val="0"/>
              </a:spcBef>
              <a:spcAft>
                <a:spcPct val="0"/>
              </a:spcAft>
              <a:tabLst>
                <a:tab pos="6464300" algn="r"/>
              </a:tabLst>
              <a:defRPr sz="2400">
                <a:latin typeface="Arial Narrow" charset="0"/>
                <a:ea typeface="宋体" charset="0"/>
              </a:defRPr>
            </a:lvl6pPr>
            <a:lvl7pPr marL="3200400" eaLnBrk="0" fontAlgn="base" hangingPunct="0">
              <a:spcBef>
                <a:spcPct val="0"/>
              </a:spcBef>
              <a:spcAft>
                <a:spcPct val="0"/>
              </a:spcAft>
              <a:tabLst>
                <a:tab pos="6464300" algn="r"/>
              </a:tabLst>
              <a:defRPr sz="2400">
                <a:latin typeface="Arial Narrow" charset="0"/>
                <a:ea typeface="宋体" charset="0"/>
              </a:defRPr>
            </a:lvl7pPr>
            <a:lvl8pPr marL="3657600" eaLnBrk="0" fontAlgn="base" hangingPunct="0">
              <a:spcBef>
                <a:spcPct val="0"/>
              </a:spcBef>
              <a:spcAft>
                <a:spcPct val="0"/>
              </a:spcAft>
              <a:tabLst>
                <a:tab pos="6464300" algn="r"/>
              </a:tabLst>
              <a:defRPr sz="2400">
                <a:latin typeface="Arial Narrow" charset="0"/>
                <a:ea typeface="宋体" charset="0"/>
              </a:defRPr>
            </a:lvl8pPr>
            <a:lvl9pPr marL="4114800" eaLnBrk="0" fontAlgn="base" hangingPunct="0">
              <a:spcBef>
                <a:spcPct val="0"/>
              </a:spcBef>
              <a:spcAft>
                <a:spcPct val="0"/>
              </a:spcAft>
              <a:tabLst>
                <a:tab pos="6464300" algn="r"/>
              </a:tabLst>
              <a:defRPr sz="2400">
                <a:latin typeface="Arial Narrow" charset="0"/>
                <a:ea typeface="宋体" charset="0"/>
              </a:defRPr>
            </a:lvl9pPr>
          </a:lstStyle>
          <a:p>
            <a:r>
              <a:rPr lang="zh-CN" altLang="en-US" smtClean="0">
                <a:solidFill>
                  <a:srgbClr val="E92663"/>
                </a:solidFill>
              </a:rPr>
              <a:t>应用包结</a:t>
            </a:r>
            <a:r>
              <a:rPr lang="zh-CN" altLang="en-US" dirty="0" smtClean="0">
                <a:solidFill>
                  <a:srgbClr val="E92663"/>
                </a:solidFill>
              </a:rPr>
              <a:t>构</a:t>
            </a:r>
            <a:endParaRPr lang="zh-CN" altLang="en-US" dirty="0">
              <a:solidFill>
                <a:srgbClr val="E92663"/>
              </a:solidFill>
            </a:endParaRPr>
          </a:p>
        </p:txBody>
      </p:sp>
      <p:sp>
        <p:nvSpPr>
          <p:cNvPr id="55" name="矩形 54"/>
          <p:cNvSpPr/>
          <p:nvPr/>
        </p:nvSpPr>
        <p:spPr>
          <a:xfrm>
            <a:off x="5530366" y="2376916"/>
            <a:ext cx="1303570" cy="237857"/>
          </a:xfrm>
          <a:prstGeom prst="rect">
            <a:avLst/>
          </a:prstGeom>
          <a:solidFill>
            <a:schemeClr val="bg1"/>
          </a:solidFill>
          <a:ln w="6350">
            <a:solidFill>
              <a:srgbClr val="E92663"/>
            </a:solidFill>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r>
              <a:rPr kumimoji="1" lang="zh-CN" altLang="en-US" sz="1000" dirty="0">
                <a:solidFill>
                  <a:srgbClr val="E92663"/>
                </a:solidFill>
                <a:latin typeface="Microsoft YaHei" charset="0"/>
                <a:ea typeface="Microsoft YaHei" charset="0"/>
                <a:cs typeface="Microsoft YaHei" charset="0"/>
              </a:rPr>
              <a:t>数据存储</a:t>
            </a:r>
          </a:p>
        </p:txBody>
      </p:sp>
      <p:sp>
        <p:nvSpPr>
          <p:cNvPr id="56" name="矩形 55"/>
          <p:cNvSpPr/>
          <p:nvPr/>
        </p:nvSpPr>
        <p:spPr>
          <a:xfrm>
            <a:off x="715264" y="2706917"/>
            <a:ext cx="4400625" cy="358026"/>
          </a:xfrm>
          <a:prstGeom prst="rect">
            <a:avLst/>
          </a:prstGeom>
          <a:solidFill>
            <a:schemeClr val="bg1"/>
          </a:solidFill>
          <a:ln w="6350">
            <a:solidFill>
              <a:srgbClr val="E92663"/>
            </a:solidFill>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r>
              <a:rPr kumimoji="1" lang="en-US" altLang="zh-CN" sz="1000" dirty="0" smtClean="0">
                <a:solidFill>
                  <a:srgbClr val="E92663"/>
                </a:solidFill>
                <a:latin typeface="Microsoft YaHei" charset="0"/>
                <a:ea typeface="Microsoft YaHei" charset="0"/>
                <a:cs typeface="Microsoft YaHei" charset="0"/>
              </a:rPr>
              <a:t>MVVM</a:t>
            </a:r>
            <a:r>
              <a:rPr kumimoji="1" lang="zh-CN" altLang="en-US" sz="1000" dirty="0">
                <a:solidFill>
                  <a:srgbClr val="E92663"/>
                </a:solidFill>
                <a:latin typeface="Microsoft YaHei" charset="0"/>
                <a:ea typeface="Microsoft YaHei" charset="0"/>
                <a:cs typeface="Microsoft YaHei" charset="0"/>
              </a:rPr>
              <a:t> </a:t>
            </a:r>
            <a:r>
              <a:rPr kumimoji="1" lang="en-US" altLang="zh-CN" sz="1000" dirty="0" smtClean="0">
                <a:solidFill>
                  <a:srgbClr val="E92663"/>
                </a:solidFill>
                <a:latin typeface="Microsoft YaHei" charset="0"/>
                <a:ea typeface="Microsoft YaHei" charset="0"/>
                <a:cs typeface="Microsoft YaHei" charset="0"/>
              </a:rPr>
              <a:t>SPA</a:t>
            </a:r>
            <a:r>
              <a:rPr kumimoji="1" lang="zh-CN" altLang="en-US" sz="1000" dirty="0" smtClean="0">
                <a:solidFill>
                  <a:srgbClr val="E92663"/>
                </a:solidFill>
                <a:latin typeface="Microsoft YaHei" charset="0"/>
                <a:ea typeface="Microsoft YaHei" charset="0"/>
                <a:cs typeface="Microsoft YaHei" charset="0"/>
              </a:rPr>
              <a:t> 开发框架</a:t>
            </a:r>
            <a:endParaRPr kumimoji="1" lang="zh-CN" altLang="en-US" sz="1000" dirty="0">
              <a:solidFill>
                <a:srgbClr val="E92663"/>
              </a:solidFill>
              <a:latin typeface="Microsoft YaHei" charset="0"/>
              <a:ea typeface="Microsoft YaHei" charset="0"/>
              <a:cs typeface="Microsoft YaHei" charset="0"/>
            </a:endParaRPr>
          </a:p>
        </p:txBody>
      </p:sp>
      <p:cxnSp>
        <p:nvCxnSpPr>
          <p:cNvPr id="59" name="直接箭头连接符 61"/>
          <p:cNvCxnSpPr/>
          <p:nvPr/>
        </p:nvCxnSpPr>
        <p:spPr>
          <a:xfrm flipH="1" flipV="1">
            <a:off x="2983593" y="1819240"/>
            <a:ext cx="0" cy="360000"/>
          </a:xfrm>
          <a:prstGeom prst="straightConnector1">
            <a:avLst/>
          </a:prstGeom>
          <a:ln w="6350">
            <a:solidFill>
              <a:srgbClr val="E91E63"/>
            </a:solidFill>
            <a:prstDash val="lg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0" name="直接箭头连接符 61"/>
          <p:cNvCxnSpPr/>
          <p:nvPr/>
        </p:nvCxnSpPr>
        <p:spPr>
          <a:xfrm flipH="1" flipV="1">
            <a:off x="6926055" y="1842994"/>
            <a:ext cx="0" cy="360000"/>
          </a:xfrm>
          <a:prstGeom prst="straightConnector1">
            <a:avLst/>
          </a:prstGeom>
          <a:ln w="6350">
            <a:solidFill>
              <a:srgbClr val="E91E63"/>
            </a:solidFill>
            <a:prstDash val="lg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5" name="文档 64"/>
          <p:cNvSpPr/>
          <p:nvPr/>
        </p:nvSpPr>
        <p:spPr>
          <a:xfrm>
            <a:off x="2395284" y="1565908"/>
            <a:ext cx="1173747" cy="290514"/>
          </a:xfrm>
          <a:prstGeom prst="flowChartDocument">
            <a:avLst/>
          </a:prstGeom>
          <a:ln w="6350">
            <a:solidFill>
              <a:srgbClr val="E92663"/>
            </a:solidFill>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r>
              <a:rPr kumimoji="1" lang="zh-CN" altLang="en-US" sz="1000" smtClean="0">
                <a:solidFill>
                  <a:srgbClr val="E92663"/>
                </a:solidFill>
              </a:rPr>
              <a:t>分布式文件缓存</a:t>
            </a:r>
            <a:endParaRPr kumimoji="1" lang="zh-CN" altLang="en-US" sz="1000" dirty="0" smtClean="0">
              <a:solidFill>
                <a:srgbClr val="E92663"/>
              </a:solidFill>
            </a:endParaRPr>
          </a:p>
        </p:txBody>
      </p:sp>
      <p:sp>
        <p:nvSpPr>
          <p:cNvPr id="66" name="文档 65"/>
          <p:cNvSpPr/>
          <p:nvPr/>
        </p:nvSpPr>
        <p:spPr>
          <a:xfrm>
            <a:off x="6339182" y="1552480"/>
            <a:ext cx="1173747" cy="290514"/>
          </a:xfrm>
          <a:prstGeom prst="flowChartDocument">
            <a:avLst/>
          </a:prstGeom>
          <a:ln w="6350">
            <a:solidFill>
              <a:srgbClr val="E92663"/>
            </a:solidFill>
          </a:ln>
        </p:spPr>
        <p:style>
          <a:lnRef idx="2">
            <a:schemeClr val="accent1"/>
          </a:lnRef>
          <a:fillRef idx="1">
            <a:schemeClr val="lt1"/>
          </a:fillRef>
          <a:effectRef idx="0">
            <a:schemeClr val="accent1"/>
          </a:effectRef>
          <a:fontRef idx="minor">
            <a:schemeClr val="dk1"/>
          </a:fontRef>
        </p:style>
        <p:txBody>
          <a:bodyPr lIns="36000" tIns="0" rIns="36000" bIns="0" rtlCol="0" anchor="ctr"/>
          <a:lstStyle/>
          <a:p>
            <a:pPr algn="ctr"/>
            <a:r>
              <a:rPr kumimoji="1" lang="zh-CN" altLang="en-US" sz="1000" dirty="0" smtClean="0">
                <a:solidFill>
                  <a:srgbClr val="E92663"/>
                </a:solidFill>
              </a:rPr>
              <a:t>图片服务</a:t>
            </a:r>
          </a:p>
        </p:txBody>
      </p:sp>
      <p:sp>
        <p:nvSpPr>
          <p:cNvPr id="3" name="文本框 2"/>
          <p:cNvSpPr txBox="1"/>
          <p:nvPr/>
        </p:nvSpPr>
        <p:spPr>
          <a:xfrm>
            <a:off x="6173167" y="1827040"/>
            <a:ext cx="700833" cy="230832"/>
          </a:xfrm>
          <a:prstGeom prst="rect">
            <a:avLst/>
          </a:prstGeom>
          <a:noFill/>
        </p:spPr>
        <p:txBody>
          <a:bodyPr wrap="none" rtlCol="0">
            <a:spAutoFit/>
          </a:bodyPr>
          <a:lstStyle/>
          <a:p>
            <a:r>
              <a:rPr kumimoji="1" lang="en-US" altLang="zh-CN" sz="900" dirty="0" smtClean="0">
                <a:solidFill>
                  <a:srgbClr val="E92663"/>
                </a:solidFill>
                <a:latin typeface="Microsoft YaHei" charset="0"/>
                <a:ea typeface="Microsoft YaHei" charset="0"/>
                <a:cs typeface="Microsoft YaHei" charset="0"/>
              </a:rPr>
              <a:t>Lazy</a:t>
            </a:r>
            <a:r>
              <a:rPr kumimoji="1" lang="zh-CN" altLang="en-US" sz="900" dirty="0" smtClean="0">
                <a:solidFill>
                  <a:srgbClr val="E92663"/>
                </a:solidFill>
                <a:latin typeface="Microsoft YaHei" charset="0"/>
                <a:ea typeface="Microsoft YaHei" charset="0"/>
                <a:cs typeface="Microsoft YaHei" charset="0"/>
              </a:rPr>
              <a:t> </a:t>
            </a:r>
            <a:r>
              <a:rPr kumimoji="1" lang="en-US" altLang="zh-CN" sz="900" dirty="0" smtClean="0">
                <a:solidFill>
                  <a:srgbClr val="E92663"/>
                </a:solidFill>
                <a:latin typeface="Microsoft YaHei" charset="0"/>
                <a:ea typeface="Microsoft YaHei" charset="0"/>
                <a:cs typeface="Microsoft YaHei" charset="0"/>
              </a:rPr>
              <a:t>load</a:t>
            </a:r>
            <a:endParaRPr kumimoji="1" lang="zh-CN" altLang="en-US" sz="900" dirty="0">
              <a:solidFill>
                <a:srgbClr val="E92663"/>
              </a:solidFill>
              <a:latin typeface="Microsoft YaHei" charset="0"/>
              <a:ea typeface="Microsoft YaHei" charset="0"/>
              <a:cs typeface="Microsoft YaHei" charset="0"/>
            </a:endParaRPr>
          </a:p>
        </p:txBody>
      </p:sp>
      <p:sp>
        <p:nvSpPr>
          <p:cNvPr id="8" name="文本框 7"/>
          <p:cNvSpPr txBox="1"/>
          <p:nvPr/>
        </p:nvSpPr>
        <p:spPr>
          <a:xfrm>
            <a:off x="6890160" y="2415220"/>
            <a:ext cx="562975" cy="230832"/>
          </a:xfrm>
          <a:prstGeom prst="rect">
            <a:avLst/>
          </a:prstGeom>
          <a:noFill/>
        </p:spPr>
        <p:txBody>
          <a:bodyPr wrap="none" rtlCol="0">
            <a:spAutoFit/>
          </a:bodyPr>
          <a:lstStyle/>
          <a:p>
            <a:r>
              <a:rPr kumimoji="1" lang="en-US" altLang="zh-CN" sz="900" i="1" u="sng" dirty="0" smtClean="0">
                <a:solidFill>
                  <a:srgbClr val="E92663"/>
                </a:solidFill>
                <a:latin typeface="Microsoft YaHei" charset="0"/>
                <a:ea typeface="Microsoft YaHei" charset="0"/>
                <a:cs typeface="Microsoft YaHei" charset="0"/>
              </a:rPr>
              <a:t>Restful</a:t>
            </a:r>
            <a:endParaRPr kumimoji="1" lang="zh-CN" altLang="en-US" sz="900" i="1" u="sng" dirty="0">
              <a:solidFill>
                <a:srgbClr val="E92663"/>
              </a:solidFill>
              <a:latin typeface="Microsoft YaHei" charset="0"/>
              <a:ea typeface="Microsoft YaHei" charset="0"/>
              <a:cs typeface="Microsoft YaHei" charset="0"/>
            </a:endParaRPr>
          </a:p>
        </p:txBody>
      </p:sp>
      <p:sp>
        <p:nvSpPr>
          <p:cNvPr id="69" name="文本框 68"/>
          <p:cNvSpPr txBox="1"/>
          <p:nvPr/>
        </p:nvSpPr>
        <p:spPr>
          <a:xfrm>
            <a:off x="6890160" y="2657697"/>
            <a:ext cx="845103" cy="230832"/>
          </a:xfrm>
          <a:prstGeom prst="rect">
            <a:avLst/>
          </a:prstGeom>
          <a:noFill/>
        </p:spPr>
        <p:txBody>
          <a:bodyPr wrap="none" rtlCol="0">
            <a:spAutoFit/>
          </a:bodyPr>
          <a:lstStyle/>
          <a:p>
            <a:r>
              <a:rPr kumimoji="1" lang="en-US" altLang="zh-CN" sz="900" i="1" u="sng" dirty="0" smtClean="0">
                <a:solidFill>
                  <a:srgbClr val="E92663"/>
                </a:solidFill>
                <a:latin typeface="Microsoft YaHei" charset="0"/>
                <a:ea typeface="Microsoft YaHei" charset="0"/>
                <a:cs typeface="Microsoft YaHei" charset="0"/>
              </a:rPr>
              <a:t>Web</a:t>
            </a:r>
            <a:r>
              <a:rPr kumimoji="1" lang="zh-CN" altLang="en-US" sz="900" i="1" u="sng" dirty="0" smtClean="0">
                <a:solidFill>
                  <a:srgbClr val="E92663"/>
                </a:solidFill>
                <a:latin typeface="Microsoft YaHei" charset="0"/>
                <a:ea typeface="Microsoft YaHei" charset="0"/>
                <a:cs typeface="Microsoft YaHei" charset="0"/>
              </a:rPr>
              <a:t> </a:t>
            </a:r>
            <a:r>
              <a:rPr kumimoji="1" lang="en-US" altLang="zh-CN" sz="900" i="1" u="sng" dirty="0" smtClean="0">
                <a:solidFill>
                  <a:srgbClr val="E92663"/>
                </a:solidFill>
                <a:latin typeface="Microsoft YaHei" charset="0"/>
                <a:ea typeface="Microsoft YaHei" charset="0"/>
                <a:cs typeface="Microsoft YaHei" charset="0"/>
              </a:rPr>
              <a:t>Socket</a:t>
            </a:r>
            <a:endParaRPr kumimoji="1" lang="zh-CN" altLang="en-US" sz="900" i="1" u="sng" dirty="0">
              <a:solidFill>
                <a:srgbClr val="E92663"/>
              </a:solidFill>
              <a:latin typeface="Microsoft YaHei" charset="0"/>
              <a:ea typeface="Microsoft YaHei" charset="0"/>
              <a:cs typeface="Microsoft YaHei" charset="0"/>
            </a:endParaRPr>
          </a:p>
        </p:txBody>
      </p:sp>
      <p:sp>
        <p:nvSpPr>
          <p:cNvPr id="70" name="文本框 69"/>
          <p:cNvSpPr txBox="1"/>
          <p:nvPr/>
        </p:nvSpPr>
        <p:spPr>
          <a:xfrm>
            <a:off x="2242546" y="1827040"/>
            <a:ext cx="646331" cy="230832"/>
          </a:xfrm>
          <a:prstGeom prst="rect">
            <a:avLst/>
          </a:prstGeom>
          <a:noFill/>
        </p:spPr>
        <p:txBody>
          <a:bodyPr wrap="none" rtlCol="0">
            <a:spAutoFit/>
          </a:bodyPr>
          <a:lstStyle/>
          <a:p>
            <a:r>
              <a:rPr kumimoji="1" lang="zh-CN" altLang="en-US" sz="900" smtClean="0">
                <a:solidFill>
                  <a:srgbClr val="E92663"/>
                </a:solidFill>
                <a:latin typeface="Microsoft YaHei" charset="0"/>
                <a:ea typeface="Microsoft YaHei" charset="0"/>
                <a:cs typeface="Microsoft YaHei" charset="0"/>
              </a:rPr>
              <a:t>版本支持</a:t>
            </a:r>
            <a:endParaRPr kumimoji="1" lang="zh-CN" altLang="en-US" sz="900" dirty="0">
              <a:solidFill>
                <a:srgbClr val="E92663"/>
              </a:solidFill>
              <a:latin typeface="Microsoft YaHei" charset="0"/>
              <a:ea typeface="Microsoft YaHei" charset="0"/>
              <a:cs typeface="Microsoft YaHei" charset="0"/>
            </a:endParaRPr>
          </a:p>
        </p:txBody>
      </p:sp>
      <p:pic>
        <p:nvPicPr>
          <p:cNvPr id="1639" name="Picture 615" descr="https://cdn.shopify.com/s/files/1/0533/2089/files/vuejs-tutorial_2d2a853c-aa2f-44b0-80df-933b495f77f8.png?v=1509478492"/>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2131036" y="3732180"/>
            <a:ext cx="1772692" cy="744093"/>
          </a:xfrm>
          <a:prstGeom prst="rect">
            <a:avLst/>
          </a:prstGeom>
          <a:noFill/>
          <a:extLst>
            <a:ext uri="{909E8E84-426E-40DD-AFC4-6F175D3DCCD1}">
              <a14:hiddenFill xmlns:a14="http://schemas.microsoft.com/office/drawing/2010/main">
                <a:solidFill>
                  <a:srgbClr val="FFFFFF"/>
                </a:solidFill>
              </a14:hiddenFill>
            </a:ext>
          </a:extLst>
        </p:spPr>
      </p:pic>
      <p:pic>
        <p:nvPicPr>
          <p:cNvPr id="1641" name="Picture 617" descr="https://simulatedgreg.gitbooks.io/electron-vue/content/images/logo.png"/>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4855266" y="3797895"/>
            <a:ext cx="2212387" cy="492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261351"/>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6688" y="116634"/>
            <a:ext cx="8592978" cy="794593"/>
          </a:xfrm>
          <a:noFill/>
          <a:ln>
            <a:noFill/>
          </a:ln>
        </p:spPr>
        <p:txBody>
          <a:bodyPr vert="horz" wrap="square" lIns="76200" tIns="38100" rIns="76200" bIns="117000" numCol="1" anchor="ctr" anchorCtr="0" compatLnSpc="1">
            <a:prstTxWarp prst="textNoShape">
              <a:avLst/>
            </a:prstTxWarp>
          </a:bodyPr>
          <a:lstStyle/>
          <a:p>
            <a:r>
              <a:rPr lang="zh-CN" altLang="en-US" sz="1667" dirty="0" smtClean="0">
                <a:latin typeface="Arial Unicode MS"/>
              </a:rPr>
              <a:t>技术选型</a:t>
            </a:r>
            <a:endParaRPr lang="en-US" sz="1667" dirty="0">
              <a:latin typeface="Arial Unicode MS"/>
            </a:endParaRPr>
          </a:p>
        </p:txBody>
      </p:sp>
      <p:graphicFrame>
        <p:nvGraphicFramePr>
          <p:cNvPr id="2" name="表格 1"/>
          <p:cNvGraphicFramePr>
            <a:graphicFrameLocks noGrp="1"/>
          </p:cNvGraphicFramePr>
          <p:nvPr>
            <p:extLst>
              <p:ext uri="{D42A27DB-BD31-4B8C-83A1-F6EECF244321}">
                <p14:modId xmlns:p14="http://schemas.microsoft.com/office/powerpoint/2010/main" val="558958104"/>
              </p:ext>
            </p:extLst>
          </p:nvPr>
        </p:nvGraphicFramePr>
        <p:xfrm>
          <a:off x="322256" y="1259642"/>
          <a:ext cx="4143832" cy="4803768"/>
        </p:xfrm>
        <a:graphic>
          <a:graphicData uri="http://schemas.openxmlformats.org/drawingml/2006/table">
            <a:tbl>
              <a:tblPr>
                <a:tableStyleId>{BC89EF96-8CEA-46FF-86C4-4CE0E7609802}</a:tableStyleId>
              </a:tblPr>
              <a:tblGrid>
                <a:gridCol w="719245">
                  <a:extLst>
                    <a:ext uri="{9D8B030D-6E8A-4147-A177-3AD203B41FA5}">
                      <a16:colId xmlns:a16="http://schemas.microsoft.com/office/drawing/2014/main" val="3820735895"/>
                    </a:ext>
                  </a:extLst>
                </a:gridCol>
                <a:gridCol w="1430317">
                  <a:extLst>
                    <a:ext uri="{9D8B030D-6E8A-4147-A177-3AD203B41FA5}">
                      <a16:colId xmlns:a16="http://schemas.microsoft.com/office/drawing/2014/main" val="1528050446"/>
                    </a:ext>
                  </a:extLst>
                </a:gridCol>
                <a:gridCol w="1994270">
                  <a:extLst>
                    <a:ext uri="{9D8B030D-6E8A-4147-A177-3AD203B41FA5}">
                      <a16:colId xmlns:a16="http://schemas.microsoft.com/office/drawing/2014/main" val="3795236818"/>
                    </a:ext>
                  </a:extLst>
                </a:gridCol>
              </a:tblGrid>
              <a:tr h="200157">
                <a:tc rowSpan="3">
                  <a:txBody>
                    <a:bodyPr/>
                    <a:lstStyle/>
                    <a:p>
                      <a:pPr algn="ctr" fontAlgn="ctr"/>
                      <a:r>
                        <a:rPr lang="zh-CN" altLang="en-US" sz="1000" u="none" strike="noStrike" baseline="0">
                          <a:effectLst/>
                          <a:latin typeface="微软雅黑" panose="020B0503020204020204" pitchFamily="34" charset="-122"/>
                          <a:ea typeface="微软雅黑" panose="020B0503020204020204" pitchFamily="34" charset="-122"/>
                        </a:rPr>
                        <a:t>基础框架</a:t>
                      </a:r>
                      <a:endParaRPr lang="zh-CN" alt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ctr" fontAlgn="b"/>
                      <a:r>
                        <a:rPr lang="en-US" sz="1000" u="none" strike="noStrike" baseline="0">
                          <a:effectLst/>
                          <a:latin typeface="微软雅黑" panose="020B0503020204020204" pitchFamily="34" charset="-122"/>
                          <a:ea typeface="微软雅黑" panose="020B0503020204020204" pitchFamily="34" charset="-122"/>
                        </a:rPr>
                        <a:t>vue</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zh-CN" altLang="en-US" sz="1000" u="none" strike="noStrike" baseline="0">
                          <a:effectLst/>
                          <a:latin typeface="微软雅黑" panose="020B0503020204020204" pitchFamily="34" charset="-122"/>
                          <a:ea typeface="微软雅黑" panose="020B0503020204020204" pitchFamily="34" charset="-122"/>
                        </a:rPr>
                        <a:t>渐进式</a:t>
                      </a:r>
                      <a:r>
                        <a:rPr lang="en-US" sz="1000" u="none" strike="noStrike" baseline="0">
                          <a:effectLst/>
                          <a:latin typeface="微软雅黑" panose="020B0503020204020204" pitchFamily="34" charset="-122"/>
                          <a:ea typeface="微软雅黑" panose="020B0503020204020204" pitchFamily="34" charset="-122"/>
                        </a:rPr>
                        <a:t>JavaScript </a:t>
                      </a:r>
                      <a:r>
                        <a:rPr lang="zh-CN" altLang="en-US" sz="1000" u="none" strike="noStrike" baseline="0">
                          <a:effectLst/>
                          <a:latin typeface="微软雅黑" panose="020B0503020204020204" pitchFamily="34" charset="-122"/>
                          <a:ea typeface="微软雅黑" panose="020B0503020204020204" pitchFamily="34" charset="-122"/>
                        </a:rPr>
                        <a:t>框架</a:t>
                      </a:r>
                      <a:endParaRPr lang="zh-CN" altLang="en-US" sz="1000" b="0" i="0" u="none" strike="noStrike" baseline="0">
                        <a:solidFill>
                          <a:srgbClr val="353535"/>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1192613784"/>
                  </a:ext>
                </a:extLst>
              </a:tr>
              <a:tr h="200157">
                <a:tc vMerge="1">
                  <a:txBody>
                    <a:bodyPr/>
                    <a:lstStyle/>
                    <a:p>
                      <a:endParaRPr lang="zh-CN" altLang="en-US"/>
                    </a:p>
                  </a:txBody>
                  <a:tcPr/>
                </a:tc>
                <a:tc>
                  <a:txBody>
                    <a:bodyPr/>
                    <a:lstStyle/>
                    <a:p>
                      <a:pPr algn="ctr" fontAlgn="b"/>
                      <a:r>
                        <a:rPr lang="en-US" sz="1000" u="none" strike="noStrike" baseline="0" dirty="0" err="1">
                          <a:effectLst/>
                          <a:latin typeface="微软雅黑" panose="020B0503020204020204" pitchFamily="34" charset="-122"/>
                          <a:ea typeface="微软雅黑" panose="020B0503020204020204" pitchFamily="34" charset="-122"/>
                        </a:rPr>
                        <a:t>vue</a:t>
                      </a:r>
                      <a:r>
                        <a:rPr lang="en-US" sz="1000" u="none" strike="noStrike" baseline="0" dirty="0">
                          <a:effectLst/>
                          <a:latin typeface="微软雅黑" panose="020B0503020204020204" pitchFamily="34" charset="-122"/>
                          <a:ea typeface="微软雅黑" panose="020B0503020204020204" pitchFamily="34" charset="-122"/>
                        </a:rPr>
                        <a:t>-router</a:t>
                      </a:r>
                      <a:endParaRPr lang="en-US" sz="1000" b="0" i="0" u="none" strike="noStrike" baseline="0" dirty="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zh-CN" altLang="en-US" sz="1000" u="none" strike="noStrike" baseline="0" dirty="0">
                          <a:effectLst/>
                          <a:latin typeface="微软雅黑" panose="020B0503020204020204" pitchFamily="34" charset="-122"/>
                          <a:ea typeface="微软雅黑" panose="020B0503020204020204" pitchFamily="34" charset="-122"/>
                        </a:rPr>
                        <a:t>路由管理</a:t>
                      </a:r>
                      <a:endParaRPr lang="zh-CN" altLang="en-US" sz="1000" b="0" i="0" u="none" strike="noStrike" baseline="0" dirty="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1126154899"/>
                  </a:ext>
                </a:extLst>
              </a:tr>
              <a:tr h="200157">
                <a:tc vMerge="1">
                  <a:txBody>
                    <a:bodyPr/>
                    <a:lstStyle/>
                    <a:p>
                      <a:endParaRPr lang="zh-CN" altLang="en-US"/>
                    </a:p>
                  </a:txBody>
                  <a:tcPr/>
                </a:tc>
                <a:tc>
                  <a:txBody>
                    <a:bodyPr/>
                    <a:lstStyle/>
                    <a:p>
                      <a:pPr algn="ctr" fontAlgn="b"/>
                      <a:r>
                        <a:rPr lang="en-US" sz="1000" u="none" strike="noStrike" baseline="0" dirty="0" err="1">
                          <a:effectLst/>
                          <a:latin typeface="微软雅黑" panose="020B0503020204020204" pitchFamily="34" charset="-122"/>
                          <a:ea typeface="微软雅黑" panose="020B0503020204020204" pitchFamily="34" charset="-122"/>
                        </a:rPr>
                        <a:t>vuex</a:t>
                      </a:r>
                      <a:endParaRPr lang="en-US" sz="1000" b="0" i="0" u="none" strike="noStrike" baseline="0" dirty="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zh-CN" altLang="en-US" sz="1000" u="none" strike="noStrike" baseline="0" dirty="0">
                          <a:effectLst/>
                          <a:latin typeface="微软雅黑" panose="020B0503020204020204" pitchFamily="34" charset="-122"/>
                          <a:ea typeface="微软雅黑" panose="020B0503020204020204" pitchFamily="34" charset="-122"/>
                        </a:rPr>
                        <a:t>状态管理</a:t>
                      </a:r>
                      <a:endParaRPr lang="zh-CN" altLang="en-US" sz="1000" b="0" i="0" u="none" strike="noStrike" baseline="0" dirty="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3732034193"/>
                  </a:ext>
                </a:extLst>
              </a:tr>
              <a:tr h="200157">
                <a:tc rowSpan="9">
                  <a:txBody>
                    <a:bodyPr/>
                    <a:lstStyle/>
                    <a:p>
                      <a:pPr algn="ctr" fontAlgn="ctr"/>
                      <a:r>
                        <a:rPr lang="zh-CN" altLang="en-US" sz="1000" u="none" strike="noStrike" baseline="0">
                          <a:effectLst/>
                          <a:latin typeface="微软雅黑" panose="020B0503020204020204" pitchFamily="34" charset="-122"/>
                          <a:ea typeface="微软雅黑" panose="020B0503020204020204" pitchFamily="34" charset="-122"/>
                        </a:rPr>
                        <a:t>界面样式</a:t>
                      </a:r>
                      <a:endParaRPr lang="zh-CN" alt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ctr" fontAlgn="b"/>
                      <a:r>
                        <a:rPr lang="en-US" sz="1000" u="none" strike="noStrike" baseline="0">
                          <a:effectLst/>
                          <a:latin typeface="微软雅黑" panose="020B0503020204020204" pitchFamily="34" charset="-122"/>
                          <a:ea typeface="微软雅黑" panose="020B0503020204020204" pitchFamily="34" charset="-122"/>
                        </a:rPr>
                        <a:t>elementUI</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zh-CN" altLang="en-US" sz="1000" u="none" strike="noStrike" baseline="0" dirty="0">
                          <a:effectLst/>
                          <a:latin typeface="微软雅黑" panose="020B0503020204020204" pitchFamily="34" charset="-122"/>
                          <a:ea typeface="微软雅黑" panose="020B0503020204020204" pitchFamily="34" charset="-122"/>
                        </a:rPr>
                        <a:t>饿了么</a:t>
                      </a:r>
                      <a:r>
                        <a:rPr lang="en-US" sz="1000" u="none" strike="noStrike" baseline="0" dirty="0" err="1">
                          <a:effectLst/>
                          <a:latin typeface="微软雅黑" panose="020B0503020204020204" pitchFamily="34" charset="-122"/>
                          <a:ea typeface="微软雅黑" panose="020B0503020204020204" pitchFamily="34" charset="-122"/>
                        </a:rPr>
                        <a:t>ui</a:t>
                      </a:r>
                      <a:r>
                        <a:rPr lang="zh-CN" altLang="en-US" sz="1000" u="none" strike="noStrike" baseline="0" dirty="0">
                          <a:effectLst/>
                          <a:latin typeface="微软雅黑" panose="020B0503020204020204" pitchFamily="34" charset="-122"/>
                          <a:ea typeface="微软雅黑" panose="020B0503020204020204" pitchFamily="34" charset="-122"/>
                        </a:rPr>
                        <a:t>框架</a:t>
                      </a:r>
                      <a:endParaRPr lang="zh-CN" altLang="en-US" sz="1000" b="0" i="0" u="none" strike="noStrike" baseline="0" dirty="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1905080014"/>
                  </a:ext>
                </a:extLst>
              </a:tr>
              <a:tr h="200157">
                <a:tc vMerge="1">
                  <a:txBody>
                    <a:bodyPr/>
                    <a:lstStyle/>
                    <a:p>
                      <a:endParaRPr lang="zh-CN" altLang="en-US"/>
                    </a:p>
                  </a:txBody>
                  <a:tcPr/>
                </a:tc>
                <a:tc>
                  <a:txBody>
                    <a:bodyPr/>
                    <a:lstStyle/>
                    <a:p>
                      <a:pPr algn="ctr" fontAlgn="b"/>
                      <a:r>
                        <a:rPr lang="en-US" sz="1000" u="none" strike="noStrike" baseline="0">
                          <a:effectLst/>
                          <a:latin typeface="微软雅黑" panose="020B0503020204020204" pitchFamily="34" charset="-122"/>
                          <a:ea typeface="微软雅黑" panose="020B0503020204020204" pitchFamily="34" charset="-122"/>
                        </a:rPr>
                        <a:t>Mint UI</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zh-CN" altLang="en-US" sz="1000" u="none" strike="noStrike" baseline="0" dirty="0">
                          <a:effectLst/>
                          <a:latin typeface="微软雅黑" panose="020B0503020204020204" pitchFamily="34" charset="-122"/>
                          <a:ea typeface="微软雅黑" panose="020B0503020204020204" pitchFamily="34" charset="-122"/>
                        </a:rPr>
                        <a:t>适用于移动端的</a:t>
                      </a:r>
                      <a:r>
                        <a:rPr lang="en-US" altLang="zh-CN" sz="1000" u="none" strike="noStrike" baseline="0" dirty="0" err="1">
                          <a:effectLst/>
                          <a:latin typeface="微软雅黑" panose="020B0503020204020204" pitchFamily="34" charset="-122"/>
                          <a:ea typeface="微软雅黑" panose="020B0503020204020204" pitchFamily="34" charset="-122"/>
                        </a:rPr>
                        <a:t>ui</a:t>
                      </a:r>
                      <a:r>
                        <a:rPr lang="zh-CN" altLang="en-US" sz="1000" u="none" strike="noStrike" baseline="0" dirty="0">
                          <a:effectLst/>
                          <a:latin typeface="微软雅黑" panose="020B0503020204020204" pitchFamily="34" charset="-122"/>
                          <a:ea typeface="微软雅黑" panose="020B0503020204020204" pitchFamily="34" charset="-122"/>
                        </a:rPr>
                        <a:t>框架</a:t>
                      </a:r>
                      <a:endParaRPr lang="zh-CN" altLang="en-US" sz="1000" b="0" i="0" u="none" strike="noStrike" baseline="0" dirty="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71225330"/>
                  </a:ext>
                </a:extLst>
              </a:tr>
              <a:tr h="200157">
                <a:tc vMerge="1">
                  <a:txBody>
                    <a:bodyPr/>
                    <a:lstStyle/>
                    <a:p>
                      <a:endParaRPr lang="zh-CN" altLang="en-US"/>
                    </a:p>
                  </a:txBody>
                  <a:tcPr/>
                </a:tc>
                <a:tc>
                  <a:txBody>
                    <a:bodyPr/>
                    <a:lstStyle/>
                    <a:p>
                      <a:pPr algn="ctr" fontAlgn="b"/>
                      <a:r>
                        <a:rPr lang="en-US" sz="1000" u="none" strike="noStrike" baseline="0">
                          <a:effectLst/>
                          <a:latin typeface="微软雅黑" panose="020B0503020204020204" pitchFamily="34" charset="-122"/>
                          <a:ea typeface="微软雅黑" panose="020B0503020204020204" pitchFamily="34" charset="-122"/>
                        </a:rPr>
                        <a:t> sass</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en-US" sz="1000" u="none" strike="noStrike" baseline="0">
                          <a:effectLst/>
                          <a:latin typeface="微软雅黑" panose="020B0503020204020204" pitchFamily="34" charset="-122"/>
                          <a:ea typeface="微软雅黑" panose="020B0503020204020204" pitchFamily="34" charset="-122"/>
                        </a:rPr>
                        <a:t>css</a:t>
                      </a:r>
                      <a:r>
                        <a:rPr lang="zh-CN" altLang="en-US" sz="1000" u="none" strike="noStrike" baseline="0">
                          <a:effectLst/>
                          <a:latin typeface="微软雅黑" panose="020B0503020204020204" pitchFamily="34" charset="-122"/>
                          <a:ea typeface="微软雅黑" panose="020B0503020204020204" pitchFamily="34" charset="-122"/>
                        </a:rPr>
                        <a:t>预编译</a:t>
                      </a:r>
                      <a:endParaRPr lang="zh-CN" alt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1359448408"/>
                  </a:ext>
                </a:extLst>
              </a:tr>
              <a:tr h="200157">
                <a:tc vMerge="1">
                  <a:txBody>
                    <a:bodyPr/>
                    <a:lstStyle/>
                    <a:p>
                      <a:endParaRPr lang="zh-CN" altLang="en-US"/>
                    </a:p>
                  </a:txBody>
                  <a:tcPr/>
                </a:tc>
                <a:tc>
                  <a:txBody>
                    <a:bodyPr/>
                    <a:lstStyle/>
                    <a:p>
                      <a:pPr algn="ctr" fontAlgn="b"/>
                      <a:r>
                        <a:rPr lang="en-US" sz="1000" u="none" strike="noStrike" baseline="0">
                          <a:effectLst/>
                          <a:latin typeface="微软雅黑" panose="020B0503020204020204" pitchFamily="34" charset="-122"/>
                          <a:ea typeface="微软雅黑" panose="020B0503020204020204" pitchFamily="34" charset="-122"/>
                        </a:rPr>
                        <a:t>vue-i18n</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zh-CN" altLang="en-US" sz="1000" u="none" strike="noStrike" baseline="0">
                          <a:effectLst/>
                          <a:latin typeface="微软雅黑" panose="020B0503020204020204" pitchFamily="34" charset="-122"/>
                          <a:ea typeface="微软雅黑" panose="020B0503020204020204" pitchFamily="34" charset="-122"/>
                        </a:rPr>
                        <a:t>国际化，多语言配置</a:t>
                      </a:r>
                      <a:endParaRPr lang="zh-CN" alt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3084070558"/>
                  </a:ext>
                </a:extLst>
              </a:tr>
              <a:tr h="200157">
                <a:tc vMerge="1">
                  <a:txBody>
                    <a:bodyPr/>
                    <a:lstStyle/>
                    <a:p>
                      <a:endParaRPr lang="zh-CN" altLang="en-US"/>
                    </a:p>
                  </a:txBody>
                  <a:tcPr/>
                </a:tc>
                <a:tc>
                  <a:txBody>
                    <a:bodyPr/>
                    <a:lstStyle/>
                    <a:p>
                      <a:pPr algn="ctr" fontAlgn="b"/>
                      <a:r>
                        <a:rPr lang="en-US" sz="1000" u="none" strike="noStrike" baseline="0">
                          <a:effectLst/>
                          <a:latin typeface="微软雅黑" panose="020B0503020204020204" pitchFamily="34" charset="-122"/>
                          <a:ea typeface="微软雅黑" panose="020B0503020204020204" pitchFamily="34" charset="-122"/>
                        </a:rPr>
                        <a:t>nprogress</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zh-CN" altLang="en-US" sz="1000" u="none" strike="noStrike" baseline="0">
                          <a:effectLst/>
                          <a:latin typeface="微软雅黑" panose="020B0503020204020204" pitchFamily="34" charset="-122"/>
                          <a:ea typeface="微软雅黑" panose="020B0503020204020204" pitchFamily="34" charset="-122"/>
                        </a:rPr>
                        <a:t>进度条</a:t>
                      </a:r>
                      <a:endParaRPr lang="zh-CN" alt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363780513"/>
                  </a:ext>
                </a:extLst>
              </a:tr>
              <a:tr h="200157">
                <a:tc vMerge="1">
                  <a:txBody>
                    <a:bodyPr/>
                    <a:lstStyle/>
                    <a:p>
                      <a:endParaRPr lang="zh-CN" altLang="en-US"/>
                    </a:p>
                  </a:txBody>
                  <a:tcPr/>
                </a:tc>
                <a:tc>
                  <a:txBody>
                    <a:bodyPr/>
                    <a:lstStyle/>
                    <a:p>
                      <a:pPr algn="ctr" fontAlgn="b"/>
                      <a:r>
                        <a:rPr lang="en-US" sz="1000" u="none" strike="noStrike" baseline="0">
                          <a:effectLst/>
                          <a:latin typeface="微软雅黑" panose="020B0503020204020204" pitchFamily="34" charset="-122"/>
                          <a:ea typeface="微软雅黑" panose="020B0503020204020204" pitchFamily="34" charset="-122"/>
                        </a:rPr>
                        <a:t>normalize.css</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zh-CN" altLang="en-US" sz="1000" u="none" strike="noStrike" baseline="0">
                          <a:effectLst/>
                          <a:latin typeface="微软雅黑" panose="020B0503020204020204" pitchFamily="34" charset="-122"/>
                          <a:ea typeface="微软雅黑" panose="020B0503020204020204" pitchFamily="34" charset="-122"/>
                        </a:rPr>
                        <a:t>统一初始化浏览器默认样式</a:t>
                      </a:r>
                      <a:endParaRPr lang="zh-CN" alt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2345002342"/>
                  </a:ext>
                </a:extLst>
              </a:tr>
              <a:tr h="200157">
                <a:tc vMerge="1">
                  <a:txBody>
                    <a:bodyPr/>
                    <a:lstStyle/>
                    <a:p>
                      <a:endParaRPr lang="zh-CN" altLang="en-US"/>
                    </a:p>
                  </a:txBody>
                  <a:tcPr/>
                </a:tc>
                <a:tc>
                  <a:txBody>
                    <a:bodyPr/>
                    <a:lstStyle/>
                    <a:p>
                      <a:pPr algn="ctr" fontAlgn="b"/>
                      <a:r>
                        <a:rPr lang="en-US" sz="1000" u="none" strike="noStrike" baseline="0">
                          <a:effectLst/>
                          <a:latin typeface="微软雅黑" panose="020B0503020204020204" pitchFamily="34" charset="-122"/>
                          <a:ea typeface="微软雅黑" panose="020B0503020204020204" pitchFamily="34" charset="-122"/>
                        </a:rPr>
                        <a:t> autoprefixer</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zh-CN" altLang="en-US" sz="1000" u="none" strike="noStrike" baseline="0">
                          <a:effectLst/>
                          <a:latin typeface="微软雅黑" panose="020B0503020204020204" pitchFamily="34" charset="-122"/>
                          <a:ea typeface="微软雅黑" panose="020B0503020204020204" pitchFamily="34" charset="-122"/>
                        </a:rPr>
                        <a:t>自动添加浏览器前缀</a:t>
                      </a:r>
                      <a:endParaRPr lang="zh-CN" alt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885800107"/>
                  </a:ext>
                </a:extLst>
              </a:tr>
              <a:tr h="200157">
                <a:tc vMerge="1">
                  <a:txBody>
                    <a:bodyPr/>
                    <a:lstStyle/>
                    <a:p>
                      <a:endParaRPr lang="zh-CN" altLang="en-US"/>
                    </a:p>
                  </a:txBody>
                  <a:tcPr/>
                </a:tc>
                <a:tc>
                  <a:txBody>
                    <a:bodyPr/>
                    <a:lstStyle/>
                    <a:p>
                      <a:pPr algn="ctr" fontAlgn="b"/>
                      <a:r>
                        <a:rPr lang="en-US" sz="1000" u="none" strike="noStrike" baseline="0">
                          <a:effectLst/>
                          <a:latin typeface="微软雅黑" panose="020B0503020204020204" pitchFamily="34" charset="-122"/>
                          <a:ea typeface="微软雅黑" panose="020B0503020204020204" pitchFamily="34" charset="-122"/>
                        </a:rPr>
                        <a:t>Font Awesome</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zh-CN" altLang="en-US" sz="1000" u="none" strike="noStrike" baseline="0">
                          <a:effectLst/>
                          <a:latin typeface="微软雅黑" panose="020B0503020204020204" pitchFamily="34" charset="-122"/>
                          <a:ea typeface="微软雅黑" panose="020B0503020204020204" pitchFamily="34" charset="-122"/>
                        </a:rPr>
                        <a:t>图标库</a:t>
                      </a:r>
                      <a:endParaRPr lang="zh-CN" alt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2575351873"/>
                  </a:ext>
                </a:extLst>
              </a:tr>
              <a:tr h="200157">
                <a:tc vMerge="1">
                  <a:txBody>
                    <a:bodyPr/>
                    <a:lstStyle/>
                    <a:p>
                      <a:endParaRPr lang="zh-CN" altLang="en-US"/>
                    </a:p>
                  </a:txBody>
                  <a:tcPr/>
                </a:tc>
                <a:tc>
                  <a:txBody>
                    <a:bodyPr/>
                    <a:lstStyle/>
                    <a:p>
                      <a:pPr algn="ctr" fontAlgn="b"/>
                      <a:r>
                        <a:rPr lang="en-US" sz="1000" u="none" strike="noStrike" baseline="0">
                          <a:effectLst/>
                          <a:latin typeface="微软雅黑" panose="020B0503020204020204" pitchFamily="34" charset="-122"/>
                          <a:ea typeface="微软雅黑" panose="020B0503020204020204" pitchFamily="34" charset="-122"/>
                        </a:rPr>
                        <a:t>flexible</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zh-CN" altLang="en-US" sz="1000" u="none" strike="noStrike" baseline="0">
                          <a:effectLst/>
                          <a:latin typeface="微软雅黑" panose="020B0503020204020204" pitchFamily="34" charset="-122"/>
                          <a:ea typeface="微软雅黑" panose="020B0503020204020204" pitchFamily="34" charset="-122"/>
                        </a:rPr>
                        <a:t>移动端自适应策略</a:t>
                      </a:r>
                      <a:endParaRPr lang="zh-CN" alt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3383672929"/>
                  </a:ext>
                </a:extLst>
              </a:tr>
              <a:tr h="200157">
                <a:tc rowSpan="7">
                  <a:txBody>
                    <a:bodyPr/>
                    <a:lstStyle/>
                    <a:p>
                      <a:pPr algn="ctr" fontAlgn="ctr"/>
                      <a:r>
                        <a:rPr lang="zh-CN" altLang="en-US" sz="1000" u="none" strike="noStrike" baseline="0">
                          <a:effectLst/>
                          <a:latin typeface="微软雅黑" panose="020B0503020204020204" pitchFamily="34" charset="-122"/>
                          <a:ea typeface="微软雅黑" panose="020B0503020204020204" pitchFamily="34" charset="-122"/>
                        </a:rPr>
                        <a:t>第三方组件</a:t>
                      </a:r>
                      <a:endParaRPr lang="zh-CN" alt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ctr" fontAlgn="b"/>
                      <a:r>
                        <a:rPr lang="en-US" sz="1000" u="none" strike="noStrike" baseline="0">
                          <a:effectLst/>
                          <a:latin typeface="微软雅黑" panose="020B0503020204020204" pitchFamily="34" charset="-122"/>
                          <a:ea typeface="微软雅黑" panose="020B0503020204020204" pitchFamily="34" charset="-122"/>
                        </a:rPr>
                        <a:t>axios</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en-US" sz="1000" u="none" strike="noStrike" baseline="0">
                          <a:effectLst/>
                          <a:latin typeface="微软雅黑" panose="020B0503020204020204" pitchFamily="34" charset="-122"/>
                          <a:ea typeface="微软雅黑" panose="020B0503020204020204" pitchFamily="34" charset="-122"/>
                        </a:rPr>
                        <a:t>http</a:t>
                      </a:r>
                      <a:r>
                        <a:rPr lang="zh-CN" altLang="en-US" sz="1000" u="none" strike="noStrike" baseline="0">
                          <a:effectLst/>
                          <a:latin typeface="微软雅黑" panose="020B0503020204020204" pitchFamily="34" charset="-122"/>
                          <a:ea typeface="微软雅黑" panose="020B0503020204020204" pitchFamily="34" charset="-122"/>
                        </a:rPr>
                        <a:t>请求分装</a:t>
                      </a:r>
                      <a:endParaRPr lang="zh-CN" alt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4189327653"/>
                  </a:ext>
                </a:extLst>
              </a:tr>
              <a:tr h="200157">
                <a:tc vMerge="1">
                  <a:txBody>
                    <a:bodyPr/>
                    <a:lstStyle/>
                    <a:p>
                      <a:endParaRPr lang="zh-CN" altLang="en-US"/>
                    </a:p>
                  </a:txBody>
                  <a:tcPr/>
                </a:tc>
                <a:tc>
                  <a:txBody>
                    <a:bodyPr/>
                    <a:lstStyle/>
                    <a:p>
                      <a:pPr algn="ctr" fontAlgn="b"/>
                      <a:r>
                        <a:rPr lang="en-US" sz="1000" u="none" strike="noStrike" baseline="0">
                          <a:effectLst/>
                          <a:latin typeface="微软雅黑" panose="020B0503020204020204" pitchFamily="34" charset="-122"/>
                          <a:ea typeface="微软雅黑" panose="020B0503020204020204" pitchFamily="34" charset="-122"/>
                        </a:rPr>
                        <a:t> tinymce</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zh-CN" altLang="en-US" sz="1000" u="none" strike="noStrike" baseline="0">
                          <a:effectLst/>
                          <a:latin typeface="微软雅黑" panose="020B0503020204020204" pitchFamily="34" charset="-122"/>
                          <a:ea typeface="微软雅黑" panose="020B0503020204020204" pitchFamily="34" charset="-122"/>
                        </a:rPr>
                        <a:t>富文本编辑器</a:t>
                      </a:r>
                      <a:endParaRPr lang="zh-CN" alt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1697773866"/>
                  </a:ext>
                </a:extLst>
              </a:tr>
              <a:tr h="200157">
                <a:tc vMerge="1">
                  <a:txBody>
                    <a:bodyPr/>
                    <a:lstStyle/>
                    <a:p>
                      <a:endParaRPr lang="zh-CN" altLang="en-US"/>
                    </a:p>
                  </a:txBody>
                  <a:tcPr/>
                </a:tc>
                <a:tc>
                  <a:txBody>
                    <a:bodyPr/>
                    <a:lstStyle/>
                    <a:p>
                      <a:pPr algn="ctr" fontAlgn="b"/>
                      <a:r>
                        <a:rPr lang="en-US" sz="1000" u="none" strike="noStrike" baseline="0">
                          <a:effectLst/>
                          <a:latin typeface="微软雅黑" panose="020B0503020204020204" pitchFamily="34" charset="-122"/>
                          <a:ea typeface="微软雅黑" panose="020B0503020204020204" pitchFamily="34" charset="-122"/>
                        </a:rPr>
                        <a:t>cropperjs</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zh-CN" altLang="en-US" sz="1000" u="none" strike="noStrike" baseline="0">
                          <a:effectLst/>
                          <a:latin typeface="微软雅黑" panose="020B0503020204020204" pitchFamily="34" charset="-122"/>
                          <a:ea typeface="微软雅黑" panose="020B0503020204020204" pitchFamily="34" charset="-122"/>
                        </a:rPr>
                        <a:t>图片裁切工具</a:t>
                      </a:r>
                      <a:endParaRPr lang="zh-CN" alt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1125104911"/>
                  </a:ext>
                </a:extLst>
              </a:tr>
              <a:tr h="200157">
                <a:tc vMerge="1">
                  <a:txBody>
                    <a:bodyPr/>
                    <a:lstStyle/>
                    <a:p>
                      <a:endParaRPr lang="zh-CN" altLang="en-US"/>
                    </a:p>
                  </a:txBody>
                  <a:tcPr/>
                </a:tc>
                <a:tc>
                  <a:txBody>
                    <a:bodyPr/>
                    <a:lstStyle/>
                    <a:p>
                      <a:pPr algn="ctr" fontAlgn="b"/>
                      <a:r>
                        <a:rPr lang="en-US" sz="1000" u="none" strike="noStrike" baseline="0">
                          <a:effectLst/>
                          <a:latin typeface="微软雅黑" panose="020B0503020204020204" pitchFamily="34" charset="-122"/>
                          <a:ea typeface="微软雅黑" panose="020B0503020204020204" pitchFamily="34" charset="-122"/>
                        </a:rPr>
                        <a:t>vue-simple-uploader</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zh-CN" altLang="en-US" sz="1000" u="none" strike="noStrike" baseline="0">
                          <a:effectLst/>
                          <a:latin typeface="微软雅黑" panose="020B0503020204020204" pitchFamily="34" charset="-122"/>
                          <a:ea typeface="微软雅黑" panose="020B0503020204020204" pitchFamily="34" charset="-122"/>
                        </a:rPr>
                        <a:t>文件上传</a:t>
                      </a:r>
                      <a:endParaRPr lang="zh-CN" alt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2899626345"/>
                  </a:ext>
                </a:extLst>
              </a:tr>
              <a:tr h="200157">
                <a:tc vMerge="1">
                  <a:txBody>
                    <a:bodyPr/>
                    <a:lstStyle/>
                    <a:p>
                      <a:endParaRPr lang="zh-CN" altLang="en-US"/>
                    </a:p>
                  </a:txBody>
                  <a:tcPr/>
                </a:tc>
                <a:tc>
                  <a:txBody>
                    <a:bodyPr/>
                    <a:lstStyle/>
                    <a:p>
                      <a:pPr algn="ctr" fontAlgn="b"/>
                      <a:r>
                        <a:rPr lang="en-US" sz="1000" u="none" strike="noStrike" baseline="0">
                          <a:effectLst/>
                          <a:latin typeface="微软雅黑" panose="020B0503020204020204" pitchFamily="34" charset="-122"/>
                          <a:ea typeface="微软雅黑" panose="020B0503020204020204" pitchFamily="34" charset="-122"/>
                        </a:rPr>
                        <a:t>Echarts</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zh-CN" altLang="en-US" sz="1000" u="none" strike="noStrike" baseline="0">
                          <a:effectLst/>
                          <a:latin typeface="微软雅黑" panose="020B0503020204020204" pitchFamily="34" charset="-122"/>
                          <a:ea typeface="微软雅黑" panose="020B0503020204020204" pitchFamily="34" charset="-122"/>
                        </a:rPr>
                        <a:t>百度图表</a:t>
                      </a:r>
                      <a:endParaRPr lang="zh-CN" alt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3604355563"/>
                  </a:ext>
                </a:extLst>
              </a:tr>
              <a:tr h="200157">
                <a:tc vMerge="1">
                  <a:txBody>
                    <a:bodyPr/>
                    <a:lstStyle/>
                    <a:p>
                      <a:endParaRPr lang="zh-CN" altLang="en-US"/>
                    </a:p>
                  </a:txBody>
                  <a:tcPr/>
                </a:tc>
                <a:tc>
                  <a:txBody>
                    <a:bodyPr/>
                    <a:lstStyle/>
                    <a:p>
                      <a:pPr algn="ctr" fontAlgn="b"/>
                      <a:r>
                        <a:rPr lang="en-US" sz="1000" u="none" strike="noStrike" baseline="0">
                          <a:effectLst/>
                          <a:latin typeface="微软雅黑" panose="020B0503020204020204" pitchFamily="34" charset="-122"/>
                          <a:ea typeface="微软雅黑" panose="020B0503020204020204" pitchFamily="34" charset="-122"/>
                        </a:rPr>
                        <a:t>baidu.map</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zh-CN" altLang="en-US" sz="1000" u="none" strike="noStrike" baseline="0">
                          <a:effectLst/>
                          <a:latin typeface="微软雅黑" panose="020B0503020204020204" pitchFamily="34" charset="-122"/>
                          <a:ea typeface="微软雅黑" panose="020B0503020204020204" pitchFamily="34" charset="-122"/>
                        </a:rPr>
                        <a:t>百度地图</a:t>
                      </a:r>
                      <a:r>
                        <a:rPr lang="en-US" sz="1000" u="none" strike="noStrike" baseline="0">
                          <a:effectLst/>
                          <a:latin typeface="微软雅黑" panose="020B0503020204020204" pitchFamily="34" charset="-122"/>
                          <a:ea typeface="微软雅黑" panose="020B0503020204020204" pitchFamily="34" charset="-122"/>
                        </a:rPr>
                        <a:t>sdk</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2236331467"/>
                  </a:ext>
                </a:extLst>
              </a:tr>
              <a:tr h="200157">
                <a:tc vMerge="1">
                  <a:txBody>
                    <a:bodyPr/>
                    <a:lstStyle/>
                    <a:p>
                      <a:endParaRPr lang="zh-CN" altLang="en-US"/>
                    </a:p>
                  </a:txBody>
                  <a:tcPr/>
                </a:tc>
                <a:tc>
                  <a:txBody>
                    <a:bodyPr/>
                    <a:lstStyle/>
                    <a:p>
                      <a:pPr algn="ctr" fontAlgn="b"/>
                      <a:r>
                        <a:rPr lang="en-US" sz="1000" u="none" strike="noStrike" baseline="0">
                          <a:effectLst/>
                          <a:latin typeface="微软雅黑" panose="020B0503020204020204" pitchFamily="34" charset="-122"/>
                          <a:ea typeface="微软雅黑" panose="020B0503020204020204" pitchFamily="34" charset="-122"/>
                        </a:rPr>
                        <a:t>socket.io</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zh-CN" altLang="en-US" sz="1000" u="none" strike="noStrike" baseline="0">
                          <a:effectLst/>
                          <a:latin typeface="微软雅黑" panose="020B0503020204020204" pitchFamily="34" charset="-122"/>
                          <a:ea typeface="微软雅黑" panose="020B0503020204020204" pitchFamily="34" charset="-122"/>
                        </a:rPr>
                        <a:t>即时通讯服务</a:t>
                      </a:r>
                      <a:endParaRPr lang="zh-CN" alt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617059381"/>
                  </a:ext>
                </a:extLst>
              </a:tr>
              <a:tr h="200157">
                <a:tc rowSpan="5">
                  <a:txBody>
                    <a:bodyPr/>
                    <a:lstStyle/>
                    <a:p>
                      <a:pPr algn="ctr" fontAlgn="ctr"/>
                      <a:r>
                        <a:rPr lang="zh-CN" altLang="en-US" sz="1000" u="none" strike="noStrike" baseline="0">
                          <a:effectLst/>
                          <a:latin typeface="微软雅黑" panose="020B0503020204020204" pitchFamily="34" charset="-122"/>
                          <a:ea typeface="微软雅黑" panose="020B0503020204020204" pitchFamily="34" charset="-122"/>
                        </a:rPr>
                        <a:t>自动化工具 </a:t>
                      </a:r>
                      <a:r>
                        <a:rPr lang="en-US" altLang="zh-CN" sz="1000" u="none" strike="noStrike" baseline="0">
                          <a:effectLst/>
                          <a:latin typeface="微软雅黑" panose="020B0503020204020204" pitchFamily="34" charset="-122"/>
                          <a:ea typeface="微软雅黑" panose="020B0503020204020204" pitchFamily="34" charset="-122"/>
                        </a:rPr>
                        <a:t>+ </a:t>
                      </a:r>
                      <a:r>
                        <a:rPr lang="zh-CN" altLang="en-US" sz="1000" u="none" strike="noStrike" baseline="0">
                          <a:effectLst/>
                          <a:latin typeface="微软雅黑" panose="020B0503020204020204" pitchFamily="34" charset="-122"/>
                          <a:ea typeface="微软雅黑" panose="020B0503020204020204" pitchFamily="34" charset="-122"/>
                        </a:rPr>
                        <a:t>打包优化</a:t>
                      </a:r>
                      <a:endParaRPr lang="zh-CN" alt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ctr" fontAlgn="b"/>
                      <a:r>
                        <a:rPr lang="en-US" sz="1000" u="none" strike="noStrike" baseline="0">
                          <a:effectLst/>
                          <a:latin typeface="微软雅黑" panose="020B0503020204020204" pitchFamily="34" charset="-122"/>
                          <a:ea typeface="微软雅黑" panose="020B0503020204020204" pitchFamily="34" charset="-122"/>
                        </a:rPr>
                        <a:t>Vue-cli</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zh-CN" altLang="en-US" sz="1000" u="none" strike="noStrike" baseline="0">
                          <a:effectLst/>
                          <a:latin typeface="微软雅黑" panose="020B0503020204020204" pitchFamily="34" charset="-122"/>
                          <a:ea typeface="微软雅黑" panose="020B0503020204020204" pitchFamily="34" charset="-122"/>
                        </a:rPr>
                        <a:t>官方构建工具</a:t>
                      </a:r>
                      <a:endParaRPr lang="zh-CN" alt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1416633693"/>
                  </a:ext>
                </a:extLst>
              </a:tr>
              <a:tr h="200157">
                <a:tc vMerge="1">
                  <a:txBody>
                    <a:bodyPr/>
                    <a:lstStyle/>
                    <a:p>
                      <a:endParaRPr lang="zh-CN" altLang="en-US"/>
                    </a:p>
                  </a:txBody>
                  <a:tcPr/>
                </a:tc>
                <a:tc>
                  <a:txBody>
                    <a:bodyPr/>
                    <a:lstStyle/>
                    <a:p>
                      <a:pPr algn="ctr" fontAlgn="b"/>
                      <a:r>
                        <a:rPr lang="en-US" sz="1000" u="none" strike="noStrike" baseline="0">
                          <a:effectLst/>
                          <a:latin typeface="微软雅黑" panose="020B0503020204020204" pitchFamily="34" charset="-122"/>
                          <a:ea typeface="微软雅黑" panose="020B0503020204020204" pitchFamily="34" charset="-122"/>
                        </a:rPr>
                        <a:t>webpack </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zh-CN" altLang="en-US" sz="1000" u="none" strike="noStrike" baseline="0">
                          <a:effectLst/>
                          <a:latin typeface="微软雅黑" panose="020B0503020204020204" pitchFamily="34" charset="-122"/>
                          <a:ea typeface="微软雅黑" panose="020B0503020204020204" pitchFamily="34" charset="-122"/>
                        </a:rPr>
                        <a:t>最流行的打包工具</a:t>
                      </a:r>
                      <a:endParaRPr lang="zh-CN" alt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4068923616"/>
                  </a:ext>
                </a:extLst>
              </a:tr>
              <a:tr h="200157">
                <a:tc vMerge="1">
                  <a:txBody>
                    <a:bodyPr/>
                    <a:lstStyle/>
                    <a:p>
                      <a:endParaRPr lang="zh-CN" altLang="en-US"/>
                    </a:p>
                  </a:txBody>
                  <a:tcPr/>
                </a:tc>
                <a:tc>
                  <a:txBody>
                    <a:bodyPr/>
                    <a:lstStyle/>
                    <a:p>
                      <a:pPr algn="ctr" fontAlgn="b"/>
                      <a:r>
                        <a:rPr lang="en-US" sz="1000" u="none" strike="noStrike" baseline="0">
                          <a:effectLst/>
                          <a:latin typeface="微软雅黑" panose="020B0503020204020204" pitchFamily="34" charset="-122"/>
                          <a:ea typeface="微软雅黑" panose="020B0503020204020204" pitchFamily="34" charset="-122"/>
                        </a:rPr>
                        <a:t>babel</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zh-CN" altLang="en-US" sz="1000" u="none" strike="noStrike" baseline="0">
                          <a:effectLst/>
                          <a:latin typeface="微软雅黑" panose="020B0503020204020204" pitchFamily="34" charset="-122"/>
                          <a:ea typeface="微软雅黑" panose="020B0503020204020204" pitchFamily="34" charset="-122"/>
                        </a:rPr>
                        <a:t>现代</a:t>
                      </a:r>
                      <a:r>
                        <a:rPr lang="en-US" sz="1000" u="none" strike="noStrike" baseline="0">
                          <a:effectLst/>
                          <a:latin typeface="微软雅黑" panose="020B0503020204020204" pitchFamily="34" charset="-122"/>
                          <a:ea typeface="微软雅黑" panose="020B0503020204020204" pitchFamily="34" charset="-122"/>
                        </a:rPr>
                        <a:t>js</a:t>
                      </a:r>
                      <a:r>
                        <a:rPr lang="zh-CN" altLang="en-US" sz="1000" u="none" strike="noStrike" baseline="0">
                          <a:effectLst/>
                          <a:latin typeface="微软雅黑" panose="020B0503020204020204" pitchFamily="34" charset="-122"/>
                          <a:ea typeface="微软雅黑" panose="020B0503020204020204" pitchFamily="34" charset="-122"/>
                        </a:rPr>
                        <a:t>转码器</a:t>
                      </a:r>
                      <a:endParaRPr lang="zh-CN" alt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9888964"/>
                  </a:ext>
                </a:extLst>
              </a:tr>
              <a:tr h="200157">
                <a:tc vMerge="1">
                  <a:txBody>
                    <a:bodyPr/>
                    <a:lstStyle/>
                    <a:p>
                      <a:endParaRPr lang="zh-CN" altLang="en-US"/>
                    </a:p>
                  </a:txBody>
                  <a:tcPr/>
                </a:tc>
                <a:tc>
                  <a:txBody>
                    <a:bodyPr/>
                    <a:lstStyle/>
                    <a:p>
                      <a:pPr algn="ctr" fontAlgn="b"/>
                      <a:r>
                        <a:rPr lang="en-US" sz="1000" u="none" strike="noStrike" baseline="0">
                          <a:effectLst/>
                          <a:latin typeface="微软雅黑" panose="020B0503020204020204" pitchFamily="34" charset="-122"/>
                          <a:ea typeface="微软雅黑" panose="020B0503020204020204" pitchFamily="34" charset="-122"/>
                        </a:rPr>
                        <a:t>eslint</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zh-CN" altLang="en-US" sz="1000" u="none" strike="noStrike" baseline="0">
                          <a:effectLst/>
                          <a:latin typeface="微软雅黑" panose="020B0503020204020204" pitchFamily="34" charset="-122"/>
                          <a:ea typeface="微软雅黑" panose="020B0503020204020204" pitchFamily="34" charset="-122"/>
                        </a:rPr>
                        <a:t>语法检测</a:t>
                      </a:r>
                      <a:endParaRPr lang="zh-CN" alt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3334800529"/>
                  </a:ext>
                </a:extLst>
              </a:tr>
              <a:tr h="200157">
                <a:tc vMerge="1">
                  <a:txBody>
                    <a:bodyPr/>
                    <a:lstStyle/>
                    <a:p>
                      <a:endParaRPr lang="zh-CN" altLang="en-US"/>
                    </a:p>
                  </a:txBody>
                  <a:tcPr/>
                </a:tc>
                <a:tc>
                  <a:txBody>
                    <a:bodyPr/>
                    <a:lstStyle/>
                    <a:p>
                      <a:pPr algn="ctr" fontAlgn="b"/>
                      <a:r>
                        <a:rPr lang="en-US" sz="1000" u="none" strike="noStrike" baseline="0">
                          <a:effectLst/>
                          <a:latin typeface="微软雅黑" panose="020B0503020204020204" pitchFamily="34" charset="-122"/>
                          <a:ea typeface="微软雅黑" panose="020B0503020204020204" pitchFamily="34" charset="-122"/>
                        </a:rPr>
                        <a:t> electron</a:t>
                      </a:r>
                      <a:endParaRPr lang="en-US" sz="1000" b="0" i="0" u="none" strike="noStrike" baseline="0">
                        <a:solidFill>
                          <a:srgbClr val="000000"/>
                        </a:solidFill>
                        <a:effectLst/>
                        <a:latin typeface="微软雅黑" panose="020B0503020204020204" pitchFamily="34" charset="-122"/>
                        <a:ea typeface="微软雅黑" panose="020B0503020204020204" pitchFamily="34" charset="-122"/>
                      </a:endParaRPr>
                    </a:p>
                  </a:txBody>
                  <a:tcPr marL="0" marR="8656" marT="8656" marB="0" anchor="ctr"/>
                </a:tc>
                <a:tc>
                  <a:txBody>
                    <a:bodyPr/>
                    <a:lstStyle/>
                    <a:p>
                      <a:pPr algn="l" fontAlgn="b"/>
                      <a:r>
                        <a:rPr lang="zh-CN" altLang="en-US" sz="1000" u="none" strike="noStrike" baseline="0" dirty="0">
                          <a:effectLst/>
                          <a:latin typeface="微软雅黑" panose="020B0503020204020204" pitchFamily="34" charset="-122"/>
                          <a:ea typeface="微软雅黑" panose="020B0503020204020204" pitchFamily="34" charset="-122"/>
                        </a:rPr>
                        <a:t>打包成桌面端</a:t>
                      </a:r>
                      <a:endParaRPr lang="zh-CN" altLang="en-US" sz="1000" b="0" i="0" u="none" strike="noStrike" baseline="0" dirty="0">
                        <a:solidFill>
                          <a:srgbClr val="000000"/>
                        </a:solidFill>
                        <a:effectLst/>
                        <a:latin typeface="微软雅黑" panose="020B0503020204020204" pitchFamily="34" charset="-122"/>
                        <a:ea typeface="微软雅黑" panose="020B0503020204020204" pitchFamily="34" charset="-122"/>
                      </a:endParaRPr>
                    </a:p>
                  </a:txBody>
                  <a:tcPr marL="72000" marR="8656" marT="8656" marB="0" anchor="ctr"/>
                </a:tc>
                <a:extLst>
                  <a:ext uri="{0D108BD9-81ED-4DB2-BD59-A6C34878D82A}">
                    <a16:rowId xmlns:a16="http://schemas.microsoft.com/office/drawing/2014/main" val="3396847430"/>
                  </a:ext>
                </a:extLst>
              </a:tr>
            </a:tbl>
          </a:graphicData>
        </a:graphic>
      </p:graphicFrame>
      <p:sp>
        <p:nvSpPr>
          <p:cNvPr id="33" name="矩形 32"/>
          <p:cNvSpPr/>
          <p:nvPr/>
        </p:nvSpPr>
        <p:spPr>
          <a:xfrm>
            <a:off x="306172" y="911227"/>
            <a:ext cx="4176000" cy="34841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36000" tIns="0" rIns="36000" bIns="0" rtlCol="0" anchor="ctr"/>
          <a:lstStyle/>
          <a:p>
            <a:pPr algn="ctr"/>
            <a:r>
              <a:rPr kumimoji="1" lang="zh-CN" altLang="en-US" sz="1000" dirty="0" smtClean="0">
                <a:latin typeface="微软雅黑" panose="020B0503020204020204" pitchFamily="34" charset="-122"/>
                <a:ea typeface="微软雅黑" panose="020B0503020204020204" pitchFamily="34" charset="-122"/>
              </a:rPr>
              <a:t>前端技术选型</a:t>
            </a:r>
          </a:p>
        </p:txBody>
      </p:sp>
      <p:sp>
        <p:nvSpPr>
          <p:cNvPr id="97" name="矩形 96"/>
          <p:cNvSpPr/>
          <p:nvPr/>
        </p:nvSpPr>
        <p:spPr>
          <a:xfrm>
            <a:off x="4626126" y="911227"/>
            <a:ext cx="4176000" cy="34841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36000" tIns="0" rIns="36000" bIns="0" rtlCol="0" anchor="ctr"/>
          <a:lstStyle/>
          <a:p>
            <a:pPr algn="ctr"/>
            <a:r>
              <a:rPr kumimoji="1" lang="zh-CN" altLang="en-US" sz="1000" dirty="0" smtClean="0">
                <a:latin typeface="微软雅黑" panose="020B0503020204020204" pitchFamily="34" charset="-122"/>
                <a:ea typeface="微软雅黑" panose="020B0503020204020204" pitchFamily="34" charset="-122"/>
              </a:rPr>
              <a:t>后端技术选型</a:t>
            </a:r>
          </a:p>
        </p:txBody>
      </p:sp>
      <p:graphicFrame>
        <p:nvGraphicFramePr>
          <p:cNvPr id="4" name="表格 3"/>
          <p:cNvGraphicFramePr>
            <a:graphicFrameLocks noGrp="1"/>
          </p:cNvGraphicFramePr>
          <p:nvPr>
            <p:extLst>
              <p:ext uri="{D42A27DB-BD31-4B8C-83A1-F6EECF244321}">
                <p14:modId xmlns:p14="http://schemas.microsoft.com/office/powerpoint/2010/main" val="4254166194"/>
              </p:ext>
            </p:extLst>
          </p:nvPr>
        </p:nvGraphicFramePr>
        <p:xfrm>
          <a:off x="4648032" y="1259642"/>
          <a:ext cx="4138009" cy="4191000"/>
        </p:xfrm>
        <a:graphic>
          <a:graphicData uri="http://schemas.openxmlformats.org/drawingml/2006/table">
            <a:tbl>
              <a:tblPr>
                <a:tableStyleId>{BC89EF96-8CEA-46FF-86C4-4CE0E7609802}</a:tableStyleId>
              </a:tblPr>
              <a:tblGrid>
                <a:gridCol w="894704">
                  <a:extLst>
                    <a:ext uri="{9D8B030D-6E8A-4147-A177-3AD203B41FA5}">
                      <a16:colId xmlns:a16="http://schemas.microsoft.com/office/drawing/2014/main" val="126684986"/>
                    </a:ext>
                  </a:extLst>
                </a:gridCol>
                <a:gridCol w="1655852">
                  <a:extLst>
                    <a:ext uri="{9D8B030D-6E8A-4147-A177-3AD203B41FA5}">
                      <a16:colId xmlns:a16="http://schemas.microsoft.com/office/drawing/2014/main" val="1480884890"/>
                    </a:ext>
                  </a:extLst>
                </a:gridCol>
                <a:gridCol w="1587453">
                  <a:extLst>
                    <a:ext uri="{9D8B030D-6E8A-4147-A177-3AD203B41FA5}">
                      <a16:colId xmlns:a16="http://schemas.microsoft.com/office/drawing/2014/main" val="4045989949"/>
                    </a:ext>
                  </a:extLst>
                </a:gridCol>
              </a:tblGrid>
              <a:tr h="209550">
                <a:tc>
                  <a:txBody>
                    <a:bodyPr/>
                    <a:lstStyle/>
                    <a:p>
                      <a:pPr algn="l" fontAlgn="ctr"/>
                      <a:r>
                        <a:rPr lang="zh-CN" altLang="en-US" sz="1000" u="none" strike="noStrike">
                          <a:effectLst/>
                          <a:latin typeface="微软雅黑" panose="020B0503020204020204" pitchFamily="34" charset="-122"/>
                          <a:ea typeface="微软雅黑" panose="020B0503020204020204" pitchFamily="34" charset="-122"/>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名称</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说明</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9525" marT="9525" marB="0" anchor="ctr"/>
                </a:tc>
                <a:extLst>
                  <a:ext uri="{0D108BD9-81ED-4DB2-BD59-A6C34878D82A}">
                    <a16:rowId xmlns:a16="http://schemas.microsoft.com/office/drawing/2014/main" val="3502738808"/>
                  </a:ext>
                </a:extLst>
              </a:tr>
              <a:tr h="209550">
                <a:tc rowSpan="9">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微服务架构</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000" u="none" strike="noStrike">
                          <a:effectLst/>
                          <a:latin typeface="微软雅黑" panose="020B0503020204020204" pitchFamily="34" charset="-122"/>
                          <a:ea typeface="微软雅黑" panose="020B0503020204020204" pitchFamily="34" charset="-122"/>
                        </a:rPr>
                        <a:t>Eureka</a:t>
                      </a:r>
                      <a:endParaRPr 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000" u="none" strike="noStrike">
                          <a:effectLst/>
                          <a:latin typeface="微软雅黑" panose="020B0503020204020204" pitchFamily="34" charset="-122"/>
                          <a:ea typeface="微软雅黑" panose="020B0503020204020204" pitchFamily="34" charset="-122"/>
                        </a:rPr>
                        <a:t>服务注册与发现</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9525" marT="9525" marB="0" anchor="ctr"/>
                </a:tc>
                <a:extLst>
                  <a:ext uri="{0D108BD9-81ED-4DB2-BD59-A6C34878D82A}">
                    <a16:rowId xmlns:a16="http://schemas.microsoft.com/office/drawing/2014/main" val="4022883282"/>
                  </a:ext>
                </a:extLst>
              </a:tr>
              <a:tr h="209550">
                <a:tc vMerge="1">
                  <a:txBody>
                    <a:bodyPr/>
                    <a:lstStyle/>
                    <a:p>
                      <a:endParaRPr lang="zh-CN" altLang="en-US"/>
                    </a:p>
                  </a:txBody>
                  <a:tcPr/>
                </a:tc>
                <a:tc>
                  <a:txBody>
                    <a:bodyPr/>
                    <a:lstStyle/>
                    <a:p>
                      <a:pPr algn="ctr" fontAlgn="ctr"/>
                      <a:r>
                        <a:rPr lang="en-US" sz="1000" u="none" strike="noStrike">
                          <a:effectLst/>
                          <a:latin typeface="微软雅黑" panose="020B0503020204020204" pitchFamily="34" charset="-122"/>
                          <a:ea typeface="微软雅黑" panose="020B0503020204020204" pitchFamily="34" charset="-122"/>
                        </a:rPr>
                        <a:t>Disconf</a:t>
                      </a:r>
                      <a:endParaRPr 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000" u="none" strike="noStrike">
                          <a:effectLst/>
                          <a:latin typeface="微软雅黑" panose="020B0503020204020204" pitchFamily="34" charset="-122"/>
                          <a:ea typeface="微软雅黑" panose="020B0503020204020204" pitchFamily="34" charset="-122"/>
                        </a:rPr>
                        <a:t>统一配置中心</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9525" marT="9525" marB="0" anchor="ctr"/>
                </a:tc>
                <a:extLst>
                  <a:ext uri="{0D108BD9-81ED-4DB2-BD59-A6C34878D82A}">
                    <a16:rowId xmlns:a16="http://schemas.microsoft.com/office/drawing/2014/main" val="1513163323"/>
                  </a:ext>
                </a:extLst>
              </a:tr>
              <a:tr h="209550">
                <a:tc vMerge="1">
                  <a:txBody>
                    <a:bodyPr/>
                    <a:lstStyle/>
                    <a:p>
                      <a:endParaRPr lang="zh-CN" altLang="en-US"/>
                    </a:p>
                  </a:txBody>
                  <a:tcPr/>
                </a:tc>
                <a:tc>
                  <a:txBody>
                    <a:bodyPr/>
                    <a:lstStyle/>
                    <a:p>
                      <a:pPr algn="ctr" fontAlgn="ctr"/>
                      <a:r>
                        <a:rPr lang="en-US" sz="1000" u="none" strike="noStrike">
                          <a:effectLst/>
                          <a:latin typeface="微软雅黑" panose="020B0503020204020204" pitchFamily="34" charset="-122"/>
                          <a:ea typeface="微软雅黑" panose="020B0503020204020204" pitchFamily="34" charset="-122"/>
                        </a:rPr>
                        <a:t>Zuul</a:t>
                      </a:r>
                      <a:endParaRPr 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000" u="none" strike="noStrike">
                          <a:effectLst/>
                          <a:latin typeface="微软雅黑" panose="020B0503020204020204" pitchFamily="34" charset="-122"/>
                          <a:ea typeface="微软雅黑" panose="020B0503020204020204" pitchFamily="34" charset="-122"/>
                        </a:rPr>
                        <a:t>统一网关服务</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9525" marT="9525" marB="0" anchor="ctr"/>
                </a:tc>
                <a:extLst>
                  <a:ext uri="{0D108BD9-81ED-4DB2-BD59-A6C34878D82A}">
                    <a16:rowId xmlns:a16="http://schemas.microsoft.com/office/drawing/2014/main" val="2251975557"/>
                  </a:ext>
                </a:extLst>
              </a:tr>
              <a:tr h="209550">
                <a:tc vMerge="1">
                  <a:txBody>
                    <a:bodyPr/>
                    <a:lstStyle/>
                    <a:p>
                      <a:endParaRPr lang="zh-CN" altLang="en-US"/>
                    </a:p>
                  </a:txBody>
                  <a:tcPr/>
                </a:tc>
                <a:tc>
                  <a:txBody>
                    <a:bodyPr/>
                    <a:lstStyle/>
                    <a:p>
                      <a:pPr algn="ctr" fontAlgn="ctr"/>
                      <a:r>
                        <a:rPr lang="en-US" sz="1000" u="none" strike="noStrike">
                          <a:effectLst/>
                          <a:latin typeface="微软雅黑" panose="020B0503020204020204" pitchFamily="34" charset="-122"/>
                          <a:ea typeface="微软雅黑" panose="020B0503020204020204" pitchFamily="34" charset="-122"/>
                        </a:rPr>
                        <a:t>RocketMQ</a:t>
                      </a:r>
                      <a:endParaRPr 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000" u="none" strike="noStrike">
                          <a:effectLst/>
                          <a:latin typeface="微软雅黑" panose="020B0503020204020204" pitchFamily="34" charset="-122"/>
                          <a:ea typeface="微软雅黑" panose="020B0503020204020204" pitchFamily="34" charset="-122"/>
                        </a:rPr>
                        <a:t>事件</a:t>
                      </a:r>
                      <a:r>
                        <a:rPr lang="en-US" altLang="zh-CN" sz="1000" u="none" strike="noStrike">
                          <a:effectLst/>
                          <a:latin typeface="微软雅黑" panose="020B0503020204020204" pitchFamily="34" charset="-122"/>
                          <a:ea typeface="微软雅黑" panose="020B0503020204020204" pitchFamily="34" charset="-122"/>
                        </a:rPr>
                        <a:t>/</a:t>
                      </a:r>
                      <a:r>
                        <a:rPr lang="zh-CN" altLang="en-US" sz="1000" u="none" strike="noStrike">
                          <a:effectLst/>
                          <a:latin typeface="微软雅黑" panose="020B0503020204020204" pitchFamily="34" charset="-122"/>
                          <a:ea typeface="微软雅黑" panose="020B0503020204020204" pitchFamily="34" charset="-122"/>
                        </a:rPr>
                        <a:t>消息总线</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9525" marT="9525" marB="0" anchor="ctr"/>
                </a:tc>
                <a:extLst>
                  <a:ext uri="{0D108BD9-81ED-4DB2-BD59-A6C34878D82A}">
                    <a16:rowId xmlns:a16="http://schemas.microsoft.com/office/drawing/2014/main" val="3462012419"/>
                  </a:ext>
                </a:extLst>
              </a:tr>
              <a:tr h="209550">
                <a:tc vMerge="1">
                  <a:txBody>
                    <a:bodyPr/>
                    <a:lstStyle/>
                    <a:p>
                      <a:endParaRPr lang="zh-CN" altLang="en-US"/>
                    </a:p>
                  </a:txBody>
                  <a:tcPr/>
                </a:tc>
                <a:tc>
                  <a:txBody>
                    <a:bodyPr/>
                    <a:lstStyle/>
                    <a:p>
                      <a:pPr algn="ctr" fontAlgn="ctr"/>
                      <a:r>
                        <a:rPr lang="en-US" sz="1000" u="none" strike="noStrike">
                          <a:effectLst/>
                          <a:latin typeface="微软雅黑" panose="020B0503020204020204" pitchFamily="34" charset="-122"/>
                          <a:ea typeface="微软雅黑" panose="020B0503020204020204" pitchFamily="34" charset="-122"/>
                        </a:rPr>
                        <a:t>Spring Cloud Security</a:t>
                      </a:r>
                      <a:endParaRPr 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000" u="none" strike="noStrike">
                          <a:effectLst/>
                          <a:latin typeface="微软雅黑" panose="020B0503020204020204" pitchFamily="34" charset="-122"/>
                          <a:ea typeface="微软雅黑" panose="020B0503020204020204" pitchFamily="34" charset="-122"/>
                        </a:rPr>
                        <a:t>安全框架</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9525" marT="9525" marB="0" anchor="ctr"/>
                </a:tc>
                <a:extLst>
                  <a:ext uri="{0D108BD9-81ED-4DB2-BD59-A6C34878D82A}">
                    <a16:rowId xmlns:a16="http://schemas.microsoft.com/office/drawing/2014/main" val="2432947330"/>
                  </a:ext>
                </a:extLst>
              </a:tr>
              <a:tr h="209550">
                <a:tc vMerge="1">
                  <a:txBody>
                    <a:bodyPr/>
                    <a:lstStyle/>
                    <a:p>
                      <a:endParaRPr lang="zh-CN" altLang="en-US"/>
                    </a:p>
                  </a:txBody>
                  <a:tcPr/>
                </a:tc>
                <a:tc>
                  <a:txBody>
                    <a:bodyPr/>
                    <a:lstStyle/>
                    <a:p>
                      <a:pPr algn="ctr" fontAlgn="ctr"/>
                      <a:r>
                        <a:rPr lang="en-US" sz="1000" u="none" strike="noStrike">
                          <a:effectLst/>
                          <a:latin typeface="微软雅黑" panose="020B0503020204020204" pitchFamily="34" charset="-122"/>
                          <a:ea typeface="微软雅黑" panose="020B0503020204020204" pitchFamily="34" charset="-122"/>
                        </a:rPr>
                        <a:t>Hystrix</a:t>
                      </a:r>
                      <a:endParaRPr 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000" u="none" strike="noStrike">
                          <a:effectLst/>
                          <a:latin typeface="微软雅黑" panose="020B0503020204020204" pitchFamily="34" charset="-122"/>
                          <a:ea typeface="微软雅黑" panose="020B0503020204020204" pitchFamily="34" charset="-122"/>
                        </a:rPr>
                        <a:t>服务容错机制</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9525" marT="9525" marB="0" anchor="ctr"/>
                </a:tc>
                <a:extLst>
                  <a:ext uri="{0D108BD9-81ED-4DB2-BD59-A6C34878D82A}">
                    <a16:rowId xmlns:a16="http://schemas.microsoft.com/office/drawing/2014/main" val="3566535796"/>
                  </a:ext>
                </a:extLst>
              </a:tr>
              <a:tr h="209550">
                <a:tc vMerge="1">
                  <a:txBody>
                    <a:bodyPr/>
                    <a:lstStyle/>
                    <a:p>
                      <a:endParaRPr lang="zh-CN" altLang="en-US"/>
                    </a:p>
                  </a:txBody>
                  <a:tcPr/>
                </a:tc>
                <a:tc>
                  <a:txBody>
                    <a:bodyPr/>
                    <a:lstStyle/>
                    <a:p>
                      <a:pPr algn="ctr" fontAlgn="ctr"/>
                      <a:r>
                        <a:rPr lang="en-US" sz="1000" u="none" strike="noStrike">
                          <a:effectLst/>
                          <a:latin typeface="微软雅黑" panose="020B0503020204020204" pitchFamily="34" charset="-122"/>
                          <a:ea typeface="微软雅黑" panose="020B0503020204020204" pitchFamily="34" charset="-122"/>
                        </a:rPr>
                        <a:t>Spring Cloud Sleuth</a:t>
                      </a:r>
                      <a:endParaRPr 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000" u="none" strike="noStrike">
                          <a:effectLst/>
                          <a:latin typeface="微软雅黑" panose="020B0503020204020204" pitchFamily="34" charset="-122"/>
                          <a:ea typeface="微软雅黑" panose="020B0503020204020204" pitchFamily="34" charset="-122"/>
                        </a:rPr>
                        <a:t>日志采集</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9525" marT="9525" marB="0" anchor="ctr"/>
                </a:tc>
                <a:extLst>
                  <a:ext uri="{0D108BD9-81ED-4DB2-BD59-A6C34878D82A}">
                    <a16:rowId xmlns:a16="http://schemas.microsoft.com/office/drawing/2014/main" val="957944120"/>
                  </a:ext>
                </a:extLst>
              </a:tr>
              <a:tr h="209550">
                <a:tc vMerge="1">
                  <a:txBody>
                    <a:bodyPr/>
                    <a:lstStyle/>
                    <a:p>
                      <a:endParaRPr lang="zh-CN" altLang="en-US"/>
                    </a:p>
                  </a:txBody>
                  <a:tcPr/>
                </a:tc>
                <a:tc>
                  <a:txBody>
                    <a:bodyPr/>
                    <a:lstStyle/>
                    <a:p>
                      <a:pPr algn="ctr" fontAlgn="ctr"/>
                      <a:r>
                        <a:rPr lang="en-US" sz="1000" u="none" strike="noStrike">
                          <a:effectLst/>
                          <a:latin typeface="微软雅黑" panose="020B0503020204020204" pitchFamily="34" charset="-122"/>
                          <a:ea typeface="微软雅黑" panose="020B0503020204020204" pitchFamily="34" charset="-122"/>
                        </a:rPr>
                        <a:t>Swagger</a:t>
                      </a:r>
                      <a:endParaRPr 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sz="1000" u="none" strike="noStrike">
                          <a:effectLst/>
                          <a:latin typeface="微软雅黑" panose="020B0503020204020204" pitchFamily="34" charset="-122"/>
                          <a:ea typeface="微软雅黑" panose="020B0503020204020204" pitchFamily="34" charset="-122"/>
                        </a:rPr>
                        <a:t>API</a:t>
                      </a:r>
                      <a:r>
                        <a:rPr lang="zh-CN" altLang="en-US" sz="1000" u="none" strike="noStrike">
                          <a:effectLst/>
                          <a:latin typeface="微软雅黑" panose="020B0503020204020204" pitchFamily="34" charset="-122"/>
                          <a:ea typeface="微软雅黑" panose="020B0503020204020204" pitchFamily="34" charset="-122"/>
                        </a:rPr>
                        <a:t>文档</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9525" marT="9525" marB="0" anchor="ctr"/>
                </a:tc>
                <a:extLst>
                  <a:ext uri="{0D108BD9-81ED-4DB2-BD59-A6C34878D82A}">
                    <a16:rowId xmlns:a16="http://schemas.microsoft.com/office/drawing/2014/main" val="2819223104"/>
                  </a:ext>
                </a:extLst>
              </a:tr>
              <a:tr h="209550">
                <a:tc vMerge="1">
                  <a:txBody>
                    <a:bodyPr/>
                    <a:lstStyle/>
                    <a:p>
                      <a:endParaRPr lang="zh-CN" altLang="en-US"/>
                    </a:p>
                  </a:txBody>
                  <a:tcPr/>
                </a:tc>
                <a:tc>
                  <a:txBody>
                    <a:bodyPr/>
                    <a:lstStyle/>
                    <a:p>
                      <a:pPr algn="ctr" fontAlgn="ctr"/>
                      <a:r>
                        <a:rPr lang="en-US" sz="1000" u="none" strike="noStrike">
                          <a:effectLst/>
                          <a:latin typeface="微软雅黑" panose="020B0503020204020204" pitchFamily="34" charset="-122"/>
                          <a:ea typeface="微软雅黑" panose="020B0503020204020204" pitchFamily="34" charset="-122"/>
                        </a:rPr>
                        <a:t>SpringBoot/Ribbon/Feign</a:t>
                      </a:r>
                      <a:endParaRPr 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000" u="none" strike="noStrike">
                          <a:effectLst/>
                          <a:latin typeface="微软雅黑" panose="020B0503020204020204" pitchFamily="34" charset="-122"/>
                          <a:ea typeface="微软雅黑" panose="020B0503020204020204" pitchFamily="34" charset="-122"/>
                        </a:rPr>
                        <a:t>服务提供及消费组件</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9525" marT="9525" marB="0" anchor="ctr"/>
                </a:tc>
                <a:extLst>
                  <a:ext uri="{0D108BD9-81ED-4DB2-BD59-A6C34878D82A}">
                    <a16:rowId xmlns:a16="http://schemas.microsoft.com/office/drawing/2014/main" val="1067585488"/>
                  </a:ext>
                </a:extLst>
              </a:tr>
              <a:tr h="209550">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文件存储</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000" u="none" strike="noStrike">
                          <a:effectLst/>
                          <a:latin typeface="微软雅黑" panose="020B0503020204020204" pitchFamily="34" charset="-122"/>
                          <a:ea typeface="微软雅黑" panose="020B0503020204020204" pitchFamily="34" charset="-122"/>
                        </a:rPr>
                        <a:t>FastDFS</a:t>
                      </a:r>
                      <a:endParaRPr 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000" u="none" strike="noStrike">
                          <a:effectLst/>
                          <a:latin typeface="微软雅黑" panose="020B0503020204020204" pitchFamily="34" charset="-122"/>
                          <a:ea typeface="微软雅黑" panose="020B0503020204020204" pitchFamily="34" charset="-122"/>
                        </a:rPr>
                        <a:t>分布式文件存储</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9525" marT="9525" marB="0" anchor="ctr"/>
                </a:tc>
                <a:extLst>
                  <a:ext uri="{0D108BD9-81ED-4DB2-BD59-A6C34878D82A}">
                    <a16:rowId xmlns:a16="http://schemas.microsoft.com/office/drawing/2014/main" val="3747302385"/>
                  </a:ext>
                </a:extLst>
              </a:tr>
              <a:tr h="209550">
                <a:tc rowSpan="2">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数据存储</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000" u="none" strike="noStrike">
                          <a:effectLst/>
                          <a:latin typeface="微软雅黑" panose="020B0503020204020204" pitchFamily="34" charset="-122"/>
                          <a:ea typeface="微软雅黑" panose="020B0503020204020204" pitchFamily="34" charset="-122"/>
                        </a:rPr>
                        <a:t>Redis</a:t>
                      </a:r>
                      <a:endParaRPr 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000" u="none" strike="noStrike">
                          <a:effectLst/>
                          <a:latin typeface="微软雅黑" panose="020B0503020204020204" pitchFamily="34" charset="-122"/>
                          <a:ea typeface="微软雅黑" panose="020B0503020204020204" pitchFamily="34" charset="-122"/>
                        </a:rPr>
                        <a:t>分布式缓存</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9525" marT="9525" marB="0" anchor="ctr"/>
                </a:tc>
                <a:extLst>
                  <a:ext uri="{0D108BD9-81ED-4DB2-BD59-A6C34878D82A}">
                    <a16:rowId xmlns:a16="http://schemas.microsoft.com/office/drawing/2014/main" val="1906247324"/>
                  </a:ext>
                </a:extLst>
              </a:tr>
              <a:tr h="209550">
                <a:tc vMerge="1">
                  <a:txBody>
                    <a:bodyPr/>
                    <a:lstStyle/>
                    <a:p>
                      <a:endParaRPr lang="zh-CN" altLang="en-US"/>
                    </a:p>
                  </a:txBody>
                  <a:tcPr/>
                </a:tc>
                <a:tc>
                  <a:txBody>
                    <a:bodyPr/>
                    <a:lstStyle/>
                    <a:p>
                      <a:pPr algn="ctr" fontAlgn="ctr"/>
                      <a:r>
                        <a:rPr lang="en-US" sz="1000" u="none" strike="noStrike">
                          <a:effectLst/>
                          <a:latin typeface="微软雅黑" panose="020B0503020204020204" pitchFamily="34" charset="-122"/>
                          <a:ea typeface="微软雅黑" panose="020B0503020204020204" pitchFamily="34" charset="-122"/>
                        </a:rPr>
                        <a:t>Postgre-XL</a:t>
                      </a:r>
                      <a:endParaRPr 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000" u="none" strike="noStrike">
                          <a:effectLst/>
                          <a:latin typeface="微软雅黑" panose="020B0503020204020204" pitchFamily="34" charset="-122"/>
                          <a:ea typeface="微软雅黑" panose="020B0503020204020204" pitchFamily="34" charset="-122"/>
                        </a:rPr>
                        <a:t>分布式数据库</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9525" marT="9525" marB="0" anchor="ctr"/>
                </a:tc>
                <a:extLst>
                  <a:ext uri="{0D108BD9-81ED-4DB2-BD59-A6C34878D82A}">
                    <a16:rowId xmlns:a16="http://schemas.microsoft.com/office/drawing/2014/main" val="1200129808"/>
                  </a:ext>
                </a:extLst>
              </a:tr>
              <a:tr h="209550">
                <a:tc rowSpan="2">
                  <a:txBody>
                    <a:bodyPr/>
                    <a:lstStyle/>
                    <a:p>
                      <a:pPr algn="ctr" fontAlgn="ctr"/>
                      <a:r>
                        <a:rPr lang="en-US" sz="1000" u="none" strike="noStrike">
                          <a:effectLst/>
                          <a:latin typeface="微软雅黑" panose="020B0503020204020204" pitchFamily="34" charset="-122"/>
                          <a:ea typeface="微软雅黑" panose="020B0503020204020204" pitchFamily="34" charset="-122"/>
                        </a:rPr>
                        <a:t>DevOps</a:t>
                      </a:r>
                      <a:endParaRPr 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000" u="none" strike="noStrike">
                          <a:effectLst/>
                          <a:latin typeface="微软雅黑" panose="020B0503020204020204" pitchFamily="34" charset="-122"/>
                          <a:ea typeface="微软雅黑" panose="020B0503020204020204" pitchFamily="34" charset="-122"/>
                        </a:rPr>
                        <a:t>RunDeck</a:t>
                      </a:r>
                      <a:endParaRPr 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000" u="none" strike="noStrike">
                          <a:effectLst/>
                          <a:latin typeface="微软雅黑" panose="020B0503020204020204" pitchFamily="34" charset="-122"/>
                          <a:ea typeface="微软雅黑" panose="020B0503020204020204" pitchFamily="34" charset="-122"/>
                        </a:rPr>
                        <a:t>服务端打包部署策略</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9525" marT="9525" marB="0" anchor="ctr"/>
                </a:tc>
                <a:extLst>
                  <a:ext uri="{0D108BD9-81ED-4DB2-BD59-A6C34878D82A}">
                    <a16:rowId xmlns:a16="http://schemas.microsoft.com/office/drawing/2014/main" val="465747926"/>
                  </a:ext>
                </a:extLst>
              </a:tr>
              <a:tr h="209550">
                <a:tc vMerge="1">
                  <a:txBody>
                    <a:bodyPr/>
                    <a:lstStyle/>
                    <a:p>
                      <a:endParaRPr lang="zh-CN" altLang="en-US"/>
                    </a:p>
                  </a:txBody>
                  <a:tcPr/>
                </a:tc>
                <a:tc>
                  <a:txBody>
                    <a:bodyPr/>
                    <a:lstStyle/>
                    <a:p>
                      <a:pPr algn="ctr" fontAlgn="ctr"/>
                      <a:r>
                        <a:rPr lang="en-US" sz="1000" u="none" strike="noStrike">
                          <a:effectLst/>
                          <a:latin typeface="微软雅黑" panose="020B0503020204020204" pitchFamily="34" charset="-122"/>
                          <a:ea typeface="微软雅黑" panose="020B0503020204020204" pitchFamily="34" charset="-122"/>
                        </a:rPr>
                        <a:t>RunDeck</a:t>
                      </a:r>
                      <a:endParaRPr 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000" u="none" strike="noStrike">
                          <a:effectLst/>
                          <a:latin typeface="微软雅黑" panose="020B0503020204020204" pitchFamily="34" charset="-122"/>
                          <a:ea typeface="微软雅黑" panose="020B0503020204020204" pitchFamily="34" charset="-122"/>
                        </a:rPr>
                        <a:t>前端打包部署策略</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9525" marT="9525" marB="0" anchor="ctr"/>
                </a:tc>
                <a:extLst>
                  <a:ext uri="{0D108BD9-81ED-4DB2-BD59-A6C34878D82A}">
                    <a16:rowId xmlns:a16="http://schemas.microsoft.com/office/drawing/2014/main" val="3088983186"/>
                  </a:ext>
                </a:extLst>
              </a:tr>
              <a:tr h="209550">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工作流引擎</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000" u="none" strike="noStrike">
                          <a:effectLst/>
                          <a:latin typeface="微软雅黑" panose="020B0503020204020204" pitchFamily="34" charset="-122"/>
                          <a:ea typeface="微软雅黑" panose="020B0503020204020204" pitchFamily="34" charset="-122"/>
                        </a:rPr>
                        <a:t>Flowable</a:t>
                      </a:r>
                      <a:endParaRPr 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sz="1000" u="none" strike="noStrike">
                          <a:effectLst/>
                          <a:latin typeface="微软雅黑" panose="020B0503020204020204" pitchFamily="34" charset="-122"/>
                          <a:ea typeface="微软雅黑" panose="020B0503020204020204" pitchFamily="34" charset="-122"/>
                        </a:rPr>
                        <a:t>BPMN2</a:t>
                      </a:r>
                      <a:r>
                        <a:rPr lang="zh-CN" altLang="en-US" sz="1000" u="none" strike="noStrike">
                          <a:effectLst/>
                          <a:latin typeface="微软雅黑" panose="020B0503020204020204" pitchFamily="34" charset="-122"/>
                          <a:ea typeface="微软雅黑" panose="020B0503020204020204" pitchFamily="34" charset="-122"/>
                        </a:rPr>
                        <a:t>流程引擎</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9525" marT="9525" marB="0" anchor="ctr"/>
                </a:tc>
                <a:extLst>
                  <a:ext uri="{0D108BD9-81ED-4DB2-BD59-A6C34878D82A}">
                    <a16:rowId xmlns:a16="http://schemas.microsoft.com/office/drawing/2014/main" val="4210491799"/>
                  </a:ext>
                </a:extLst>
              </a:tr>
              <a:tr h="209550">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任务调度服务</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Quartz</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000" u="none" strike="noStrike">
                          <a:effectLst/>
                          <a:latin typeface="微软雅黑" panose="020B0503020204020204" pitchFamily="34" charset="-122"/>
                          <a:ea typeface="微软雅黑" panose="020B0503020204020204" pitchFamily="34" charset="-122"/>
                        </a:rPr>
                        <a:t>定时任务框架</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9525" marT="9525" marB="0" anchor="ctr"/>
                </a:tc>
                <a:extLst>
                  <a:ext uri="{0D108BD9-81ED-4DB2-BD59-A6C34878D82A}">
                    <a16:rowId xmlns:a16="http://schemas.microsoft.com/office/drawing/2014/main" val="3683010594"/>
                  </a:ext>
                </a:extLst>
              </a:tr>
              <a:tr h="209550">
                <a:tc rowSpan="3">
                  <a:txBody>
                    <a:bodyPr/>
                    <a:lstStyle/>
                    <a:p>
                      <a:pPr algn="ctr" fontAlgn="ctr"/>
                      <a:r>
                        <a:rPr lang="zh-CN" altLang="en-US" sz="1000" u="none" strike="noStrike" dirty="0" smtClean="0">
                          <a:effectLst/>
                          <a:latin typeface="微软雅黑" panose="020B0503020204020204" pitchFamily="34" charset="-122"/>
                          <a:ea typeface="微软雅黑" panose="020B0503020204020204" pitchFamily="34" charset="-122"/>
                        </a:rPr>
                        <a:t>常用类</a:t>
                      </a:r>
                      <a:r>
                        <a:rPr lang="zh-CN" altLang="en-US" sz="1000" u="none" strike="noStrike" dirty="0">
                          <a:effectLst/>
                          <a:latin typeface="微软雅黑" panose="020B0503020204020204" pitchFamily="34" charset="-122"/>
                          <a:ea typeface="微软雅黑" panose="020B0503020204020204" pitchFamily="34" charset="-122"/>
                        </a:rPr>
                        <a:t>库</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Guava</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altLang="zh-CN" sz="1000" u="none" strike="noStrike" dirty="0" smtClean="0">
                          <a:effectLst/>
                          <a:latin typeface="微软雅黑" panose="020B0503020204020204" pitchFamily="34" charset="-122"/>
                          <a:ea typeface="微软雅黑" panose="020B0503020204020204" pitchFamily="34" charset="-122"/>
                        </a:rPr>
                        <a:t>Java</a:t>
                      </a:r>
                      <a:r>
                        <a:rPr lang="zh-CN" altLang="en-US" sz="1000" u="none" strike="noStrike" dirty="0" smtClean="0">
                          <a:effectLst/>
                          <a:latin typeface="微软雅黑" panose="020B0503020204020204" pitchFamily="34" charset="-122"/>
                          <a:ea typeface="微软雅黑" panose="020B0503020204020204" pitchFamily="34" charset="-122"/>
                        </a:rPr>
                        <a:t>扩展类</a:t>
                      </a:r>
                      <a:r>
                        <a:rPr lang="zh-CN" altLang="en-US" sz="1000" u="none" strike="noStrike" dirty="0">
                          <a:effectLst/>
                          <a:latin typeface="微软雅黑" panose="020B0503020204020204" pitchFamily="34" charset="-122"/>
                          <a:ea typeface="微软雅黑" panose="020B0503020204020204" pitchFamily="34" charset="-122"/>
                        </a:rPr>
                        <a:t>库</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9525" marT="9525" marB="0" anchor="ctr"/>
                </a:tc>
                <a:extLst>
                  <a:ext uri="{0D108BD9-81ED-4DB2-BD59-A6C34878D82A}">
                    <a16:rowId xmlns:a16="http://schemas.microsoft.com/office/drawing/2014/main" val="1683692319"/>
                  </a:ext>
                </a:extLst>
              </a:tr>
              <a:tr h="209550">
                <a:tc vMerge="1">
                  <a:txBody>
                    <a:bodyPr/>
                    <a:lstStyle/>
                    <a:p>
                      <a:endParaRPr lang="zh-CN" altLang="en-US"/>
                    </a:p>
                  </a:txBody>
                  <a:tcPr/>
                </a:tc>
                <a:tc>
                  <a:txBody>
                    <a:bodyPr/>
                    <a:lstStyle/>
                    <a:p>
                      <a:pPr algn="ctr" fontAlgn="ctr"/>
                      <a:r>
                        <a:rPr lang="en-US" sz="1000" u="none" strike="noStrike">
                          <a:effectLst/>
                          <a:latin typeface="微软雅黑" panose="020B0503020204020204" pitchFamily="34" charset="-122"/>
                          <a:ea typeface="微软雅黑" panose="020B0503020204020204" pitchFamily="34" charset="-122"/>
                        </a:rPr>
                        <a:t>Retrofit</a:t>
                      </a:r>
                      <a:endParaRPr 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sz="1000" u="none" strike="noStrike">
                          <a:effectLst/>
                          <a:latin typeface="微软雅黑" panose="020B0503020204020204" pitchFamily="34" charset="-122"/>
                          <a:ea typeface="微软雅黑" panose="020B0503020204020204" pitchFamily="34" charset="-122"/>
                        </a:rPr>
                        <a:t>HTTP</a:t>
                      </a:r>
                      <a:r>
                        <a:rPr lang="zh-CN" altLang="en-US" sz="1000" u="none" strike="noStrike">
                          <a:effectLst/>
                          <a:latin typeface="微软雅黑" panose="020B0503020204020204" pitchFamily="34" charset="-122"/>
                          <a:ea typeface="微软雅黑" panose="020B0503020204020204" pitchFamily="34" charset="-122"/>
                        </a:rPr>
                        <a:t>框架</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9525" marT="9525" marB="0" anchor="ctr"/>
                </a:tc>
                <a:extLst>
                  <a:ext uri="{0D108BD9-81ED-4DB2-BD59-A6C34878D82A}">
                    <a16:rowId xmlns:a16="http://schemas.microsoft.com/office/drawing/2014/main" val="62134667"/>
                  </a:ext>
                </a:extLst>
              </a:tr>
              <a:tr h="209550">
                <a:tc vMerge="1">
                  <a:txBody>
                    <a:bodyPr/>
                    <a:lstStyle/>
                    <a:p>
                      <a:endParaRPr lang="zh-CN" altLang="en-US"/>
                    </a:p>
                  </a:txBody>
                  <a:tcPr/>
                </a:tc>
                <a:tc>
                  <a:txBody>
                    <a:bodyPr/>
                    <a:lstStyle/>
                    <a:p>
                      <a:pPr algn="ctr" fontAlgn="ctr"/>
                      <a:r>
                        <a:rPr lang="en-US" sz="1000" u="none" strike="noStrike">
                          <a:effectLst/>
                          <a:latin typeface="微软雅黑" panose="020B0503020204020204" pitchFamily="34" charset="-122"/>
                          <a:ea typeface="微软雅黑" panose="020B0503020204020204" pitchFamily="34" charset="-122"/>
                        </a:rPr>
                        <a:t>MyBatis</a:t>
                      </a:r>
                      <a:endParaRPr 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ORM</a:t>
                      </a:r>
                      <a:r>
                        <a:rPr lang="zh-CN" altLang="en-US" sz="1000" u="none" strike="noStrike" dirty="0">
                          <a:effectLst/>
                          <a:latin typeface="微软雅黑" panose="020B0503020204020204" pitchFamily="34" charset="-122"/>
                          <a:ea typeface="微软雅黑" panose="020B0503020204020204" pitchFamily="34" charset="-122"/>
                        </a:rPr>
                        <a:t>框架</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9525" marT="9525" marB="0" anchor="ctr"/>
                </a:tc>
                <a:extLst>
                  <a:ext uri="{0D108BD9-81ED-4DB2-BD59-A6C34878D82A}">
                    <a16:rowId xmlns:a16="http://schemas.microsoft.com/office/drawing/2014/main" val="317752256"/>
                  </a:ext>
                </a:extLst>
              </a:tr>
            </a:tbl>
          </a:graphicData>
        </a:graphic>
      </p:graphicFrame>
    </p:spTree>
    <p:extLst>
      <p:ext uri="{BB962C8B-B14F-4D97-AF65-F5344CB8AC3E}">
        <p14:creationId xmlns:p14="http://schemas.microsoft.com/office/powerpoint/2010/main" val="28381848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我的图形库">
  <a:themeElements>
    <a:clrScheme name="kingdee">
      <a:dk1>
        <a:srgbClr val="000000"/>
      </a:dk1>
      <a:lt1>
        <a:srgbClr val="FFFFFF"/>
      </a:lt1>
      <a:dk2>
        <a:srgbClr val="000000"/>
      </a:dk2>
      <a:lt2>
        <a:srgbClr val="404040"/>
      </a:lt2>
      <a:accent1>
        <a:srgbClr val="0060C0"/>
      </a:accent1>
      <a:accent2>
        <a:srgbClr val="003B76"/>
      </a:accent2>
      <a:accent3>
        <a:srgbClr val="FFFFFF"/>
      </a:accent3>
      <a:accent4>
        <a:srgbClr val="000000"/>
      </a:accent4>
      <a:accent5>
        <a:srgbClr val="AAB6DC"/>
      </a:accent5>
      <a:accent6>
        <a:srgbClr val="00356A"/>
      </a:accent6>
      <a:hlink>
        <a:srgbClr val="FF9900"/>
      </a:hlink>
      <a:folHlink>
        <a:srgbClr val="CC00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6350">
          <a:solidFill>
            <a:schemeClr val="tx1">
              <a:lumMod val="50000"/>
              <a:lumOff val="50000"/>
            </a:schemeClr>
          </a:solidFill>
        </a:ln>
      </a:spPr>
      <a:bodyPr lIns="36000" tIns="0" rIns="36000" bIns="0" rtlCol="0" anchor="ctr"/>
      <a:lstStyle>
        <a:defPPr algn="ctr">
          <a:defRPr kumimoji="1" sz="1000" dirty="0" smtClean="0"/>
        </a:defPPr>
      </a:lstStyle>
      <a:style>
        <a:lnRef idx="2">
          <a:schemeClr val="accent1"/>
        </a:lnRef>
        <a:fillRef idx="1">
          <a:schemeClr val="lt1"/>
        </a:fillRef>
        <a:effectRef idx="0">
          <a:schemeClr val="accent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我的模板</Template>
  <TotalTime>22497</TotalTime>
  <Words>1149</Words>
  <Application>Microsoft Office PowerPoint</Application>
  <PresentationFormat>全屏显示(4:3)</PresentationFormat>
  <Paragraphs>299</Paragraphs>
  <Slides>10</Slides>
  <Notes>7</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29" baseType="lpstr">
      <vt:lpstr>Arial Unicode MS</vt:lpstr>
      <vt:lpstr>Heiti SC Light</vt:lpstr>
      <vt:lpstr>Helvetica Neue UltraLight</vt:lpstr>
      <vt:lpstr>Microsoft YaHei Bold</vt:lpstr>
      <vt:lpstr>MS PGothic</vt:lpstr>
      <vt:lpstr>黑体</vt:lpstr>
      <vt:lpstr>华文隶书</vt:lpstr>
      <vt:lpstr>宋体</vt:lpstr>
      <vt:lpstr>微软雅黑</vt:lpstr>
      <vt:lpstr>微软雅黑</vt:lpstr>
      <vt:lpstr>Arial</vt:lpstr>
      <vt:lpstr>Arial Black</vt:lpstr>
      <vt:lpstr>Arial Narrow</vt:lpstr>
      <vt:lpstr>Britannic Bold</vt:lpstr>
      <vt:lpstr>Calibri</vt:lpstr>
      <vt:lpstr>Lucida Calligraphy</vt:lpstr>
      <vt:lpstr>Wingdings</vt:lpstr>
      <vt:lpstr>我的图形库</vt:lpstr>
      <vt:lpstr>think-cell Slide</vt:lpstr>
      <vt:lpstr>PowerPoint 演示文稿</vt:lpstr>
      <vt:lpstr>PowerPoint 演示文稿</vt:lpstr>
      <vt:lpstr>PowerPoint 演示文稿</vt:lpstr>
      <vt:lpstr>PowerPoint 演示文稿</vt:lpstr>
      <vt:lpstr>PowerPoint 演示文稿</vt:lpstr>
      <vt:lpstr>PowerPoint 演示文稿</vt:lpstr>
      <vt:lpstr>微服务架构</vt:lpstr>
      <vt:lpstr>前端技术架构</vt:lpstr>
      <vt:lpstr>技术选型</vt:lpstr>
      <vt:lpstr>第三方服务选型</vt:lpstr>
    </vt:vector>
  </TitlesOfParts>
  <Company>苏州伊品众网络科技有限公司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高可用架构设计方案-伊品众</dc:title>
  <dc:creator>严世兴</dc:creator>
  <cp:lastModifiedBy>shixing</cp:lastModifiedBy>
  <cp:revision>693</cp:revision>
  <dcterms:created xsi:type="dcterms:W3CDTF">2015-08-01T04:03:31Z</dcterms:created>
  <dcterms:modified xsi:type="dcterms:W3CDTF">2018-01-16T14:12:09Z</dcterms:modified>
</cp:coreProperties>
</file>