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-1976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  <a:endParaRPr lang="x-none" smtClean="0"/>
          </a:p>
          <a:p>
            <a:pPr lvl="1"/>
            <a:r>
              <a:rPr lang="x-none" smtClean="0"/>
              <a:t>Second level</a:t>
            </a:r>
            <a:endParaRPr lang="x-none" smtClean="0"/>
          </a:p>
          <a:p>
            <a:pPr lvl="2"/>
            <a:r>
              <a:rPr lang="x-none" smtClean="0"/>
              <a:t>Third level</a:t>
            </a:r>
            <a:endParaRPr lang="x-none" smtClean="0"/>
          </a:p>
          <a:p>
            <a:pPr lvl="3"/>
            <a:r>
              <a:rPr lang="x-none" smtClean="0"/>
              <a:t>Fourth level</a:t>
            </a:r>
            <a:endParaRPr lang="x-none" smtClean="0"/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  <a:endParaRPr lang="x-none" smtClean="0"/>
          </a:p>
          <a:p>
            <a:pPr lvl="1"/>
            <a:r>
              <a:rPr lang="x-none" smtClean="0"/>
              <a:t>Second level</a:t>
            </a:r>
            <a:endParaRPr lang="x-none" smtClean="0"/>
          </a:p>
          <a:p>
            <a:pPr lvl="2"/>
            <a:r>
              <a:rPr lang="x-none" smtClean="0"/>
              <a:t>Third level</a:t>
            </a:r>
            <a:endParaRPr lang="x-none" smtClean="0"/>
          </a:p>
          <a:p>
            <a:pPr lvl="3"/>
            <a:r>
              <a:rPr lang="x-none" smtClean="0"/>
              <a:t>Fourth level</a:t>
            </a:r>
            <a:endParaRPr lang="x-none" smtClean="0"/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  <a:endParaRPr lang="x-none" smtClean="0"/>
          </a:p>
          <a:p>
            <a:pPr lvl="1"/>
            <a:r>
              <a:rPr lang="x-none" smtClean="0"/>
              <a:t>Second level</a:t>
            </a:r>
            <a:endParaRPr lang="x-none" smtClean="0"/>
          </a:p>
          <a:p>
            <a:pPr lvl="2"/>
            <a:r>
              <a:rPr lang="x-none" smtClean="0"/>
              <a:t>Third level</a:t>
            </a:r>
            <a:endParaRPr lang="x-none" smtClean="0"/>
          </a:p>
          <a:p>
            <a:pPr lvl="3"/>
            <a:r>
              <a:rPr lang="x-none" smtClean="0"/>
              <a:t>Fourth level</a:t>
            </a:r>
            <a:endParaRPr lang="x-none" smtClean="0"/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  <a:endParaRPr lang="x-non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  <a:endParaRPr lang="x-none" smtClean="0"/>
          </a:p>
          <a:p>
            <a:pPr lvl="1"/>
            <a:r>
              <a:rPr lang="x-none" smtClean="0"/>
              <a:t>Second level</a:t>
            </a:r>
            <a:endParaRPr lang="x-none" smtClean="0"/>
          </a:p>
          <a:p>
            <a:pPr lvl="2"/>
            <a:r>
              <a:rPr lang="x-none" smtClean="0"/>
              <a:t>Third level</a:t>
            </a:r>
            <a:endParaRPr lang="x-none" smtClean="0"/>
          </a:p>
          <a:p>
            <a:pPr lvl="3"/>
            <a:r>
              <a:rPr lang="x-none" smtClean="0"/>
              <a:t>Fourth level</a:t>
            </a:r>
            <a:endParaRPr lang="x-none" smtClean="0"/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  <a:endParaRPr lang="x-none" smtClean="0"/>
          </a:p>
          <a:p>
            <a:pPr lvl="1"/>
            <a:r>
              <a:rPr lang="x-none" smtClean="0"/>
              <a:t>Second level</a:t>
            </a:r>
            <a:endParaRPr lang="x-none" smtClean="0"/>
          </a:p>
          <a:p>
            <a:pPr lvl="2"/>
            <a:r>
              <a:rPr lang="x-none" smtClean="0"/>
              <a:t>Third level</a:t>
            </a:r>
            <a:endParaRPr lang="x-none" smtClean="0"/>
          </a:p>
          <a:p>
            <a:pPr lvl="3"/>
            <a:r>
              <a:rPr lang="x-none" smtClean="0"/>
              <a:t>Fourth level</a:t>
            </a:r>
            <a:endParaRPr lang="x-none" smtClean="0"/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  <a:endParaRPr lang="x-none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  <a:endParaRPr lang="x-none" smtClean="0"/>
          </a:p>
          <a:p>
            <a:pPr lvl="1"/>
            <a:r>
              <a:rPr lang="x-none" smtClean="0"/>
              <a:t>Second level</a:t>
            </a:r>
            <a:endParaRPr lang="x-none" smtClean="0"/>
          </a:p>
          <a:p>
            <a:pPr lvl="2"/>
            <a:r>
              <a:rPr lang="x-none" smtClean="0"/>
              <a:t>Third level</a:t>
            </a:r>
            <a:endParaRPr lang="x-none" smtClean="0"/>
          </a:p>
          <a:p>
            <a:pPr lvl="3"/>
            <a:r>
              <a:rPr lang="x-none" smtClean="0"/>
              <a:t>Fourth level</a:t>
            </a:r>
            <a:endParaRPr lang="x-none" smtClean="0"/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  <a:endParaRPr lang="x-none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  <a:endParaRPr lang="x-none" smtClean="0"/>
          </a:p>
          <a:p>
            <a:pPr lvl="1"/>
            <a:r>
              <a:rPr lang="x-none" smtClean="0"/>
              <a:t>Second level</a:t>
            </a:r>
            <a:endParaRPr lang="x-none" smtClean="0"/>
          </a:p>
          <a:p>
            <a:pPr lvl="2"/>
            <a:r>
              <a:rPr lang="x-none" smtClean="0"/>
              <a:t>Third level</a:t>
            </a:r>
            <a:endParaRPr lang="x-none" smtClean="0"/>
          </a:p>
          <a:p>
            <a:pPr lvl="3"/>
            <a:r>
              <a:rPr lang="x-none" smtClean="0"/>
              <a:t>Fourth level</a:t>
            </a:r>
            <a:endParaRPr lang="x-none" smtClean="0"/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  <a:endParaRPr lang="x-none" smtClean="0"/>
          </a:p>
          <a:p>
            <a:pPr lvl="1"/>
            <a:r>
              <a:rPr lang="x-none" smtClean="0"/>
              <a:t>Second level</a:t>
            </a:r>
            <a:endParaRPr lang="x-none" smtClean="0"/>
          </a:p>
          <a:p>
            <a:pPr lvl="2"/>
            <a:r>
              <a:rPr lang="x-none" smtClean="0"/>
              <a:t>Third level</a:t>
            </a:r>
            <a:endParaRPr lang="x-none" smtClean="0"/>
          </a:p>
          <a:p>
            <a:pPr lvl="3"/>
            <a:r>
              <a:rPr lang="x-none" smtClean="0"/>
              <a:t>Fourth level</a:t>
            </a:r>
            <a:endParaRPr lang="x-none" smtClean="0"/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  <a:endParaRPr lang="x-none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  <a:endParaRPr lang="x-none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6C041-20E8-B844-BD59-187F8834CA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4911-F289-F94A-8B74-EB279262A3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  <a:endParaRPr lang="x-none" smtClean="0"/>
          </a:p>
          <a:p>
            <a:pPr lvl="1"/>
            <a:r>
              <a:rPr lang="x-none" smtClean="0"/>
              <a:t>Second level</a:t>
            </a:r>
            <a:endParaRPr lang="x-none" smtClean="0"/>
          </a:p>
          <a:p>
            <a:pPr lvl="2"/>
            <a:r>
              <a:rPr lang="x-none" smtClean="0"/>
              <a:t>Third level</a:t>
            </a:r>
            <a:endParaRPr lang="x-none" smtClean="0"/>
          </a:p>
          <a:p>
            <a:pPr lvl="3"/>
            <a:r>
              <a:rPr lang="x-none" smtClean="0"/>
              <a:t>Fourth level</a:t>
            </a:r>
            <a:endParaRPr lang="x-none" smtClean="0"/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6C041-20E8-B844-BD59-187F8834CA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04911-F289-F94A-8B74-EB279262A3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 smtClean="0"/>
              <a:t>概率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上下文无关文法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69460"/>
          </a:xfrm>
        </p:spPr>
        <p:txBody>
          <a:bodyPr>
            <a:normAutofit/>
          </a:bodyPr>
          <a:lstStyle/>
          <a:p>
            <a:r>
              <a:rPr lang="en-US" altLang="zh-CN" b="0" dirty="0" smtClean="0"/>
              <a:t>A→α </a:t>
            </a:r>
            <a:r>
              <a:rPr lang="en-US" altLang="zh-CN" b="0" dirty="0" smtClean="0">
                <a:solidFill>
                  <a:srgbClr val="FF0000"/>
                </a:solidFill>
              </a:rPr>
              <a:t>[p]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产生式左边</a:t>
            </a:r>
            <a:r>
              <a:rPr lang="en-US" altLang="zh-CN" dirty="0" smtClean="0"/>
              <a:t> LHS (left hand side)</a:t>
            </a:r>
            <a:endParaRPr lang="en-US" altLang="zh-CN" dirty="0" smtClean="0"/>
          </a:p>
          <a:p>
            <a:r>
              <a:rPr lang="zh-CN" altLang="en-US" dirty="0" smtClean="0"/>
              <a:t>产生式右边</a:t>
            </a:r>
            <a:r>
              <a:rPr lang="en-US" altLang="zh-CN" dirty="0" smtClean="0"/>
              <a:t>RHS (right hand side)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 descr="Screen Shot 2019-05-04 at 3.53.07 P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69660"/>
            <a:ext cx="7547839" cy="1812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8787" y="5535240"/>
            <a:ext cx="49836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 smtClean="0">
                <a:solidFill>
                  <a:srgbClr val="0000FF"/>
                </a:solidFill>
              </a:rPr>
              <a:t>对于一个给定的</a:t>
            </a:r>
            <a:r>
              <a:rPr lang="en-US" altLang="zh-TW" sz="2200" dirty="0" smtClean="0">
                <a:solidFill>
                  <a:srgbClr val="0000FF"/>
                </a:solidFill>
              </a:rPr>
              <a:t>LHS</a:t>
            </a:r>
            <a:r>
              <a:rPr lang="zh-TW" altLang="en-US" sz="2200" dirty="0" smtClean="0">
                <a:solidFill>
                  <a:srgbClr val="0000FF"/>
                </a:solidFill>
              </a:rPr>
              <a:t>要满足加和等于</a:t>
            </a:r>
            <a:r>
              <a:rPr lang="en-US" altLang="zh-TW" sz="2200" dirty="0" smtClean="0">
                <a:solidFill>
                  <a:srgbClr val="0000FF"/>
                </a:solidFill>
              </a:rPr>
              <a:t>1</a:t>
            </a:r>
            <a:r>
              <a:rPr lang="zh-TW" altLang="en-US" sz="2200" dirty="0" smtClean="0">
                <a:solidFill>
                  <a:srgbClr val="0000FF"/>
                </a:solidFill>
              </a:rPr>
              <a:t>。</a:t>
            </a:r>
            <a:endParaRPr lang="en-US" sz="2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9900"/>
            <a:ext cx="9144000" cy="5893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0" y="617538"/>
            <a:ext cx="6680200" cy="16002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3732" y="2572260"/>
            <a:ext cx="8229600" cy="7048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句法树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的概率</a:t>
            </a:r>
            <a:endParaRPr lang="en-US" dirty="0"/>
          </a:p>
        </p:txBody>
      </p:sp>
      <p:sp>
        <p:nvSpPr>
          <p:cNvPr id="7" name="Content Placeholder 5"/>
          <p:cNvSpPr txBox="1"/>
          <p:nvPr/>
        </p:nvSpPr>
        <p:spPr>
          <a:xfrm>
            <a:off x="603732" y="3766587"/>
            <a:ext cx="8229600" cy="840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一般来说，概率值大的更可能是正确的句法树 。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60500"/>
            <a:ext cx="9144000" cy="39188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rcRect l="-45480" r="-45480"/>
          <a:stretch>
            <a:fillRect/>
          </a:stretch>
        </p:blipFill>
        <p:spPr>
          <a:xfrm>
            <a:off x="457200" y="444312"/>
            <a:ext cx="8229600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2089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给定一个</a:t>
            </a:r>
            <a:r>
              <a:rPr lang="en-US" altLang="zh-CN" dirty="0" smtClean="0"/>
              <a:t>PCFG (</a:t>
            </a:r>
            <a:r>
              <a:rPr lang="zh-CN" altLang="en-US" dirty="0" smtClean="0"/>
              <a:t>概率上下文无关文法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和一个句子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如何构造该句子概率最大的句法树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57200" y="3510854"/>
            <a:ext cx="8229600" cy="1422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sz="2200" dirty="0" smtClean="0"/>
              <a:t>CNF (</a:t>
            </a:r>
            <a:r>
              <a:rPr lang="en-US" sz="2200" dirty="0" smtClean="0"/>
              <a:t>Chomsky Normal Form</a:t>
            </a:r>
            <a:r>
              <a:rPr lang="x-none" sz="2200" dirty="0" smtClean="0"/>
              <a:t>)</a:t>
            </a:r>
            <a:endParaRPr lang="x-none" sz="2200" dirty="0" smtClean="0"/>
          </a:p>
          <a:p>
            <a:endParaRPr lang="x-none" sz="2200" dirty="0"/>
          </a:p>
          <a:p>
            <a:r>
              <a:rPr lang="x-none" sz="2200" dirty="0" smtClean="0"/>
              <a:t>CYK</a:t>
            </a:r>
            <a:r>
              <a:rPr lang="zh-CN" altLang="en-US" sz="2200" dirty="0" smtClean="0"/>
              <a:t>算法</a:t>
            </a:r>
            <a:endParaRPr lang="en-US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CNF (Chomsky Normal Form)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如果一个上下文无关文法的每个产生式的形式为：</a:t>
            </a:r>
            <a:endParaRPr lang="zh-TW" altLang="en-US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is-IS" altLang="zh-TW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→ BC </a:t>
            </a:r>
            <a:r>
              <a:rPr lang="zh-TW" altLang="is-I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is-IS" altLang="zh-TW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A → a</a:t>
            </a:r>
            <a:endParaRPr lang="is-IS" altLang="zh-TW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is-IS" altLang="zh-TW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即规则的右部或者是两个非终结符或者是一个终结符</a:t>
            </a:r>
            <a:r>
              <a:rPr lang="en-US" altLang="zh-TW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TW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TW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任何</a:t>
            </a:r>
            <a:r>
              <a:rPr lang="en-US" altLang="zh-TW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CFG</a:t>
            </a:r>
            <a:r>
              <a:rPr lang="zh-TW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都可以转变成一个弱等价的 </a:t>
            </a:r>
            <a:r>
              <a:rPr lang="en-US" altLang="zh-TW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Chomsky</a:t>
            </a:r>
            <a:r>
              <a:rPr lang="zh-TW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范式语法。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CYK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 (CKY)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给定一个句子s</a:t>
            </a:r>
            <a:r>
              <a:rPr lang="de-DE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= w</a:t>
            </a:r>
            <a:r>
              <a:rPr lang="de-DE" baseline="-25000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1</a:t>
            </a:r>
            <a:r>
              <a:rPr lang="de-DE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w</a:t>
            </a:r>
            <a:r>
              <a:rPr lang="de-DE" baseline="-25000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2</a:t>
            </a:r>
            <a:r>
              <a:rPr lang="de-DE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, …, </a:t>
            </a:r>
            <a:r>
              <a:rPr lang="de-DE" dirty="0" err="1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w</a:t>
            </a:r>
            <a:r>
              <a:rPr lang="de-DE" baseline="-25000" dirty="0" err="1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n</a:t>
            </a:r>
            <a:r>
              <a:rPr lang="de-DE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, </a:t>
            </a:r>
            <a:r>
              <a:rPr lang="de-DE" dirty="0" err="1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和一个上下文无关文法PCFG，G</a:t>
            </a:r>
            <a:r>
              <a:rPr lang="de-DE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=(T, N, S, R);</a:t>
            </a:r>
            <a:endParaRPr lang="de-DE" dirty="0" smtClean="0"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  <a:p>
            <a:endParaRPr lang="zh-TW" altLang="en-US" dirty="0" smtClean="0"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  <a:p>
            <a:r>
              <a:rPr lang="zh-TW" altLang="en-US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定义一个跨越单词 </a:t>
            </a:r>
            <a:r>
              <a:rPr lang="en-US" altLang="zh-TW" dirty="0" err="1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i</a:t>
            </a:r>
            <a:r>
              <a:rPr lang="zh-TW" altLang="en-US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到</a:t>
            </a:r>
            <a:r>
              <a:rPr lang="en-US" altLang="zh-TW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j</a:t>
            </a:r>
            <a:r>
              <a:rPr lang="zh-TW" altLang="en-US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的概率最大的语法成分</a:t>
            </a:r>
            <a:r>
              <a:rPr lang="en-US" altLang="zh-TW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π:</a:t>
            </a:r>
            <a:endParaRPr lang="en-US" altLang="zh-TW" dirty="0" smtClean="0"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  <a:p>
            <a:pPr marL="457200" lvl="1" indent="0">
              <a:buNone/>
            </a:pPr>
            <a:r>
              <a:rPr lang="da-DK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           π(</a:t>
            </a:r>
            <a:r>
              <a:rPr lang="da-DK" dirty="0" err="1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i,j,X</a:t>
            </a:r>
            <a:r>
              <a:rPr lang="da-DK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)	(i , j ∈ 1…n , X ∈N)，</a:t>
            </a:r>
            <a:endParaRPr lang="da-DK" dirty="0" smtClean="0"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  <a:p>
            <a:pPr marL="342900" lvl="1" indent="-342900">
              <a:buFont typeface="Arial" panose="020B0604020202020204"/>
              <a:buChar char="•"/>
            </a:pPr>
            <a:endParaRPr lang="zh-TW" altLang="en-US" sz="3200" dirty="0" smtClean="0"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  <a:p>
            <a:pPr marL="342900" lvl="1" indent="-342900">
              <a:buFont typeface="Arial" panose="020B0604020202020204"/>
              <a:buChar char="•"/>
            </a:pPr>
            <a:r>
              <a:rPr lang="zh-TW" altLang="en-US" sz="3200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目标是找到一个属于 </a:t>
            </a:r>
            <a:r>
              <a:rPr lang="en-US" altLang="zh-TW" sz="32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π [1 , n , S]</a:t>
            </a:r>
            <a:r>
              <a:rPr lang="zh-TW" altLang="en-US" sz="32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的所有树中概率最大的那棵。</a:t>
            </a:r>
            <a:endParaRPr lang="en-US" sz="3200" dirty="0"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  <a:p>
            <a:endParaRPr lang="en-US" dirty="0"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9-05-04 at 4.16.03 PM.png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19" b="3474"/>
          <a:stretch>
            <a:fillRect/>
          </a:stretch>
        </p:blipFill>
        <p:spPr>
          <a:xfrm>
            <a:off x="0" y="0"/>
            <a:ext cx="8486779" cy="268622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0" y="0"/>
            <a:ext cx="686840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7B2267-0919-4E4F-A203-3CEBA6B8D9C3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上下文无关文法</a:t>
            </a:r>
            <a:r>
              <a:rPr lang="en-US" altLang="zh-CN" dirty="0" smtClean="0"/>
              <a:t>(CFG)</a:t>
            </a:r>
            <a:endParaRPr lang="en-US" altLang="zh-CN" dirty="0" smtClean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 smtClean="0"/>
              <a:t>上下文无关文法，</a:t>
            </a:r>
            <a:r>
              <a:rPr lang="en-US" altLang="zh-CN" sz="2400" b="0" dirty="0" smtClean="0"/>
              <a:t>Context Free Grammar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CFG</a:t>
            </a:r>
            <a:r>
              <a:rPr lang="zh-CN" altLang="en-US" sz="2400" b="0" dirty="0" smtClean="0"/>
              <a:t>是一个四元组：</a:t>
            </a:r>
            <a:endParaRPr lang="zh-CN" altLang="en-US" sz="2400" b="0" dirty="0" smtClean="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 smtClean="0"/>
              <a:t>		</a:t>
            </a:r>
            <a:r>
              <a:rPr lang="en-US" altLang="zh-CN" sz="2400" b="0" dirty="0" smtClean="0"/>
              <a:t>G =</a:t>
            </a:r>
            <a:r>
              <a:rPr lang="zh-CN" altLang="en-US" sz="2400" b="0" dirty="0" smtClean="0"/>
              <a:t>（</a:t>
            </a:r>
            <a:r>
              <a:rPr lang="en-US" altLang="zh-CN" sz="2400" b="0" dirty="0" smtClean="0"/>
              <a:t>N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T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P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S</a:t>
            </a:r>
            <a:r>
              <a:rPr lang="zh-CN" altLang="en-US" sz="2400" b="0" dirty="0" smtClean="0"/>
              <a:t>），其中</a:t>
            </a:r>
            <a:endParaRPr lang="zh-CN" altLang="en-US" sz="2400" b="0" dirty="0" smtClean="0"/>
          </a:p>
          <a:p>
            <a:r>
              <a:rPr lang="en-US" altLang="zh-CN" sz="2400" b="0" dirty="0" smtClean="0"/>
              <a:t>N</a:t>
            </a:r>
            <a:r>
              <a:rPr lang="zh-CN" altLang="en-US" sz="2400" b="0" dirty="0" smtClean="0"/>
              <a:t>是</a:t>
            </a:r>
            <a:r>
              <a:rPr lang="zh-CN" altLang="en-US" sz="2400" dirty="0" smtClean="0">
                <a:solidFill>
                  <a:schemeClr val="accent2"/>
                </a:solidFill>
              </a:rPr>
              <a:t>非终结符</a:t>
            </a:r>
            <a:r>
              <a:rPr lang="zh-CN" altLang="en-US" sz="2400" b="0" dirty="0" smtClean="0"/>
              <a:t>（</a:t>
            </a:r>
            <a:r>
              <a:rPr lang="en-US" altLang="zh-CN" sz="2400" b="0" dirty="0" err="1" smtClean="0"/>
              <a:t>Nonterminals</a:t>
            </a:r>
            <a:r>
              <a:rPr lang="zh-CN" altLang="en-US" sz="2400" b="0" dirty="0" smtClean="0"/>
              <a:t>）的有限集合；</a:t>
            </a:r>
            <a:endParaRPr lang="zh-CN" altLang="en-US" sz="2400" b="0" dirty="0" smtClean="0"/>
          </a:p>
          <a:p>
            <a:r>
              <a:rPr lang="en-US" altLang="zh-CN" sz="2400" b="0" dirty="0" smtClean="0"/>
              <a:t>T</a:t>
            </a:r>
            <a:r>
              <a:rPr lang="zh-CN" altLang="en-US" sz="2400" b="0" dirty="0" smtClean="0"/>
              <a:t>是</a:t>
            </a:r>
            <a:r>
              <a:rPr lang="zh-CN" altLang="en-US" sz="2400" dirty="0" smtClean="0">
                <a:solidFill>
                  <a:schemeClr val="accent2"/>
                </a:solidFill>
              </a:rPr>
              <a:t>终结符</a:t>
            </a:r>
            <a:r>
              <a:rPr lang="zh-CN" altLang="en-US" sz="2400" b="0" dirty="0" smtClean="0"/>
              <a:t>（</a:t>
            </a:r>
            <a:r>
              <a:rPr lang="en-US" altLang="zh-CN" sz="2400" b="0" dirty="0" smtClean="0"/>
              <a:t>Terminals</a:t>
            </a:r>
            <a:r>
              <a:rPr lang="zh-CN" altLang="en-US" sz="2400" b="0" dirty="0" smtClean="0"/>
              <a:t>）的有限集合，且</a:t>
            </a:r>
            <a:r>
              <a:rPr lang="en-US" altLang="zh-CN" sz="2400" b="0" dirty="0" smtClean="0"/>
              <a:t>N∩T=</a:t>
            </a:r>
            <a:r>
              <a:rPr lang="en-US" altLang="zh-CN" sz="2400" b="0" dirty="0" err="1" smtClean="0"/>
              <a:t>Φ</a:t>
            </a:r>
            <a:r>
              <a:rPr lang="zh-CN" altLang="en-US" sz="2400" b="0" dirty="0" smtClean="0"/>
              <a:t>；</a:t>
            </a:r>
            <a:endParaRPr lang="zh-CN" altLang="en-US" sz="2400" b="0" dirty="0" smtClean="0"/>
          </a:p>
          <a:p>
            <a:r>
              <a:rPr lang="en-US" altLang="zh-CN" sz="2400" b="0" dirty="0" smtClean="0"/>
              <a:t>P</a:t>
            </a:r>
            <a:r>
              <a:rPr lang="zh-CN" altLang="en-US" sz="2400" b="0" dirty="0" smtClean="0"/>
              <a:t>是</a:t>
            </a:r>
            <a:r>
              <a:rPr lang="zh-CN" altLang="en-US" sz="2400" dirty="0" smtClean="0">
                <a:solidFill>
                  <a:schemeClr val="accent2"/>
                </a:solidFill>
              </a:rPr>
              <a:t>产生式</a:t>
            </a:r>
            <a:r>
              <a:rPr lang="zh-CN" altLang="en-US" sz="2400" b="0" dirty="0" smtClean="0"/>
              <a:t>（</a:t>
            </a:r>
            <a:r>
              <a:rPr lang="en-US" altLang="zh-CN" sz="2400" b="0" dirty="0" smtClean="0"/>
              <a:t>Productions</a:t>
            </a:r>
            <a:r>
              <a:rPr lang="zh-CN" altLang="en-US" sz="2400" b="0" dirty="0" smtClean="0"/>
              <a:t>）的有限集合，形如：</a:t>
            </a:r>
            <a:br>
              <a:rPr lang="zh-CN" altLang="en-US" sz="2400" b="0" dirty="0" smtClean="0"/>
            </a:br>
            <a:r>
              <a:rPr lang="en-US" altLang="zh-CN" sz="2400" b="0" dirty="0" smtClean="0"/>
              <a:t>A→α</a:t>
            </a:r>
            <a:r>
              <a:rPr lang="zh-CN" altLang="en-US" sz="2400" b="0" dirty="0" smtClean="0"/>
              <a:t>，其中</a:t>
            </a:r>
            <a:r>
              <a:rPr lang="en-US" altLang="zh-CN" sz="2400" b="0" dirty="0" smtClean="0"/>
              <a:t>A∈N</a:t>
            </a:r>
            <a:r>
              <a:rPr lang="zh-CN" altLang="en-US" sz="2400" b="0" dirty="0" smtClean="0"/>
              <a:t>（左部），</a:t>
            </a:r>
            <a:r>
              <a:rPr lang="en-US" altLang="zh-CN" sz="2400" b="0" dirty="0" smtClean="0"/>
              <a:t>α∈(N∪T)*</a:t>
            </a:r>
            <a:r>
              <a:rPr lang="zh-CN" altLang="en-US" sz="2400" b="0" dirty="0" smtClean="0"/>
              <a:t>（右部），</a:t>
            </a:r>
            <a:br>
              <a:rPr lang="zh-CN" altLang="en-US" sz="2400" b="0" dirty="0" smtClean="0"/>
            </a:br>
            <a:r>
              <a:rPr lang="zh-CN" altLang="en-US" sz="2400" b="0" dirty="0" smtClean="0"/>
              <a:t>若</a:t>
            </a:r>
            <a:r>
              <a:rPr lang="en-US" altLang="zh-CN" sz="2400" b="0" dirty="0" smtClean="0"/>
              <a:t>α=</a:t>
            </a:r>
            <a:r>
              <a:rPr lang="en-US" altLang="zh-CN" sz="2400" b="0" dirty="0" err="1" smtClean="0"/>
              <a:t>ε</a:t>
            </a:r>
            <a:r>
              <a:rPr lang="zh-CN" altLang="en-US" sz="2400" b="0" dirty="0" smtClean="0"/>
              <a:t>，则称</a:t>
            </a:r>
            <a:r>
              <a:rPr lang="en-US" altLang="zh-CN" sz="2400" b="0" dirty="0" err="1" smtClean="0"/>
              <a:t>A→ε</a:t>
            </a:r>
            <a:r>
              <a:rPr lang="zh-CN" altLang="en-US" sz="2400" b="0" dirty="0" smtClean="0"/>
              <a:t>为空产生式（也可以记为</a:t>
            </a:r>
            <a:r>
              <a:rPr lang="en-US" altLang="zh-CN" sz="2400" b="0" dirty="0" smtClean="0"/>
              <a:t>A →</a:t>
            </a:r>
            <a:r>
              <a:rPr lang="zh-CN" altLang="en-US" sz="2400" b="0" dirty="0" smtClean="0"/>
              <a:t>）；</a:t>
            </a:r>
            <a:endParaRPr lang="zh-CN" altLang="en-US" sz="2400" b="0" dirty="0" smtClean="0"/>
          </a:p>
          <a:p>
            <a:r>
              <a:rPr lang="en-US" altLang="zh-CN" sz="2400" b="0" dirty="0" smtClean="0"/>
              <a:t>S</a:t>
            </a:r>
            <a:r>
              <a:rPr lang="zh-CN" altLang="en-US" sz="2400" b="0" dirty="0" smtClean="0"/>
              <a:t>是非终结符，称为文法的</a:t>
            </a:r>
            <a:r>
              <a:rPr lang="zh-CN" altLang="en-US" sz="2400" dirty="0" smtClean="0">
                <a:solidFill>
                  <a:schemeClr val="accent2"/>
                </a:solidFill>
              </a:rPr>
              <a:t>开始符号</a:t>
            </a:r>
            <a:r>
              <a:rPr lang="zh-CN" altLang="en-US" sz="2400" b="0" dirty="0" smtClean="0"/>
              <a:t>（</a:t>
            </a:r>
            <a:r>
              <a:rPr lang="en-US" altLang="zh-CN" sz="2400" b="0" dirty="0" smtClean="0"/>
              <a:t>Start symbol</a:t>
            </a:r>
            <a:r>
              <a:rPr lang="zh-CN" altLang="en-US" sz="2400" b="0" dirty="0" smtClean="0"/>
              <a:t>）。                                   </a:t>
            </a:r>
            <a:endParaRPr lang="zh-CN" altLang="en-US" sz="2400" b="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YK.gi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0"/>
            <a:ext cx="686840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17"/>
            <a:ext cx="9144000" cy="5097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3509" y="5482361"/>
            <a:ext cx="55315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 smtClean="0">
                <a:solidFill>
                  <a:srgbClr val="0000FF"/>
                </a:solidFill>
              </a:rPr>
              <a:t>求</a:t>
            </a:r>
            <a:r>
              <a:rPr lang="en-US" altLang="zh-CN" sz="2600" dirty="0" smtClean="0">
                <a:solidFill>
                  <a:srgbClr val="0000FF"/>
                </a:solidFill>
              </a:rPr>
              <a:t> fish people fish tanks</a:t>
            </a:r>
            <a:r>
              <a:rPr lang="zh-CN" altLang="en-US" sz="2600" dirty="0" smtClean="0">
                <a:solidFill>
                  <a:srgbClr val="0000FF"/>
                </a:solidFill>
              </a:rPr>
              <a:t>的最优分析树</a:t>
            </a:r>
            <a:r>
              <a:rPr lang="en-US" altLang="zh-CN" sz="2600" dirty="0" smtClean="0">
                <a:solidFill>
                  <a:srgbClr val="0000FF"/>
                </a:solidFill>
              </a:rPr>
              <a:t>.</a:t>
            </a:r>
            <a:endParaRPr lang="en-US" sz="2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终结符集</a:t>
            </a:r>
            <a:r>
              <a:rPr lang="en-US" dirty="0" smtClean="0"/>
              <a:t>: rat, the, ate, cheese</a:t>
            </a:r>
            <a:endParaRPr lang="en-US" dirty="0" smtClean="0"/>
          </a:p>
          <a:p>
            <a:r>
              <a:rPr lang="zh-CN" altLang="en-US" dirty="0" smtClean="0"/>
              <a:t>非终结行集</a:t>
            </a:r>
            <a:r>
              <a:rPr lang="en-US" dirty="0" smtClean="0"/>
              <a:t>: S, NP, VP, DT, VBD, NN</a:t>
            </a:r>
            <a:endParaRPr lang="en-US" dirty="0" smtClean="0"/>
          </a:p>
          <a:p>
            <a:r>
              <a:rPr lang="zh-CN" altLang="en-US" dirty="0" smtClean="0"/>
              <a:t>产生式集合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S → NP VP</a:t>
            </a:r>
            <a:endParaRPr lang="en-US" dirty="0" smtClean="0"/>
          </a:p>
          <a:p>
            <a:pPr lvl="1"/>
            <a:r>
              <a:rPr lang="en-US" dirty="0" smtClean="0"/>
              <a:t>NP → DT NN</a:t>
            </a:r>
            <a:endParaRPr lang="en-US" dirty="0" smtClean="0"/>
          </a:p>
          <a:p>
            <a:pPr lvl="1"/>
            <a:r>
              <a:rPr lang="en-US" dirty="0" smtClean="0"/>
              <a:t>VP → VBD NP</a:t>
            </a:r>
            <a:endParaRPr lang="en-US" dirty="0" smtClean="0"/>
          </a:p>
          <a:p>
            <a:pPr lvl="1"/>
            <a:r>
              <a:rPr lang="en-US" dirty="0" smtClean="0"/>
              <a:t>DT → the</a:t>
            </a:r>
            <a:endParaRPr lang="en-US" dirty="0" smtClean="0"/>
          </a:p>
          <a:p>
            <a:pPr lvl="1"/>
            <a:r>
              <a:rPr lang="en-US" dirty="0" smtClean="0"/>
              <a:t>NN → rat</a:t>
            </a:r>
            <a:endParaRPr lang="en-US" dirty="0" smtClean="0"/>
          </a:p>
          <a:p>
            <a:pPr lvl="1"/>
            <a:r>
              <a:rPr lang="en-US" dirty="0" smtClean="0"/>
              <a:t>NN → cheese</a:t>
            </a:r>
            <a:endParaRPr lang="en-US" dirty="0" smtClean="0"/>
          </a:p>
          <a:p>
            <a:pPr lvl="1"/>
            <a:r>
              <a:rPr lang="en-US" dirty="0" smtClean="0"/>
              <a:t>VBD → ate</a:t>
            </a:r>
            <a:endParaRPr lang="en-US" dirty="0" smtClean="0"/>
          </a:p>
          <a:p>
            <a:r>
              <a:rPr lang="zh-CN" altLang="en-US" dirty="0" smtClean="0"/>
              <a:t>开始符号</a:t>
            </a:r>
            <a:r>
              <a:rPr lang="en-US" altLang="zh-CN" dirty="0" smtClean="0"/>
              <a:t>: 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688"/>
            <a:ext cx="8229600" cy="867664"/>
          </a:xfrm>
        </p:spPr>
        <p:txBody>
          <a:bodyPr/>
          <a:lstStyle/>
          <a:p>
            <a:r>
              <a:rPr lang="zh-CN" altLang="en-US" dirty="0" smtClean="0"/>
              <a:t>求句子</a:t>
            </a:r>
            <a:r>
              <a:rPr lang="en-US" dirty="0" smtClean="0"/>
              <a:t>the rat ate the cheese</a:t>
            </a:r>
            <a:r>
              <a:rPr lang="zh-CN" altLang="en-US" dirty="0" smtClean="0"/>
              <a:t>的分析树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32284" y="0"/>
            <a:ext cx="30954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S → NP VP</a:t>
            </a:r>
            <a:endParaRPr lang="en-US" dirty="0" smtClean="0"/>
          </a:p>
          <a:p>
            <a:pPr lvl="1"/>
            <a:r>
              <a:rPr lang="en-US" dirty="0" smtClean="0"/>
              <a:t>NP → DT NN</a:t>
            </a:r>
            <a:endParaRPr lang="en-US" dirty="0" smtClean="0"/>
          </a:p>
          <a:p>
            <a:pPr lvl="1"/>
            <a:r>
              <a:rPr lang="en-US" dirty="0" smtClean="0"/>
              <a:t>VP → VBD NP</a:t>
            </a:r>
            <a:endParaRPr lang="en-US" dirty="0" smtClean="0"/>
          </a:p>
          <a:p>
            <a:pPr lvl="1"/>
            <a:r>
              <a:rPr lang="en-US" dirty="0" smtClean="0"/>
              <a:t>DT → the</a:t>
            </a:r>
            <a:endParaRPr lang="en-US" dirty="0" smtClean="0"/>
          </a:p>
          <a:p>
            <a:pPr lvl="1"/>
            <a:r>
              <a:rPr lang="en-US" dirty="0" smtClean="0"/>
              <a:t>NN → rat</a:t>
            </a:r>
            <a:endParaRPr lang="en-US" dirty="0" smtClean="0"/>
          </a:p>
          <a:p>
            <a:pPr lvl="1"/>
            <a:r>
              <a:rPr lang="en-US" dirty="0" smtClean="0"/>
              <a:t>NN → cheese</a:t>
            </a:r>
            <a:endParaRPr lang="en-US" dirty="0" smtClean="0"/>
          </a:p>
          <a:p>
            <a:pPr lvl="1"/>
            <a:r>
              <a:rPr lang="en-US" dirty="0" smtClean="0"/>
              <a:t>VBD → ate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2284" y="0"/>
            <a:ext cx="30954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S → NP VP</a:t>
            </a:r>
            <a:endParaRPr lang="en-US" dirty="0" smtClean="0"/>
          </a:p>
          <a:p>
            <a:pPr lvl="1"/>
            <a:r>
              <a:rPr lang="en-US" dirty="0" smtClean="0"/>
              <a:t>NP → DT NN</a:t>
            </a:r>
            <a:endParaRPr lang="en-US" dirty="0" smtClean="0"/>
          </a:p>
          <a:p>
            <a:pPr lvl="1"/>
            <a:r>
              <a:rPr lang="en-US" dirty="0" smtClean="0"/>
              <a:t>VP → VBD NP</a:t>
            </a:r>
            <a:endParaRPr lang="en-US" dirty="0" smtClean="0"/>
          </a:p>
          <a:p>
            <a:pPr lvl="1"/>
            <a:r>
              <a:rPr lang="en-US" dirty="0" smtClean="0"/>
              <a:t>DT → the</a:t>
            </a:r>
            <a:endParaRPr lang="en-US" dirty="0" smtClean="0"/>
          </a:p>
          <a:p>
            <a:pPr lvl="1"/>
            <a:r>
              <a:rPr lang="en-US" dirty="0" smtClean="0"/>
              <a:t>NN → rat</a:t>
            </a:r>
            <a:endParaRPr lang="en-US" dirty="0" smtClean="0"/>
          </a:p>
          <a:p>
            <a:pPr lvl="1"/>
            <a:r>
              <a:rPr lang="en-US" dirty="0" smtClean="0"/>
              <a:t>NN → cheese</a:t>
            </a:r>
            <a:endParaRPr lang="en-US" dirty="0" smtClean="0"/>
          </a:p>
          <a:p>
            <a:pPr lvl="1"/>
            <a:r>
              <a:rPr lang="en-US" dirty="0" smtClean="0"/>
              <a:t>VBD → ate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49611"/>
            <a:ext cx="5155091" cy="325184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2049688"/>
            <a:ext cx="8229600" cy="867664"/>
          </a:xfrm>
        </p:spPr>
        <p:txBody>
          <a:bodyPr/>
          <a:lstStyle/>
          <a:p>
            <a:r>
              <a:rPr lang="zh-CN" altLang="en-US" dirty="0" smtClean="0"/>
              <a:t>求句子</a:t>
            </a:r>
            <a:r>
              <a:rPr lang="en-US" dirty="0" smtClean="0"/>
              <a:t>the rat ate the cheese</a:t>
            </a:r>
            <a:r>
              <a:rPr lang="zh-CN" altLang="en-US" dirty="0" smtClean="0"/>
              <a:t>的分析树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句法分析</a:t>
            </a:r>
            <a:r>
              <a:rPr lang="en-US" altLang="zh-CN" dirty="0" smtClean="0"/>
              <a:t> (Syntactic Parsing)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句法</a:t>
            </a:r>
            <a:r>
              <a:rPr lang="en-US" dirty="0" err="1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解析就是指在给定词串的情况下，例如the</a:t>
            </a:r>
            <a:r>
              <a:rPr lang="en-US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rat ate the </a:t>
            </a:r>
            <a:r>
              <a:rPr lang="en-US" dirty="0" err="1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cheese，来识别其</a:t>
            </a:r>
            <a:r>
              <a:rPr lang="en-US" dirty="0" err="1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可能的</a:t>
            </a:r>
            <a:r>
              <a:rPr lang="zh-CN" altLang="en-US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句法</a:t>
            </a:r>
            <a:r>
              <a:rPr lang="en-US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结构</a:t>
            </a:r>
            <a:r>
              <a:rPr lang="en-US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。</a:t>
            </a:r>
            <a:endParaRPr lang="en-US" dirty="0"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13480" y="753323"/>
            <a:ext cx="3095412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S</a:t>
            </a:r>
            <a:r>
              <a:rPr lang="en-US" sz="2200" dirty="0" smtClean="0"/>
              <a:t> → NP</a:t>
            </a:r>
            <a:endParaRPr lang="en-US" sz="2200" dirty="0" smtClean="0"/>
          </a:p>
          <a:p>
            <a:pPr lvl="1"/>
            <a:r>
              <a:rPr lang="en-US" sz="2200" dirty="0" smtClean="0"/>
              <a:t>S → VP</a:t>
            </a:r>
            <a:endParaRPr lang="en-US" sz="2200" dirty="0" smtClean="0"/>
          </a:p>
          <a:p>
            <a:pPr lvl="1"/>
            <a:r>
              <a:rPr lang="en-US" sz="2200" dirty="0" smtClean="0"/>
              <a:t>VP  → VC NP</a:t>
            </a:r>
            <a:endParaRPr lang="en-US" sz="2200" dirty="0" smtClean="0"/>
          </a:p>
          <a:p>
            <a:pPr lvl="1"/>
            <a:r>
              <a:rPr lang="en-US" sz="2200" dirty="0" smtClean="0"/>
              <a:t>NP  → DJ NP</a:t>
            </a:r>
            <a:endParaRPr lang="en-US" sz="2200" dirty="0" smtClean="0"/>
          </a:p>
          <a:p>
            <a:pPr lvl="1"/>
            <a:r>
              <a:rPr lang="en-US" sz="2200" dirty="0" smtClean="0"/>
              <a:t>NP  → noun</a:t>
            </a:r>
            <a:endParaRPr lang="en-US" sz="2200" dirty="0" smtClean="0"/>
          </a:p>
          <a:p>
            <a:pPr lvl="1"/>
            <a:r>
              <a:rPr lang="en-US" sz="2200" dirty="0" smtClean="0"/>
              <a:t>DJ → VP de</a:t>
            </a:r>
            <a:endParaRPr lang="en-US" sz="2200" dirty="0" smtClean="0"/>
          </a:p>
          <a:p>
            <a:pPr lvl="1"/>
            <a:r>
              <a:rPr lang="en-US" sz="2200" dirty="0" smtClean="0"/>
              <a:t>DJ  → NP de</a:t>
            </a:r>
            <a:endParaRPr lang="en-US" sz="2200" dirty="0" smtClean="0"/>
          </a:p>
          <a:p>
            <a:pPr lvl="1"/>
            <a:r>
              <a:rPr lang="en-US" sz="2200" dirty="0" smtClean="0"/>
              <a:t>VC  → </a:t>
            </a:r>
            <a:r>
              <a:rPr lang="en-US" sz="2200" dirty="0" err="1" smtClean="0"/>
              <a:t>vt</a:t>
            </a:r>
            <a:r>
              <a:rPr lang="en-US" sz="2200" dirty="0" smtClean="0"/>
              <a:t> </a:t>
            </a:r>
            <a:r>
              <a:rPr lang="en-US" sz="2200" dirty="0" err="1" smtClean="0"/>
              <a:t>adj</a:t>
            </a:r>
            <a:endParaRPr lang="en-US" sz="2200" dirty="0" smtClean="0"/>
          </a:p>
          <a:p>
            <a:pPr lvl="1"/>
            <a:r>
              <a:rPr lang="en-US" sz="2200" dirty="0" smtClean="0"/>
              <a:t>VC  → VC </a:t>
            </a:r>
            <a:r>
              <a:rPr lang="en-US" sz="2200" dirty="0" err="1" smtClean="0"/>
              <a:t>utl</a:t>
            </a:r>
            <a:endParaRPr lang="en-US" sz="2200" dirty="0"/>
          </a:p>
          <a:p>
            <a:pPr lvl="1"/>
            <a:endParaRPr lang="en-US" sz="2200" dirty="0" smtClean="0"/>
          </a:p>
          <a:p>
            <a:pPr lvl="1"/>
            <a:r>
              <a:rPr lang="en-US" sz="2200" dirty="0" err="1" smtClean="0">
                <a:solidFill>
                  <a:srgbClr val="0000FF"/>
                </a:solidFill>
              </a:rPr>
              <a:t>vt</a:t>
            </a:r>
            <a:r>
              <a:rPr lang="en-US" sz="2200" dirty="0" smtClean="0"/>
              <a:t>  → </a:t>
            </a:r>
            <a:r>
              <a:rPr lang="zh-CN" altLang="en-US" sz="2200" dirty="0" smtClean="0"/>
              <a:t>咬</a:t>
            </a:r>
            <a:endParaRPr lang="zh-CN" altLang="en-US" sz="2200" dirty="0" smtClean="0"/>
          </a:p>
          <a:p>
            <a:pPr lvl="1"/>
            <a:r>
              <a:rPr lang="en-US" altLang="zh-CN" sz="2200" dirty="0" err="1" smtClean="0">
                <a:solidFill>
                  <a:srgbClr val="0000FF"/>
                </a:solidFill>
              </a:rPr>
              <a:t>adj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死</a:t>
            </a:r>
            <a:endParaRPr lang="zh-CN" altLang="en-US" sz="2200" dirty="0" smtClean="0"/>
          </a:p>
          <a:p>
            <a:pPr lvl="1"/>
            <a:r>
              <a:rPr lang="en-US" altLang="zh-CN" sz="2200" dirty="0" err="1" smtClean="0">
                <a:solidFill>
                  <a:srgbClr val="0000FF"/>
                </a:solidFill>
              </a:rPr>
              <a:t>utl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了</a:t>
            </a:r>
            <a:endParaRPr lang="zh-CN" altLang="en-US" sz="2200" dirty="0" smtClean="0"/>
          </a:p>
          <a:p>
            <a:pPr lvl="1"/>
            <a:r>
              <a:rPr lang="en-US" altLang="zh-CN" sz="2200" dirty="0" smtClean="0">
                <a:solidFill>
                  <a:srgbClr val="0000FF"/>
                </a:solidFill>
              </a:rPr>
              <a:t>noun</a:t>
            </a:r>
            <a:r>
              <a:rPr lang="en-US" altLang="zh-CN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猎人</a:t>
            </a:r>
            <a:endParaRPr lang="zh-CN" altLang="en-US" sz="2200" dirty="0" smtClean="0"/>
          </a:p>
          <a:p>
            <a:pPr lvl="1"/>
            <a:r>
              <a:rPr lang="en-US" altLang="zh-CN" sz="2200" dirty="0" smtClean="0">
                <a:solidFill>
                  <a:srgbClr val="0000FF"/>
                </a:solidFill>
              </a:rPr>
              <a:t>noun</a:t>
            </a:r>
            <a:r>
              <a:rPr lang="en-US" altLang="zh-CN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狗</a:t>
            </a:r>
            <a:endParaRPr lang="zh-CN" altLang="en-US" sz="2200" dirty="0" smtClean="0"/>
          </a:p>
          <a:p>
            <a:pPr lvl="1"/>
            <a:r>
              <a:rPr lang="en-US" altLang="zh-CN" sz="2200" dirty="0" smtClean="0">
                <a:solidFill>
                  <a:srgbClr val="0000FF"/>
                </a:solidFill>
              </a:rPr>
              <a:t>de</a:t>
            </a:r>
            <a:r>
              <a:rPr lang="en-US" altLang="zh-CN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的</a:t>
            </a:r>
            <a:endParaRPr lang="en-US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81932" y="815281"/>
            <a:ext cx="3949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咬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死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了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猎人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狗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13480" y="753323"/>
            <a:ext cx="3095412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S</a:t>
            </a:r>
            <a:r>
              <a:rPr lang="en-US" sz="2200" dirty="0" smtClean="0"/>
              <a:t> → NP</a:t>
            </a:r>
            <a:endParaRPr lang="en-US" sz="2200" dirty="0" smtClean="0"/>
          </a:p>
          <a:p>
            <a:pPr lvl="1"/>
            <a:r>
              <a:rPr lang="en-US" sz="2200" dirty="0" smtClean="0"/>
              <a:t>S → VP</a:t>
            </a:r>
            <a:endParaRPr lang="en-US" sz="2200" dirty="0" smtClean="0"/>
          </a:p>
          <a:p>
            <a:pPr lvl="1"/>
            <a:r>
              <a:rPr lang="en-US" sz="2200" dirty="0" smtClean="0"/>
              <a:t>VP  → VC NP</a:t>
            </a:r>
            <a:endParaRPr lang="en-US" sz="2200" dirty="0" smtClean="0"/>
          </a:p>
          <a:p>
            <a:pPr lvl="1"/>
            <a:r>
              <a:rPr lang="en-US" sz="2200" dirty="0" smtClean="0"/>
              <a:t>NP  → DJ NP</a:t>
            </a:r>
            <a:endParaRPr lang="en-US" sz="2200" dirty="0" smtClean="0"/>
          </a:p>
          <a:p>
            <a:pPr lvl="1"/>
            <a:r>
              <a:rPr lang="en-US" sz="2200" dirty="0" smtClean="0"/>
              <a:t>NP  → noun</a:t>
            </a:r>
            <a:endParaRPr lang="en-US" sz="2200" dirty="0" smtClean="0"/>
          </a:p>
          <a:p>
            <a:pPr lvl="1"/>
            <a:r>
              <a:rPr lang="en-US" sz="2200" dirty="0" smtClean="0"/>
              <a:t>DJ → VP de</a:t>
            </a:r>
            <a:endParaRPr lang="en-US" sz="2200" dirty="0" smtClean="0"/>
          </a:p>
          <a:p>
            <a:pPr lvl="1"/>
            <a:r>
              <a:rPr lang="en-US" sz="2200" dirty="0" smtClean="0"/>
              <a:t>DJ  → NP de</a:t>
            </a:r>
            <a:endParaRPr lang="en-US" sz="2200" dirty="0" smtClean="0"/>
          </a:p>
          <a:p>
            <a:pPr lvl="1"/>
            <a:r>
              <a:rPr lang="en-US" sz="2200" dirty="0" smtClean="0"/>
              <a:t>VC  → </a:t>
            </a:r>
            <a:r>
              <a:rPr lang="en-US" sz="2200" dirty="0" err="1" smtClean="0"/>
              <a:t>vt</a:t>
            </a:r>
            <a:r>
              <a:rPr lang="en-US" sz="2200" dirty="0" smtClean="0"/>
              <a:t> </a:t>
            </a:r>
            <a:r>
              <a:rPr lang="en-US" sz="2200" dirty="0" err="1" smtClean="0"/>
              <a:t>adj</a:t>
            </a:r>
            <a:endParaRPr lang="en-US" sz="2200" dirty="0" smtClean="0"/>
          </a:p>
          <a:p>
            <a:pPr lvl="1"/>
            <a:r>
              <a:rPr lang="en-US" sz="2200" dirty="0" smtClean="0"/>
              <a:t>VC  → VC </a:t>
            </a:r>
            <a:r>
              <a:rPr lang="en-US" sz="2200" dirty="0" err="1" smtClean="0"/>
              <a:t>utl</a:t>
            </a:r>
            <a:endParaRPr lang="en-US" sz="2200" dirty="0"/>
          </a:p>
          <a:p>
            <a:pPr lvl="1"/>
            <a:endParaRPr lang="en-US" sz="2200" dirty="0" smtClean="0"/>
          </a:p>
          <a:p>
            <a:pPr lvl="1"/>
            <a:r>
              <a:rPr lang="en-US" sz="2200" dirty="0" err="1" smtClean="0">
                <a:solidFill>
                  <a:srgbClr val="0000FF"/>
                </a:solidFill>
              </a:rPr>
              <a:t>vt</a:t>
            </a:r>
            <a:r>
              <a:rPr lang="en-US" sz="2200" dirty="0" smtClean="0"/>
              <a:t>  → </a:t>
            </a:r>
            <a:r>
              <a:rPr lang="zh-CN" altLang="en-US" sz="2200" dirty="0" smtClean="0"/>
              <a:t>咬</a:t>
            </a:r>
            <a:endParaRPr lang="zh-CN" altLang="en-US" sz="2200" dirty="0" smtClean="0"/>
          </a:p>
          <a:p>
            <a:pPr lvl="1"/>
            <a:r>
              <a:rPr lang="en-US" altLang="zh-CN" sz="2200" dirty="0" err="1" smtClean="0">
                <a:solidFill>
                  <a:srgbClr val="0000FF"/>
                </a:solidFill>
              </a:rPr>
              <a:t>adj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死</a:t>
            </a:r>
            <a:endParaRPr lang="zh-CN" altLang="en-US" sz="2200" dirty="0" smtClean="0"/>
          </a:p>
          <a:p>
            <a:pPr lvl="1"/>
            <a:r>
              <a:rPr lang="en-US" altLang="zh-CN" sz="2200" dirty="0" err="1" smtClean="0">
                <a:solidFill>
                  <a:srgbClr val="0000FF"/>
                </a:solidFill>
              </a:rPr>
              <a:t>utl</a:t>
            </a:r>
            <a:r>
              <a:rPr lang="en-US" altLang="zh-CN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了</a:t>
            </a:r>
            <a:endParaRPr lang="zh-CN" altLang="en-US" sz="2200" dirty="0" smtClean="0"/>
          </a:p>
          <a:p>
            <a:pPr lvl="1"/>
            <a:r>
              <a:rPr lang="en-US" altLang="zh-CN" sz="2200" dirty="0" smtClean="0">
                <a:solidFill>
                  <a:srgbClr val="0000FF"/>
                </a:solidFill>
              </a:rPr>
              <a:t>noun</a:t>
            </a:r>
            <a:r>
              <a:rPr lang="en-US" altLang="zh-CN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猎人</a:t>
            </a:r>
            <a:endParaRPr lang="zh-CN" altLang="en-US" sz="2200" dirty="0" smtClean="0"/>
          </a:p>
          <a:p>
            <a:pPr lvl="1"/>
            <a:r>
              <a:rPr lang="en-US" altLang="zh-CN" sz="2200" dirty="0" smtClean="0">
                <a:solidFill>
                  <a:srgbClr val="0000FF"/>
                </a:solidFill>
              </a:rPr>
              <a:t>noun</a:t>
            </a:r>
            <a:r>
              <a:rPr lang="en-US" altLang="zh-CN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狗</a:t>
            </a:r>
            <a:endParaRPr lang="zh-CN" altLang="en-US" sz="2200" dirty="0" smtClean="0"/>
          </a:p>
          <a:p>
            <a:pPr lvl="1"/>
            <a:r>
              <a:rPr lang="en-US" altLang="zh-CN" sz="2200" dirty="0" smtClean="0">
                <a:solidFill>
                  <a:srgbClr val="0000FF"/>
                </a:solidFill>
              </a:rPr>
              <a:t>de</a:t>
            </a:r>
            <a:r>
              <a:rPr lang="en-US" altLang="zh-CN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 smtClean="0"/>
              <a:t>→ </a:t>
            </a:r>
            <a:r>
              <a:rPr lang="zh-CN" altLang="en-US" sz="2200" dirty="0" smtClean="0"/>
              <a:t>的</a:t>
            </a:r>
            <a:endParaRPr lang="en-US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981932" y="815281"/>
            <a:ext cx="39495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咬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死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了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猎人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的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狗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090" y="1784016"/>
            <a:ext cx="6779568" cy="4148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0956" y="6077856"/>
            <a:ext cx="3547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怎么判断哪个是合理的</a:t>
            </a:r>
            <a:r>
              <a:rPr lang="en-US" altLang="zh-CN" sz="2400" dirty="0" smtClean="0">
                <a:solidFill>
                  <a:srgbClr val="FF0000"/>
                </a:solidFill>
              </a:rPr>
              <a:t>??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7B2267-0919-4E4F-A203-3CEBA6B8D9C3}" type="slidenum">
              <a:rPr lang="en-US" altLang="zh-CN" b="0">
                <a:latin typeface="Times New Roman" panose="02020603050405020304" pitchFamily="18" charset="0"/>
              </a:rPr>
            </a:fld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概率上下文无关文法</a:t>
            </a:r>
            <a:r>
              <a:rPr lang="en-US" altLang="zh-CN" dirty="0" smtClean="0"/>
              <a:t>(CFG)</a:t>
            </a:r>
            <a:endParaRPr lang="en-US" altLang="zh-CN" dirty="0" smtClean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0" dirty="0" smtClean="0"/>
              <a:t>概率上下文无关文法，</a:t>
            </a:r>
            <a:r>
              <a:rPr lang="en-US" altLang="zh-CN" sz="2400" b="0" dirty="0" smtClean="0"/>
              <a:t>Probabilistic Context Free Grammar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CFG</a:t>
            </a:r>
            <a:r>
              <a:rPr lang="zh-CN" altLang="en-US" sz="2400" b="0" dirty="0" smtClean="0"/>
              <a:t>是一个四元组：</a:t>
            </a:r>
            <a:endParaRPr lang="zh-CN" altLang="en-US" sz="2400" b="0" dirty="0" smtClean="0"/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0" dirty="0" smtClean="0"/>
              <a:t>		</a:t>
            </a:r>
            <a:r>
              <a:rPr lang="en-US" altLang="zh-CN" sz="2400" b="0" dirty="0" smtClean="0"/>
              <a:t>G =</a:t>
            </a:r>
            <a:r>
              <a:rPr lang="zh-CN" altLang="en-US" sz="2400" b="0" dirty="0" smtClean="0"/>
              <a:t>（</a:t>
            </a:r>
            <a:r>
              <a:rPr lang="en-US" altLang="zh-CN" sz="2400" b="0" dirty="0" smtClean="0"/>
              <a:t>N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T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P</a:t>
            </a:r>
            <a:r>
              <a:rPr lang="zh-CN" altLang="en-US" sz="2400" b="0" dirty="0" smtClean="0"/>
              <a:t>，</a:t>
            </a:r>
            <a:r>
              <a:rPr lang="en-US" altLang="zh-CN" sz="2400" b="0" dirty="0" smtClean="0"/>
              <a:t>S</a:t>
            </a:r>
            <a:r>
              <a:rPr lang="zh-CN" altLang="en-US" sz="2400" b="0" dirty="0" smtClean="0"/>
              <a:t>），其中</a:t>
            </a:r>
            <a:endParaRPr lang="zh-CN" altLang="en-US" sz="2400" b="0" dirty="0" smtClean="0"/>
          </a:p>
          <a:p>
            <a:r>
              <a:rPr lang="en-US" altLang="zh-CN" sz="2400" b="0" dirty="0" smtClean="0"/>
              <a:t>N</a:t>
            </a:r>
            <a:r>
              <a:rPr lang="zh-CN" altLang="en-US" sz="2400" b="0" dirty="0" smtClean="0"/>
              <a:t>是</a:t>
            </a:r>
            <a:r>
              <a:rPr lang="zh-CN" altLang="en-US" sz="2400" dirty="0" smtClean="0">
                <a:solidFill>
                  <a:schemeClr val="accent2"/>
                </a:solidFill>
              </a:rPr>
              <a:t>非终结符</a:t>
            </a:r>
            <a:r>
              <a:rPr lang="zh-CN" altLang="en-US" sz="2400" b="0" dirty="0" smtClean="0"/>
              <a:t>（</a:t>
            </a:r>
            <a:r>
              <a:rPr lang="en-US" altLang="zh-CN" sz="2400" b="0" dirty="0" err="1" smtClean="0"/>
              <a:t>Nonterminals</a:t>
            </a:r>
            <a:r>
              <a:rPr lang="zh-CN" altLang="en-US" sz="2400" b="0" dirty="0" smtClean="0"/>
              <a:t>）的有限集合；</a:t>
            </a:r>
            <a:endParaRPr lang="zh-CN" altLang="en-US" sz="2400" b="0" dirty="0" smtClean="0"/>
          </a:p>
          <a:p>
            <a:r>
              <a:rPr lang="en-US" altLang="zh-CN" sz="2400" b="0" dirty="0" smtClean="0"/>
              <a:t>T</a:t>
            </a:r>
            <a:r>
              <a:rPr lang="zh-CN" altLang="en-US" sz="2400" b="0" dirty="0" smtClean="0"/>
              <a:t>是</a:t>
            </a:r>
            <a:r>
              <a:rPr lang="zh-CN" altLang="en-US" sz="2400" dirty="0" smtClean="0">
                <a:solidFill>
                  <a:schemeClr val="accent2"/>
                </a:solidFill>
              </a:rPr>
              <a:t>终结符</a:t>
            </a:r>
            <a:r>
              <a:rPr lang="zh-CN" altLang="en-US" sz="2400" b="0" dirty="0" smtClean="0"/>
              <a:t>（</a:t>
            </a:r>
            <a:r>
              <a:rPr lang="en-US" altLang="zh-CN" sz="2400" b="0" dirty="0" smtClean="0"/>
              <a:t>Terminals</a:t>
            </a:r>
            <a:r>
              <a:rPr lang="zh-CN" altLang="en-US" sz="2400" b="0" dirty="0" smtClean="0"/>
              <a:t>）的有限集合，且</a:t>
            </a:r>
            <a:r>
              <a:rPr lang="en-US" altLang="zh-CN" sz="2400" b="0" dirty="0" smtClean="0"/>
              <a:t>N∩T=</a:t>
            </a:r>
            <a:r>
              <a:rPr lang="en-US" altLang="zh-CN" sz="2400" b="0" dirty="0" err="1" smtClean="0"/>
              <a:t>Φ</a:t>
            </a:r>
            <a:r>
              <a:rPr lang="zh-CN" altLang="en-US" sz="2400" b="0" dirty="0" smtClean="0"/>
              <a:t>；</a:t>
            </a:r>
            <a:endParaRPr lang="zh-CN" altLang="en-US" sz="2400" b="0" dirty="0" smtClean="0"/>
          </a:p>
          <a:p>
            <a:r>
              <a:rPr lang="en-US" altLang="zh-CN" sz="2400" b="0" dirty="0" smtClean="0"/>
              <a:t>P</a:t>
            </a:r>
            <a:r>
              <a:rPr lang="zh-CN" altLang="en-US" sz="2400" b="0" dirty="0" smtClean="0"/>
              <a:t>是</a:t>
            </a:r>
            <a:r>
              <a:rPr lang="zh-CN" altLang="en-US" sz="2400" dirty="0" smtClean="0">
                <a:solidFill>
                  <a:schemeClr val="accent2"/>
                </a:solidFill>
              </a:rPr>
              <a:t>产生式</a:t>
            </a:r>
            <a:r>
              <a:rPr lang="zh-CN" altLang="en-US" sz="2400" b="0" dirty="0" smtClean="0"/>
              <a:t>（</a:t>
            </a:r>
            <a:r>
              <a:rPr lang="en-US" altLang="zh-CN" sz="2400" b="0" dirty="0" smtClean="0"/>
              <a:t>Productions</a:t>
            </a:r>
            <a:r>
              <a:rPr lang="zh-CN" altLang="en-US" sz="2400" b="0" dirty="0" smtClean="0"/>
              <a:t>）的有限集合，形如：</a:t>
            </a:r>
            <a:br>
              <a:rPr lang="zh-CN" altLang="en-US" sz="2400" b="0" dirty="0" smtClean="0"/>
            </a:br>
            <a:r>
              <a:rPr lang="en-US" altLang="zh-CN" sz="2400" b="0" dirty="0" smtClean="0"/>
              <a:t>A→α 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[p]</a:t>
            </a:r>
            <a:r>
              <a:rPr lang="zh-CN" altLang="en-US" sz="2400" b="0" dirty="0" smtClean="0"/>
              <a:t>，其中</a:t>
            </a:r>
            <a:r>
              <a:rPr lang="en-US" altLang="zh-CN" sz="2400" b="0" dirty="0" smtClean="0"/>
              <a:t>A∈N</a:t>
            </a:r>
            <a:r>
              <a:rPr lang="zh-CN" altLang="en-US" sz="2400" b="0" dirty="0" smtClean="0"/>
              <a:t>（左部），</a:t>
            </a:r>
            <a:r>
              <a:rPr lang="en-US" altLang="zh-CN" sz="2400" b="0" dirty="0" smtClean="0"/>
              <a:t>α∈(N∪T)*</a:t>
            </a:r>
            <a:r>
              <a:rPr lang="zh-CN" altLang="en-US" sz="2400" b="0" dirty="0" smtClean="0"/>
              <a:t>（右部），</a:t>
            </a:r>
            <a:br>
              <a:rPr lang="zh-CN" altLang="en-US" sz="2400" b="0" dirty="0" smtClean="0"/>
            </a:br>
            <a:r>
              <a:rPr lang="zh-CN" altLang="en-US" sz="2400" b="0" dirty="0" smtClean="0"/>
              <a:t>若</a:t>
            </a:r>
            <a:r>
              <a:rPr lang="en-US" altLang="zh-CN" sz="2400" b="0" dirty="0" smtClean="0"/>
              <a:t>α=</a:t>
            </a:r>
            <a:r>
              <a:rPr lang="en-US" altLang="zh-CN" sz="2400" b="0" dirty="0" err="1" smtClean="0"/>
              <a:t>ε</a:t>
            </a:r>
            <a:r>
              <a:rPr lang="zh-CN" altLang="en-US" sz="2400" b="0" dirty="0" smtClean="0"/>
              <a:t>，则称</a:t>
            </a:r>
            <a:r>
              <a:rPr lang="en-US" altLang="zh-CN" sz="2400" b="0" dirty="0" err="1" smtClean="0"/>
              <a:t>A→ε</a:t>
            </a:r>
            <a:r>
              <a:rPr lang="zh-CN" altLang="en-US" sz="2400" b="0" dirty="0" smtClean="0"/>
              <a:t>为空产生式（也可以记为</a:t>
            </a:r>
            <a:r>
              <a:rPr lang="en-US" altLang="zh-CN" sz="2400" b="0" dirty="0" smtClean="0"/>
              <a:t>A →</a:t>
            </a:r>
            <a:r>
              <a:rPr lang="zh-CN" altLang="en-US" sz="2400" b="0" dirty="0" smtClean="0"/>
              <a:t>）</a:t>
            </a:r>
            <a:r>
              <a:rPr lang="en-US" altLang="zh-CN" sz="2400" b="0" dirty="0" smtClean="0"/>
              <a:t>,</a:t>
            </a:r>
            <a:br>
              <a:rPr lang="en-US" altLang="zh-CN" sz="2400" b="0" dirty="0" smtClean="0"/>
            </a:br>
            <a:r>
              <a:rPr lang="en-US" altLang="zh-CN" sz="2400" b="0" dirty="0" smtClean="0">
                <a:solidFill>
                  <a:srgbClr val="FF0000"/>
                </a:solidFill>
              </a:rPr>
              <a:t>p 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是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0~1 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之间的值，表示该产生式的概率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P(α|A)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；</a:t>
            </a:r>
            <a:endParaRPr lang="zh-CN" altLang="en-US" sz="2400" b="0" dirty="0" smtClean="0">
              <a:solidFill>
                <a:srgbClr val="FF0000"/>
              </a:solidFill>
            </a:endParaRPr>
          </a:p>
          <a:p>
            <a:r>
              <a:rPr lang="en-US" altLang="zh-CN" sz="2400" b="0" dirty="0" smtClean="0"/>
              <a:t>S</a:t>
            </a:r>
            <a:r>
              <a:rPr lang="zh-CN" altLang="en-US" sz="2400" b="0" dirty="0" smtClean="0"/>
              <a:t>是非终结符，称为文法的</a:t>
            </a:r>
            <a:r>
              <a:rPr lang="zh-CN" altLang="en-US" sz="2400" dirty="0" smtClean="0">
                <a:solidFill>
                  <a:schemeClr val="accent2"/>
                </a:solidFill>
              </a:rPr>
              <a:t>开始符号</a:t>
            </a:r>
            <a:r>
              <a:rPr lang="zh-CN" altLang="en-US" sz="2400" b="0" dirty="0" smtClean="0"/>
              <a:t>（</a:t>
            </a:r>
            <a:r>
              <a:rPr lang="en-US" altLang="zh-CN" sz="2400" b="0" dirty="0" smtClean="0"/>
              <a:t>Start symbol</a:t>
            </a:r>
            <a:r>
              <a:rPr lang="zh-CN" altLang="en-US" sz="2400" b="0" dirty="0" smtClean="0"/>
              <a:t>）。                                   </a:t>
            </a:r>
            <a:endParaRPr lang="zh-CN" altLang="en-US" sz="2400" b="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1816</Words>
  <Application>WPS 演示</Application>
  <PresentationFormat>On-screen Show (4:3)</PresentationFormat>
  <Paragraphs>138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Arial</vt:lpstr>
      <vt:lpstr>Times New Roman</vt:lpstr>
      <vt:lpstr>Times New Roman</vt:lpstr>
      <vt:lpstr>Calibri</vt:lpstr>
      <vt:lpstr>微软雅黑</vt:lpstr>
      <vt:lpstr>Arial Unicode MS</vt:lpstr>
      <vt:lpstr>PMingLiU</vt:lpstr>
      <vt:lpstr>Segoe Print</vt:lpstr>
      <vt:lpstr>Office Theme</vt:lpstr>
      <vt:lpstr>(概率)上下文无关文法</vt:lpstr>
      <vt:lpstr>上下文无关文法(CFG)</vt:lpstr>
      <vt:lpstr>PowerPoint 演示文稿</vt:lpstr>
      <vt:lpstr>PowerPoint 演示文稿</vt:lpstr>
      <vt:lpstr>PowerPoint 演示文稿</vt:lpstr>
      <vt:lpstr>句法分析 (Syntactic Parsing)</vt:lpstr>
      <vt:lpstr>PowerPoint 演示文稿</vt:lpstr>
      <vt:lpstr>PowerPoint 演示文稿</vt:lpstr>
      <vt:lpstr>概率上下文无关文法(CFG)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CNF (Chomsky Normal Form)</vt:lpstr>
      <vt:lpstr>CYK算法 (CKY)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概率上下文无关文法</dc:title>
  <dc:creator>jh li</dc:creator>
  <cp:lastModifiedBy>。</cp:lastModifiedBy>
  <cp:revision>66</cp:revision>
  <dcterms:created xsi:type="dcterms:W3CDTF">2019-05-04T07:18:00Z</dcterms:created>
  <dcterms:modified xsi:type="dcterms:W3CDTF">2021-11-09T13:14:54Z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3A2AED586C2F481E9DF579D3159CFA5C</vt:lpwstr>
  </property>
  <property fmtid="{D5CDD505-2E9C-101B-9397-08002B2CF9AE}" pid="3" name="KSOProductBuildVer">
    <vt:lpwstr>2052-11.1.0.11045</vt:lpwstr>
  </property>
</Properties>
</file>