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8" r:id="rId2"/>
  </p:sldMasterIdLst>
  <p:handoutMasterIdLst>
    <p:handoutMasterId r:id="rId21"/>
  </p:handoutMasterIdLst>
  <p:sldIdLst>
    <p:sldId id="269" r:id="rId3"/>
    <p:sldId id="287" r:id="rId4"/>
    <p:sldId id="285" r:id="rId5"/>
    <p:sldId id="270" r:id="rId6"/>
    <p:sldId id="267" r:id="rId7"/>
    <p:sldId id="271" r:id="rId8"/>
    <p:sldId id="273" r:id="rId9"/>
    <p:sldId id="274" r:id="rId10"/>
    <p:sldId id="272" r:id="rId11"/>
    <p:sldId id="278" r:id="rId12"/>
    <p:sldId id="276" r:id="rId13"/>
    <p:sldId id="279" r:id="rId14"/>
    <p:sldId id="280" r:id="rId15"/>
    <p:sldId id="281" r:id="rId16"/>
    <p:sldId id="282" r:id="rId17"/>
    <p:sldId id="283" r:id="rId18"/>
    <p:sldId id="284" r:id="rId19"/>
    <p:sldId id="2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282828"/>
    <a:srgbClr val="05617E"/>
    <a:srgbClr val="5E97A9"/>
    <a:srgbClr val="274661"/>
    <a:srgbClr val="616161"/>
    <a:srgbClr val="FF0000"/>
    <a:srgbClr val="2395B7"/>
    <a:srgbClr val="4EC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660"/>
  </p:normalViewPr>
  <p:slideViewPr>
    <p:cSldViewPr snapToGrid="0">
      <p:cViewPr>
        <p:scale>
          <a:sx n="100" d="100"/>
          <a:sy n="100" d="100"/>
        </p:scale>
        <p:origin x="-264" y="-376"/>
      </p:cViewPr>
      <p:guideLst>
        <p:guide orient="horz" pos="2160"/>
        <p:guide pos="359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8FA7E-513E-4B9D-81A9-0060BE3E85ED}" type="datetimeFigureOut">
              <a:rPr lang="zh-CN" altLang="en-US" smtClean="0"/>
              <a:t>11/6/19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00DC3-0356-437B-AC97-1C933F055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35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399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04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1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5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="" xmlns:a16="http://schemas.microsoft.com/office/drawing/2014/main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2340296" y="3084345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从正则表达式到</a:t>
            </a:r>
            <a:r>
              <a:rPr lang="en-US" altLang="zh-CN" sz="32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DFA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83520" y="2657862"/>
            <a:ext cx="1246874" cy="1246874"/>
            <a:chOff x="983520" y="2657862"/>
            <a:chExt cx="1246874" cy="124687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520" y="2657862"/>
              <a:ext cx="1246874" cy="1246874"/>
            </a:xfrm>
            <a:prstGeom prst="rect">
              <a:avLst/>
            </a:prstGeom>
          </p:spPr>
        </p:pic>
        <p:sp>
          <p:nvSpPr>
            <p:cNvPr id="18" name="标题 1">
              <a:extLst>
                <a:ext uri="{FF2B5EF4-FFF2-40B4-BE49-F238E27FC236}">
                  <a16:creationId xmlns="" xmlns:a16="http://schemas.microsoft.com/office/drawing/2014/main" id="{3B55418E-936A-4DE7-9B13-99121C820250}"/>
                </a:ext>
              </a:extLst>
            </p:cNvPr>
            <p:cNvSpPr txBox="1">
              <a:spLocks/>
            </p:cNvSpPr>
            <p:nvPr/>
          </p:nvSpPr>
          <p:spPr>
            <a:xfrm>
              <a:off x="1265462" y="3084345"/>
              <a:ext cx="898898" cy="39390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800" b="1" dirty="0" smtClean="0">
                  <a:solidFill>
                    <a:schemeClr val="bg1">
                      <a:lumMod val="9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2.2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B8BB5813-1070-4730-AA08-0F92A7ED27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06">
            <a:off x="7128311" y="-1432858"/>
            <a:ext cx="6517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0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2.2.1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基于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MYT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算法从正则表达式到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742155" y="97404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构造 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CN" sz="2600" b="1" dirty="0" err="1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a|b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)*</a:t>
            </a:r>
            <a:r>
              <a:rPr lang="en-US" altLang="zh-CN" sz="2600" b="1" dirty="0" err="1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ab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NFA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33205" y="1857619"/>
            <a:ext cx="6010414" cy="1844464"/>
            <a:chOff x="1233205" y="1857619"/>
            <a:chExt cx="6010414" cy="1844464"/>
          </a:xfrm>
        </p:grpSpPr>
        <p:grpSp>
          <p:nvGrpSpPr>
            <p:cNvPr id="17" name="组合 7"/>
            <p:cNvGrpSpPr/>
            <p:nvPr/>
          </p:nvGrpSpPr>
          <p:grpSpPr>
            <a:xfrm>
              <a:off x="1233205" y="1857619"/>
              <a:ext cx="6010414" cy="1844464"/>
              <a:chOff x="359" y="2400"/>
              <a:chExt cx="12501" cy="3309"/>
            </a:xfrm>
          </p:grpSpPr>
          <p:sp>
            <p:nvSpPr>
              <p:cNvPr id="18" name="Rectangle 44"/>
              <p:cNvSpPr/>
              <p:nvPr/>
            </p:nvSpPr>
            <p:spPr>
              <a:xfrm>
                <a:off x="9918" y="2400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9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19" name="Rectangle 45"/>
              <p:cNvSpPr/>
              <p:nvPr/>
            </p:nvSpPr>
            <p:spPr>
              <a:xfrm>
                <a:off x="7714" y="2763"/>
                <a:ext cx="857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0" name="Rectangle 46"/>
              <p:cNvSpPr/>
              <p:nvPr/>
            </p:nvSpPr>
            <p:spPr>
              <a:xfrm>
                <a:off x="11896" y="2852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8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1" name="Rectangle 47"/>
              <p:cNvSpPr/>
              <p:nvPr/>
            </p:nvSpPr>
            <p:spPr>
              <a:xfrm>
                <a:off x="3427" y="3398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4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2" name="Rectangle 48"/>
              <p:cNvSpPr/>
              <p:nvPr/>
            </p:nvSpPr>
            <p:spPr>
              <a:xfrm>
                <a:off x="3427" y="4034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3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3" name="Rectangle 49"/>
              <p:cNvSpPr/>
              <p:nvPr/>
            </p:nvSpPr>
            <p:spPr>
              <a:xfrm>
                <a:off x="5632" y="3126"/>
                <a:ext cx="860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5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4" name="Rectangle 50"/>
              <p:cNvSpPr/>
              <p:nvPr/>
            </p:nvSpPr>
            <p:spPr>
              <a:xfrm>
                <a:off x="9918" y="3217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6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5" name="Rectangle 51"/>
              <p:cNvSpPr/>
              <p:nvPr/>
            </p:nvSpPr>
            <p:spPr>
              <a:xfrm>
                <a:off x="7836" y="3671"/>
                <a:ext cx="857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*</a:t>
                </a:r>
              </a:p>
            </p:txBody>
          </p:sp>
          <p:sp>
            <p:nvSpPr>
              <p:cNvPr id="26" name="Line 52"/>
              <p:cNvSpPr/>
              <p:nvPr/>
            </p:nvSpPr>
            <p:spPr>
              <a:xfrm>
                <a:off x="10594" y="2744"/>
                <a:ext cx="1503" cy="227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" name="Line 53"/>
              <p:cNvSpPr/>
              <p:nvPr/>
            </p:nvSpPr>
            <p:spPr>
              <a:xfrm flipH="1">
                <a:off x="8300" y="2744"/>
                <a:ext cx="1503" cy="227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" name="Line 54"/>
              <p:cNvSpPr/>
              <p:nvPr/>
            </p:nvSpPr>
            <p:spPr>
              <a:xfrm>
                <a:off x="4055" y="4374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" name="Line 55"/>
              <p:cNvSpPr/>
              <p:nvPr/>
            </p:nvSpPr>
            <p:spPr>
              <a:xfrm>
                <a:off x="8451" y="3122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" name="Line 56"/>
              <p:cNvSpPr/>
              <p:nvPr/>
            </p:nvSpPr>
            <p:spPr>
              <a:xfrm>
                <a:off x="6234" y="3468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" name="Line 57"/>
              <p:cNvSpPr/>
              <p:nvPr/>
            </p:nvSpPr>
            <p:spPr>
              <a:xfrm>
                <a:off x="4129" y="3816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" name="Line 58"/>
              <p:cNvSpPr/>
              <p:nvPr/>
            </p:nvSpPr>
            <p:spPr>
              <a:xfrm flipH="1">
                <a:off x="6160" y="3079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" name="Line 59"/>
              <p:cNvSpPr/>
              <p:nvPr/>
            </p:nvSpPr>
            <p:spPr>
              <a:xfrm flipH="1">
                <a:off x="3940" y="3440"/>
                <a:ext cx="1505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" name="Line 60"/>
              <p:cNvSpPr/>
              <p:nvPr/>
            </p:nvSpPr>
            <p:spPr>
              <a:xfrm flipH="1">
                <a:off x="1761" y="3803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5" name="Line 61"/>
              <p:cNvSpPr/>
              <p:nvPr/>
            </p:nvSpPr>
            <p:spPr>
              <a:xfrm flipH="1">
                <a:off x="1761" y="4374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" name="Rectangle 62"/>
              <p:cNvSpPr/>
              <p:nvPr/>
            </p:nvSpPr>
            <p:spPr>
              <a:xfrm>
                <a:off x="5619" y="4013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)</a:t>
                </a:r>
              </a:p>
            </p:txBody>
          </p:sp>
          <p:sp>
            <p:nvSpPr>
              <p:cNvPr id="37" name="Rectangle 63"/>
              <p:cNvSpPr/>
              <p:nvPr/>
            </p:nvSpPr>
            <p:spPr>
              <a:xfrm>
                <a:off x="1223" y="3998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(</a:t>
                </a:r>
              </a:p>
            </p:txBody>
          </p:sp>
          <p:sp>
            <p:nvSpPr>
              <p:cNvPr id="38" name="Line 64"/>
              <p:cNvSpPr/>
              <p:nvPr/>
            </p:nvSpPr>
            <p:spPr>
              <a:xfrm>
                <a:off x="3677" y="3875"/>
                <a:ext cx="0" cy="287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" name="Line 65"/>
              <p:cNvSpPr/>
              <p:nvPr/>
            </p:nvSpPr>
            <p:spPr>
              <a:xfrm>
                <a:off x="12123" y="3398"/>
                <a:ext cx="0" cy="331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" name="Line 66"/>
              <p:cNvSpPr/>
              <p:nvPr/>
            </p:nvSpPr>
            <p:spPr>
              <a:xfrm>
                <a:off x="10163" y="3761"/>
                <a:ext cx="0" cy="333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" name="Line 67"/>
              <p:cNvSpPr/>
              <p:nvPr/>
            </p:nvSpPr>
            <p:spPr>
              <a:xfrm>
                <a:off x="3672" y="4488"/>
                <a:ext cx="0" cy="363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" name="Rectangle 69"/>
              <p:cNvSpPr/>
              <p:nvPr/>
            </p:nvSpPr>
            <p:spPr>
              <a:xfrm>
                <a:off x="1411" y="4542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1</a:t>
                </a:r>
                <a:endParaRPr lang="en-US" altLang="zh-CN" sz="2000" dirty="0">
                  <a:solidFill>
                    <a:schemeClr val="accent2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43" name="Line 71"/>
              <p:cNvSpPr/>
              <p:nvPr/>
            </p:nvSpPr>
            <p:spPr>
              <a:xfrm>
                <a:off x="1713" y="5123"/>
                <a:ext cx="0" cy="331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" name="Rectangle 72"/>
              <p:cNvSpPr/>
              <p:nvPr/>
            </p:nvSpPr>
            <p:spPr>
              <a:xfrm>
                <a:off x="1468" y="5461"/>
                <a:ext cx="860" cy="2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45" name="Rectangle 75"/>
              <p:cNvSpPr/>
              <p:nvPr/>
            </p:nvSpPr>
            <p:spPr>
              <a:xfrm>
                <a:off x="9954" y="4034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46" name="Rectangle 76"/>
              <p:cNvSpPr/>
              <p:nvPr/>
            </p:nvSpPr>
            <p:spPr>
              <a:xfrm>
                <a:off x="12000" y="3671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47" name="Rectangle 77"/>
              <p:cNvSpPr/>
              <p:nvPr/>
            </p:nvSpPr>
            <p:spPr>
              <a:xfrm>
                <a:off x="359" y="2491"/>
                <a:ext cx="5293" cy="72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(</a:t>
                </a: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a|b)</a:t>
                </a:r>
                <a:r>
                  <a:rPr lang="en-US" altLang="zh-CN" sz="2000" baseline="30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*</a:t>
                </a: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ab </a:t>
                </a: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ea typeface="楷体" charset="0"/>
                    <a:cs typeface="楷体" charset="0"/>
                  </a:rPr>
                  <a:t>的分解</a:t>
                </a:r>
              </a:p>
            </p:txBody>
          </p:sp>
          <p:sp>
            <p:nvSpPr>
              <p:cNvPr id="48" name="Rectangle 69"/>
              <p:cNvSpPr/>
              <p:nvPr/>
            </p:nvSpPr>
            <p:spPr>
              <a:xfrm>
                <a:off x="5377" y="4542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2</a:t>
                </a:r>
              </a:p>
            </p:txBody>
          </p:sp>
          <p:sp>
            <p:nvSpPr>
              <p:cNvPr id="49" name="Line 71"/>
              <p:cNvSpPr/>
              <p:nvPr/>
            </p:nvSpPr>
            <p:spPr>
              <a:xfrm>
                <a:off x="5679" y="5123"/>
                <a:ext cx="0" cy="331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" name="Rectangle 72"/>
              <p:cNvSpPr/>
              <p:nvPr/>
            </p:nvSpPr>
            <p:spPr>
              <a:xfrm>
                <a:off x="5515" y="5461"/>
                <a:ext cx="860" cy="2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</p:grpSp>
        <p:sp>
          <p:nvSpPr>
            <p:cNvPr id="51" name="Line 67"/>
            <p:cNvSpPr/>
            <p:nvPr/>
          </p:nvSpPr>
          <p:spPr>
            <a:xfrm>
              <a:off x="2840509" y="3301801"/>
              <a:ext cx="0" cy="230505"/>
            </a:xfrm>
            <a:prstGeom prst="line">
              <a:avLst/>
            </a:prstGeom>
            <a:ln w="15875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84" name="Rectangle 53"/>
          <p:cNvSpPr/>
          <p:nvPr/>
        </p:nvSpPr>
        <p:spPr>
          <a:xfrm>
            <a:off x="3876273" y="4867995"/>
            <a:ext cx="318384" cy="36041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楷体" charset="0"/>
                <a:cs typeface="楷体" charset="0"/>
              </a:rPr>
              <a:t>a</a:t>
            </a:r>
          </a:p>
        </p:txBody>
      </p:sp>
      <p:sp>
        <p:nvSpPr>
          <p:cNvPr id="185" name="Rectangle 54"/>
          <p:cNvSpPr/>
          <p:nvPr/>
        </p:nvSpPr>
        <p:spPr>
          <a:xfrm>
            <a:off x="3889539" y="5600898"/>
            <a:ext cx="318384" cy="359207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楷体" charset="0"/>
                <a:cs typeface="楷体" charset="0"/>
              </a:rPr>
              <a:t>b</a:t>
            </a:r>
          </a:p>
        </p:txBody>
      </p:sp>
      <p:sp>
        <p:nvSpPr>
          <p:cNvPr id="186" name="Oval 66"/>
          <p:cNvSpPr/>
          <p:nvPr/>
        </p:nvSpPr>
        <p:spPr>
          <a:xfrm>
            <a:off x="3301798" y="4982096"/>
            <a:ext cx="392212" cy="446745"/>
          </a:xfrm>
          <a:prstGeom prst="ellipse">
            <a:avLst/>
          </a:prstGeom>
          <a:noFill/>
          <a:ln w="31750" cap="flat" cmpd="sng">
            <a:solidFill>
              <a:srgbClr val="F7964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87" name="Oval 67"/>
          <p:cNvSpPr/>
          <p:nvPr/>
        </p:nvSpPr>
        <p:spPr>
          <a:xfrm>
            <a:off x="4322125" y="5002622"/>
            <a:ext cx="392212" cy="445538"/>
          </a:xfrm>
          <a:prstGeom prst="ellipse">
            <a:avLst/>
          </a:prstGeom>
          <a:noFill/>
          <a:ln w="31750" cap="flat" cmpd="sng">
            <a:solidFill>
              <a:srgbClr val="F7964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88" name="Oval 68"/>
          <p:cNvSpPr/>
          <p:nvPr/>
        </p:nvSpPr>
        <p:spPr>
          <a:xfrm>
            <a:off x="3345057" y="5725262"/>
            <a:ext cx="392212" cy="445538"/>
          </a:xfrm>
          <a:prstGeom prst="ellipse">
            <a:avLst/>
          </a:prstGeom>
          <a:noFill/>
          <a:ln w="31750" cap="flat" cmpd="sng">
            <a:solidFill>
              <a:srgbClr val="F7964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89" name="Oval 69"/>
          <p:cNvSpPr/>
          <p:nvPr/>
        </p:nvSpPr>
        <p:spPr>
          <a:xfrm>
            <a:off x="4326163" y="5745789"/>
            <a:ext cx="392212" cy="445538"/>
          </a:xfrm>
          <a:prstGeom prst="ellipse">
            <a:avLst/>
          </a:prstGeom>
          <a:noFill/>
          <a:ln w="31750" cap="flat" cmpd="sng">
            <a:solidFill>
              <a:srgbClr val="F7964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90" name="Line 70"/>
          <p:cNvSpPr/>
          <p:nvPr/>
        </p:nvSpPr>
        <p:spPr>
          <a:xfrm flipV="1">
            <a:off x="3698624" y="5167435"/>
            <a:ext cx="627539" cy="7848"/>
          </a:xfrm>
          <a:prstGeom prst="line">
            <a:avLst/>
          </a:prstGeom>
          <a:noFill/>
          <a:ln w="31750" cap="flat" cmpd="sng">
            <a:solidFill>
              <a:srgbClr val="F7964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191" name="Line 75"/>
          <p:cNvSpPr/>
          <p:nvPr/>
        </p:nvSpPr>
        <p:spPr>
          <a:xfrm flipV="1">
            <a:off x="3750534" y="5959502"/>
            <a:ext cx="576205" cy="604"/>
          </a:xfrm>
          <a:prstGeom prst="line">
            <a:avLst/>
          </a:prstGeom>
          <a:noFill/>
          <a:ln w="31750" cap="flat" cmpd="sng">
            <a:solidFill>
              <a:srgbClr val="F79646"/>
            </a:solidFill>
            <a:prstDash val="solid"/>
            <a:headEnd type="none" w="med" len="med"/>
            <a:tailEnd type="stealth" w="lg" len="med"/>
          </a:ln>
        </p:spPr>
      </p:sp>
      <p:grpSp>
        <p:nvGrpSpPr>
          <p:cNvPr id="192" name="组合 8"/>
          <p:cNvGrpSpPr/>
          <p:nvPr/>
        </p:nvGrpSpPr>
        <p:grpSpPr>
          <a:xfrm>
            <a:off x="5359112" y="3503472"/>
            <a:ext cx="2573357" cy="941179"/>
            <a:chOff x="1317" y="4840"/>
            <a:chExt cx="5078" cy="2336"/>
          </a:xfrm>
        </p:grpSpPr>
        <p:sp>
          <p:nvSpPr>
            <p:cNvPr id="193" name="Line 7"/>
            <p:cNvSpPr/>
            <p:nvPr/>
          </p:nvSpPr>
          <p:spPr>
            <a:xfrm>
              <a:off x="1317" y="5538"/>
              <a:ext cx="1703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194" name="Rectangle 193"/>
            <p:cNvSpPr/>
            <p:nvPr/>
          </p:nvSpPr>
          <p:spPr>
            <a:xfrm>
              <a:off x="4237" y="4895"/>
              <a:ext cx="623" cy="63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1500" dirty="0" smtClean="0">
                  <a:solidFill>
                    <a:srgbClr val="FFFFFF"/>
                  </a:solidFill>
                  <a:latin typeface="楷体" charset="0"/>
                  <a:cs typeface="楷体" charset="0"/>
                  <a:sym typeface="Symbol" panose="05050102010706020507" pitchFamily="18" charset="2"/>
                </a:rPr>
                <a:t>c</a:t>
              </a:r>
              <a:endParaRPr lang="en-US" altLang="zh-CN" sz="1500" dirty="0">
                <a:solidFill>
                  <a:srgbClr val="FFFFFF"/>
                </a:solidFill>
                <a:latin typeface="楷体" charset="0"/>
                <a:cs typeface="楷体" charset="0"/>
                <a:sym typeface="Symbol" panose="05050102010706020507" pitchFamily="18" charset="2"/>
              </a:endParaRPr>
            </a:p>
          </p:txBody>
        </p:sp>
        <p:sp>
          <p:nvSpPr>
            <p:cNvPr id="195" name="Line 17"/>
            <p:cNvSpPr/>
            <p:nvPr/>
          </p:nvSpPr>
          <p:spPr>
            <a:xfrm flipV="1">
              <a:off x="3860" y="5545"/>
              <a:ext cx="1540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196" name="Oval 18"/>
            <p:cNvSpPr/>
            <p:nvPr/>
          </p:nvSpPr>
          <p:spPr>
            <a:xfrm>
              <a:off x="3040" y="5153"/>
              <a:ext cx="765" cy="78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r>
                <a:rPr lang="en-US" altLang="zh-CN" sz="1500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i</a:t>
              </a:r>
            </a:p>
          </p:txBody>
        </p:sp>
        <p:grpSp>
          <p:nvGrpSpPr>
            <p:cNvPr id="197" name="Group 19"/>
            <p:cNvGrpSpPr/>
            <p:nvPr/>
          </p:nvGrpSpPr>
          <p:grpSpPr>
            <a:xfrm>
              <a:off x="5445" y="5093"/>
              <a:ext cx="950" cy="978"/>
              <a:chOff x="8590" y="7640"/>
              <a:chExt cx="527" cy="527"/>
            </a:xfrm>
          </p:grpSpPr>
          <p:sp>
            <p:nvSpPr>
              <p:cNvPr id="200" name="Oval 20"/>
              <p:cNvSpPr/>
              <p:nvPr/>
            </p:nvSpPr>
            <p:spPr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endParaRPr lang="zh-CN" altLang="en-US" sz="2400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01" name="Oval 21"/>
              <p:cNvSpPr/>
              <p:nvPr/>
            </p:nvSpPr>
            <p:spPr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18000"/>
              <a:lstStyle/>
              <a:p>
                <a:r>
                  <a:rPr lang="en-US" altLang="zh-CN" sz="15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f</a:t>
                </a:r>
              </a:p>
            </p:txBody>
          </p:sp>
        </p:grpSp>
        <p:sp>
          <p:nvSpPr>
            <p:cNvPr id="198" name="Rectangle 22"/>
            <p:cNvSpPr/>
            <p:nvPr/>
          </p:nvSpPr>
          <p:spPr>
            <a:xfrm>
              <a:off x="1480" y="4840"/>
              <a:ext cx="1458" cy="74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1500" dirty="0">
                  <a:solidFill>
                    <a:srgbClr val="FFFFFF"/>
                  </a:solidFill>
                  <a:latin typeface="楷体" charset="0"/>
                  <a:ea typeface="楷体" charset="0"/>
                </a:rPr>
                <a:t>开始</a:t>
              </a:r>
            </a:p>
          </p:txBody>
        </p:sp>
        <p:sp>
          <p:nvSpPr>
            <p:cNvPr id="199" name="文本框 5"/>
            <p:cNvSpPr txBox="1"/>
            <p:nvPr/>
          </p:nvSpPr>
          <p:spPr>
            <a:xfrm>
              <a:off x="1480" y="6667"/>
              <a:ext cx="3017" cy="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识别正则式 </a:t>
              </a:r>
              <a:r>
                <a:rPr lang="en-US" altLang="zh-CN" sz="1500" i="1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c</a:t>
              </a:r>
              <a:r>
                <a:rPr lang="en-US" altLang="zh-CN" sz="1500" dirty="0" smtClean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 </a:t>
              </a:r>
              <a:r>
                <a:rPr lang="zh-CN" altLang="en-US" sz="15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的</a:t>
              </a:r>
              <a:r>
                <a:rPr lang="en-US" altLang="zh-CN" sz="15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NF</a:t>
              </a:r>
              <a:r>
                <a:rPr lang="en-US" altLang="zh-CN" sz="1500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557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2.2.1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基于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MYT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算法从正则表达式到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742155" y="97404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构造 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CN" sz="2600" b="1" dirty="0" err="1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a|b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)*</a:t>
            </a:r>
            <a:r>
              <a:rPr lang="en-US" altLang="zh-CN" sz="2600" b="1" dirty="0" err="1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ab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NFA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33205" y="1857619"/>
            <a:ext cx="6010414" cy="1844464"/>
            <a:chOff x="1233205" y="1857619"/>
            <a:chExt cx="6010414" cy="1844464"/>
          </a:xfrm>
        </p:grpSpPr>
        <p:grpSp>
          <p:nvGrpSpPr>
            <p:cNvPr id="17" name="组合 7"/>
            <p:cNvGrpSpPr/>
            <p:nvPr/>
          </p:nvGrpSpPr>
          <p:grpSpPr>
            <a:xfrm>
              <a:off x="1233205" y="1857619"/>
              <a:ext cx="6010414" cy="1844464"/>
              <a:chOff x="359" y="2400"/>
              <a:chExt cx="12501" cy="3309"/>
            </a:xfrm>
          </p:grpSpPr>
          <p:sp>
            <p:nvSpPr>
              <p:cNvPr id="18" name="Rectangle 44"/>
              <p:cNvSpPr/>
              <p:nvPr/>
            </p:nvSpPr>
            <p:spPr>
              <a:xfrm>
                <a:off x="9918" y="2400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9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19" name="Rectangle 45"/>
              <p:cNvSpPr/>
              <p:nvPr/>
            </p:nvSpPr>
            <p:spPr>
              <a:xfrm>
                <a:off x="7714" y="2763"/>
                <a:ext cx="857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0" name="Rectangle 46"/>
              <p:cNvSpPr/>
              <p:nvPr/>
            </p:nvSpPr>
            <p:spPr>
              <a:xfrm>
                <a:off x="11896" y="2852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8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1" name="Rectangle 47"/>
              <p:cNvSpPr/>
              <p:nvPr/>
            </p:nvSpPr>
            <p:spPr>
              <a:xfrm>
                <a:off x="3427" y="3398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4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2" name="Rectangle 48"/>
              <p:cNvSpPr/>
              <p:nvPr/>
            </p:nvSpPr>
            <p:spPr>
              <a:xfrm>
                <a:off x="3427" y="4034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3</a:t>
                </a:r>
                <a:endParaRPr lang="en-US" altLang="zh-CN" sz="2000" dirty="0">
                  <a:solidFill>
                    <a:srgbClr val="ED7D3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3" name="Rectangle 49"/>
              <p:cNvSpPr/>
              <p:nvPr/>
            </p:nvSpPr>
            <p:spPr>
              <a:xfrm>
                <a:off x="5632" y="3126"/>
                <a:ext cx="860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5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4" name="Rectangle 50"/>
              <p:cNvSpPr/>
              <p:nvPr/>
            </p:nvSpPr>
            <p:spPr>
              <a:xfrm>
                <a:off x="9918" y="3217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6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5" name="Rectangle 51"/>
              <p:cNvSpPr/>
              <p:nvPr/>
            </p:nvSpPr>
            <p:spPr>
              <a:xfrm>
                <a:off x="7836" y="3671"/>
                <a:ext cx="857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*</a:t>
                </a:r>
              </a:p>
            </p:txBody>
          </p:sp>
          <p:sp>
            <p:nvSpPr>
              <p:cNvPr id="26" name="Line 52"/>
              <p:cNvSpPr/>
              <p:nvPr/>
            </p:nvSpPr>
            <p:spPr>
              <a:xfrm>
                <a:off x="10594" y="2744"/>
                <a:ext cx="1503" cy="227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" name="Line 53"/>
              <p:cNvSpPr/>
              <p:nvPr/>
            </p:nvSpPr>
            <p:spPr>
              <a:xfrm flipH="1">
                <a:off x="8300" y="2744"/>
                <a:ext cx="1503" cy="227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" name="Line 54"/>
              <p:cNvSpPr/>
              <p:nvPr/>
            </p:nvSpPr>
            <p:spPr>
              <a:xfrm>
                <a:off x="4055" y="4374"/>
                <a:ext cx="1503" cy="225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" name="Line 55"/>
              <p:cNvSpPr/>
              <p:nvPr/>
            </p:nvSpPr>
            <p:spPr>
              <a:xfrm>
                <a:off x="8451" y="3122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" name="Line 56"/>
              <p:cNvSpPr/>
              <p:nvPr/>
            </p:nvSpPr>
            <p:spPr>
              <a:xfrm>
                <a:off x="6234" y="3468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" name="Line 57"/>
              <p:cNvSpPr/>
              <p:nvPr/>
            </p:nvSpPr>
            <p:spPr>
              <a:xfrm>
                <a:off x="4129" y="3816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" name="Line 58"/>
              <p:cNvSpPr/>
              <p:nvPr/>
            </p:nvSpPr>
            <p:spPr>
              <a:xfrm flipH="1">
                <a:off x="6160" y="3079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" name="Line 59"/>
              <p:cNvSpPr/>
              <p:nvPr/>
            </p:nvSpPr>
            <p:spPr>
              <a:xfrm flipH="1">
                <a:off x="3940" y="3440"/>
                <a:ext cx="1505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" name="Line 60"/>
              <p:cNvSpPr/>
              <p:nvPr/>
            </p:nvSpPr>
            <p:spPr>
              <a:xfrm flipH="1">
                <a:off x="1761" y="3803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5" name="Line 61"/>
              <p:cNvSpPr/>
              <p:nvPr/>
            </p:nvSpPr>
            <p:spPr>
              <a:xfrm flipH="1">
                <a:off x="1761" y="4374"/>
                <a:ext cx="1503" cy="225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" name="Rectangle 62"/>
              <p:cNvSpPr/>
              <p:nvPr/>
            </p:nvSpPr>
            <p:spPr>
              <a:xfrm>
                <a:off x="5619" y="4013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)</a:t>
                </a:r>
              </a:p>
            </p:txBody>
          </p:sp>
          <p:sp>
            <p:nvSpPr>
              <p:cNvPr id="37" name="Rectangle 63"/>
              <p:cNvSpPr/>
              <p:nvPr/>
            </p:nvSpPr>
            <p:spPr>
              <a:xfrm>
                <a:off x="1223" y="3998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(</a:t>
                </a:r>
              </a:p>
            </p:txBody>
          </p:sp>
          <p:sp>
            <p:nvSpPr>
              <p:cNvPr id="38" name="Line 64"/>
              <p:cNvSpPr/>
              <p:nvPr/>
            </p:nvSpPr>
            <p:spPr>
              <a:xfrm>
                <a:off x="3677" y="3875"/>
                <a:ext cx="0" cy="287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" name="Line 65"/>
              <p:cNvSpPr/>
              <p:nvPr/>
            </p:nvSpPr>
            <p:spPr>
              <a:xfrm>
                <a:off x="12123" y="3398"/>
                <a:ext cx="0" cy="331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" name="Line 66"/>
              <p:cNvSpPr/>
              <p:nvPr/>
            </p:nvSpPr>
            <p:spPr>
              <a:xfrm>
                <a:off x="10163" y="3761"/>
                <a:ext cx="0" cy="333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" name="Line 67"/>
              <p:cNvSpPr/>
              <p:nvPr/>
            </p:nvSpPr>
            <p:spPr>
              <a:xfrm>
                <a:off x="3672" y="4488"/>
                <a:ext cx="0" cy="363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" name="Rectangle 69"/>
              <p:cNvSpPr/>
              <p:nvPr/>
            </p:nvSpPr>
            <p:spPr>
              <a:xfrm>
                <a:off x="1411" y="4542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1</a:t>
                </a:r>
                <a:endParaRPr lang="en-US" altLang="zh-CN" sz="2000" dirty="0">
                  <a:solidFill>
                    <a:schemeClr val="accent2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43" name="Line 71"/>
              <p:cNvSpPr/>
              <p:nvPr/>
            </p:nvSpPr>
            <p:spPr>
              <a:xfrm>
                <a:off x="1713" y="5123"/>
                <a:ext cx="0" cy="331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" name="Rectangle 72"/>
              <p:cNvSpPr/>
              <p:nvPr/>
            </p:nvSpPr>
            <p:spPr>
              <a:xfrm>
                <a:off x="1468" y="5461"/>
                <a:ext cx="860" cy="2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45" name="Rectangle 75"/>
              <p:cNvSpPr/>
              <p:nvPr/>
            </p:nvSpPr>
            <p:spPr>
              <a:xfrm>
                <a:off x="9954" y="4034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46" name="Rectangle 76"/>
              <p:cNvSpPr/>
              <p:nvPr/>
            </p:nvSpPr>
            <p:spPr>
              <a:xfrm>
                <a:off x="12000" y="3671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47" name="Rectangle 77"/>
              <p:cNvSpPr/>
              <p:nvPr/>
            </p:nvSpPr>
            <p:spPr>
              <a:xfrm>
                <a:off x="359" y="2491"/>
                <a:ext cx="5293" cy="72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(</a:t>
                </a: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a|b)</a:t>
                </a:r>
                <a:r>
                  <a:rPr lang="en-US" altLang="zh-CN" sz="2000" baseline="30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*</a:t>
                </a: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ab </a:t>
                </a: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ea typeface="楷体" charset="0"/>
                    <a:cs typeface="楷体" charset="0"/>
                  </a:rPr>
                  <a:t>的分解</a:t>
                </a:r>
              </a:p>
            </p:txBody>
          </p:sp>
          <p:sp>
            <p:nvSpPr>
              <p:cNvPr id="48" name="Rectangle 69"/>
              <p:cNvSpPr/>
              <p:nvPr/>
            </p:nvSpPr>
            <p:spPr>
              <a:xfrm>
                <a:off x="5377" y="4542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2</a:t>
                </a:r>
              </a:p>
            </p:txBody>
          </p:sp>
          <p:sp>
            <p:nvSpPr>
              <p:cNvPr id="49" name="Line 71"/>
              <p:cNvSpPr/>
              <p:nvPr/>
            </p:nvSpPr>
            <p:spPr>
              <a:xfrm>
                <a:off x="5679" y="5123"/>
                <a:ext cx="0" cy="331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" name="Rectangle 72"/>
              <p:cNvSpPr/>
              <p:nvPr/>
            </p:nvSpPr>
            <p:spPr>
              <a:xfrm>
                <a:off x="5515" y="5461"/>
                <a:ext cx="860" cy="2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</p:grpSp>
        <p:sp>
          <p:nvSpPr>
            <p:cNvPr id="51" name="Line 67"/>
            <p:cNvSpPr/>
            <p:nvPr/>
          </p:nvSpPr>
          <p:spPr>
            <a:xfrm>
              <a:off x="2840509" y="3301801"/>
              <a:ext cx="0" cy="230505"/>
            </a:xfrm>
            <a:prstGeom prst="line">
              <a:avLst/>
            </a:prstGeom>
            <a:ln w="158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84" name="Rectangle 53"/>
          <p:cNvSpPr/>
          <p:nvPr/>
        </p:nvSpPr>
        <p:spPr>
          <a:xfrm>
            <a:off x="3876273" y="4867995"/>
            <a:ext cx="318384" cy="36041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charset="0"/>
                <a:cs typeface="楷体" charset="0"/>
              </a:rPr>
              <a:t>a</a:t>
            </a:r>
          </a:p>
        </p:txBody>
      </p:sp>
      <p:sp>
        <p:nvSpPr>
          <p:cNvPr id="185" name="Rectangle 54"/>
          <p:cNvSpPr/>
          <p:nvPr/>
        </p:nvSpPr>
        <p:spPr>
          <a:xfrm>
            <a:off x="3889539" y="5600898"/>
            <a:ext cx="318384" cy="359207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charset="0"/>
                <a:cs typeface="楷体" charset="0"/>
              </a:rPr>
              <a:t>b</a:t>
            </a:r>
          </a:p>
        </p:txBody>
      </p:sp>
      <p:sp>
        <p:nvSpPr>
          <p:cNvPr id="186" name="Oval 66"/>
          <p:cNvSpPr/>
          <p:nvPr/>
        </p:nvSpPr>
        <p:spPr>
          <a:xfrm>
            <a:off x="3301798" y="4982096"/>
            <a:ext cx="392212" cy="446745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87" name="Oval 67"/>
          <p:cNvSpPr/>
          <p:nvPr/>
        </p:nvSpPr>
        <p:spPr>
          <a:xfrm>
            <a:off x="4322125" y="5002622"/>
            <a:ext cx="392212" cy="445538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88" name="Oval 68"/>
          <p:cNvSpPr/>
          <p:nvPr/>
        </p:nvSpPr>
        <p:spPr>
          <a:xfrm>
            <a:off x="3345057" y="5725262"/>
            <a:ext cx="392212" cy="445538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89" name="Oval 69"/>
          <p:cNvSpPr/>
          <p:nvPr/>
        </p:nvSpPr>
        <p:spPr>
          <a:xfrm>
            <a:off x="4326163" y="5745789"/>
            <a:ext cx="392212" cy="445538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90" name="Line 70"/>
          <p:cNvSpPr/>
          <p:nvPr/>
        </p:nvSpPr>
        <p:spPr>
          <a:xfrm flipV="1">
            <a:off x="3698624" y="5167435"/>
            <a:ext cx="627539" cy="7848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191" name="Line 75"/>
          <p:cNvSpPr/>
          <p:nvPr/>
        </p:nvSpPr>
        <p:spPr>
          <a:xfrm flipV="1">
            <a:off x="3750534" y="5959502"/>
            <a:ext cx="576205" cy="604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2" name="Oval 46"/>
          <p:cNvSpPr/>
          <p:nvPr/>
        </p:nvSpPr>
        <p:spPr>
          <a:xfrm>
            <a:off x="2570251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rgbClr val="F79646">
                <a:alpha val="97000"/>
              </a:srgbClr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223" name="Rectangle 55"/>
          <p:cNvSpPr/>
          <p:nvPr/>
        </p:nvSpPr>
        <p:spPr>
          <a:xfrm>
            <a:off x="2906166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24" name="Oval 60"/>
          <p:cNvSpPr/>
          <p:nvPr/>
        </p:nvSpPr>
        <p:spPr>
          <a:xfrm>
            <a:off x="5022338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rgbClr val="F7964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225" name="Line 71"/>
          <p:cNvSpPr/>
          <p:nvPr/>
        </p:nvSpPr>
        <p:spPr>
          <a:xfrm flipV="1">
            <a:off x="2896006" y="5208270"/>
            <a:ext cx="403225" cy="168275"/>
          </a:xfrm>
          <a:prstGeom prst="line">
            <a:avLst/>
          </a:prstGeom>
          <a:noFill/>
          <a:ln w="31750" cap="flat" cmpd="sng">
            <a:solidFill>
              <a:srgbClr val="F7964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6" name="Line 72"/>
          <p:cNvSpPr/>
          <p:nvPr/>
        </p:nvSpPr>
        <p:spPr>
          <a:xfrm>
            <a:off x="4735318" y="5235575"/>
            <a:ext cx="384810" cy="168275"/>
          </a:xfrm>
          <a:prstGeom prst="line">
            <a:avLst/>
          </a:prstGeom>
          <a:noFill/>
          <a:ln w="31750" cap="flat" cmpd="sng">
            <a:solidFill>
              <a:srgbClr val="F7964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7" name="Line 73"/>
          <p:cNvSpPr/>
          <p:nvPr/>
        </p:nvSpPr>
        <p:spPr>
          <a:xfrm flipV="1">
            <a:off x="4735318" y="5801995"/>
            <a:ext cx="385445" cy="228600"/>
          </a:xfrm>
          <a:prstGeom prst="line">
            <a:avLst/>
          </a:prstGeom>
          <a:noFill/>
          <a:ln w="31750" cap="flat" cmpd="sng">
            <a:solidFill>
              <a:srgbClr val="F7964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8" name="Line 74"/>
          <p:cNvSpPr/>
          <p:nvPr/>
        </p:nvSpPr>
        <p:spPr>
          <a:xfrm>
            <a:off x="2906801" y="5777230"/>
            <a:ext cx="440055" cy="178435"/>
          </a:xfrm>
          <a:prstGeom prst="line">
            <a:avLst/>
          </a:prstGeom>
          <a:noFill/>
          <a:ln w="31750" cap="flat" cmpd="sng">
            <a:solidFill>
              <a:srgbClr val="F7964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9" name="Rectangle 76"/>
          <p:cNvSpPr/>
          <p:nvPr/>
        </p:nvSpPr>
        <p:spPr>
          <a:xfrm>
            <a:off x="2906801" y="4951730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30" name="Rectangle 77"/>
          <p:cNvSpPr/>
          <p:nvPr/>
        </p:nvSpPr>
        <p:spPr>
          <a:xfrm>
            <a:off x="4826758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31" name="Rectangle 78"/>
          <p:cNvSpPr/>
          <p:nvPr/>
        </p:nvSpPr>
        <p:spPr>
          <a:xfrm>
            <a:off x="4880733" y="588835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grpSp>
        <p:nvGrpSpPr>
          <p:cNvPr id="232" name="组合 4"/>
          <p:cNvGrpSpPr/>
          <p:nvPr/>
        </p:nvGrpSpPr>
        <p:grpSpPr>
          <a:xfrm>
            <a:off x="4177929" y="3271608"/>
            <a:ext cx="4077434" cy="1658533"/>
            <a:chOff x="1537" y="4046"/>
            <a:chExt cx="11783" cy="6029"/>
          </a:xfrm>
        </p:grpSpPr>
        <p:sp>
          <p:nvSpPr>
            <p:cNvPr id="233" name="Line 24"/>
            <p:cNvSpPr/>
            <p:nvPr/>
          </p:nvSpPr>
          <p:spPr>
            <a:xfrm>
              <a:off x="1537" y="6288"/>
              <a:ext cx="1430" cy="37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34" name="Rectangle 25"/>
            <p:cNvSpPr/>
            <p:nvPr/>
          </p:nvSpPr>
          <p:spPr>
            <a:xfrm>
              <a:off x="4604" y="4889"/>
              <a:ext cx="738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1200" dirty="0">
                  <a:solidFill>
                    <a:srgbClr val="FFFFFF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</a:p>
          </p:txBody>
        </p:sp>
        <p:grpSp>
          <p:nvGrpSpPr>
            <p:cNvPr id="235" name="Group 26"/>
            <p:cNvGrpSpPr/>
            <p:nvPr/>
          </p:nvGrpSpPr>
          <p:grpSpPr>
            <a:xfrm>
              <a:off x="12192" y="5726"/>
              <a:ext cx="1128" cy="1045"/>
              <a:chOff x="8590" y="7640"/>
              <a:chExt cx="527" cy="527"/>
            </a:xfrm>
          </p:grpSpPr>
          <p:sp>
            <p:nvSpPr>
              <p:cNvPr id="254" name="Oval 27"/>
              <p:cNvSpPr/>
              <p:nvPr/>
            </p:nvSpPr>
            <p:spPr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endParaRPr lang="zh-CN" altLang="en-US" sz="2400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55" name="Oval 28"/>
              <p:cNvSpPr/>
              <p:nvPr/>
            </p:nvSpPr>
            <p:spPr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18000"/>
              <a:lstStyle/>
              <a:p>
                <a:r>
                  <a:rPr lang="en-US" altLang="zh-CN" sz="15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f</a:t>
                </a:r>
              </a:p>
            </p:txBody>
          </p:sp>
        </p:grpSp>
        <p:sp>
          <p:nvSpPr>
            <p:cNvPr id="236" name="Oval 29"/>
            <p:cNvSpPr/>
            <p:nvPr/>
          </p:nvSpPr>
          <p:spPr>
            <a:xfrm>
              <a:off x="2957" y="5911"/>
              <a:ext cx="910" cy="843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r>
                <a:rPr lang="en-US" altLang="zh-CN" sz="1200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i</a:t>
              </a:r>
            </a:p>
          </p:txBody>
        </p:sp>
        <p:sp>
          <p:nvSpPr>
            <p:cNvPr id="237" name="Rectangle 30"/>
            <p:cNvSpPr/>
            <p:nvPr/>
          </p:nvSpPr>
          <p:spPr>
            <a:xfrm>
              <a:off x="1697" y="5576"/>
              <a:ext cx="1475" cy="80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1300" dirty="0">
                  <a:solidFill>
                    <a:srgbClr val="FFFFFF"/>
                  </a:solidFill>
                  <a:latin typeface="楷体" charset="0"/>
                  <a:ea typeface="楷体" charset="0"/>
                </a:rPr>
                <a:t>开始</a:t>
              </a:r>
            </a:p>
          </p:txBody>
        </p:sp>
        <p:sp>
          <p:nvSpPr>
            <p:cNvPr id="238" name="Oval 33"/>
            <p:cNvSpPr/>
            <p:nvPr/>
          </p:nvSpPr>
          <p:spPr>
            <a:xfrm>
              <a:off x="5627" y="4046"/>
              <a:ext cx="4428" cy="182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9200" tIns="28800" rIns="90000" bIns="46800"/>
            <a:lstStyle/>
            <a:p>
              <a:endParaRPr lang="zh-CN" altLang="en-US" sz="2400" dirty="0">
                <a:latin typeface="楷体" charset="0"/>
                <a:cs typeface="楷体" charset="0"/>
              </a:endParaRPr>
            </a:p>
          </p:txBody>
        </p:sp>
        <p:sp>
          <p:nvSpPr>
            <p:cNvPr id="239" name="Oval 34"/>
            <p:cNvSpPr/>
            <p:nvPr/>
          </p:nvSpPr>
          <p:spPr>
            <a:xfrm>
              <a:off x="5937" y="4511"/>
              <a:ext cx="910" cy="845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2400" dirty="0">
                <a:latin typeface="楷体" charset="0"/>
                <a:cs typeface="楷体" charset="0"/>
              </a:endParaRPr>
            </a:p>
          </p:txBody>
        </p:sp>
        <p:sp>
          <p:nvSpPr>
            <p:cNvPr id="240" name="Oval 35"/>
            <p:cNvSpPr/>
            <p:nvPr/>
          </p:nvSpPr>
          <p:spPr>
            <a:xfrm>
              <a:off x="8890" y="4544"/>
              <a:ext cx="908" cy="843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2400" dirty="0">
                <a:latin typeface="楷体" charset="0"/>
                <a:cs typeface="楷体" charset="0"/>
              </a:endParaRPr>
            </a:p>
          </p:txBody>
        </p:sp>
        <p:sp>
          <p:nvSpPr>
            <p:cNvPr id="241" name="Rectangle 36"/>
            <p:cNvSpPr/>
            <p:nvPr/>
          </p:nvSpPr>
          <p:spPr>
            <a:xfrm>
              <a:off x="7200" y="4436"/>
              <a:ext cx="1540" cy="101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/>
            <a:p>
              <a:pPr algn="just"/>
              <a:r>
                <a:rPr lang="en-US" altLang="zh-CN" sz="1500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N(s)</a:t>
              </a:r>
            </a:p>
          </p:txBody>
        </p:sp>
        <p:sp>
          <p:nvSpPr>
            <p:cNvPr id="242" name="Oval 38"/>
            <p:cNvSpPr/>
            <p:nvPr/>
          </p:nvSpPr>
          <p:spPr>
            <a:xfrm>
              <a:off x="5660" y="6754"/>
              <a:ext cx="4428" cy="182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9200" tIns="28800" rIns="90000" bIns="46800"/>
            <a:lstStyle/>
            <a:p>
              <a:endParaRPr lang="zh-CN" altLang="en-US" sz="2400" dirty="0">
                <a:latin typeface="楷体" charset="0"/>
                <a:cs typeface="楷体" charset="0"/>
              </a:endParaRPr>
            </a:p>
          </p:txBody>
        </p:sp>
        <p:sp>
          <p:nvSpPr>
            <p:cNvPr id="243" name="Oval 39"/>
            <p:cNvSpPr/>
            <p:nvPr/>
          </p:nvSpPr>
          <p:spPr>
            <a:xfrm>
              <a:off x="5970" y="7219"/>
              <a:ext cx="910" cy="845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2400" dirty="0">
                <a:latin typeface="楷体" charset="0"/>
                <a:cs typeface="楷体" charset="0"/>
              </a:endParaRPr>
            </a:p>
          </p:txBody>
        </p:sp>
        <p:sp>
          <p:nvSpPr>
            <p:cNvPr id="244" name="Oval 40"/>
            <p:cNvSpPr/>
            <p:nvPr/>
          </p:nvSpPr>
          <p:spPr>
            <a:xfrm>
              <a:off x="8922" y="7251"/>
              <a:ext cx="908" cy="843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2400" dirty="0">
                <a:latin typeface="楷体" charset="0"/>
                <a:cs typeface="楷体" charset="0"/>
              </a:endParaRPr>
            </a:p>
          </p:txBody>
        </p:sp>
        <p:sp>
          <p:nvSpPr>
            <p:cNvPr id="245" name="Rectangle 41"/>
            <p:cNvSpPr/>
            <p:nvPr/>
          </p:nvSpPr>
          <p:spPr>
            <a:xfrm>
              <a:off x="7232" y="7144"/>
              <a:ext cx="1540" cy="101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/>
            <a:p>
              <a:pPr algn="just"/>
              <a:r>
                <a:rPr lang="en-US" altLang="zh-CN" sz="1500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N(t)</a:t>
              </a:r>
            </a:p>
          </p:txBody>
        </p:sp>
        <p:sp>
          <p:nvSpPr>
            <p:cNvPr id="246" name="Line 42"/>
            <p:cNvSpPr/>
            <p:nvPr/>
          </p:nvSpPr>
          <p:spPr>
            <a:xfrm flipV="1">
              <a:off x="3834" y="5149"/>
              <a:ext cx="2102" cy="896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47" name="Line 43"/>
            <p:cNvSpPr/>
            <p:nvPr/>
          </p:nvSpPr>
          <p:spPr>
            <a:xfrm>
              <a:off x="3834" y="6581"/>
              <a:ext cx="2135" cy="817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48" name="Line 44"/>
            <p:cNvSpPr/>
            <p:nvPr/>
          </p:nvSpPr>
          <p:spPr>
            <a:xfrm flipV="1">
              <a:off x="9799" y="6551"/>
              <a:ext cx="2501" cy="1014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49" name="Line 45"/>
            <p:cNvSpPr/>
            <p:nvPr/>
          </p:nvSpPr>
          <p:spPr>
            <a:xfrm>
              <a:off x="9798" y="5150"/>
              <a:ext cx="2405" cy="894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50" name="Rectangle 46"/>
            <p:cNvSpPr/>
            <p:nvPr/>
          </p:nvSpPr>
          <p:spPr>
            <a:xfrm>
              <a:off x="4637" y="6289"/>
              <a:ext cx="738" cy="6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1200" dirty="0">
                  <a:solidFill>
                    <a:srgbClr val="FFFFFF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51" name="Rectangle 47"/>
            <p:cNvSpPr/>
            <p:nvPr/>
          </p:nvSpPr>
          <p:spPr>
            <a:xfrm>
              <a:off x="10760" y="4774"/>
              <a:ext cx="738" cy="6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1500" dirty="0">
                  <a:solidFill>
                    <a:srgbClr val="FFFFFF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52" name="Rectangle 48"/>
            <p:cNvSpPr/>
            <p:nvPr/>
          </p:nvSpPr>
          <p:spPr>
            <a:xfrm>
              <a:off x="10727" y="6376"/>
              <a:ext cx="738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1500" dirty="0">
                  <a:solidFill>
                    <a:srgbClr val="FFFFFF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53" name="文本框 17"/>
            <p:cNvSpPr txBox="1"/>
            <p:nvPr/>
          </p:nvSpPr>
          <p:spPr>
            <a:xfrm>
              <a:off x="4504" y="8900"/>
              <a:ext cx="6497" cy="1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5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识别正则式 </a:t>
              </a:r>
              <a:r>
                <a:rPr lang="en-US" altLang="zh-CN" sz="1500" dirty="0" err="1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s|t</a:t>
              </a:r>
              <a:r>
                <a:rPr lang="en-US" altLang="zh-CN" sz="15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 </a:t>
              </a:r>
              <a:r>
                <a:rPr lang="zh-CN" altLang="en-US" sz="15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的</a:t>
              </a:r>
              <a:r>
                <a:rPr lang="en-US" altLang="zh-CN" sz="15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NF</a:t>
              </a:r>
              <a:r>
                <a:rPr lang="en-US" altLang="zh-CN" sz="1500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909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2.2.1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基于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MYT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算法从正则表达式到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742155" y="97404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构造 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CN" sz="2600" b="1" dirty="0" err="1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a|b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)*</a:t>
            </a:r>
            <a:r>
              <a:rPr lang="en-US" altLang="zh-CN" sz="2600" b="1" dirty="0" err="1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ab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NFA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33205" y="1857619"/>
            <a:ext cx="6010414" cy="1844464"/>
            <a:chOff x="1233205" y="1857619"/>
            <a:chExt cx="6010414" cy="1844464"/>
          </a:xfrm>
        </p:grpSpPr>
        <p:grpSp>
          <p:nvGrpSpPr>
            <p:cNvPr id="17" name="组合 7"/>
            <p:cNvGrpSpPr/>
            <p:nvPr/>
          </p:nvGrpSpPr>
          <p:grpSpPr>
            <a:xfrm>
              <a:off x="1233205" y="1857619"/>
              <a:ext cx="6010414" cy="1844464"/>
              <a:chOff x="359" y="2400"/>
              <a:chExt cx="12501" cy="3309"/>
            </a:xfrm>
          </p:grpSpPr>
          <p:sp>
            <p:nvSpPr>
              <p:cNvPr id="18" name="Rectangle 44"/>
              <p:cNvSpPr/>
              <p:nvPr/>
            </p:nvSpPr>
            <p:spPr>
              <a:xfrm>
                <a:off x="9918" y="2400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9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19" name="Rectangle 45"/>
              <p:cNvSpPr/>
              <p:nvPr/>
            </p:nvSpPr>
            <p:spPr>
              <a:xfrm>
                <a:off x="7714" y="2763"/>
                <a:ext cx="857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0" name="Rectangle 46"/>
              <p:cNvSpPr/>
              <p:nvPr/>
            </p:nvSpPr>
            <p:spPr>
              <a:xfrm>
                <a:off x="11896" y="2852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8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1" name="Rectangle 47"/>
              <p:cNvSpPr/>
              <p:nvPr/>
            </p:nvSpPr>
            <p:spPr>
              <a:xfrm>
                <a:off x="3427" y="3398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4</a:t>
                </a:r>
                <a:endParaRPr lang="en-US" altLang="zh-CN" sz="2000" dirty="0">
                  <a:solidFill>
                    <a:srgbClr val="ED7D3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2" name="Rectangle 48"/>
              <p:cNvSpPr/>
              <p:nvPr/>
            </p:nvSpPr>
            <p:spPr>
              <a:xfrm>
                <a:off x="3427" y="4034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3</a:t>
                </a:r>
                <a:endParaRPr lang="en-US" altLang="zh-CN" sz="2000" dirty="0">
                  <a:solidFill>
                    <a:srgbClr val="ED7D3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3" name="Rectangle 49"/>
              <p:cNvSpPr/>
              <p:nvPr/>
            </p:nvSpPr>
            <p:spPr>
              <a:xfrm>
                <a:off x="5632" y="3126"/>
                <a:ext cx="860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5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4" name="Rectangle 50"/>
              <p:cNvSpPr/>
              <p:nvPr/>
            </p:nvSpPr>
            <p:spPr>
              <a:xfrm>
                <a:off x="9918" y="3217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6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5" name="Rectangle 51"/>
              <p:cNvSpPr/>
              <p:nvPr/>
            </p:nvSpPr>
            <p:spPr>
              <a:xfrm>
                <a:off x="7836" y="3671"/>
                <a:ext cx="857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*</a:t>
                </a:r>
              </a:p>
            </p:txBody>
          </p:sp>
          <p:sp>
            <p:nvSpPr>
              <p:cNvPr id="26" name="Line 52"/>
              <p:cNvSpPr/>
              <p:nvPr/>
            </p:nvSpPr>
            <p:spPr>
              <a:xfrm>
                <a:off x="10594" y="2744"/>
                <a:ext cx="1503" cy="227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" name="Line 53"/>
              <p:cNvSpPr/>
              <p:nvPr/>
            </p:nvSpPr>
            <p:spPr>
              <a:xfrm flipH="1">
                <a:off x="8300" y="2744"/>
                <a:ext cx="1503" cy="227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" name="Line 54"/>
              <p:cNvSpPr/>
              <p:nvPr/>
            </p:nvSpPr>
            <p:spPr>
              <a:xfrm>
                <a:off x="4055" y="4374"/>
                <a:ext cx="1503" cy="225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" name="Line 55"/>
              <p:cNvSpPr/>
              <p:nvPr/>
            </p:nvSpPr>
            <p:spPr>
              <a:xfrm>
                <a:off x="8451" y="3122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" name="Line 56"/>
              <p:cNvSpPr/>
              <p:nvPr/>
            </p:nvSpPr>
            <p:spPr>
              <a:xfrm>
                <a:off x="6234" y="3468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" name="Line 57"/>
              <p:cNvSpPr/>
              <p:nvPr/>
            </p:nvSpPr>
            <p:spPr>
              <a:xfrm>
                <a:off x="4129" y="3816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" name="Line 58"/>
              <p:cNvSpPr/>
              <p:nvPr/>
            </p:nvSpPr>
            <p:spPr>
              <a:xfrm flipH="1">
                <a:off x="6160" y="3079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" name="Line 59"/>
              <p:cNvSpPr/>
              <p:nvPr/>
            </p:nvSpPr>
            <p:spPr>
              <a:xfrm flipH="1">
                <a:off x="3940" y="3440"/>
                <a:ext cx="1505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" name="Line 60"/>
              <p:cNvSpPr/>
              <p:nvPr/>
            </p:nvSpPr>
            <p:spPr>
              <a:xfrm flipH="1">
                <a:off x="1761" y="3803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5" name="Line 61"/>
              <p:cNvSpPr/>
              <p:nvPr/>
            </p:nvSpPr>
            <p:spPr>
              <a:xfrm flipH="1">
                <a:off x="1761" y="4374"/>
                <a:ext cx="1503" cy="225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" name="Rectangle 62"/>
              <p:cNvSpPr/>
              <p:nvPr/>
            </p:nvSpPr>
            <p:spPr>
              <a:xfrm>
                <a:off x="5619" y="4013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)</a:t>
                </a:r>
              </a:p>
            </p:txBody>
          </p:sp>
          <p:sp>
            <p:nvSpPr>
              <p:cNvPr id="37" name="Rectangle 63"/>
              <p:cNvSpPr/>
              <p:nvPr/>
            </p:nvSpPr>
            <p:spPr>
              <a:xfrm>
                <a:off x="1223" y="3998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(</a:t>
                </a:r>
              </a:p>
            </p:txBody>
          </p:sp>
          <p:sp>
            <p:nvSpPr>
              <p:cNvPr id="38" name="Line 64"/>
              <p:cNvSpPr/>
              <p:nvPr/>
            </p:nvSpPr>
            <p:spPr>
              <a:xfrm>
                <a:off x="3677" y="3875"/>
                <a:ext cx="0" cy="287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" name="Line 65"/>
              <p:cNvSpPr/>
              <p:nvPr/>
            </p:nvSpPr>
            <p:spPr>
              <a:xfrm>
                <a:off x="12123" y="3398"/>
                <a:ext cx="0" cy="331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" name="Line 66"/>
              <p:cNvSpPr/>
              <p:nvPr/>
            </p:nvSpPr>
            <p:spPr>
              <a:xfrm>
                <a:off x="10163" y="3761"/>
                <a:ext cx="0" cy="333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" name="Line 67"/>
              <p:cNvSpPr/>
              <p:nvPr/>
            </p:nvSpPr>
            <p:spPr>
              <a:xfrm>
                <a:off x="3672" y="4488"/>
                <a:ext cx="0" cy="363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" name="Rectangle 69"/>
              <p:cNvSpPr/>
              <p:nvPr/>
            </p:nvSpPr>
            <p:spPr>
              <a:xfrm>
                <a:off x="1411" y="4542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1</a:t>
                </a:r>
                <a:endParaRPr lang="en-US" altLang="zh-CN" sz="2000" dirty="0">
                  <a:solidFill>
                    <a:schemeClr val="accent2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43" name="Line 71"/>
              <p:cNvSpPr/>
              <p:nvPr/>
            </p:nvSpPr>
            <p:spPr>
              <a:xfrm>
                <a:off x="1713" y="5123"/>
                <a:ext cx="0" cy="331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" name="Rectangle 72"/>
              <p:cNvSpPr/>
              <p:nvPr/>
            </p:nvSpPr>
            <p:spPr>
              <a:xfrm>
                <a:off x="1468" y="5461"/>
                <a:ext cx="860" cy="2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45" name="Rectangle 75"/>
              <p:cNvSpPr/>
              <p:nvPr/>
            </p:nvSpPr>
            <p:spPr>
              <a:xfrm>
                <a:off x="9954" y="4034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46" name="Rectangle 76"/>
              <p:cNvSpPr/>
              <p:nvPr/>
            </p:nvSpPr>
            <p:spPr>
              <a:xfrm>
                <a:off x="12000" y="3671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47" name="Rectangle 77"/>
              <p:cNvSpPr/>
              <p:nvPr/>
            </p:nvSpPr>
            <p:spPr>
              <a:xfrm>
                <a:off x="359" y="2491"/>
                <a:ext cx="5293" cy="72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(</a:t>
                </a: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a|b)</a:t>
                </a:r>
                <a:r>
                  <a:rPr lang="en-US" altLang="zh-CN" sz="2000" baseline="30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*</a:t>
                </a: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ab </a:t>
                </a: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ea typeface="楷体" charset="0"/>
                    <a:cs typeface="楷体" charset="0"/>
                  </a:rPr>
                  <a:t>的分解</a:t>
                </a:r>
              </a:p>
            </p:txBody>
          </p:sp>
          <p:sp>
            <p:nvSpPr>
              <p:cNvPr id="48" name="Rectangle 69"/>
              <p:cNvSpPr/>
              <p:nvPr/>
            </p:nvSpPr>
            <p:spPr>
              <a:xfrm>
                <a:off x="5377" y="4542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2</a:t>
                </a:r>
              </a:p>
            </p:txBody>
          </p:sp>
          <p:sp>
            <p:nvSpPr>
              <p:cNvPr id="49" name="Line 71"/>
              <p:cNvSpPr/>
              <p:nvPr/>
            </p:nvSpPr>
            <p:spPr>
              <a:xfrm>
                <a:off x="5679" y="5123"/>
                <a:ext cx="0" cy="331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" name="Rectangle 72"/>
              <p:cNvSpPr/>
              <p:nvPr/>
            </p:nvSpPr>
            <p:spPr>
              <a:xfrm>
                <a:off x="5515" y="5461"/>
                <a:ext cx="860" cy="2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</p:grpSp>
        <p:sp>
          <p:nvSpPr>
            <p:cNvPr id="51" name="Line 67"/>
            <p:cNvSpPr/>
            <p:nvPr/>
          </p:nvSpPr>
          <p:spPr>
            <a:xfrm>
              <a:off x="2840509" y="3301801"/>
              <a:ext cx="0" cy="230505"/>
            </a:xfrm>
            <a:prstGeom prst="line">
              <a:avLst/>
            </a:prstGeom>
            <a:ln w="158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84" name="Rectangle 53"/>
          <p:cNvSpPr/>
          <p:nvPr/>
        </p:nvSpPr>
        <p:spPr>
          <a:xfrm>
            <a:off x="3876273" y="4867995"/>
            <a:ext cx="318384" cy="36041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charset="0"/>
                <a:cs typeface="楷体" charset="0"/>
              </a:rPr>
              <a:t>a</a:t>
            </a:r>
          </a:p>
        </p:txBody>
      </p:sp>
      <p:sp>
        <p:nvSpPr>
          <p:cNvPr id="185" name="Rectangle 54"/>
          <p:cNvSpPr/>
          <p:nvPr/>
        </p:nvSpPr>
        <p:spPr>
          <a:xfrm>
            <a:off x="3889539" y="5600898"/>
            <a:ext cx="318384" cy="359207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charset="0"/>
                <a:cs typeface="楷体" charset="0"/>
              </a:rPr>
              <a:t>b</a:t>
            </a:r>
          </a:p>
        </p:txBody>
      </p:sp>
      <p:sp>
        <p:nvSpPr>
          <p:cNvPr id="186" name="Oval 66"/>
          <p:cNvSpPr/>
          <p:nvPr/>
        </p:nvSpPr>
        <p:spPr>
          <a:xfrm>
            <a:off x="3301798" y="4982096"/>
            <a:ext cx="392212" cy="446745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87" name="Oval 67"/>
          <p:cNvSpPr/>
          <p:nvPr/>
        </p:nvSpPr>
        <p:spPr>
          <a:xfrm>
            <a:off x="4322125" y="5002622"/>
            <a:ext cx="392212" cy="445538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88" name="Oval 68"/>
          <p:cNvSpPr/>
          <p:nvPr/>
        </p:nvSpPr>
        <p:spPr>
          <a:xfrm>
            <a:off x="3345057" y="5725262"/>
            <a:ext cx="392212" cy="445538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89" name="Oval 69"/>
          <p:cNvSpPr/>
          <p:nvPr/>
        </p:nvSpPr>
        <p:spPr>
          <a:xfrm>
            <a:off x="4326163" y="5745789"/>
            <a:ext cx="392212" cy="445538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90" name="Line 70"/>
          <p:cNvSpPr/>
          <p:nvPr/>
        </p:nvSpPr>
        <p:spPr>
          <a:xfrm flipV="1">
            <a:off x="3698624" y="5167435"/>
            <a:ext cx="627539" cy="7848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191" name="Line 75"/>
          <p:cNvSpPr/>
          <p:nvPr/>
        </p:nvSpPr>
        <p:spPr>
          <a:xfrm flipV="1">
            <a:off x="3750534" y="5959502"/>
            <a:ext cx="576205" cy="604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2" name="Oval 46"/>
          <p:cNvSpPr/>
          <p:nvPr/>
        </p:nvSpPr>
        <p:spPr>
          <a:xfrm>
            <a:off x="2570251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223" name="Rectangle 55"/>
          <p:cNvSpPr/>
          <p:nvPr/>
        </p:nvSpPr>
        <p:spPr>
          <a:xfrm>
            <a:off x="2906166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24" name="Oval 60"/>
          <p:cNvSpPr/>
          <p:nvPr/>
        </p:nvSpPr>
        <p:spPr>
          <a:xfrm>
            <a:off x="5022338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225" name="Line 71"/>
          <p:cNvSpPr/>
          <p:nvPr/>
        </p:nvSpPr>
        <p:spPr>
          <a:xfrm flipV="1">
            <a:off x="2896006" y="5208270"/>
            <a:ext cx="403225" cy="168275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6" name="Line 72"/>
          <p:cNvSpPr/>
          <p:nvPr/>
        </p:nvSpPr>
        <p:spPr>
          <a:xfrm>
            <a:off x="4735318" y="5235575"/>
            <a:ext cx="384810" cy="168275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7" name="Line 73"/>
          <p:cNvSpPr/>
          <p:nvPr/>
        </p:nvSpPr>
        <p:spPr>
          <a:xfrm flipV="1">
            <a:off x="4735318" y="5801995"/>
            <a:ext cx="385445" cy="228600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8" name="Line 74"/>
          <p:cNvSpPr/>
          <p:nvPr/>
        </p:nvSpPr>
        <p:spPr>
          <a:xfrm>
            <a:off x="2906801" y="5777230"/>
            <a:ext cx="440055" cy="178435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9" name="Rectangle 76"/>
          <p:cNvSpPr/>
          <p:nvPr/>
        </p:nvSpPr>
        <p:spPr>
          <a:xfrm>
            <a:off x="2906801" y="4951730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30" name="Rectangle 77"/>
          <p:cNvSpPr/>
          <p:nvPr/>
        </p:nvSpPr>
        <p:spPr>
          <a:xfrm>
            <a:off x="4826758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31" name="Rectangle 78"/>
          <p:cNvSpPr/>
          <p:nvPr/>
        </p:nvSpPr>
        <p:spPr>
          <a:xfrm>
            <a:off x="4880733" y="588835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38" name="Oval 33"/>
          <p:cNvSpPr/>
          <p:nvPr/>
        </p:nvSpPr>
        <p:spPr>
          <a:xfrm>
            <a:off x="5593248" y="3271608"/>
            <a:ext cx="1532282" cy="500668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79200" tIns="28800" rIns="90000" bIns="46800"/>
          <a:lstStyle/>
          <a:p>
            <a:endParaRPr lang="zh-CN" altLang="en-US" sz="2400" dirty="0">
              <a:latin typeface="楷体" charset="0"/>
              <a:cs typeface="楷体" charset="0"/>
            </a:endParaRPr>
          </a:p>
        </p:txBody>
      </p:sp>
      <p:sp>
        <p:nvSpPr>
          <p:cNvPr id="239" name="Oval 34"/>
          <p:cNvSpPr/>
          <p:nvPr/>
        </p:nvSpPr>
        <p:spPr>
          <a:xfrm>
            <a:off x="5700522" y="3399526"/>
            <a:ext cx="314900" cy="232453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72000" tIns="28800" rIns="21600" bIns="46800"/>
          <a:lstStyle/>
          <a:p>
            <a:endParaRPr lang="zh-CN" altLang="en-US" sz="2400" dirty="0">
              <a:latin typeface="楷体" charset="0"/>
              <a:cs typeface="楷体" charset="0"/>
            </a:endParaRPr>
          </a:p>
        </p:txBody>
      </p:sp>
      <p:sp>
        <p:nvSpPr>
          <p:cNvPr id="240" name="Oval 35"/>
          <p:cNvSpPr/>
          <p:nvPr/>
        </p:nvSpPr>
        <p:spPr>
          <a:xfrm>
            <a:off x="6722389" y="3408604"/>
            <a:ext cx="314208" cy="231903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72000" tIns="28800" rIns="21600" bIns="46800"/>
          <a:lstStyle/>
          <a:p>
            <a:endParaRPr lang="zh-CN" altLang="en-US" sz="2400" dirty="0">
              <a:latin typeface="楷体" charset="0"/>
              <a:cs typeface="楷体" charset="0"/>
            </a:endParaRPr>
          </a:p>
        </p:txBody>
      </p:sp>
      <p:sp>
        <p:nvSpPr>
          <p:cNvPr id="241" name="Rectangle 36"/>
          <p:cNvSpPr/>
          <p:nvPr/>
        </p:nvSpPr>
        <p:spPr>
          <a:xfrm>
            <a:off x="6137575" y="3378894"/>
            <a:ext cx="532907" cy="278669"/>
          </a:xfrm>
          <a:prstGeom prst="rect">
            <a:avLst/>
          </a:prstGeom>
          <a:noFill/>
          <a:ln w="25400">
            <a:noFill/>
          </a:ln>
        </p:spPr>
        <p:txBody>
          <a:bodyPr lIns="79200" tIns="28800" rIns="90000" bIns="46800"/>
          <a:lstStyle/>
          <a:p>
            <a:pPr algn="just"/>
            <a:r>
              <a:rPr lang="en-US" altLang="zh-CN" sz="1500" dirty="0">
                <a:solidFill>
                  <a:srgbClr val="FFFFFF"/>
                </a:solidFill>
                <a:latin typeface="楷体" charset="0"/>
                <a:cs typeface="楷体" charset="0"/>
              </a:rPr>
              <a:t>N(s)</a:t>
            </a:r>
          </a:p>
        </p:txBody>
      </p:sp>
      <p:sp>
        <p:nvSpPr>
          <p:cNvPr id="253" name="文本框 17"/>
          <p:cNvSpPr txBox="1"/>
          <p:nvPr/>
        </p:nvSpPr>
        <p:spPr>
          <a:xfrm>
            <a:off x="5441431" y="3982718"/>
            <a:ext cx="2248247" cy="32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500" dirty="0">
                <a:solidFill>
                  <a:srgbClr val="FFFFFF"/>
                </a:solidFill>
                <a:latin typeface="楷体" charset="0"/>
                <a:ea typeface="楷体" charset="0"/>
                <a:cs typeface="楷体" charset="0"/>
              </a:rPr>
              <a:t>识别正则式 </a:t>
            </a:r>
            <a:r>
              <a:rPr lang="en-US" altLang="zh-CN" sz="1500" dirty="0" smtClean="0">
                <a:solidFill>
                  <a:srgbClr val="FFFFFF"/>
                </a:solidFill>
                <a:latin typeface="楷体" charset="0"/>
                <a:ea typeface="楷体" charset="0"/>
                <a:cs typeface="楷体" charset="0"/>
              </a:rPr>
              <a:t>(s) </a:t>
            </a:r>
            <a:r>
              <a:rPr lang="zh-CN" altLang="en-US" sz="1500" dirty="0">
                <a:solidFill>
                  <a:srgbClr val="FFFFFF"/>
                </a:solidFill>
                <a:latin typeface="楷体" charset="0"/>
                <a:ea typeface="楷体" charset="0"/>
                <a:cs typeface="楷体" charset="0"/>
              </a:rPr>
              <a:t>的</a:t>
            </a:r>
            <a:r>
              <a:rPr lang="en-US" altLang="zh-CN" sz="1500" dirty="0">
                <a:solidFill>
                  <a:srgbClr val="FFFFFF"/>
                </a:solidFill>
                <a:latin typeface="楷体" charset="0"/>
                <a:ea typeface="楷体" charset="0"/>
                <a:cs typeface="楷体" charset="0"/>
              </a:rPr>
              <a:t>NF</a:t>
            </a:r>
            <a:r>
              <a:rPr lang="en-US" altLang="zh-CN" sz="1500" dirty="0">
                <a:solidFill>
                  <a:srgbClr val="FFFFFF"/>
                </a:solidFill>
                <a:latin typeface="楷体" charset="0"/>
                <a:cs typeface="楷体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733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2.2.1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基于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MYT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算法从正则表达式到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742155" y="97404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构造 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CN" sz="2600" b="1" dirty="0" err="1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a|b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)*</a:t>
            </a:r>
            <a:r>
              <a:rPr lang="en-US" altLang="zh-CN" sz="2600" b="1" dirty="0" err="1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ab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NFA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33205" y="1857619"/>
            <a:ext cx="6010414" cy="1844464"/>
            <a:chOff x="1233205" y="1857619"/>
            <a:chExt cx="6010414" cy="1844464"/>
          </a:xfrm>
        </p:grpSpPr>
        <p:grpSp>
          <p:nvGrpSpPr>
            <p:cNvPr id="17" name="组合 7"/>
            <p:cNvGrpSpPr/>
            <p:nvPr/>
          </p:nvGrpSpPr>
          <p:grpSpPr>
            <a:xfrm>
              <a:off x="1233205" y="1857619"/>
              <a:ext cx="6010414" cy="1844464"/>
              <a:chOff x="359" y="2400"/>
              <a:chExt cx="12501" cy="3309"/>
            </a:xfrm>
          </p:grpSpPr>
          <p:sp>
            <p:nvSpPr>
              <p:cNvPr id="18" name="Rectangle 44"/>
              <p:cNvSpPr/>
              <p:nvPr/>
            </p:nvSpPr>
            <p:spPr>
              <a:xfrm>
                <a:off x="9918" y="2400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9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19" name="Rectangle 45"/>
              <p:cNvSpPr/>
              <p:nvPr/>
            </p:nvSpPr>
            <p:spPr>
              <a:xfrm>
                <a:off x="7714" y="2763"/>
                <a:ext cx="857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0" name="Rectangle 46"/>
              <p:cNvSpPr/>
              <p:nvPr/>
            </p:nvSpPr>
            <p:spPr>
              <a:xfrm>
                <a:off x="11896" y="2852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8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1" name="Rectangle 47"/>
              <p:cNvSpPr/>
              <p:nvPr/>
            </p:nvSpPr>
            <p:spPr>
              <a:xfrm>
                <a:off x="3427" y="3398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4</a:t>
                </a:r>
                <a:endParaRPr lang="en-US" altLang="zh-CN" sz="2000" dirty="0">
                  <a:solidFill>
                    <a:srgbClr val="ED7D3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2" name="Rectangle 48"/>
              <p:cNvSpPr/>
              <p:nvPr/>
            </p:nvSpPr>
            <p:spPr>
              <a:xfrm>
                <a:off x="3427" y="4034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3</a:t>
                </a:r>
                <a:endParaRPr lang="en-US" altLang="zh-CN" sz="2000" dirty="0">
                  <a:solidFill>
                    <a:srgbClr val="ED7D3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3" name="Rectangle 49"/>
              <p:cNvSpPr/>
              <p:nvPr/>
            </p:nvSpPr>
            <p:spPr>
              <a:xfrm>
                <a:off x="5632" y="3126"/>
                <a:ext cx="860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5</a:t>
                </a:r>
                <a:endParaRPr lang="en-US" altLang="zh-CN" sz="2000" dirty="0">
                  <a:solidFill>
                    <a:schemeClr val="accent2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4" name="Rectangle 50"/>
              <p:cNvSpPr/>
              <p:nvPr/>
            </p:nvSpPr>
            <p:spPr>
              <a:xfrm>
                <a:off x="9918" y="3217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6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5" name="Rectangle 51"/>
              <p:cNvSpPr/>
              <p:nvPr/>
            </p:nvSpPr>
            <p:spPr>
              <a:xfrm>
                <a:off x="7836" y="3671"/>
                <a:ext cx="857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*</a:t>
                </a:r>
              </a:p>
            </p:txBody>
          </p:sp>
          <p:sp>
            <p:nvSpPr>
              <p:cNvPr id="26" name="Line 52"/>
              <p:cNvSpPr/>
              <p:nvPr/>
            </p:nvSpPr>
            <p:spPr>
              <a:xfrm>
                <a:off x="10594" y="2744"/>
                <a:ext cx="1503" cy="227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" name="Line 53"/>
              <p:cNvSpPr/>
              <p:nvPr/>
            </p:nvSpPr>
            <p:spPr>
              <a:xfrm flipH="1">
                <a:off x="8300" y="2744"/>
                <a:ext cx="1503" cy="227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" name="Line 54"/>
              <p:cNvSpPr/>
              <p:nvPr/>
            </p:nvSpPr>
            <p:spPr>
              <a:xfrm>
                <a:off x="4055" y="4374"/>
                <a:ext cx="1503" cy="225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" name="Line 55"/>
              <p:cNvSpPr/>
              <p:nvPr/>
            </p:nvSpPr>
            <p:spPr>
              <a:xfrm>
                <a:off x="8451" y="3122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" name="Line 56"/>
              <p:cNvSpPr/>
              <p:nvPr/>
            </p:nvSpPr>
            <p:spPr>
              <a:xfrm>
                <a:off x="6234" y="3468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" name="Line 57"/>
              <p:cNvSpPr/>
              <p:nvPr/>
            </p:nvSpPr>
            <p:spPr>
              <a:xfrm>
                <a:off x="4129" y="3816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" name="Line 58"/>
              <p:cNvSpPr/>
              <p:nvPr/>
            </p:nvSpPr>
            <p:spPr>
              <a:xfrm flipH="1">
                <a:off x="6160" y="3079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" name="Line 59"/>
              <p:cNvSpPr/>
              <p:nvPr/>
            </p:nvSpPr>
            <p:spPr>
              <a:xfrm flipH="1">
                <a:off x="3940" y="3440"/>
                <a:ext cx="1505" cy="225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" name="Line 60"/>
              <p:cNvSpPr/>
              <p:nvPr/>
            </p:nvSpPr>
            <p:spPr>
              <a:xfrm flipH="1">
                <a:off x="1761" y="3803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5" name="Line 61"/>
              <p:cNvSpPr/>
              <p:nvPr/>
            </p:nvSpPr>
            <p:spPr>
              <a:xfrm flipH="1">
                <a:off x="1761" y="4374"/>
                <a:ext cx="1503" cy="225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" name="Rectangle 62"/>
              <p:cNvSpPr/>
              <p:nvPr/>
            </p:nvSpPr>
            <p:spPr>
              <a:xfrm>
                <a:off x="5619" y="4013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)</a:t>
                </a:r>
              </a:p>
            </p:txBody>
          </p:sp>
          <p:sp>
            <p:nvSpPr>
              <p:cNvPr id="37" name="Rectangle 63"/>
              <p:cNvSpPr/>
              <p:nvPr/>
            </p:nvSpPr>
            <p:spPr>
              <a:xfrm>
                <a:off x="1223" y="3998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(</a:t>
                </a:r>
              </a:p>
            </p:txBody>
          </p:sp>
          <p:sp>
            <p:nvSpPr>
              <p:cNvPr id="38" name="Line 64"/>
              <p:cNvSpPr/>
              <p:nvPr/>
            </p:nvSpPr>
            <p:spPr>
              <a:xfrm>
                <a:off x="3677" y="3875"/>
                <a:ext cx="0" cy="287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" name="Line 65"/>
              <p:cNvSpPr/>
              <p:nvPr/>
            </p:nvSpPr>
            <p:spPr>
              <a:xfrm>
                <a:off x="12123" y="3398"/>
                <a:ext cx="0" cy="331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" name="Line 66"/>
              <p:cNvSpPr/>
              <p:nvPr/>
            </p:nvSpPr>
            <p:spPr>
              <a:xfrm>
                <a:off x="10163" y="3761"/>
                <a:ext cx="0" cy="333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" name="Line 67"/>
              <p:cNvSpPr/>
              <p:nvPr/>
            </p:nvSpPr>
            <p:spPr>
              <a:xfrm>
                <a:off x="3672" y="4488"/>
                <a:ext cx="0" cy="363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" name="Rectangle 69"/>
              <p:cNvSpPr/>
              <p:nvPr/>
            </p:nvSpPr>
            <p:spPr>
              <a:xfrm>
                <a:off x="1411" y="4542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1</a:t>
                </a:r>
                <a:endParaRPr lang="en-US" altLang="zh-CN" sz="2000" dirty="0">
                  <a:solidFill>
                    <a:schemeClr val="accent2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43" name="Line 71"/>
              <p:cNvSpPr/>
              <p:nvPr/>
            </p:nvSpPr>
            <p:spPr>
              <a:xfrm>
                <a:off x="1713" y="5123"/>
                <a:ext cx="0" cy="331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" name="Rectangle 72"/>
              <p:cNvSpPr/>
              <p:nvPr/>
            </p:nvSpPr>
            <p:spPr>
              <a:xfrm>
                <a:off x="1468" y="5461"/>
                <a:ext cx="860" cy="2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45" name="Rectangle 75"/>
              <p:cNvSpPr/>
              <p:nvPr/>
            </p:nvSpPr>
            <p:spPr>
              <a:xfrm>
                <a:off x="9954" y="4034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46" name="Rectangle 76"/>
              <p:cNvSpPr/>
              <p:nvPr/>
            </p:nvSpPr>
            <p:spPr>
              <a:xfrm>
                <a:off x="12000" y="3671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47" name="Rectangle 77"/>
              <p:cNvSpPr/>
              <p:nvPr/>
            </p:nvSpPr>
            <p:spPr>
              <a:xfrm>
                <a:off x="359" y="2491"/>
                <a:ext cx="5293" cy="72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(</a:t>
                </a: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a|b)</a:t>
                </a:r>
                <a:r>
                  <a:rPr lang="en-US" altLang="zh-CN" sz="2000" baseline="30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*</a:t>
                </a: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ab </a:t>
                </a: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ea typeface="楷体" charset="0"/>
                    <a:cs typeface="楷体" charset="0"/>
                  </a:rPr>
                  <a:t>的分解</a:t>
                </a:r>
              </a:p>
            </p:txBody>
          </p:sp>
          <p:sp>
            <p:nvSpPr>
              <p:cNvPr id="48" name="Rectangle 69"/>
              <p:cNvSpPr/>
              <p:nvPr/>
            </p:nvSpPr>
            <p:spPr>
              <a:xfrm>
                <a:off x="5377" y="4542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2</a:t>
                </a:r>
              </a:p>
            </p:txBody>
          </p:sp>
          <p:sp>
            <p:nvSpPr>
              <p:cNvPr id="49" name="Line 71"/>
              <p:cNvSpPr/>
              <p:nvPr/>
            </p:nvSpPr>
            <p:spPr>
              <a:xfrm>
                <a:off x="5679" y="5123"/>
                <a:ext cx="0" cy="331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" name="Rectangle 72"/>
              <p:cNvSpPr/>
              <p:nvPr/>
            </p:nvSpPr>
            <p:spPr>
              <a:xfrm>
                <a:off x="5515" y="5461"/>
                <a:ext cx="860" cy="2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</p:grpSp>
        <p:sp>
          <p:nvSpPr>
            <p:cNvPr id="51" name="Line 67"/>
            <p:cNvSpPr/>
            <p:nvPr/>
          </p:nvSpPr>
          <p:spPr>
            <a:xfrm>
              <a:off x="2840509" y="3301801"/>
              <a:ext cx="0" cy="230505"/>
            </a:xfrm>
            <a:prstGeom prst="line">
              <a:avLst/>
            </a:prstGeom>
            <a:ln w="158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84" name="Rectangle 53"/>
          <p:cNvSpPr/>
          <p:nvPr/>
        </p:nvSpPr>
        <p:spPr>
          <a:xfrm>
            <a:off x="3876273" y="4867995"/>
            <a:ext cx="318384" cy="36041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charset="0"/>
                <a:cs typeface="楷体" charset="0"/>
              </a:rPr>
              <a:t>a</a:t>
            </a:r>
          </a:p>
        </p:txBody>
      </p:sp>
      <p:sp>
        <p:nvSpPr>
          <p:cNvPr id="185" name="Rectangle 54"/>
          <p:cNvSpPr/>
          <p:nvPr/>
        </p:nvSpPr>
        <p:spPr>
          <a:xfrm>
            <a:off x="3889539" y="5600898"/>
            <a:ext cx="318384" cy="359207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charset="0"/>
                <a:cs typeface="楷体" charset="0"/>
              </a:rPr>
              <a:t>b</a:t>
            </a:r>
          </a:p>
        </p:txBody>
      </p:sp>
      <p:sp>
        <p:nvSpPr>
          <p:cNvPr id="186" name="Oval 66"/>
          <p:cNvSpPr/>
          <p:nvPr/>
        </p:nvSpPr>
        <p:spPr>
          <a:xfrm>
            <a:off x="3301798" y="4982096"/>
            <a:ext cx="392212" cy="446745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87" name="Oval 67"/>
          <p:cNvSpPr/>
          <p:nvPr/>
        </p:nvSpPr>
        <p:spPr>
          <a:xfrm>
            <a:off x="4322125" y="5002622"/>
            <a:ext cx="392212" cy="445538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88" name="Oval 68"/>
          <p:cNvSpPr/>
          <p:nvPr/>
        </p:nvSpPr>
        <p:spPr>
          <a:xfrm>
            <a:off x="3345057" y="5725262"/>
            <a:ext cx="392212" cy="445538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89" name="Oval 69"/>
          <p:cNvSpPr/>
          <p:nvPr/>
        </p:nvSpPr>
        <p:spPr>
          <a:xfrm>
            <a:off x="4326163" y="5745789"/>
            <a:ext cx="392212" cy="445538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90" name="Line 70"/>
          <p:cNvSpPr/>
          <p:nvPr/>
        </p:nvSpPr>
        <p:spPr>
          <a:xfrm flipV="1">
            <a:off x="3698624" y="5167435"/>
            <a:ext cx="627539" cy="7848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191" name="Line 75"/>
          <p:cNvSpPr/>
          <p:nvPr/>
        </p:nvSpPr>
        <p:spPr>
          <a:xfrm flipV="1">
            <a:off x="3750534" y="5959502"/>
            <a:ext cx="576205" cy="604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2" name="Oval 46"/>
          <p:cNvSpPr/>
          <p:nvPr/>
        </p:nvSpPr>
        <p:spPr>
          <a:xfrm>
            <a:off x="2570251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223" name="Rectangle 55"/>
          <p:cNvSpPr/>
          <p:nvPr/>
        </p:nvSpPr>
        <p:spPr>
          <a:xfrm>
            <a:off x="2906166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24" name="Oval 60"/>
          <p:cNvSpPr/>
          <p:nvPr/>
        </p:nvSpPr>
        <p:spPr>
          <a:xfrm>
            <a:off x="5022338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225" name="Line 71"/>
          <p:cNvSpPr/>
          <p:nvPr/>
        </p:nvSpPr>
        <p:spPr>
          <a:xfrm flipV="1">
            <a:off x="2896006" y="5208270"/>
            <a:ext cx="403225" cy="168275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6" name="Line 72"/>
          <p:cNvSpPr/>
          <p:nvPr/>
        </p:nvSpPr>
        <p:spPr>
          <a:xfrm>
            <a:off x="4735318" y="5235575"/>
            <a:ext cx="384810" cy="168275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7" name="Line 73"/>
          <p:cNvSpPr/>
          <p:nvPr/>
        </p:nvSpPr>
        <p:spPr>
          <a:xfrm flipV="1">
            <a:off x="4735318" y="5801995"/>
            <a:ext cx="385445" cy="228600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8" name="Line 74"/>
          <p:cNvSpPr/>
          <p:nvPr/>
        </p:nvSpPr>
        <p:spPr>
          <a:xfrm>
            <a:off x="2906801" y="5777230"/>
            <a:ext cx="440055" cy="178435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9" name="Rectangle 76"/>
          <p:cNvSpPr/>
          <p:nvPr/>
        </p:nvSpPr>
        <p:spPr>
          <a:xfrm>
            <a:off x="2906801" y="4951730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30" name="Rectangle 77"/>
          <p:cNvSpPr/>
          <p:nvPr/>
        </p:nvSpPr>
        <p:spPr>
          <a:xfrm>
            <a:off x="4826758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31" name="Rectangle 78"/>
          <p:cNvSpPr/>
          <p:nvPr/>
        </p:nvSpPr>
        <p:spPr>
          <a:xfrm>
            <a:off x="4880733" y="588835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84" name="Rectangle 51"/>
          <p:cNvSpPr/>
          <p:nvPr/>
        </p:nvSpPr>
        <p:spPr>
          <a:xfrm>
            <a:off x="2141690" y="5157470"/>
            <a:ext cx="381000" cy="3822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algn="just"/>
            <a:r>
              <a:rPr lang="zh-CN" altLang="en-US" sz="2000" b="1" dirty="0">
                <a:solidFill>
                  <a:srgbClr val="ED7D31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85" name="Oval 52"/>
          <p:cNvSpPr/>
          <p:nvPr/>
        </p:nvSpPr>
        <p:spPr>
          <a:xfrm>
            <a:off x="1422235" y="5332095"/>
            <a:ext cx="431800" cy="469900"/>
          </a:xfrm>
          <a:prstGeom prst="ellipse">
            <a:avLst/>
          </a:prstGeom>
          <a:noFill/>
          <a:ln w="31750" cap="flat" cmpd="sng">
            <a:solidFill>
              <a:srgbClr val="ED7D3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endParaRPr lang="zh-CN" altLang="en-US" sz="2000" b="1" dirty="0">
              <a:solidFill>
                <a:srgbClr val="ED7D31"/>
              </a:solidFill>
              <a:latin typeface="楷体" charset="0"/>
              <a:cs typeface="楷体" charset="0"/>
            </a:endParaRPr>
          </a:p>
        </p:txBody>
      </p:sp>
      <p:sp>
        <p:nvSpPr>
          <p:cNvPr id="86" name="Line 59"/>
          <p:cNvSpPr/>
          <p:nvPr/>
        </p:nvSpPr>
        <p:spPr>
          <a:xfrm flipV="1">
            <a:off x="1854035" y="5563870"/>
            <a:ext cx="694690" cy="1270"/>
          </a:xfrm>
          <a:prstGeom prst="line">
            <a:avLst/>
          </a:prstGeom>
          <a:noFill/>
          <a:ln w="31750" cap="flat" cmpd="sng">
            <a:solidFill>
              <a:srgbClr val="ED7D3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87" name="Oval 61"/>
          <p:cNvSpPr/>
          <p:nvPr/>
        </p:nvSpPr>
        <p:spPr>
          <a:xfrm>
            <a:off x="6124634" y="5359400"/>
            <a:ext cx="431800" cy="469900"/>
          </a:xfrm>
          <a:prstGeom prst="ellipse">
            <a:avLst/>
          </a:prstGeom>
          <a:noFill/>
          <a:ln w="31750" cap="flat" cmpd="sng">
            <a:solidFill>
              <a:srgbClr val="ED7D3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endParaRPr lang="zh-CN" altLang="en-US" sz="2000" b="1" dirty="0">
              <a:solidFill>
                <a:srgbClr val="ED7D31"/>
              </a:solidFill>
              <a:latin typeface="楷体" charset="0"/>
              <a:cs typeface="楷体" charset="0"/>
            </a:endParaRPr>
          </a:p>
        </p:txBody>
      </p:sp>
      <p:sp>
        <p:nvSpPr>
          <p:cNvPr id="88" name="Line 65"/>
          <p:cNvSpPr/>
          <p:nvPr/>
        </p:nvSpPr>
        <p:spPr>
          <a:xfrm flipV="1">
            <a:off x="5475029" y="5563870"/>
            <a:ext cx="655320" cy="1270"/>
          </a:xfrm>
          <a:prstGeom prst="line">
            <a:avLst/>
          </a:prstGeom>
          <a:noFill/>
          <a:ln w="31750" cap="flat" cmpd="sng">
            <a:solidFill>
              <a:srgbClr val="ED7D3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89" name="Freeform 79"/>
          <p:cNvSpPr/>
          <p:nvPr/>
        </p:nvSpPr>
        <p:spPr>
          <a:xfrm>
            <a:off x="1492944" y="5795645"/>
            <a:ext cx="4804410" cy="747395"/>
          </a:xfrm>
          <a:custGeom>
            <a:avLst/>
            <a:gdLst>
              <a:gd name="txL" fmla="*/ 0 w 4650"/>
              <a:gd name="txT" fmla="*/ 0 h 1090"/>
              <a:gd name="txR" fmla="*/ 4650 w 4650"/>
              <a:gd name="txB" fmla="*/ 1090 h 1090"/>
            </a:gdLst>
            <a:ahLst/>
            <a:cxnLst>
              <a:cxn ang="0">
                <a:pos x="0" y="0"/>
              </a:cxn>
              <a:cxn ang="0">
                <a:pos x="7" y="76"/>
              </a:cxn>
              <a:cxn ang="0">
                <a:pos x="38" y="108"/>
              </a:cxn>
              <a:cxn ang="0">
                <a:pos x="137" y="110"/>
              </a:cxn>
              <a:cxn ang="0">
                <a:pos x="164" y="82"/>
              </a:cxn>
              <a:cxn ang="0">
                <a:pos x="173" y="5"/>
              </a:cxn>
            </a:cxnLst>
            <a:rect l="txL" t="txT" r="txR" b="txB"/>
            <a:pathLst>
              <a:path w="4650" h="1090">
                <a:moveTo>
                  <a:pt x="0" y="0"/>
                </a:moveTo>
                <a:cubicBezTo>
                  <a:pt x="32" y="120"/>
                  <a:pt x="28" y="550"/>
                  <a:pt x="195" y="720"/>
                </a:cubicBezTo>
                <a:cubicBezTo>
                  <a:pt x="362" y="890"/>
                  <a:pt x="430" y="965"/>
                  <a:pt x="1005" y="1020"/>
                </a:cubicBezTo>
                <a:cubicBezTo>
                  <a:pt x="1580" y="1075"/>
                  <a:pt x="3083" y="1090"/>
                  <a:pt x="3645" y="1050"/>
                </a:cubicBezTo>
                <a:cubicBezTo>
                  <a:pt x="4207" y="1010"/>
                  <a:pt x="4213" y="948"/>
                  <a:pt x="4380" y="780"/>
                </a:cubicBezTo>
                <a:cubicBezTo>
                  <a:pt x="4547" y="612"/>
                  <a:pt x="4594" y="197"/>
                  <a:pt x="4650" y="44"/>
                </a:cubicBezTo>
              </a:path>
            </a:pathLst>
          </a:custGeom>
          <a:noFill/>
          <a:ln w="31750" cap="flat" cmpd="sng">
            <a:solidFill>
              <a:srgbClr val="ED7D31"/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lstStyle/>
          <a:p>
            <a:endParaRPr lang="zh-CN" altLang="en-US" sz="2000" b="1">
              <a:solidFill>
                <a:srgbClr val="ED7D31"/>
              </a:solidFill>
              <a:latin typeface="楷体" charset="0"/>
              <a:cs typeface="楷体" charset="0"/>
            </a:endParaRPr>
          </a:p>
        </p:txBody>
      </p:sp>
      <p:sp>
        <p:nvSpPr>
          <p:cNvPr id="90" name="Freeform 80"/>
          <p:cNvSpPr/>
          <p:nvPr/>
        </p:nvSpPr>
        <p:spPr>
          <a:xfrm>
            <a:off x="2621750" y="4726305"/>
            <a:ext cx="2843530" cy="646430"/>
          </a:xfrm>
          <a:custGeom>
            <a:avLst/>
            <a:gdLst>
              <a:gd name="txL" fmla="*/ 0 w 2755"/>
              <a:gd name="txT" fmla="*/ 0 h 1097"/>
              <a:gd name="txR" fmla="*/ 2755 w 2755"/>
              <a:gd name="txB" fmla="*/ 1097 h 1097"/>
            </a:gdLst>
            <a:ahLst/>
            <a:cxnLst>
              <a:cxn ang="0">
                <a:pos x="99" y="112"/>
              </a:cxn>
              <a:cxn ang="0">
                <a:pos x="101" y="45"/>
              </a:cxn>
              <a:cxn ang="0">
                <a:pos x="84" y="6"/>
              </a:cxn>
              <a:cxn ang="0">
                <a:pos x="21" y="6"/>
              </a:cxn>
              <a:cxn ang="0">
                <a:pos x="3" y="45"/>
              </a:cxn>
              <a:cxn ang="0">
                <a:pos x="3" y="115"/>
              </a:cxn>
            </a:cxnLst>
            <a:rect l="txL" t="txT" r="txR" b="txB"/>
            <a:pathLst>
              <a:path w="2755" h="1097">
                <a:moveTo>
                  <a:pt x="2645" y="1067"/>
                </a:moveTo>
                <a:cubicBezTo>
                  <a:pt x="2652" y="962"/>
                  <a:pt x="2755" y="604"/>
                  <a:pt x="2690" y="437"/>
                </a:cubicBezTo>
                <a:cubicBezTo>
                  <a:pt x="2625" y="270"/>
                  <a:pt x="2610" y="124"/>
                  <a:pt x="2255" y="62"/>
                </a:cubicBezTo>
                <a:cubicBezTo>
                  <a:pt x="1900" y="0"/>
                  <a:pt x="922" y="0"/>
                  <a:pt x="560" y="62"/>
                </a:cubicBezTo>
                <a:cubicBezTo>
                  <a:pt x="198" y="124"/>
                  <a:pt x="160" y="265"/>
                  <a:pt x="80" y="437"/>
                </a:cubicBezTo>
                <a:cubicBezTo>
                  <a:pt x="0" y="609"/>
                  <a:pt x="80" y="960"/>
                  <a:pt x="80" y="1097"/>
                </a:cubicBezTo>
              </a:path>
            </a:pathLst>
          </a:custGeom>
          <a:noFill/>
          <a:ln w="31750" cap="flat" cmpd="sng">
            <a:solidFill>
              <a:srgbClr val="ED7D31"/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lstStyle/>
          <a:p>
            <a:endParaRPr lang="zh-CN" altLang="en-US" sz="2000" b="1">
              <a:solidFill>
                <a:srgbClr val="ED7D31"/>
              </a:solidFill>
              <a:latin typeface="楷体" charset="0"/>
              <a:cs typeface="楷体" charset="0"/>
            </a:endParaRPr>
          </a:p>
        </p:txBody>
      </p:sp>
      <p:sp>
        <p:nvSpPr>
          <p:cNvPr id="91" name="Rectangle 82"/>
          <p:cNvSpPr/>
          <p:nvPr/>
        </p:nvSpPr>
        <p:spPr>
          <a:xfrm>
            <a:off x="5613459" y="5175250"/>
            <a:ext cx="379730" cy="2895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algn="just"/>
            <a:r>
              <a:rPr lang="zh-CN" altLang="en-US" sz="2000" b="1" dirty="0">
                <a:solidFill>
                  <a:srgbClr val="ED7D31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92" name="Rectangle 83"/>
          <p:cNvSpPr/>
          <p:nvPr/>
        </p:nvSpPr>
        <p:spPr>
          <a:xfrm>
            <a:off x="3895560" y="4346575"/>
            <a:ext cx="37973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algn="just"/>
            <a:r>
              <a:rPr lang="zh-CN" altLang="en-US" sz="2000" b="1" dirty="0">
                <a:solidFill>
                  <a:srgbClr val="ED7D31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93" name="Rectangle 81"/>
          <p:cNvSpPr/>
          <p:nvPr/>
        </p:nvSpPr>
        <p:spPr>
          <a:xfrm>
            <a:off x="3927849" y="6162675"/>
            <a:ext cx="381000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algn="just"/>
            <a:r>
              <a:rPr lang="zh-CN" altLang="en-US" sz="2000" b="1" dirty="0">
                <a:solidFill>
                  <a:srgbClr val="ED7D31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grpSp>
        <p:nvGrpSpPr>
          <p:cNvPr id="94" name="组合 3"/>
          <p:cNvGrpSpPr/>
          <p:nvPr/>
        </p:nvGrpSpPr>
        <p:grpSpPr>
          <a:xfrm>
            <a:off x="4456166" y="3068576"/>
            <a:ext cx="3702329" cy="1368095"/>
            <a:chOff x="1153" y="3663"/>
            <a:chExt cx="11451" cy="5911"/>
          </a:xfrm>
        </p:grpSpPr>
        <p:sp>
          <p:nvSpPr>
            <p:cNvPr id="95" name="文本框 4"/>
            <p:cNvSpPr txBox="1"/>
            <p:nvPr/>
          </p:nvSpPr>
          <p:spPr>
            <a:xfrm>
              <a:off x="4958" y="8377"/>
              <a:ext cx="5262" cy="1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识别正则式 </a:t>
              </a:r>
              <a:r>
                <a:rPr lang="en-US" altLang="zh-CN" sz="12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s</a:t>
              </a:r>
              <a:r>
                <a:rPr lang="en-US" altLang="zh-CN" sz="1200" baseline="300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*</a:t>
              </a:r>
              <a:r>
                <a:rPr lang="en-US" altLang="zh-CN" sz="12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 </a:t>
              </a:r>
              <a:r>
                <a:rPr lang="zh-CN" altLang="en-US" sz="12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的</a:t>
              </a:r>
              <a:r>
                <a:rPr lang="en-US" altLang="zh-CN" sz="12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NF</a:t>
              </a:r>
              <a:r>
                <a:rPr lang="en-US" altLang="zh-CN" sz="1200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</a:p>
          </p:txBody>
        </p:sp>
        <p:grpSp>
          <p:nvGrpSpPr>
            <p:cNvPr id="96" name="Group 40"/>
            <p:cNvGrpSpPr/>
            <p:nvPr/>
          </p:nvGrpSpPr>
          <p:grpSpPr>
            <a:xfrm>
              <a:off x="1153" y="3663"/>
              <a:ext cx="11451" cy="4111"/>
              <a:chOff x="622" y="1680"/>
              <a:chExt cx="4850" cy="1717"/>
            </a:xfrm>
          </p:grpSpPr>
          <p:sp>
            <p:nvSpPr>
              <p:cNvPr id="97" name="Oval 21"/>
              <p:cNvSpPr/>
              <p:nvPr/>
            </p:nvSpPr>
            <p:spPr>
              <a:xfrm>
                <a:off x="2281" y="2259"/>
                <a:ext cx="1916" cy="794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9200" tIns="28800" rIns="90000" bIns="46800"/>
              <a:lstStyle/>
              <a:p>
                <a:endParaRPr lang="zh-CN" altLang="en-US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8" name="Oval 22"/>
              <p:cNvSpPr/>
              <p:nvPr/>
            </p:nvSpPr>
            <p:spPr>
              <a:xfrm>
                <a:off x="2415" y="2462"/>
                <a:ext cx="394" cy="368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endParaRPr lang="zh-CN" altLang="en-US" sz="1000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9" name="Oval 23"/>
              <p:cNvSpPr/>
              <p:nvPr/>
            </p:nvSpPr>
            <p:spPr>
              <a:xfrm>
                <a:off x="3693" y="2476"/>
                <a:ext cx="393" cy="368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endParaRPr lang="zh-CN" altLang="en-US" sz="1000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100" name="Rectangle 24"/>
              <p:cNvSpPr/>
              <p:nvPr/>
            </p:nvSpPr>
            <p:spPr>
              <a:xfrm>
                <a:off x="2961" y="2429"/>
                <a:ext cx="667" cy="44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en-US" altLang="zh-CN" sz="1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N(s)</a:t>
                </a:r>
              </a:p>
            </p:txBody>
          </p:sp>
          <p:grpSp>
            <p:nvGrpSpPr>
              <p:cNvPr id="101" name="Group 25"/>
              <p:cNvGrpSpPr/>
              <p:nvPr/>
            </p:nvGrpSpPr>
            <p:grpSpPr>
              <a:xfrm>
                <a:off x="4984" y="2418"/>
                <a:ext cx="488" cy="457"/>
                <a:chOff x="8590" y="7640"/>
                <a:chExt cx="527" cy="527"/>
              </a:xfrm>
            </p:grpSpPr>
            <p:sp>
              <p:nvSpPr>
                <p:cNvPr id="112" name="Oval 26"/>
                <p:cNvSpPr/>
                <p:nvPr/>
              </p:nvSpPr>
              <p:spPr>
                <a:xfrm>
                  <a:off x="8590" y="7640"/>
                  <a:ext cx="527" cy="527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46800"/>
                <a:lstStyle/>
                <a:p>
                  <a:endParaRPr lang="zh-CN" altLang="en-US" sz="1000" dirty="0"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113" name="Oval 27"/>
                <p:cNvSpPr/>
                <p:nvPr/>
              </p:nvSpPr>
              <p:spPr>
                <a:xfrm>
                  <a:off x="8650" y="7686"/>
                  <a:ext cx="425" cy="425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18000"/>
                <a:lstStyle/>
                <a:p>
                  <a:r>
                    <a:rPr lang="en-US" altLang="zh-CN" sz="1000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f</a:t>
                  </a:r>
                </a:p>
              </p:txBody>
            </p:sp>
          </p:grpSp>
          <p:sp>
            <p:nvSpPr>
              <p:cNvPr id="102" name="Rectangle 28"/>
              <p:cNvSpPr/>
              <p:nvPr/>
            </p:nvSpPr>
            <p:spPr>
              <a:xfrm>
                <a:off x="681" y="2300"/>
                <a:ext cx="639" cy="34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000" dirty="0">
                    <a:solidFill>
                      <a:srgbClr val="FFFFFF"/>
                    </a:solidFill>
                    <a:latin typeface="楷体" charset="0"/>
                    <a:ea typeface="楷体" charset="0"/>
                  </a:rPr>
                  <a:t>开始</a:t>
                </a:r>
              </a:p>
            </p:txBody>
          </p:sp>
          <p:sp>
            <p:nvSpPr>
              <p:cNvPr id="103" name="Oval 30"/>
              <p:cNvSpPr/>
              <p:nvPr/>
            </p:nvSpPr>
            <p:spPr>
              <a:xfrm>
                <a:off x="1320" y="2475"/>
                <a:ext cx="393" cy="369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r>
                  <a:rPr lang="en-US" altLang="zh-CN" sz="1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i</a:t>
                </a:r>
              </a:p>
            </p:txBody>
          </p:sp>
          <p:sp>
            <p:nvSpPr>
              <p:cNvPr id="104" name="Line 31"/>
              <p:cNvSpPr/>
              <p:nvPr/>
            </p:nvSpPr>
            <p:spPr>
              <a:xfrm flipV="1">
                <a:off x="1713" y="2628"/>
                <a:ext cx="707" cy="12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05" name="Line 32"/>
              <p:cNvSpPr/>
              <p:nvPr/>
            </p:nvSpPr>
            <p:spPr>
              <a:xfrm>
                <a:off x="622" y="2628"/>
                <a:ext cx="698" cy="12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06" name="Line 33"/>
              <p:cNvSpPr/>
              <p:nvPr/>
            </p:nvSpPr>
            <p:spPr>
              <a:xfrm>
                <a:off x="4114" y="2640"/>
                <a:ext cx="875" cy="0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07" name="Freeform 106"/>
              <p:cNvSpPr/>
              <p:nvPr/>
            </p:nvSpPr>
            <p:spPr>
              <a:xfrm>
                <a:off x="2540" y="1987"/>
                <a:ext cx="1405" cy="487"/>
              </a:xfrm>
              <a:custGeom>
                <a:avLst/>
                <a:gdLst>
                  <a:gd name="txL" fmla="*/ 0 w 1517"/>
                  <a:gd name="txT" fmla="*/ 0 h 562"/>
                  <a:gd name="txR" fmla="*/ 1517 w 1517"/>
                  <a:gd name="txB" fmla="*/ 562 h 562"/>
                </a:gdLst>
                <a:ahLst/>
                <a:cxnLst>
                  <a:cxn ang="0">
                    <a:pos x="798" y="179"/>
                  </a:cxn>
                  <a:cxn ang="0">
                    <a:pos x="798" y="83"/>
                  </a:cxn>
                  <a:cxn ang="0">
                    <a:pos x="661" y="12"/>
                  </a:cxn>
                  <a:cxn ang="0">
                    <a:pos x="198" y="12"/>
                  </a:cxn>
                  <a:cxn ang="0">
                    <a:pos x="27" y="75"/>
                  </a:cxn>
                  <a:cxn ang="0">
                    <a:pos x="35" y="179"/>
                  </a:cxn>
                </a:cxnLst>
                <a:rect l="txL" t="txT" r="txR" b="txB"/>
                <a:pathLst>
                  <a:path w="1517" h="562">
                    <a:moveTo>
                      <a:pt x="1475" y="562"/>
                    </a:moveTo>
                    <a:cubicBezTo>
                      <a:pt x="1475" y="512"/>
                      <a:pt x="1517" y="349"/>
                      <a:pt x="1475" y="262"/>
                    </a:cubicBezTo>
                    <a:cubicBezTo>
                      <a:pt x="1433" y="175"/>
                      <a:pt x="1405" y="74"/>
                      <a:pt x="1220" y="37"/>
                    </a:cubicBezTo>
                    <a:cubicBezTo>
                      <a:pt x="1035" y="0"/>
                      <a:pt x="560" y="4"/>
                      <a:pt x="365" y="37"/>
                    </a:cubicBezTo>
                    <a:cubicBezTo>
                      <a:pt x="170" y="70"/>
                      <a:pt x="100" y="144"/>
                      <a:pt x="50" y="232"/>
                    </a:cubicBezTo>
                    <a:cubicBezTo>
                      <a:pt x="0" y="320"/>
                      <a:pt x="62" y="493"/>
                      <a:pt x="65" y="562"/>
                    </a:cubicBezTo>
                  </a:path>
                </a:pathLst>
              </a:custGeom>
              <a:noFill/>
              <a:ln w="25400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855" y="2300"/>
                <a:ext cx="375" cy="34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zh-CN" altLang="en-US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170" y="3058"/>
                <a:ext cx="375" cy="33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zh-CN" altLang="en-US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406" y="2342"/>
                <a:ext cx="375" cy="34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zh-CN" altLang="en-US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114" y="1680"/>
                <a:ext cx="375" cy="34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zh-CN" altLang="en-US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213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2.2.1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基于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MYT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算法从正则表达式到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742155" y="97404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构造 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CN" sz="2600" b="1" dirty="0" err="1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a|b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)*</a:t>
            </a:r>
            <a:r>
              <a:rPr lang="en-US" altLang="zh-CN" sz="2600" b="1" dirty="0" err="1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ab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NFA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33205" y="1857619"/>
            <a:ext cx="6010414" cy="1844464"/>
            <a:chOff x="1233205" y="1857619"/>
            <a:chExt cx="6010414" cy="1844464"/>
          </a:xfrm>
        </p:grpSpPr>
        <p:grpSp>
          <p:nvGrpSpPr>
            <p:cNvPr id="17" name="组合 7"/>
            <p:cNvGrpSpPr/>
            <p:nvPr/>
          </p:nvGrpSpPr>
          <p:grpSpPr>
            <a:xfrm>
              <a:off x="1233205" y="1857619"/>
              <a:ext cx="6010414" cy="1844464"/>
              <a:chOff x="359" y="2400"/>
              <a:chExt cx="12501" cy="3309"/>
            </a:xfrm>
          </p:grpSpPr>
          <p:sp>
            <p:nvSpPr>
              <p:cNvPr id="18" name="Rectangle 44"/>
              <p:cNvSpPr/>
              <p:nvPr/>
            </p:nvSpPr>
            <p:spPr>
              <a:xfrm>
                <a:off x="9918" y="2400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9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19" name="Rectangle 45"/>
              <p:cNvSpPr/>
              <p:nvPr/>
            </p:nvSpPr>
            <p:spPr>
              <a:xfrm>
                <a:off x="7714" y="2763"/>
                <a:ext cx="857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7</a:t>
                </a:r>
                <a:endParaRPr lang="en-US" altLang="zh-CN" sz="2000" dirty="0">
                  <a:solidFill>
                    <a:srgbClr val="ED7D3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0" name="Rectangle 46"/>
              <p:cNvSpPr/>
              <p:nvPr/>
            </p:nvSpPr>
            <p:spPr>
              <a:xfrm>
                <a:off x="11896" y="2852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8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1" name="Rectangle 47"/>
              <p:cNvSpPr/>
              <p:nvPr/>
            </p:nvSpPr>
            <p:spPr>
              <a:xfrm>
                <a:off x="3427" y="3398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4</a:t>
                </a:r>
                <a:endParaRPr lang="en-US" altLang="zh-CN" sz="2000" dirty="0">
                  <a:solidFill>
                    <a:srgbClr val="ED7D3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2" name="Rectangle 48"/>
              <p:cNvSpPr/>
              <p:nvPr/>
            </p:nvSpPr>
            <p:spPr>
              <a:xfrm>
                <a:off x="3427" y="4034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3</a:t>
                </a:r>
                <a:endParaRPr lang="en-US" altLang="zh-CN" sz="2000" dirty="0">
                  <a:solidFill>
                    <a:srgbClr val="ED7D3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3" name="Rectangle 49"/>
              <p:cNvSpPr/>
              <p:nvPr/>
            </p:nvSpPr>
            <p:spPr>
              <a:xfrm>
                <a:off x="5632" y="3126"/>
                <a:ext cx="860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5</a:t>
                </a:r>
                <a:endParaRPr lang="en-US" altLang="zh-CN" sz="2000" dirty="0">
                  <a:solidFill>
                    <a:schemeClr val="accent2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4" name="Rectangle 50"/>
              <p:cNvSpPr/>
              <p:nvPr/>
            </p:nvSpPr>
            <p:spPr>
              <a:xfrm>
                <a:off x="9918" y="3217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6</a:t>
                </a:r>
                <a:endParaRPr lang="en-US" altLang="zh-CN" sz="2000" dirty="0">
                  <a:solidFill>
                    <a:srgbClr val="ED7D3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5" name="Rectangle 51"/>
              <p:cNvSpPr/>
              <p:nvPr/>
            </p:nvSpPr>
            <p:spPr>
              <a:xfrm>
                <a:off x="7836" y="3671"/>
                <a:ext cx="857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*</a:t>
                </a:r>
              </a:p>
            </p:txBody>
          </p:sp>
          <p:sp>
            <p:nvSpPr>
              <p:cNvPr id="26" name="Line 52"/>
              <p:cNvSpPr/>
              <p:nvPr/>
            </p:nvSpPr>
            <p:spPr>
              <a:xfrm>
                <a:off x="10594" y="2744"/>
                <a:ext cx="1503" cy="227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" name="Line 53"/>
              <p:cNvSpPr/>
              <p:nvPr/>
            </p:nvSpPr>
            <p:spPr>
              <a:xfrm flipH="1">
                <a:off x="8300" y="2744"/>
                <a:ext cx="1503" cy="227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" name="Line 54"/>
              <p:cNvSpPr/>
              <p:nvPr/>
            </p:nvSpPr>
            <p:spPr>
              <a:xfrm>
                <a:off x="4055" y="4374"/>
                <a:ext cx="1503" cy="225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" name="Line 55"/>
              <p:cNvSpPr/>
              <p:nvPr/>
            </p:nvSpPr>
            <p:spPr>
              <a:xfrm>
                <a:off x="8451" y="3122"/>
                <a:ext cx="1503" cy="225"/>
              </a:xfrm>
              <a:prstGeom prst="line">
                <a:avLst/>
              </a:prstGeom>
              <a:ln w="25400" cap="flat" cmpd="sng">
                <a:solidFill>
                  <a:srgbClr val="ED7D3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" name="Line 56"/>
              <p:cNvSpPr/>
              <p:nvPr/>
            </p:nvSpPr>
            <p:spPr>
              <a:xfrm>
                <a:off x="6234" y="3468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" name="Line 57"/>
              <p:cNvSpPr/>
              <p:nvPr/>
            </p:nvSpPr>
            <p:spPr>
              <a:xfrm>
                <a:off x="4129" y="3816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" name="Line 58"/>
              <p:cNvSpPr/>
              <p:nvPr/>
            </p:nvSpPr>
            <p:spPr>
              <a:xfrm flipH="1">
                <a:off x="6160" y="3079"/>
                <a:ext cx="1503" cy="225"/>
              </a:xfrm>
              <a:prstGeom prst="line">
                <a:avLst/>
              </a:prstGeom>
              <a:ln w="25400" cap="flat" cmpd="sng">
                <a:solidFill>
                  <a:srgbClr val="ED7D3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" name="Line 59"/>
              <p:cNvSpPr/>
              <p:nvPr/>
            </p:nvSpPr>
            <p:spPr>
              <a:xfrm flipH="1">
                <a:off x="3940" y="3440"/>
                <a:ext cx="1505" cy="225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" name="Line 60"/>
              <p:cNvSpPr/>
              <p:nvPr/>
            </p:nvSpPr>
            <p:spPr>
              <a:xfrm flipH="1">
                <a:off x="1761" y="3803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5" name="Line 61"/>
              <p:cNvSpPr/>
              <p:nvPr/>
            </p:nvSpPr>
            <p:spPr>
              <a:xfrm flipH="1">
                <a:off x="1761" y="4374"/>
                <a:ext cx="1503" cy="225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" name="Rectangle 62"/>
              <p:cNvSpPr/>
              <p:nvPr/>
            </p:nvSpPr>
            <p:spPr>
              <a:xfrm>
                <a:off x="5619" y="4013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)</a:t>
                </a:r>
              </a:p>
            </p:txBody>
          </p:sp>
          <p:sp>
            <p:nvSpPr>
              <p:cNvPr id="37" name="Rectangle 63"/>
              <p:cNvSpPr/>
              <p:nvPr/>
            </p:nvSpPr>
            <p:spPr>
              <a:xfrm>
                <a:off x="1223" y="3998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(</a:t>
                </a:r>
              </a:p>
            </p:txBody>
          </p:sp>
          <p:sp>
            <p:nvSpPr>
              <p:cNvPr id="38" name="Line 64"/>
              <p:cNvSpPr/>
              <p:nvPr/>
            </p:nvSpPr>
            <p:spPr>
              <a:xfrm>
                <a:off x="3677" y="3875"/>
                <a:ext cx="0" cy="287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" name="Line 65"/>
              <p:cNvSpPr/>
              <p:nvPr/>
            </p:nvSpPr>
            <p:spPr>
              <a:xfrm>
                <a:off x="12123" y="3398"/>
                <a:ext cx="0" cy="331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" name="Line 66"/>
              <p:cNvSpPr/>
              <p:nvPr/>
            </p:nvSpPr>
            <p:spPr>
              <a:xfrm>
                <a:off x="10163" y="3761"/>
                <a:ext cx="0" cy="333"/>
              </a:xfrm>
              <a:prstGeom prst="line">
                <a:avLst/>
              </a:prstGeom>
              <a:ln w="25400" cap="flat" cmpd="sng">
                <a:solidFill>
                  <a:srgbClr val="ED7D3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" name="Line 67"/>
              <p:cNvSpPr/>
              <p:nvPr/>
            </p:nvSpPr>
            <p:spPr>
              <a:xfrm>
                <a:off x="3672" y="4488"/>
                <a:ext cx="0" cy="363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" name="Rectangle 69"/>
              <p:cNvSpPr/>
              <p:nvPr/>
            </p:nvSpPr>
            <p:spPr>
              <a:xfrm>
                <a:off x="1411" y="4542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1</a:t>
                </a:r>
                <a:endParaRPr lang="en-US" altLang="zh-CN" sz="2000" dirty="0">
                  <a:solidFill>
                    <a:schemeClr val="accent2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43" name="Line 71"/>
              <p:cNvSpPr/>
              <p:nvPr/>
            </p:nvSpPr>
            <p:spPr>
              <a:xfrm>
                <a:off x="1713" y="5123"/>
                <a:ext cx="0" cy="331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" name="Rectangle 72"/>
              <p:cNvSpPr/>
              <p:nvPr/>
            </p:nvSpPr>
            <p:spPr>
              <a:xfrm>
                <a:off x="1468" y="5461"/>
                <a:ext cx="860" cy="2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45" name="Rectangle 75"/>
              <p:cNvSpPr/>
              <p:nvPr/>
            </p:nvSpPr>
            <p:spPr>
              <a:xfrm>
                <a:off x="9954" y="4034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46" name="Rectangle 76"/>
              <p:cNvSpPr/>
              <p:nvPr/>
            </p:nvSpPr>
            <p:spPr>
              <a:xfrm>
                <a:off x="12000" y="3671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47" name="Rectangle 77"/>
              <p:cNvSpPr/>
              <p:nvPr/>
            </p:nvSpPr>
            <p:spPr>
              <a:xfrm>
                <a:off x="359" y="2491"/>
                <a:ext cx="5293" cy="72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(</a:t>
                </a: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a|b)</a:t>
                </a:r>
                <a:r>
                  <a:rPr lang="en-US" altLang="zh-CN" sz="2000" baseline="30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*</a:t>
                </a: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ab </a:t>
                </a: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ea typeface="楷体" charset="0"/>
                    <a:cs typeface="楷体" charset="0"/>
                  </a:rPr>
                  <a:t>的分解</a:t>
                </a:r>
              </a:p>
            </p:txBody>
          </p:sp>
          <p:sp>
            <p:nvSpPr>
              <p:cNvPr id="48" name="Rectangle 69"/>
              <p:cNvSpPr/>
              <p:nvPr/>
            </p:nvSpPr>
            <p:spPr>
              <a:xfrm>
                <a:off x="5377" y="4542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2</a:t>
                </a:r>
              </a:p>
            </p:txBody>
          </p:sp>
          <p:sp>
            <p:nvSpPr>
              <p:cNvPr id="49" name="Line 71"/>
              <p:cNvSpPr/>
              <p:nvPr/>
            </p:nvSpPr>
            <p:spPr>
              <a:xfrm>
                <a:off x="5679" y="5123"/>
                <a:ext cx="0" cy="331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" name="Rectangle 72"/>
              <p:cNvSpPr/>
              <p:nvPr/>
            </p:nvSpPr>
            <p:spPr>
              <a:xfrm>
                <a:off x="5515" y="5461"/>
                <a:ext cx="860" cy="2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</p:grpSp>
        <p:sp>
          <p:nvSpPr>
            <p:cNvPr id="51" name="Line 67"/>
            <p:cNvSpPr/>
            <p:nvPr/>
          </p:nvSpPr>
          <p:spPr>
            <a:xfrm>
              <a:off x="2840509" y="3301801"/>
              <a:ext cx="0" cy="230505"/>
            </a:xfrm>
            <a:prstGeom prst="line">
              <a:avLst/>
            </a:prstGeom>
            <a:ln w="158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84" name="Rectangle 53"/>
          <p:cNvSpPr/>
          <p:nvPr/>
        </p:nvSpPr>
        <p:spPr>
          <a:xfrm>
            <a:off x="3876273" y="4867995"/>
            <a:ext cx="318384" cy="36041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charset="0"/>
                <a:cs typeface="楷体" charset="0"/>
              </a:rPr>
              <a:t>a</a:t>
            </a:r>
          </a:p>
        </p:txBody>
      </p:sp>
      <p:sp>
        <p:nvSpPr>
          <p:cNvPr id="185" name="Rectangle 54"/>
          <p:cNvSpPr/>
          <p:nvPr/>
        </p:nvSpPr>
        <p:spPr>
          <a:xfrm>
            <a:off x="3889539" y="5600898"/>
            <a:ext cx="318384" cy="359207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charset="0"/>
                <a:cs typeface="楷体" charset="0"/>
              </a:rPr>
              <a:t>b</a:t>
            </a:r>
          </a:p>
        </p:txBody>
      </p:sp>
      <p:sp>
        <p:nvSpPr>
          <p:cNvPr id="186" name="Oval 66"/>
          <p:cNvSpPr/>
          <p:nvPr/>
        </p:nvSpPr>
        <p:spPr>
          <a:xfrm>
            <a:off x="3301798" y="4982096"/>
            <a:ext cx="392212" cy="446745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87" name="Oval 67"/>
          <p:cNvSpPr/>
          <p:nvPr/>
        </p:nvSpPr>
        <p:spPr>
          <a:xfrm>
            <a:off x="4322125" y="5002622"/>
            <a:ext cx="392212" cy="445538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88" name="Oval 68"/>
          <p:cNvSpPr/>
          <p:nvPr/>
        </p:nvSpPr>
        <p:spPr>
          <a:xfrm>
            <a:off x="3345057" y="5725262"/>
            <a:ext cx="392212" cy="445538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89" name="Oval 69"/>
          <p:cNvSpPr/>
          <p:nvPr/>
        </p:nvSpPr>
        <p:spPr>
          <a:xfrm>
            <a:off x="4326163" y="5745789"/>
            <a:ext cx="392212" cy="445538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90" name="Line 70"/>
          <p:cNvSpPr/>
          <p:nvPr/>
        </p:nvSpPr>
        <p:spPr>
          <a:xfrm flipV="1">
            <a:off x="3698624" y="5167435"/>
            <a:ext cx="627539" cy="7848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191" name="Line 75"/>
          <p:cNvSpPr/>
          <p:nvPr/>
        </p:nvSpPr>
        <p:spPr>
          <a:xfrm flipV="1">
            <a:off x="3750534" y="5959502"/>
            <a:ext cx="576205" cy="604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2" name="Oval 46"/>
          <p:cNvSpPr/>
          <p:nvPr/>
        </p:nvSpPr>
        <p:spPr>
          <a:xfrm>
            <a:off x="2570251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223" name="Rectangle 55"/>
          <p:cNvSpPr/>
          <p:nvPr/>
        </p:nvSpPr>
        <p:spPr>
          <a:xfrm>
            <a:off x="2906166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24" name="Oval 60"/>
          <p:cNvSpPr/>
          <p:nvPr/>
        </p:nvSpPr>
        <p:spPr>
          <a:xfrm>
            <a:off x="5022338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225" name="Line 71"/>
          <p:cNvSpPr/>
          <p:nvPr/>
        </p:nvSpPr>
        <p:spPr>
          <a:xfrm flipV="1">
            <a:off x="2896006" y="5208270"/>
            <a:ext cx="403225" cy="168275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6" name="Line 72"/>
          <p:cNvSpPr/>
          <p:nvPr/>
        </p:nvSpPr>
        <p:spPr>
          <a:xfrm>
            <a:off x="4735318" y="5235575"/>
            <a:ext cx="384810" cy="168275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7" name="Line 73"/>
          <p:cNvSpPr/>
          <p:nvPr/>
        </p:nvSpPr>
        <p:spPr>
          <a:xfrm flipV="1">
            <a:off x="4735318" y="5801995"/>
            <a:ext cx="385445" cy="228600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8" name="Line 74"/>
          <p:cNvSpPr/>
          <p:nvPr/>
        </p:nvSpPr>
        <p:spPr>
          <a:xfrm>
            <a:off x="2906801" y="5777230"/>
            <a:ext cx="440055" cy="178435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9" name="Rectangle 76"/>
          <p:cNvSpPr/>
          <p:nvPr/>
        </p:nvSpPr>
        <p:spPr>
          <a:xfrm>
            <a:off x="2906801" y="4951730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30" name="Rectangle 77"/>
          <p:cNvSpPr/>
          <p:nvPr/>
        </p:nvSpPr>
        <p:spPr>
          <a:xfrm>
            <a:off x="4826758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31" name="Rectangle 78"/>
          <p:cNvSpPr/>
          <p:nvPr/>
        </p:nvSpPr>
        <p:spPr>
          <a:xfrm>
            <a:off x="4880733" y="588835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84" name="Rectangle 51"/>
          <p:cNvSpPr/>
          <p:nvPr/>
        </p:nvSpPr>
        <p:spPr>
          <a:xfrm>
            <a:off x="2141690" y="5157470"/>
            <a:ext cx="381000" cy="3822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algn="just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85" name="Oval 52"/>
          <p:cNvSpPr/>
          <p:nvPr/>
        </p:nvSpPr>
        <p:spPr>
          <a:xfrm>
            <a:off x="1422235" y="533209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endParaRPr lang="zh-CN" altLang="en-US" sz="2000" b="1" dirty="0">
              <a:solidFill>
                <a:schemeClr val="accent1"/>
              </a:solidFill>
              <a:latin typeface="楷体" charset="0"/>
              <a:cs typeface="楷体" charset="0"/>
            </a:endParaRPr>
          </a:p>
        </p:txBody>
      </p:sp>
      <p:sp>
        <p:nvSpPr>
          <p:cNvPr id="86" name="Line 59"/>
          <p:cNvSpPr/>
          <p:nvPr/>
        </p:nvSpPr>
        <p:spPr>
          <a:xfrm flipV="1">
            <a:off x="1854035" y="5563870"/>
            <a:ext cx="694690" cy="1270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87" name="Oval 61"/>
          <p:cNvSpPr/>
          <p:nvPr/>
        </p:nvSpPr>
        <p:spPr>
          <a:xfrm>
            <a:off x="6124634" y="535940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endParaRPr lang="zh-CN" altLang="en-US" sz="2000" b="1" dirty="0">
              <a:solidFill>
                <a:schemeClr val="accent1"/>
              </a:solidFill>
              <a:latin typeface="楷体" charset="0"/>
              <a:cs typeface="楷体" charset="0"/>
            </a:endParaRPr>
          </a:p>
        </p:txBody>
      </p:sp>
      <p:sp>
        <p:nvSpPr>
          <p:cNvPr id="88" name="Line 65"/>
          <p:cNvSpPr/>
          <p:nvPr/>
        </p:nvSpPr>
        <p:spPr>
          <a:xfrm flipV="1">
            <a:off x="5475029" y="5563870"/>
            <a:ext cx="655320" cy="1270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89" name="Freeform 79"/>
          <p:cNvSpPr/>
          <p:nvPr/>
        </p:nvSpPr>
        <p:spPr>
          <a:xfrm>
            <a:off x="1492944" y="5795645"/>
            <a:ext cx="4804410" cy="747395"/>
          </a:xfrm>
          <a:custGeom>
            <a:avLst/>
            <a:gdLst>
              <a:gd name="txL" fmla="*/ 0 w 4650"/>
              <a:gd name="txT" fmla="*/ 0 h 1090"/>
              <a:gd name="txR" fmla="*/ 4650 w 4650"/>
              <a:gd name="txB" fmla="*/ 1090 h 1090"/>
            </a:gdLst>
            <a:ahLst/>
            <a:cxnLst>
              <a:cxn ang="0">
                <a:pos x="0" y="0"/>
              </a:cxn>
              <a:cxn ang="0">
                <a:pos x="7" y="76"/>
              </a:cxn>
              <a:cxn ang="0">
                <a:pos x="38" y="108"/>
              </a:cxn>
              <a:cxn ang="0">
                <a:pos x="137" y="110"/>
              </a:cxn>
              <a:cxn ang="0">
                <a:pos x="164" y="82"/>
              </a:cxn>
              <a:cxn ang="0">
                <a:pos x="173" y="5"/>
              </a:cxn>
            </a:cxnLst>
            <a:rect l="txL" t="txT" r="txR" b="txB"/>
            <a:pathLst>
              <a:path w="4650" h="1090">
                <a:moveTo>
                  <a:pt x="0" y="0"/>
                </a:moveTo>
                <a:cubicBezTo>
                  <a:pt x="32" y="120"/>
                  <a:pt x="28" y="550"/>
                  <a:pt x="195" y="720"/>
                </a:cubicBezTo>
                <a:cubicBezTo>
                  <a:pt x="362" y="890"/>
                  <a:pt x="430" y="965"/>
                  <a:pt x="1005" y="1020"/>
                </a:cubicBezTo>
                <a:cubicBezTo>
                  <a:pt x="1580" y="1075"/>
                  <a:pt x="3083" y="1090"/>
                  <a:pt x="3645" y="1050"/>
                </a:cubicBezTo>
                <a:cubicBezTo>
                  <a:pt x="4207" y="1010"/>
                  <a:pt x="4213" y="948"/>
                  <a:pt x="4380" y="780"/>
                </a:cubicBezTo>
                <a:cubicBezTo>
                  <a:pt x="4547" y="612"/>
                  <a:pt x="4594" y="197"/>
                  <a:pt x="4650" y="44"/>
                </a:cubicBezTo>
              </a:path>
            </a:pathLst>
          </a:cu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lstStyle/>
          <a:p>
            <a:endParaRPr lang="zh-CN" altLang="en-US" sz="2000" b="1">
              <a:solidFill>
                <a:schemeClr val="accent1"/>
              </a:solidFill>
              <a:latin typeface="楷体" charset="0"/>
              <a:cs typeface="楷体" charset="0"/>
            </a:endParaRPr>
          </a:p>
        </p:txBody>
      </p:sp>
      <p:sp>
        <p:nvSpPr>
          <p:cNvPr id="90" name="Freeform 80"/>
          <p:cNvSpPr/>
          <p:nvPr/>
        </p:nvSpPr>
        <p:spPr>
          <a:xfrm>
            <a:off x="2621750" y="4726305"/>
            <a:ext cx="2843530" cy="646430"/>
          </a:xfrm>
          <a:custGeom>
            <a:avLst/>
            <a:gdLst>
              <a:gd name="txL" fmla="*/ 0 w 2755"/>
              <a:gd name="txT" fmla="*/ 0 h 1097"/>
              <a:gd name="txR" fmla="*/ 2755 w 2755"/>
              <a:gd name="txB" fmla="*/ 1097 h 1097"/>
            </a:gdLst>
            <a:ahLst/>
            <a:cxnLst>
              <a:cxn ang="0">
                <a:pos x="99" y="112"/>
              </a:cxn>
              <a:cxn ang="0">
                <a:pos x="101" y="45"/>
              </a:cxn>
              <a:cxn ang="0">
                <a:pos x="84" y="6"/>
              </a:cxn>
              <a:cxn ang="0">
                <a:pos x="21" y="6"/>
              </a:cxn>
              <a:cxn ang="0">
                <a:pos x="3" y="45"/>
              </a:cxn>
              <a:cxn ang="0">
                <a:pos x="3" y="115"/>
              </a:cxn>
            </a:cxnLst>
            <a:rect l="txL" t="txT" r="txR" b="txB"/>
            <a:pathLst>
              <a:path w="2755" h="1097">
                <a:moveTo>
                  <a:pt x="2645" y="1067"/>
                </a:moveTo>
                <a:cubicBezTo>
                  <a:pt x="2652" y="962"/>
                  <a:pt x="2755" y="604"/>
                  <a:pt x="2690" y="437"/>
                </a:cubicBezTo>
                <a:cubicBezTo>
                  <a:pt x="2625" y="270"/>
                  <a:pt x="2610" y="124"/>
                  <a:pt x="2255" y="62"/>
                </a:cubicBezTo>
                <a:cubicBezTo>
                  <a:pt x="1900" y="0"/>
                  <a:pt x="922" y="0"/>
                  <a:pt x="560" y="62"/>
                </a:cubicBezTo>
                <a:cubicBezTo>
                  <a:pt x="198" y="124"/>
                  <a:pt x="160" y="265"/>
                  <a:pt x="80" y="437"/>
                </a:cubicBezTo>
                <a:cubicBezTo>
                  <a:pt x="0" y="609"/>
                  <a:pt x="80" y="960"/>
                  <a:pt x="80" y="1097"/>
                </a:cubicBezTo>
              </a:path>
            </a:pathLst>
          </a:cu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lstStyle/>
          <a:p>
            <a:endParaRPr lang="zh-CN" altLang="en-US" sz="2000" b="1">
              <a:solidFill>
                <a:schemeClr val="accent1"/>
              </a:solidFill>
              <a:latin typeface="楷体" charset="0"/>
              <a:cs typeface="楷体" charset="0"/>
            </a:endParaRPr>
          </a:p>
        </p:txBody>
      </p:sp>
      <p:sp>
        <p:nvSpPr>
          <p:cNvPr id="91" name="Rectangle 82"/>
          <p:cNvSpPr/>
          <p:nvPr/>
        </p:nvSpPr>
        <p:spPr>
          <a:xfrm>
            <a:off x="5613459" y="5175250"/>
            <a:ext cx="379730" cy="2895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algn="just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92" name="Rectangle 83"/>
          <p:cNvSpPr/>
          <p:nvPr/>
        </p:nvSpPr>
        <p:spPr>
          <a:xfrm>
            <a:off x="3895560" y="4346575"/>
            <a:ext cx="37973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algn="just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93" name="Rectangle 81"/>
          <p:cNvSpPr/>
          <p:nvPr/>
        </p:nvSpPr>
        <p:spPr>
          <a:xfrm>
            <a:off x="3927849" y="6162675"/>
            <a:ext cx="381000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algn="just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114" name="Rectangle 56"/>
          <p:cNvSpPr/>
          <p:nvPr/>
        </p:nvSpPr>
        <p:spPr>
          <a:xfrm>
            <a:off x="6682831" y="5207635"/>
            <a:ext cx="348615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algn="just"/>
            <a:r>
              <a:rPr lang="en-US" altLang="zh-CN" sz="2000" b="1" dirty="0">
                <a:solidFill>
                  <a:schemeClr val="accent2"/>
                </a:solidFill>
                <a:latin typeface="楷体" charset="0"/>
                <a:cs typeface="楷体" charset="0"/>
              </a:rPr>
              <a:t>a</a:t>
            </a:r>
          </a:p>
        </p:txBody>
      </p:sp>
      <p:sp>
        <p:nvSpPr>
          <p:cNvPr id="115" name="Oval 62"/>
          <p:cNvSpPr/>
          <p:nvPr/>
        </p:nvSpPr>
        <p:spPr>
          <a:xfrm>
            <a:off x="7017321" y="537273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endParaRPr lang="zh-CN" altLang="en-US" sz="2000" b="1" dirty="0">
              <a:solidFill>
                <a:schemeClr val="accent2"/>
              </a:solidFill>
              <a:latin typeface="楷体" charset="0"/>
              <a:cs typeface="楷体" charset="0"/>
            </a:endParaRPr>
          </a:p>
        </p:txBody>
      </p:sp>
      <p:sp>
        <p:nvSpPr>
          <p:cNvPr id="116" name="Line 64"/>
          <p:cNvSpPr/>
          <p:nvPr/>
        </p:nvSpPr>
        <p:spPr>
          <a:xfrm flipV="1">
            <a:off x="6545671" y="5563884"/>
            <a:ext cx="471927" cy="618"/>
          </a:xfrm>
          <a:prstGeom prst="line">
            <a:avLst/>
          </a:prstGeom>
          <a:noFill/>
          <a:ln w="31750" cap="flat" cmpd="sng">
            <a:solidFill>
              <a:schemeClr val="accent2"/>
            </a:solidFill>
            <a:prstDash val="solid"/>
            <a:headEnd type="none" w="med" len="med"/>
            <a:tailEnd type="stealth" w="lg" len="med"/>
          </a:ln>
        </p:spPr>
      </p:sp>
    </p:spTree>
    <p:extLst>
      <p:ext uri="{BB962C8B-B14F-4D97-AF65-F5344CB8AC3E}">
        <p14:creationId xmlns:p14="http://schemas.microsoft.com/office/powerpoint/2010/main" val="1404504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2.2.1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基于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MYT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算法从正则表达式到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742155" y="97404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构造 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CN" sz="2600" b="1" dirty="0" err="1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a|b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)*</a:t>
            </a:r>
            <a:r>
              <a:rPr lang="en-US" altLang="zh-CN" sz="2600" b="1" dirty="0" err="1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ab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NFA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33205" y="1857619"/>
            <a:ext cx="6010414" cy="1844464"/>
            <a:chOff x="1233205" y="1857619"/>
            <a:chExt cx="6010414" cy="1844464"/>
          </a:xfrm>
        </p:grpSpPr>
        <p:grpSp>
          <p:nvGrpSpPr>
            <p:cNvPr id="17" name="组合 7"/>
            <p:cNvGrpSpPr/>
            <p:nvPr/>
          </p:nvGrpSpPr>
          <p:grpSpPr>
            <a:xfrm>
              <a:off x="1233205" y="1857619"/>
              <a:ext cx="6010414" cy="1844464"/>
              <a:chOff x="359" y="2400"/>
              <a:chExt cx="12501" cy="3309"/>
            </a:xfrm>
          </p:grpSpPr>
          <p:sp>
            <p:nvSpPr>
              <p:cNvPr id="18" name="Rectangle 44"/>
              <p:cNvSpPr/>
              <p:nvPr/>
            </p:nvSpPr>
            <p:spPr>
              <a:xfrm>
                <a:off x="9918" y="2400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9</a:t>
                </a:r>
                <a:endParaRPr lang="en-US" altLang="zh-CN" sz="2000" dirty="0">
                  <a:solidFill>
                    <a:srgbClr val="ED7D3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19" name="Rectangle 45"/>
              <p:cNvSpPr/>
              <p:nvPr/>
            </p:nvSpPr>
            <p:spPr>
              <a:xfrm>
                <a:off x="7714" y="2763"/>
                <a:ext cx="857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7</a:t>
                </a:r>
                <a:endParaRPr lang="en-US" altLang="zh-CN" sz="2000" dirty="0">
                  <a:solidFill>
                    <a:srgbClr val="ED7D3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0" name="Rectangle 46"/>
              <p:cNvSpPr/>
              <p:nvPr/>
            </p:nvSpPr>
            <p:spPr>
              <a:xfrm>
                <a:off x="11896" y="2852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8</a:t>
                </a:r>
                <a:endParaRPr lang="en-US" altLang="zh-CN" sz="2000" dirty="0">
                  <a:solidFill>
                    <a:srgbClr val="ED7D3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1" name="Rectangle 47"/>
              <p:cNvSpPr/>
              <p:nvPr/>
            </p:nvSpPr>
            <p:spPr>
              <a:xfrm>
                <a:off x="3427" y="3398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4</a:t>
                </a:r>
                <a:endParaRPr lang="en-US" altLang="zh-CN" sz="2000" dirty="0">
                  <a:solidFill>
                    <a:srgbClr val="ED7D3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2" name="Rectangle 48"/>
              <p:cNvSpPr/>
              <p:nvPr/>
            </p:nvSpPr>
            <p:spPr>
              <a:xfrm>
                <a:off x="3427" y="4034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3</a:t>
                </a:r>
                <a:endParaRPr lang="en-US" altLang="zh-CN" sz="2000" dirty="0">
                  <a:solidFill>
                    <a:srgbClr val="ED7D3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3" name="Rectangle 49"/>
              <p:cNvSpPr/>
              <p:nvPr/>
            </p:nvSpPr>
            <p:spPr>
              <a:xfrm>
                <a:off x="5632" y="3126"/>
                <a:ext cx="860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5</a:t>
                </a:r>
                <a:endParaRPr lang="en-US" altLang="zh-CN" sz="2000" dirty="0">
                  <a:solidFill>
                    <a:schemeClr val="accent2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4" name="Rectangle 50"/>
              <p:cNvSpPr/>
              <p:nvPr/>
            </p:nvSpPr>
            <p:spPr>
              <a:xfrm>
                <a:off x="9918" y="3217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6</a:t>
                </a:r>
                <a:endParaRPr lang="en-US" altLang="zh-CN" sz="2000" dirty="0">
                  <a:solidFill>
                    <a:srgbClr val="ED7D3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5" name="Rectangle 51"/>
              <p:cNvSpPr/>
              <p:nvPr/>
            </p:nvSpPr>
            <p:spPr>
              <a:xfrm>
                <a:off x="7836" y="3671"/>
                <a:ext cx="857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*</a:t>
                </a:r>
              </a:p>
            </p:txBody>
          </p:sp>
          <p:sp>
            <p:nvSpPr>
              <p:cNvPr id="26" name="Line 52"/>
              <p:cNvSpPr/>
              <p:nvPr/>
            </p:nvSpPr>
            <p:spPr>
              <a:xfrm>
                <a:off x="10594" y="2744"/>
                <a:ext cx="1503" cy="227"/>
              </a:xfrm>
              <a:prstGeom prst="line">
                <a:avLst/>
              </a:prstGeom>
              <a:ln w="25400" cap="flat" cmpd="sng">
                <a:solidFill>
                  <a:srgbClr val="ED7D3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" name="Line 53"/>
              <p:cNvSpPr/>
              <p:nvPr/>
            </p:nvSpPr>
            <p:spPr>
              <a:xfrm flipH="1">
                <a:off x="8300" y="2744"/>
                <a:ext cx="1503" cy="227"/>
              </a:xfrm>
              <a:prstGeom prst="line">
                <a:avLst/>
              </a:prstGeom>
              <a:ln w="25400" cap="flat" cmpd="sng">
                <a:solidFill>
                  <a:srgbClr val="ED7D3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" name="Line 54"/>
              <p:cNvSpPr/>
              <p:nvPr/>
            </p:nvSpPr>
            <p:spPr>
              <a:xfrm>
                <a:off x="4055" y="4374"/>
                <a:ext cx="1503" cy="225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" name="Line 55"/>
              <p:cNvSpPr/>
              <p:nvPr/>
            </p:nvSpPr>
            <p:spPr>
              <a:xfrm>
                <a:off x="8451" y="3122"/>
                <a:ext cx="1503" cy="225"/>
              </a:xfrm>
              <a:prstGeom prst="line">
                <a:avLst/>
              </a:prstGeom>
              <a:ln w="25400" cap="flat" cmpd="sng">
                <a:solidFill>
                  <a:srgbClr val="ED7D3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" name="Line 56"/>
              <p:cNvSpPr/>
              <p:nvPr/>
            </p:nvSpPr>
            <p:spPr>
              <a:xfrm>
                <a:off x="6234" y="3468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" name="Line 57"/>
              <p:cNvSpPr/>
              <p:nvPr/>
            </p:nvSpPr>
            <p:spPr>
              <a:xfrm>
                <a:off x="4129" y="3816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" name="Line 58"/>
              <p:cNvSpPr/>
              <p:nvPr/>
            </p:nvSpPr>
            <p:spPr>
              <a:xfrm flipH="1">
                <a:off x="6160" y="3079"/>
                <a:ext cx="1503" cy="225"/>
              </a:xfrm>
              <a:prstGeom prst="line">
                <a:avLst/>
              </a:prstGeom>
              <a:ln w="25400" cap="flat" cmpd="sng">
                <a:solidFill>
                  <a:srgbClr val="ED7D3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" name="Line 59"/>
              <p:cNvSpPr/>
              <p:nvPr/>
            </p:nvSpPr>
            <p:spPr>
              <a:xfrm flipH="1">
                <a:off x="3940" y="3440"/>
                <a:ext cx="1505" cy="225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" name="Line 60"/>
              <p:cNvSpPr/>
              <p:nvPr/>
            </p:nvSpPr>
            <p:spPr>
              <a:xfrm flipH="1">
                <a:off x="1761" y="3803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5" name="Line 61"/>
              <p:cNvSpPr/>
              <p:nvPr/>
            </p:nvSpPr>
            <p:spPr>
              <a:xfrm flipH="1">
                <a:off x="1761" y="4374"/>
                <a:ext cx="1503" cy="225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" name="Rectangle 62"/>
              <p:cNvSpPr/>
              <p:nvPr/>
            </p:nvSpPr>
            <p:spPr>
              <a:xfrm>
                <a:off x="5619" y="4013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)</a:t>
                </a:r>
              </a:p>
            </p:txBody>
          </p:sp>
          <p:sp>
            <p:nvSpPr>
              <p:cNvPr id="37" name="Rectangle 63"/>
              <p:cNvSpPr/>
              <p:nvPr/>
            </p:nvSpPr>
            <p:spPr>
              <a:xfrm>
                <a:off x="1223" y="3998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(</a:t>
                </a:r>
              </a:p>
            </p:txBody>
          </p:sp>
          <p:sp>
            <p:nvSpPr>
              <p:cNvPr id="38" name="Line 64"/>
              <p:cNvSpPr/>
              <p:nvPr/>
            </p:nvSpPr>
            <p:spPr>
              <a:xfrm>
                <a:off x="3677" y="3875"/>
                <a:ext cx="0" cy="287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" name="Line 65"/>
              <p:cNvSpPr/>
              <p:nvPr/>
            </p:nvSpPr>
            <p:spPr>
              <a:xfrm>
                <a:off x="12123" y="3398"/>
                <a:ext cx="0" cy="331"/>
              </a:xfrm>
              <a:prstGeom prst="line">
                <a:avLst/>
              </a:prstGeom>
              <a:ln w="25400" cap="flat" cmpd="sng">
                <a:solidFill>
                  <a:srgbClr val="ED7D3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" name="Line 66"/>
              <p:cNvSpPr/>
              <p:nvPr/>
            </p:nvSpPr>
            <p:spPr>
              <a:xfrm>
                <a:off x="10163" y="3761"/>
                <a:ext cx="0" cy="333"/>
              </a:xfrm>
              <a:prstGeom prst="line">
                <a:avLst/>
              </a:prstGeom>
              <a:ln w="25400" cap="flat" cmpd="sng">
                <a:solidFill>
                  <a:srgbClr val="ED7D3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" name="Line 67"/>
              <p:cNvSpPr/>
              <p:nvPr/>
            </p:nvSpPr>
            <p:spPr>
              <a:xfrm>
                <a:off x="3672" y="4488"/>
                <a:ext cx="0" cy="363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" name="Rectangle 69"/>
              <p:cNvSpPr/>
              <p:nvPr/>
            </p:nvSpPr>
            <p:spPr>
              <a:xfrm>
                <a:off x="1411" y="4542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1</a:t>
                </a:r>
                <a:endParaRPr lang="en-US" altLang="zh-CN" sz="2000" dirty="0">
                  <a:solidFill>
                    <a:schemeClr val="accent2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43" name="Line 71"/>
              <p:cNvSpPr/>
              <p:nvPr/>
            </p:nvSpPr>
            <p:spPr>
              <a:xfrm>
                <a:off x="1713" y="5123"/>
                <a:ext cx="0" cy="331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" name="Rectangle 72"/>
              <p:cNvSpPr/>
              <p:nvPr/>
            </p:nvSpPr>
            <p:spPr>
              <a:xfrm>
                <a:off x="1468" y="5461"/>
                <a:ext cx="860" cy="2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45" name="Rectangle 75"/>
              <p:cNvSpPr/>
              <p:nvPr/>
            </p:nvSpPr>
            <p:spPr>
              <a:xfrm>
                <a:off x="9954" y="4034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46" name="Rectangle 76"/>
              <p:cNvSpPr/>
              <p:nvPr/>
            </p:nvSpPr>
            <p:spPr>
              <a:xfrm>
                <a:off x="12000" y="3671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47" name="Rectangle 77"/>
              <p:cNvSpPr/>
              <p:nvPr/>
            </p:nvSpPr>
            <p:spPr>
              <a:xfrm>
                <a:off x="359" y="2491"/>
                <a:ext cx="5293" cy="72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(</a:t>
                </a: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a|b)</a:t>
                </a:r>
                <a:r>
                  <a:rPr lang="en-US" altLang="zh-CN" sz="2000" baseline="30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*</a:t>
                </a: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ab </a:t>
                </a: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ea typeface="楷体" charset="0"/>
                    <a:cs typeface="楷体" charset="0"/>
                  </a:rPr>
                  <a:t>的分解</a:t>
                </a:r>
              </a:p>
            </p:txBody>
          </p:sp>
          <p:sp>
            <p:nvSpPr>
              <p:cNvPr id="48" name="Rectangle 69"/>
              <p:cNvSpPr/>
              <p:nvPr/>
            </p:nvSpPr>
            <p:spPr>
              <a:xfrm>
                <a:off x="5377" y="4542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2</a:t>
                </a:r>
              </a:p>
            </p:txBody>
          </p:sp>
          <p:sp>
            <p:nvSpPr>
              <p:cNvPr id="49" name="Line 71"/>
              <p:cNvSpPr/>
              <p:nvPr/>
            </p:nvSpPr>
            <p:spPr>
              <a:xfrm>
                <a:off x="5679" y="5123"/>
                <a:ext cx="0" cy="331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" name="Rectangle 72"/>
              <p:cNvSpPr/>
              <p:nvPr/>
            </p:nvSpPr>
            <p:spPr>
              <a:xfrm>
                <a:off x="5515" y="5461"/>
                <a:ext cx="860" cy="2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</p:grpSp>
        <p:sp>
          <p:nvSpPr>
            <p:cNvPr id="51" name="Line 67"/>
            <p:cNvSpPr/>
            <p:nvPr/>
          </p:nvSpPr>
          <p:spPr>
            <a:xfrm>
              <a:off x="2840509" y="3301801"/>
              <a:ext cx="0" cy="230505"/>
            </a:xfrm>
            <a:prstGeom prst="line">
              <a:avLst/>
            </a:prstGeom>
            <a:ln w="158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84" name="Rectangle 53"/>
          <p:cNvSpPr/>
          <p:nvPr/>
        </p:nvSpPr>
        <p:spPr>
          <a:xfrm>
            <a:off x="3876273" y="4867995"/>
            <a:ext cx="318384" cy="36041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charset="0"/>
                <a:cs typeface="楷体" charset="0"/>
              </a:rPr>
              <a:t>a</a:t>
            </a:r>
          </a:p>
        </p:txBody>
      </p:sp>
      <p:sp>
        <p:nvSpPr>
          <p:cNvPr id="185" name="Rectangle 54"/>
          <p:cNvSpPr/>
          <p:nvPr/>
        </p:nvSpPr>
        <p:spPr>
          <a:xfrm>
            <a:off x="3889539" y="5600898"/>
            <a:ext cx="318384" cy="359207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charset="0"/>
                <a:cs typeface="楷体" charset="0"/>
              </a:rPr>
              <a:t>b</a:t>
            </a:r>
          </a:p>
        </p:txBody>
      </p:sp>
      <p:sp>
        <p:nvSpPr>
          <p:cNvPr id="186" name="Oval 66"/>
          <p:cNvSpPr/>
          <p:nvPr/>
        </p:nvSpPr>
        <p:spPr>
          <a:xfrm>
            <a:off x="3301798" y="4982096"/>
            <a:ext cx="392212" cy="446745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87" name="Oval 67"/>
          <p:cNvSpPr/>
          <p:nvPr/>
        </p:nvSpPr>
        <p:spPr>
          <a:xfrm>
            <a:off x="4322125" y="5002622"/>
            <a:ext cx="392212" cy="445538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88" name="Oval 68"/>
          <p:cNvSpPr/>
          <p:nvPr/>
        </p:nvSpPr>
        <p:spPr>
          <a:xfrm>
            <a:off x="3345057" y="5725262"/>
            <a:ext cx="392212" cy="445538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89" name="Oval 69"/>
          <p:cNvSpPr/>
          <p:nvPr/>
        </p:nvSpPr>
        <p:spPr>
          <a:xfrm>
            <a:off x="4326163" y="5745789"/>
            <a:ext cx="392212" cy="445538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90" name="Line 70"/>
          <p:cNvSpPr/>
          <p:nvPr/>
        </p:nvSpPr>
        <p:spPr>
          <a:xfrm flipV="1">
            <a:off x="3698624" y="5167435"/>
            <a:ext cx="627539" cy="7848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191" name="Line 75"/>
          <p:cNvSpPr/>
          <p:nvPr/>
        </p:nvSpPr>
        <p:spPr>
          <a:xfrm flipV="1">
            <a:off x="3750534" y="5959502"/>
            <a:ext cx="576205" cy="604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2" name="Oval 46"/>
          <p:cNvSpPr/>
          <p:nvPr/>
        </p:nvSpPr>
        <p:spPr>
          <a:xfrm>
            <a:off x="2570251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223" name="Rectangle 55"/>
          <p:cNvSpPr/>
          <p:nvPr/>
        </p:nvSpPr>
        <p:spPr>
          <a:xfrm>
            <a:off x="2906166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24" name="Oval 60"/>
          <p:cNvSpPr/>
          <p:nvPr/>
        </p:nvSpPr>
        <p:spPr>
          <a:xfrm>
            <a:off x="5022338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225" name="Line 71"/>
          <p:cNvSpPr/>
          <p:nvPr/>
        </p:nvSpPr>
        <p:spPr>
          <a:xfrm flipV="1">
            <a:off x="2896006" y="5208270"/>
            <a:ext cx="403225" cy="168275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6" name="Line 72"/>
          <p:cNvSpPr/>
          <p:nvPr/>
        </p:nvSpPr>
        <p:spPr>
          <a:xfrm>
            <a:off x="4735318" y="5235575"/>
            <a:ext cx="384810" cy="168275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7" name="Line 73"/>
          <p:cNvSpPr/>
          <p:nvPr/>
        </p:nvSpPr>
        <p:spPr>
          <a:xfrm flipV="1">
            <a:off x="4735318" y="5801995"/>
            <a:ext cx="385445" cy="228600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8" name="Line 74"/>
          <p:cNvSpPr/>
          <p:nvPr/>
        </p:nvSpPr>
        <p:spPr>
          <a:xfrm>
            <a:off x="2906801" y="5777230"/>
            <a:ext cx="440055" cy="178435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9" name="Rectangle 76"/>
          <p:cNvSpPr/>
          <p:nvPr/>
        </p:nvSpPr>
        <p:spPr>
          <a:xfrm>
            <a:off x="2906801" y="4951730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30" name="Rectangle 77"/>
          <p:cNvSpPr/>
          <p:nvPr/>
        </p:nvSpPr>
        <p:spPr>
          <a:xfrm>
            <a:off x="4826758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31" name="Rectangle 78"/>
          <p:cNvSpPr/>
          <p:nvPr/>
        </p:nvSpPr>
        <p:spPr>
          <a:xfrm>
            <a:off x="4880733" y="588835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84" name="Rectangle 51"/>
          <p:cNvSpPr/>
          <p:nvPr/>
        </p:nvSpPr>
        <p:spPr>
          <a:xfrm>
            <a:off x="2141690" y="5157470"/>
            <a:ext cx="381000" cy="3822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algn="just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85" name="Oval 52"/>
          <p:cNvSpPr/>
          <p:nvPr/>
        </p:nvSpPr>
        <p:spPr>
          <a:xfrm>
            <a:off x="1422235" y="533209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endParaRPr lang="zh-CN" altLang="en-US" sz="2000" b="1" dirty="0">
              <a:solidFill>
                <a:schemeClr val="accent1"/>
              </a:solidFill>
              <a:latin typeface="楷体" charset="0"/>
              <a:cs typeface="楷体" charset="0"/>
            </a:endParaRPr>
          </a:p>
        </p:txBody>
      </p:sp>
      <p:sp>
        <p:nvSpPr>
          <p:cNvPr id="86" name="Line 59"/>
          <p:cNvSpPr/>
          <p:nvPr/>
        </p:nvSpPr>
        <p:spPr>
          <a:xfrm flipV="1">
            <a:off x="1854035" y="5563870"/>
            <a:ext cx="694690" cy="1270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87" name="Oval 61"/>
          <p:cNvSpPr/>
          <p:nvPr/>
        </p:nvSpPr>
        <p:spPr>
          <a:xfrm>
            <a:off x="6124634" y="535940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endParaRPr lang="zh-CN" altLang="en-US" sz="2000" b="1" dirty="0">
              <a:solidFill>
                <a:schemeClr val="accent1"/>
              </a:solidFill>
              <a:latin typeface="楷体" charset="0"/>
              <a:cs typeface="楷体" charset="0"/>
            </a:endParaRPr>
          </a:p>
        </p:txBody>
      </p:sp>
      <p:sp>
        <p:nvSpPr>
          <p:cNvPr id="88" name="Line 65"/>
          <p:cNvSpPr/>
          <p:nvPr/>
        </p:nvSpPr>
        <p:spPr>
          <a:xfrm flipV="1">
            <a:off x="5475029" y="5563870"/>
            <a:ext cx="655320" cy="1270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89" name="Freeform 79"/>
          <p:cNvSpPr/>
          <p:nvPr/>
        </p:nvSpPr>
        <p:spPr>
          <a:xfrm>
            <a:off x="1492944" y="5795645"/>
            <a:ext cx="4804410" cy="747395"/>
          </a:xfrm>
          <a:custGeom>
            <a:avLst/>
            <a:gdLst>
              <a:gd name="txL" fmla="*/ 0 w 4650"/>
              <a:gd name="txT" fmla="*/ 0 h 1090"/>
              <a:gd name="txR" fmla="*/ 4650 w 4650"/>
              <a:gd name="txB" fmla="*/ 1090 h 1090"/>
            </a:gdLst>
            <a:ahLst/>
            <a:cxnLst>
              <a:cxn ang="0">
                <a:pos x="0" y="0"/>
              </a:cxn>
              <a:cxn ang="0">
                <a:pos x="7" y="76"/>
              </a:cxn>
              <a:cxn ang="0">
                <a:pos x="38" y="108"/>
              </a:cxn>
              <a:cxn ang="0">
                <a:pos x="137" y="110"/>
              </a:cxn>
              <a:cxn ang="0">
                <a:pos x="164" y="82"/>
              </a:cxn>
              <a:cxn ang="0">
                <a:pos x="173" y="5"/>
              </a:cxn>
            </a:cxnLst>
            <a:rect l="txL" t="txT" r="txR" b="txB"/>
            <a:pathLst>
              <a:path w="4650" h="1090">
                <a:moveTo>
                  <a:pt x="0" y="0"/>
                </a:moveTo>
                <a:cubicBezTo>
                  <a:pt x="32" y="120"/>
                  <a:pt x="28" y="550"/>
                  <a:pt x="195" y="720"/>
                </a:cubicBezTo>
                <a:cubicBezTo>
                  <a:pt x="362" y="890"/>
                  <a:pt x="430" y="965"/>
                  <a:pt x="1005" y="1020"/>
                </a:cubicBezTo>
                <a:cubicBezTo>
                  <a:pt x="1580" y="1075"/>
                  <a:pt x="3083" y="1090"/>
                  <a:pt x="3645" y="1050"/>
                </a:cubicBezTo>
                <a:cubicBezTo>
                  <a:pt x="4207" y="1010"/>
                  <a:pt x="4213" y="948"/>
                  <a:pt x="4380" y="780"/>
                </a:cubicBezTo>
                <a:cubicBezTo>
                  <a:pt x="4547" y="612"/>
                  <a:pt x="4594" y="197"/>
                  <a:pt x="4650" y="44"/>
                </a:cubicBezTo>
              </a:path>
            </a:pathLst>
          </a:cu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lstStyle/>
          <a:p>
            <a:endParaRPr lang="zh-CN" altLang="en-US" sz="2000" b="1">
              <a:solidFill>
                <a:schemeClr val="accent1"/>
              </a:solidFill>
              <a:latin typeface="楷体" charset="0"/>
              <a:cs typeface="楷体" charset="0"/>
            </a:endParaRPr>
          </a:p>
        </p:txBody>
      </p:sp>
      <p:sp>
        <p:nvSpPr>
          <p:cNvPr id="90" name="Freeform 80"/>
          <p:cNvSpPr/>
          <p:nvPr/>
        </p:nvSpPr>
        <p:spPr>
          <a:xfrm>
            <a:off x="2621750" y="4726305"/>
            <a:ext cx="2843530" cy="646430"/>
          </a:xfrm>
          <a:custGeom>
            <a:avLst/>
            <a:gdLst>
              <a:gd name="txL" fmla="*/ 0 w 2755"/>
              <a:gd name="txT" fmla="*/ 0 h 1097"/>
              <a:gd name="txR" fmla="*/ 2755 w 2755"/>
              <a:gd name="txB" fmla="*/ 1097 h 1097"/>
            </a:gdLst>
            <a:ahLst/>
            <a:cxnLst>
              <a:cxn ang="0">
                <a:pos x="99" y="112"/>
              </a:cxn>
              <a:cxn ang="0">
                <a:pos x="101" y="45"/>
              </a:cxn>
              <a:cxn ang="0">
                <a:pos x="84" y="6"/>
              </a:cxn>
              <a:cxn ang="0">
                <a:pos x="21" y="6"/>
              </a:cxn>
              <a:cxn ang="0">
                <a:pos x="3" y="45"/>
              </a:cxn>
              <a:cxn ang="0">
                <a:pos x="3" y="115"/>
              </a:cxn>
            </a:cxnLst>
            <a:rect l="txL" t="txT" r="txR" b="txB"/>
            <a:pathLst>
              <a:path w="2755" h="1097">
                <a:moveTo>
                  <a:pt x="2645" y="1067"/>
                </a:moveTo>
                <a:cubicBezTo>
                  <a:pt x="2652" y="962"/>
                  <a:pt x="2755" y="604"/>
                  <a:pt x="2690" y="437"/>
                </a:cubicBezTo>
                <a:cubicBezTo>
                  <a:pt x="2625" y="270"/>
                  <a:pt x="2610" y="124"/>
                  <a:pt x="2255" y="62"/>
                </a:cubicBezTo>
                <a:cubicBezTo>
                  <a:pt x="1900" y="0"/>
                  <a:pt x="922" y="0"/>
                  <a:pt x="560" y="62"/>
                </a:cubicBezTo>
                <a:cubicBezTo>
                  <a:pt x="198" y="124"/>
                  <a:pt x="160" y="265"/>
                  <a:pt x="80" y="437"/>
                </a:cubicBezTo>
                <a:cubicBezTo>
                  <a:pt x="0" y="609"/>
                  <a:pt x="80" y="960"/>
                  <a:pt x="80" y="1097"/>
                </a:cubicBezTo>
              </a:path>
            </a:pathLst>
          </a:cu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lstStyle/>
          <a:p>
            <a:endParaRPr lang="zh-CN" altLang="en-US" sz="2000" b="1">
              <a:solidFill>
                <a:schemeClr val="accent1"/>
              </a:solidFill>
              <a:latin typeface="楷体" charset="0"/>
              <a:cs typeface="楷体" charset="0"/>
            </a:endParaRPr>
          </a:p>
        </p:txBody>
      </p:sp>
      <p:sp>
        <p:nvSpPr>
          <p:cNvPr id="91" name="Rectangle 82"/>
          <p:cNvSpPr/>
          <p:nvPr/>
        </p:nvSpPr>
        <p:spPr>
          <a:xfrm>
            <a:off x="5613459" y="5175250"/>
            <a:ext cx="379730" cy="2895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algn="just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92" name="Rectangle 83"/>
          <p:cNvSpPr/>
          <p:nvPr/>
        </p:nvSpPr>
        <p:spPr>
          <a:xfrm>
            <a:off x="3895560" y="4346575"/>
            <a:ext cx="37973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algn="just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93" name="Rectangle 81"/>
          <p:cNvSpPr/>
          <p:nvPr/>
        </p:nvSpPr>
        <p:spPr>
          <a:xfrm>
            <a:off x="3927849" y="6162675"/>
            <a:ext cx="381000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algn="just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grpSp>
        <p:nvGrpSpPr>
          <p:cNvPr id="73" name="Group 47"/>
          <p:cNvGrpSpPr/>
          <p:nvPr/>
        </p:nvGrpSpPr>
        <p:grpSpPr>
          <a:xfrm>
            <a:off x="7811332" y="5371465"/>
            <a:ext cx="431800" cy="468630"/>
            <a:chOff x="7120" y="12162"/>
            <a:chExt cx="425" cy="425"/>
          </a:xfrm>
          <a:noFill/>
        </p:grpSpPr>
        <p:sp>
          <p:nvSpPr>
            <p:cNvPr id="74" name="Oval 48"/>
            <p:cNvSpPr/>
            <p:nvPr/>
          </p:nvSpPr>
          <p:spPr>
            <a:xfrm>
              <a:off x="7120" y="12162"/>
              <a:ext cx="425" cy="425"/>
            </a:xfrm>
            <a:prstGeom prst="ellipse">
              <a:avLst/>
            </a:prstGeom>
            <a:grpFill/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lstStyle/>
            <a:p>
              <a:pPr algn="just"/>
              <a:endParaRPr lang="zh-CN" altLang="en-US" sz="2000" dirty="0">
                <a:solidFill>
                  <a:srgbClr val="ED7D31"/>
                </a:solidFill>
                <a:latin typeface="楷体" charset="0"/>
                <a:cs typeface="楷体" charset="0"/>
              </a:endParaRPr>
            </a:p>
          </p:txBody>
        </p:sp>
        <p:sp>
          <p:nvSpPr>
            <p:cNvPr id="75" name="Oval 49"/>
            <p:cNvSpPr/>
            <p:nvPr/>
          </p:nvSpPr>
          <p:spPr>
            <a:xfrm>
              <a:off x="7180" y="12218"/>
              <a:ext cx="312" cy="312"/>
            </a:xfrm>
            <a:prstGeom prst="ellipse">
              <a:avLst/>
            </a:prstGeom>
            <a:grpFill/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lstStyle/>
            <a:p>
              <a:pPr algn="just"/>
              <a:endParaRPr lang="zh-CN" altLang="en-US" sz="2000" dirty="0">
                <a:solidFill>
                  <a:srgbClr val="ED7D31"/>
                </a:solidFill>
                <a:latin typeface="楷体" charset="0"/>
                <a:cs typeface="楷体" charset="0"/>
              </a:endParaRPr>
            </a:p>
          </p:txBody>
        </p:sp>
      </p:grpSp>
      <p:sp>
        <p:nvSpPr>
          <p:cNvPr id="76" name="Rectangle 57"/>
          <p:cNvSpPr/>
          <p:nvPr/>
        </p:nvSpPr>
        <p:spPr>
          <a:xfrm>
            <a:off x="7464809" y="5236746"/>
            <a:ext cx="396240" cy="3949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algn="just"/>
            <a:r>
              <a:rPr lang="en-US" altLang="zh-CN" sz="2000" dirty="0">
                <a:solidFill>
                  <a:schemeClr val="accent2"/>
                </a:solidFill>
                <a:latin typeface="楷体" charset="0"/>
                <a:cs typeface="楷体" charset="0"/>
              </a:rPr>
              <a:t>b</a:t>
            </a:r>
          </a:p>
        </p:txBody>
      </p:sp>
      <p:sp>
        <p:nvSpPr>
          <p:cNvPr id="77" name="Line 63"/>
          <p:cNvSpPr/>
          <p:nvPr/>
        </p:nvSpPr>
        <p:spPr>
          <a:xfrm flipV="1">
            <a:off x="7437365" y="5574647"/>
            <a:ext cx="396000" cy="10763"/>
          </a:xfrm>
          <a:prstGeom prst="line">
            <a:avLst/>
          </a:prstGeom>
          <a:noFill/>
          <a:ln w="25400" cap="flat" cmpd="sng">
            <a:solidFill>
              <a:schemeClr val="accent2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81" name="Rectangle 56"/>
          <p:cNvSpPr/>
          <p:nvPr/>
        </p:nvSpPr>
        <p:spPr>
          <a:xfrm>
            <a:off x="6682831" y="5207635"/>
            <a:ext cx="348615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algn="just"/>
            <a:r>
              <a:rPr lang="en-US" altLang="zh-CN" sz="2000" b="1" dirty="0">
                <a:solidFill>
                  <a:schemeClr val="bg1"/>
                </a:solidFill>
                <a:latin typeface="楷体" charset="0"/>
                <a:cs typeface="楷体" charset="0"/>
              </a:rPr>
              <a:t>a</a:t>
            </a:r>
          </a:p>
        </p:txBody>
      </p:sp>
      <p:sp>
        <p:nvSpPr>
          <p:cNvPr id="82" name="Oval 62"/>
          <p:cNvSpPr/>
          <p:nvPr/>
        </p:nvSpPr>
        <p:spPr>
          <a:xfrm>
            <a:off x="7017321" y="537273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endParaRPr lang="zh-CN" altLang="en-US" sz="2000" b="1" dirty="0">
              <a:solidFill>
                <a:schemeClr val="bg1"/>
              </a:solidFill>
              <a:latin typeface="楷体" charset="0"/>
              <a:cs typeface="楷体" charset="0"/>
            </a:endParaRPr>
          </a:p>
        </p:txBody>
      </p:sp>
      <p:sp>
        <p:nvSpPr>
          <p:cNvPr id="83" name="Line 64"/>
          <p:cNvSpPr/>
          <p:nvPr/>
        </p:nvSpPr>
        <p:spPr>
          <a:xfrm flipV="1">
            <a:off x="6545671" y="5563884"/>
            <a:ext cx="471927" cy="618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</p:spTree>
    <p:extLst>
      <p:ext uri="{BB962C8B-B14F-4D97-AF65-F5344CB8AC3E}">
        <p14:creationId xmlns:p14="http://schemas.microsoft.com/office/powerpoint/2010/main" val="4177052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2.2.1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基于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MYT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算法从正则表达式到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742155" y="97404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构造 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CN" sz="2600" b="1" dirty="0" err="1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a|b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)*</a:t>
            </a:r>
            <a:r>
              <a:rPr lang="en-US" altLang="zh-CN" sz="2600" b="1" dirty="0" err="1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ab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NFA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33205" y="1857619"/>
            <a:ext cx="6010414" cy="1844464"/>
            <a:chOff x="1233205" y="1857619"/>
            <a:chExt cx="6010414" cy="1844464"/>
          </a:xfrm>
        </p:grpSpPr>
        <p:grpSp>
          <p:nvGrpSpPr>
            <p:cNvPr id="17" name="组合 7"/>
            <p:cNvGrpSpPr/>
            <p:nvPr/>
          </p:nvGrpSpPr>
          <p:grpSpPr>
            <a:xfrm>
              <a:off x="1233205" y="1857619"/>
              <a:ext cx="6010414" cy="1844464"/>
              <a:chOff x="359" y="2400"/>
              <a:chExt cx="12501" cy="3309"/>
            </a:xfrm>
          </p:grpSpPr>
          <p:sp>
            <p:nvSpPr>
              <p:cNvPr id="18" name="Rectangle 44"/>
              <p:cNvSpPr/>
              <p:nvPr/>
            </p:nvSpPr>
            <p:spPr>
              <a:xfrm>
                <a:off x="9918" y="2400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9</a:t>
                </a:r>
                <a:endParaRPr lang="en-US" altLang="zh-CN" sz="2000" dirty="0">
                  <a:solidFill>
                    <a:srgbClr val="ED7D3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19" name="Rectangle 45"/>
              <p:cNvSpPr/>
              <p:nvPr/>
            </p:nvSpPr>
            <p:spPr>
              <a:xfrm>
                <a:off x="7714" y="2763"/>
                <a:ext cx="857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7</a:t>
                </a:r>
                <a:endParaRPr lang="en-US" altLang="zh-CN" sz="2000" dirty="0">
                  <a:solidFill>
                    <a:srgbClr val="ED7D3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0" name="Rectangle 46"/>
              <p:cNvSpPr/>
              <p:nvPr/>
            </p:nvSpPr>
            <p:spPr>
              <a:xfrm>
                <a:off x="11896" y="2852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8</a:t>
                </a:r>
                <a:endParaRPr lang="en-US" altLang="zh-CN" sz="2000" dirty="0">
                  <a:solidFill>
                    <a:srgbClr val="ED7D3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1" name="Rectangle 47"/>
              <p:cNvSpPr/>
              <p:nvPr/>
            </p:nvSpPr>
            <p:spPr>
              <a:xfrm>
                <a:off x="3427" y="3398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4</a:t>
                </a:r>
                <a:endParaRPr lang="en-US" altLang="zh-CN" sz="2000" dirty="0">
                  <a:solidFill>
                    <a:srgbClr val="ED7D3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2" name="Rectangle 48"/>
              <p:cNvSpPr/>
              <p:nvPr/>
            </p:nvSpPr>
            <p:spPr>
              <a:xfrm>
                <a:off x="3427" y="4034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3</a:t>
                </a:r>
                <a:endParaRPr lang="en-US" altLang="zh-CN" sz="2000" dirty="0">
                  <a:solidFill>
                    <a:srgbClr val="ED7D3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3" name="Rectangle 49"/>
              <p:cNvSpPr/>
              <p:nvPr/>
            </p:nvSpPr>
            <p:spPr>
              <a:xfrm>
                <a:off x="5632" y="3126"/>
                <a:ext cx="860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5</a:t>
                </a:r>
                <a:endParaRPr lang="en-US" altLang="zh-CN" sz="2000" dirty="0">
                  <a:solidFill>
                    <a:schemeClr val="accent2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4" name="Rectangle 50"/>
              <p:cNvSpPr/>
              <p:nvPr/>
            </p:nvSpPr>
            <p:spPr>
              <a:xfrm>
                <a:off x="9918" y="3217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6</a:t>
                </a:r>
                <a:endParaRPr lang="en-US" altLang="zh-CN" sz="2000" dirty="0">
                  <a:solidFill>
                    <a:srgbClr val="ED7D3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5" name="Rectangle 51"/>
              <p:cNvSpPr/>
              <p:nvPr/>
            </p:nvSpPr>
            <p:spPr>
              <a:xfrm>
                <a:off x="7836" y="3671"/>
                <a:ext cx="857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*</a:t>
                </a:r>
              </a:p>
            </p:txBody>
          </p:sp>
          <p:sp>
            <p:nvSpPr>
              <p:cNvPr id="26" name="Line 52"/>
              <p:cNvSpPr/>
              <p:nvPr/>
            </p:nvSpPr>
            <p:spPr>
              <a:xfrm>
                <a:off x="10594" y="2744"/>
                <a:ext cx="1503" cy="227"/>
              </a:xfrm>
              <a:prstGeom prst="line">
                <a:avLst/>
              </a:prstGeom>
              <a:ln w="25400" cap="flat" cmpd="sng">
                <a:solidFill>
                  <a:srgbClr val="ED7D3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" name="Line 53"/>
              <p:cNvSpPr/>
              <p:nvPr/>
            </p:nvSpPr>
            <p:spPr>
              <a:xfrm flipH="1">
                <a:off x="8300" y="2744"/>
                <a:ext cx="1503" cy="227"/>
              </a:xfrm>
              <a:prstGeom prst="line">
                <a:avLst/>
              </a:prstGeom>
              <a:ln w="25400" cap="flat" cmpd="sng">
                <a:solidFill>
                  <a:srgbClr val="ED7D3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" name="Line 54"/>
              <p:cNvSpPr/>
              <p:nvPr/>
            </p:nvSpPr>
            <p:spPr>
              <a:xfrm>
                <a:off x="4055" y="4374"/>
                <a:ext cx="1503" cy="225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" name="Line 55"/>
              <p:cNvSpPr/>
              <p:nvPr/>
            </p:nvSpPr>
            <p:spPr>
              <a:xfrm>
                <a:off x="8451" y="3122"/>
                <a:ext cx="1503" cy="225"/>
              </a:xfrm>
              <a:prstGeom prst="line">
                <a:avLst/>
              </a:prstGeom>
              <a:ln w="25400" cap="flat" cmpd="sng">
                <a:solidFill>
                  <a:srgbClr val="ED7D3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" name="Line 56"/>
              <p:cNvSpPr/>
              <p:nvPr/>
            </p:nvSpPr>
            <p:spPr>
              <a:xfrm>
                <a:off x="6234" y="3468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" name="Line 57"/>
              <p:cNvSpPr/>
              <p:nvPr/>
            </p:nvSpPr>
            <p:spPr>
              <a:xfrm>
                <a:off x="4129" y="3816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" name="Line 58"/>
              <p:cNvSpPr/>
              <p:nvPr/>
            </p:nvSpPr>
            <p:spPr>
              <a:xfrm flipH="1">
                <a:off x="6160" y="3079"/>
                <a:ext cx="1503" cy="225"/>
              </a:xfrm>
              <a:prstGeom prst="line">
                <a:avLst/>
              </a:prstGeom>
              <a:ln w="25400" cap="flat" cmpd="sng">
                <a:solidFill>
                  <a:srgbClr val="ED7D3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" name="Line 59"/>
              <p:cNvSpPr/>
              <p:nvPr/>
            </p:nvSpPr>
            <p:spPr>
              <a:xfrm flipH="1">
                <a:off x="3940" y="3440"/>
                <a:ext cx="1505" cy="225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" name="Line 60"/>
              <p:cNvSpPr/>
              <p:nvPr/>
            </p:nvSpPr>
            <p:spPr>
              <a:xfrm flipH="1">
                <a:off x="1761" y="3803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5" name="Line 61"/>
              <p:cNvSpPr/>
              <p:nvPr/>
            </p:nvSpPr>
            <p:spPr>
              <a:xfrm flipH="1">
                <a:off x="1761" y="4374"/>
                <a:ext cx="1503" cy="225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" name="Rectangle 62"/>
              <p:cNvSpPr/>
              <p:nvPr/>
            </p:nvSpPr>
            <p:spPr>
              <a:xfrm>
                <a:off x="5619" y="4013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)</a:t>
                </a:r>
              </a:p>
            </p:txBody>
          </p:sp>
          <p:sp>
            <p:nvSpPr>
              <p:cNvPr id="37" name="Rectangle 63"/>
              <p:cNvSpPr/>
              <p:nvPr/>
            </p:nvSpPr>
            <p:spPr>
              <a:xfrm>
                <a:off x="1223" y="3998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(</a:t>
                </a:r>
              </a:p>
            </p:txBody>
          </p:sp>
          <p:sp>
            <p:nvSpPr>
              <p:cNvPr id="38" name="Line 64"/>
              <p:cNvSpPr/>
              <p:nvPr/>
            </p:nvSpPr>
            <p:spPr>
              <a:xfrm>
                <a:off x="3677" y="3875"/>
                <a:ext cx="0" cy="287"/>
              </a:xfrm>
              <a:prstGeom prst="line">
                <a:avLst/>
              </a:prstGeom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" name="Line 65"/>
              <p:cNvSpPr/>
              <p:nvPr/>
            </p:nvSpPr>
            <p:spPr>
              <a:xfrm>
                <a:off x="12123" y="3398"/>
                <a:ext cx="0" cy="331"/>
              </a:xfrm>
              <a:prstGeom prst="line">
                <a:avLst/>
              </a:prstGeom>
              <a:ln w="25400" cap="flat" cmpd="sng">
                <a:solidFill>
                  <a:srgbClr val="ED7D3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" name="Line 66"/>
              <p:cNvSpPr/>
              <p:nvPr/>
            </p:nvSpPr>
            <p:spPr>
              <a:xfrm>
                <a:off x="10163" y="3761"/>
                <a:ext cx="0" cy="333"/>
              </a:xfrm>
              <a:prstGeom prst="line">
                <a:avLst/>
              </a:prstGeom>
              <a:ln w="25400" cap="flat" cmpd="sng">
                <a:solidFill>
                  <a:srgbClr val="ED7D3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" name="Line 67"/>
              <p:cNvSpPr/>
              <p:nvPr/>
            </p:nvSpPr>
            <p:spPr>
              <a:xfrm>
                <a:off x="3672" y="4488"/>
                <a:ext cx="0" cy="363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" name="Rectangle 69"/>
              <p:cNvSpPr/>
              <p:nvPr/>
            </p:nvSpPr>
            <p:spPr>
              <a:xfrm>
                <a:off x="1411" y="4542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1</a:t>
                </a:r>
                <a:endParaRPr lang="en-US" altLang="zh-CN" sz="2000" dirty="0">
                  <a:solidFill>
                    <a:schemeClr val="accent2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43" name="Line 71"/>
              <p:cNvSpPr/>
              <p:nvPr/>
            </p:nvSpPr>
            <p:spPr>
              <a:xfrm>
                <a:off x="1713" y="5123"/>
                <a:ext cx="0" cy="331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" name="Rectangle 72"/>
              <p:cNvSpPr/>
              <p:nvPr/>
            </p:nvSpPr>
            <p:spPr>
              <a:xfrm>
                <a:off x="1468" y="5461"/>
                <a:ext cx="860" cy="2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45" name="Rectangle 75"/>
              <p:cNvSpPr/>
              <p:nvPr/>
            </p:nvSpPr>
            <p:spPr>
              <a:xfrm>
                <a:off x="9954" y="4034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46" name="Rectangle 76"/>
              <p:cNvSpPr/>
              <p:nvPr/>
            </p:nvSpPr>
            <p:spPr>
              <a:xfrm>
                <a:off x="12000" y="3671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ED7D31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47" name="Rectangle 77"/>
              <p:cNvSpPr/>
              <p:nvPr/>
            </p:nvSpPr>
            <p:spPr>
              <a:xfrm>
                <a:off x="359" y="2491"/>
                <a:ext cx="5293" cy="72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(</a:t>
                </a: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a|b)</a:t>
                </a:r>
                <a:r>
                  <a:rPr lang="en-US" altLang="zh-CN" sz="2000" baseline="30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*</a:t>
                </a: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ab </a:t>
                </a: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ea typeface="楷体" charset="0"/>
                    <a:cs typeface="楷体" charset="0"/>
                  </a:rPr>
                  <a:t>的分解</a:t>
                </a:r>
              </a:p>
            </p:txBody>
          </p:sp>
          <p:sp>
            <p:nvSpPr>
              <p:cNvPr id="48" name="Rectangle 69"/>
              <p:cNvSpPr/>
              <p:nvPr/>
            </p:nvSpPr>
            <p:spPr>
              <a:xfrm>
                <a:off x="5377" y="4542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2</a:t>
                </a:r>
              </a:p>
            </p:txBody>
          </p:sp>
          <p:sp>
            <p:nvSpPr>
              <p:cNvPr id="49" name="Line 71"/>
              <p:cNvSpPr/>
              <p:nvPr/>
            </p:nvSpPr>
            <p:spPr>
              <a:xfrm>
                <a:off x="5679" y="5123"/>
                <a:ext cx="0" cy="331"/>
              </a:xfrm>
              <a:prstGeom prst="line">
                <a:avLst/>
              </a:prstGeom>
              <a:ln w="254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" name="Rectangle 72"/>
              <p:cNvSpPr/>
              <p:nvPr/>
            </p:nvSpPr>
            <p:spPr>
              <a:xfrm>
                <a:off x="5515" y="5461"/>
                <a:ext cx="860" cy="2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</p:grpSp>
        <p:sp>
          <p:nvSpPr>
            <p:cNvPr id="51" name="Line 67"/>
            <p:cNvSpPr/>
            <p:nvPr/>
          </p:nvSpPr>
          <p:spPr>
            <a:xfrm>
              <a:off x="2840509" y="3301801"/>
              <a:ext cx="0" cy="230505"/>
            </a:xfrm>
            <a:prstGeom prst="line">
              <a:avLst/>
            </a:prstGeom>
            <a:ln w="158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84" name="Rectangle 53"/>
          <p:cNvSpPr/>
          <p:nvPr/>
        </p:nvSpPr>
        <p:spPr>
          <a:xfrm>
            <a:off x="3876273" y="4867995"/>
            <a:ext cx="318384" cy="36041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charset="0"/>
                <a:cs typeface="楷体" charset="0"/>
              </a:rPr>
              <a:t>a</a:t>
            </a:r>
          </a:p>
        </p:txBody>
      </p:sp>
      <p:sp>
        <p:nvSpPr>
          <p:cNvPr id="185" name="Rectangle 54"/>
          <p:cNvSpPr/>
          <p:nvPr/>
        </p:nvSpPr>
        <p:spPr>
          <a:xfrm>
            <a:off x="3889539" y="5600898"/>
            <a:ext cx="318384" cy="359207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charset="0"/>
                <a:cs typeface="楷体" charset="0"/>
              </a:rPr>
              <a:t>b</a:t>
            </a:r>
          </a:p>
        </p:txBody>
      </p:sp>
      <p:sp>
        <p:nvSpPr>
          <p:cNvPr id="186" name="Oval 66"/>
          <p:cNvSpPr/>
          <p:nvPr/>
        </p:nvSpPr>
        <p:spPr>
          <a:xfrm>
            <a:off x="3301798" y="4982096"/>
            <a:ext cx="392212" cy="446745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charset="0"/>
                <a:cs typeface="楷体" charset="0"/>
              </a:rPr>
              <a:t>2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87" name="Oval 67"/>
          <p:cNvSpPr/>
          <p:nvPr/>
        </p:nvSpPr>
        <p:spPr>
          <a:xfrm>
            <a:off x="4322125" y="5002622"/>
            <a:ext cx="392212" cy="445538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charset="0"/>
                <a:cs typeface="楷体" charset="0"/>
              </a:rPr>
              <a:t>3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88" name="Oval 68"/>
          <p:cNvSpPr/>
          <p:nvPr/>
        </p:nvSpPr>
        <p:spPr>
          <a:xfrm>
            <a:off x="3345057" y="5725262"/>
            <a:ext cx="392212" cy="445538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charset="0"/>
                <a:cs typeface="楷体" charset="0"/>
              </a:rPr>
              <a:t>4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89" name="Oval 69"/>
          <p:cNvSpPr/>
          <p:nvPr/>
        </p:nvSpPr>
        <p:spPr>
          <a:xfrm>
            <a:off x="4326163" y="5745789"/>
            <a:ext cx="392212" cy="445538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charset="0"/>
                <a:cs typeface="楷体" charset="0"/>
              </a:rPr>
              <a:t>5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190" name="Line 70"/>
          <p:cNvSpPr/>
          <p:nvPr/>
        </p:nvSpPr>
        <p:spPr>
          <a:xfrm flipV="1">
            <a:off x="3698624" y="5167435"/>
            <a:ext cx="627539" cy="7848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191" name="Line 75"/>
          <p:cNvSpPr/>
          <p:nvPr/>
        </p:nvSpPr>
        <p:spPr>
          <a:xfrm flipV="1">
            <a:off x="3750534" y="5959502"/>
            <a:ext cx="576205" cy="604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2" name="Oval 46"/>
          <p:cNvSpPr/>
          <p:nvPr/>
        </p:nvSpPr>
        <p:spPr>
          <a:xfrm>
            <a:off x="2570251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charset="0"/>
                <a:cs typeface="楷体" charset="0"/>
              </a:rPr>
              <a:t>1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223" name="Rectangle 55"/>
          <p:cNvSpPr/>
          <p:nvPr/>
        </p:nvSpPr>
        <p:spPr>
          <a:xfrm>
            <a:off x="2906166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24" name="Oval 60"/>
          <p:cNvSpPr/>
          <p:nvPr/>
        </p:nvSpPr>
        <p:spPr>
          <a:xfrm>
            <a:off x="5022338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charset="0"/>
                <a:cs typeface="楷体" charset="0"/>
              </a:rPr>
              <a:t>6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charset="0"/>
              <a:cs typeface="楷体" charset="0"/>
            </a:endParaRPr>
          </a:p>
        </p:txBody>
      </p:sp>
      <p:sp>
        <p:nvSpPr>
          <p:cNvPr id="225" name="Line 71"/>
          <p:cNvSpPr/>
          <p:nvPr/>
        </p:nvSpPr>
        <p:spPr>
          <a:xfrm flipV="1">
            <a:off x="2896006" y="5208270"/>
            <a:ext cx="403225" cy="168275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6" name="Line 72"/>
          <p:cNvSpPr/>
          <p:nvPr/>
        </p:nvSpPr>
        <p:spPr>
          <a:xfrm>
            <a:off x="4735318" y="5235575"/>
            <a:ext cx="384810" cy="168275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7" name="Line 73"/>
          <p:cNvSpPr/>
          <p:nvPr/>
        </p:nvSpPr>
        <p:spPr>
          <a:xfrm flipV="1">
            <a:off x="4735318" y="5801995"/>
            <a:ext cx="385445" cy="228600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8" name="Line 74"/>
          <p:cNvSpPr/>
          <p:nvPr/>
        </p:nvSpPr>
        <p:spPr>
          <a:xfrm>
            <a:off x="2906801" y="5777230"/>
            <a:ext cx="440055" cy="178435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29" name="Rectangle 76"/>
          <p:cNvSpPr/>
          <p:nvPr/>
        </p:nvSpPr>
        <p:spPr>
          <a:xfrm>
            <a:off x="2906801" y="4951730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30" name="Rectangle 77"/>
          <p:cNvSpPr/>
          <p:nvPr/>
        </p:nvSpPr>
        <p:spPr>
          <a:xfrm>
            <a:off x="4826758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31" name="Rectangle 78"/>
          <p:cNvSpPr/>
          <p:nvPr/>
        </p:nvSpPr>
        <p:spPr>
          <a:xfrm>
            <a:off x="4880733" y="588835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84" name="Rectangle 51"/>
          <p:cNvSpPr/>
          <p:nvPr/>
        </p:nvSpPr>
        <p:spPr>
          <a:xfrm>
            <a:off x="2141690" y="5157470"/>
            <a:ext cx="381000" cy="3822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algn="just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85" name="Oval 52"/>
          <p:cNvSpPr/>
          <p:nvPr/>
        </p:nvSpPr>
        <p:spPr>
          <a:xfrm>
            <a:off x="1422235" y="533209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r>
              <a:rPr lang="en-US" altLang="zh-CN" sz="2000" b="1" dirty="0" smtClean="0">
                <a:solidFill>
                  <a:srgbClr val="FFFFFF"/>
                </a:solidFill>
                <a:latin typeface="楷体" charset="0"/>
                <a:cs typeface="楷体" charset="0"/>
              </a:rPr>
              <a:t>0</a:t>
            </a:r>
            <a:endParaRPr lang="zh-CN" altLang="en-US" sz="2000" b="1" dirty="0">
              <a:solidFill>
                <a:srgbClr val="FFFFFF"/>
              </a:solidFill>
              <a:latin typeface="楷体" charset="0"/>
              <a:cs typeface="楷体" charset="0"/>
            </a:endParaRPr>
          </a:p>
        </p:txBody>
      </p:sp>
      <p:sp>
        <p:nvSpPr>
          <p:cNvPr id="86" name="Line 59"/>
          <p:cNvSpPr/>
          <p:nvPr/>
        </p:nvSpPr>
        <p:spPr>
          <a:xfrm flipV="1">
            <a:off x="1854035" y="5563870"/>
            <a:ext cx="694690" cy="1270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87" name="Oval 61"/>
          <p:cNvSpPr/>
          <p:nvPr/>
        </p:nvSpPr>
        <p:spPr>
          <a:xfrm>
            <a:off x="6124634" y="535940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r>
              <a:rPr lang="en-US" altLang="zh-CN" sz="2000" b="1" dirty="0" smtClean="0">
                <a:solidFill>
                  <a:srgbClr val="FFFFFF"/>
                </a:solidFill>
                <a:latin typeface="楷体" charset="0"/>
                <a:cs typeface="楷体" charset="0"/>
              </a:rPr>
              <a:t>7</a:t>
            </a:r>
            <a:endParaRPr lang="zh-CN" altLang="en-US" sz="2000" b="1" dirty="0">
              <a:solidFill>
                <a:srgbClr val="FFFFFF"/>
              </a:solidFill>
              <a:latin typeface="楷体" charset="0"/>
              <a:cs typeface="楷体" charset="0"/>
            </a:endParaRPr>
          </a:p>
        </p:txBody>
      </p:sp>
      <p:sp>
        <p:nvSpPr>
          <p:cNvPr id="88" name="Line 65"/>
          <p:cNvSpPr/>
          <p:nvPr/>
        </p:nvSpPr>
        <p:spPr>
          <a:xfrm flipV="1">
            <a:off x="5475029" y="5563870"/>
            <a:ext cx="655320" cy="1270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89" name="Freeform 79"/>
          <p:cNvSpPr/>
          <p:nvPr/>
        </p:nvSpPr>
        <p:spPr>
          <a:xfrm>
            <a:off x="1492944" y="5795645"/>
            <a:ext cx="4804410" cy="747395"/>
          </a:xfrm>
          <a:custGeom>
            <a:avLst/>
            <a:gdLst>
              <a:gd name="txL" fmla="*/ 0 w 4650"/>
              <a:gd name="txT" fmla="*/ 0 h 1090"/>
              <a:gd name="txR" fmla="*/ 4650 w 4650"/>
              <a:gd name="txB" fmla="*/ 1090 h 1090"/>
            </a:gdLst>
            <a:ahLst/>
            <a:cxnLst>
              <a:cxn ang="0">
                <a:pos x="0" y="0"/>
              </a:cxn>
              <a:cxn ang="0">
                <a:pos x="7" y="76"/>
              </a:cxn>
              <a:cxn ang="0">
                <a:pos x="38" y="108"/>
              </a:cxn>
              <a:cxn ang="0">
                <a:pos x="137" y="110"/>
              </a:cxn>
              <a:cxn ang="0">
                <a:pos x="164" y="82"/>
              </a:cxn>
              <a:cxn ang="0">
                <a:pos x="173" y="5"/>
              </a:cxn>
            </a:cxnLst>
            <a:rect l="txL" t="txT" r="txR" b="txB"/>
            <a:pathLst>
              <a:path w="4650" h="1090">
                <a:moveTo>
                  <a:pt x="0" y="0"/>
                </a:moveTo>
                <a:cubicBezTo>
                  <a:pt x="32" y="120"/>
                  <a:pt x="28" y="550"/>
                  <a:pt x="195" y="720"/>
                </a:cubicBezTo>
                <a:cubicBezTo>
                  <a:pt x="362" y="890"/>
                  <a:pt x="430" y="965"/>
                  <a:pt x="1005" y="1020"/>
                </a:cubicBezTo>
                <a:cubicBezTo>
                  <a:pt x="1580" y="1075"/>
                  <a:pt x="3083" y="1090"/>
                  <a:pt x="3645" y="1050"/>
                </a:cubicBezTo>
                <a:cubicBezTo>
                  <a:pt x="4207" y="1010"/>
                  <a:pt x="4213" y="948"/>
                  <a:pt x="4380" y="780"/>
                </a:cubicBezTo>
                <a:cubicBezTo>
                  <a:pt x="4547" y="612"/>
                  <a:pt x="4594" y="197"/>
                  <a:pt x="4650" y="44"/>
                </a:cubicBezTo>
              </a:path>
            </a:pathLst>
          </a:cu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lstStyle/>
          <a:p>
            <a:endParaRPr lang="zh-CN" altLang="en-US" sz="2000" b="1">
              <a:solidFill>
                <a:schemeClr val="accent1"/>
              </a:solidFill>
              <a:latin typeface="楷体" charset="0"/>
              <a:cs typeface="楷体" charset="0"/>
            </a:endParaRPr>
          </a:p>
        </p:txBody>
      </p:sp>
      <p:sp>
        <p:nvSpPr>
          <p:cNvPr id="90" name="Freeform 80"/>
          <p:cNvSpPr/>
          <p:nvPr/>
        </p:nvSpPr>
        <p:spPr>
          <a:xfrm>
            <a:off x="2621750" y="4726305"/>
            <a:ext cx="2843530" cy="646430"/>
          </a:xfrm>
          <a:custGeom>
            <a:avLst/>
            <a:gdLst>
              <a:gd name="txL" fmla="*/ 0 w 2755"/>
              <a:gd name="txT" fmla="*/ 0 h 1097"/>
              <a:gd name="txR" fmla="*/ 2755 w 2755"/>
              <a:gd name="txB" fmla="*/ 1097 h 1097"/>
            </a:gdLst>
            <a:ahLst/>
            <a:cxnLst>
              <a:cxn ang="0">
                <a:pos x="99" y="112"/>
              </a:cxn>
              <a:cxn ang="0">
                <a:pos x="101" y="45"/>
              </a:cxn>
              <a:cxn ang="0">
                <a:pos x="84" y="6"/>
              </a:cxn>
              <a:cxn ang="0">
                <a:pos x="21" y="6"/>
              </a:cxn>
              <a:cxn ang="0">
                <a:pos x="3" y="45"/>
              </a:cxn>
              <a:cxn ang="0">
                <a:pos x="3" y="115"/>
              </a:cxn>
            </a:cxnLst>
            <a:rect l="txL" t="txT" r="txR" b="txB"/>
            <a:pathLst>
              <a:path w="2755" h="1097">
                <a:moveTo>
                  <a:pt x="2645" y="1067"/>
                </a:moveTo>
                <a:cubicBezTo>
                  <a:pt x="2652" y="962"/>
                  <a:pt x="2755" y="604"/>
                  <a:pt x="2690" y="437"/>
                </a:cubicBezTo>
                <a:cubicBezTo>
                  <a:pt x="2625" y="270"/>
                  <a:pt x="2610" y="124"/>
                  <a:pt x="2255" y="62"/>
                </a:cubicBezTo>
                <a:cubicBezTo>
                  <a:pt x="1900" y="0"/>
                  <a:pt x="922" y="0"/>
                  <a:pt x="560" y="62"/>
                </a:cubicBezTo>
                <a:cubicBezTo>
                  <a:pt x="198" y="124"/>
                  <a:pt x="160" y="265"/>
                  <a:pt x="80" y="437"/>
                </a:cubicBezTo>
                <a:cubicBezTo>
                  <a:pt x="0" y="609"/>
                  <a:pt x="80" y="960"/>
                  <a:pt x="80" y="1097"/>
                </a:cubicBezTo>
              </a:path>
            </a:pathLst>
          </a:cu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lstStyle/>
          <a:p>
            <a:endParaRPr lang="zh-CN" altLang="en-US" sz="2000" b="1">
              <a:solidFill>
                <a:schemeClr val="accent1"/>
              </a:solidFill>
              <a:latin typeface="楷体" charset="0"/>
              <a:cs typeface="楷体" charset="0"/>
            </a:endParaRPr>
          </a:p>
        </p:txBody>
      </p:sp>
      <p:sp>
        <p:nvSpPr>
          <p:cNvPr id="91" name="Rectangle 82"/>
          <p:cNvSpPr/>
          <p:nvPr/>
        </p:nvSpPr>
        <p:spPr>
          <a:xfrm>
            <a:off x="5613459" y="5175250"/>
            <a:ext cx="379730" cy="2895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algn="just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92" name="Rectangle 83"/>
          <p:cNvSpPr/>
          <p:nvPr/>
        </p:nvSpPr>
        <p:spPr>
          <a:xfrm>
            <a:off x="3895560" y="4346575"/>
            <a:ext cx="37973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algn="just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93" name="Rectangle 81"/>
          <p:cNvSpPr/>
          <p:nvPr/>
        </p:nvSpPr>
        <p:spPr>
          <a:xfrm>
            <a:off x="3927849" y="6162675"/>
            <a:ext cx="381000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algn="just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</a:p>
        </p:txBody>
      </p:sp>
      <p:grpSp>
        <p:nvGrpSpPr>
          <p:cNvPr id="73" name="Group 47"/>
          <p:cNvGrpSpPr/>
          <p:nvPr/>
        </p:nvGrpSpPr>
        <p:grpSpPr>
          <a:xfrm>
            <a:off x="7811332" y="5371465"/>
            <a:ext cx="431800" cy="468630"/>
            <a:chOff x="7120" y="12162"/>
            <a:chExt cx="425" cy="425"/>
          </a:xfrm>
          <a:noFill/>
        </p:grpSpPr>
        <p:sp>
          <p:nvSpPr>
            <p:cNvPr id="74" name="Oval 48"/>
            <p:cNvSpPr/>
            <p:nvPr/>
          </p:nvSpPr>
          <p:spPr>
            <a:xfrm>
              <a:off x="7120" y="12162"/>
              <a:ext cx="425" cy="425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lstStyle/>
            <a:p>
              <a:pPr algn="just"/>
              <a:endParaRPr lang="zh-CN" altLang="en-US" sz="2000" dirty="0">
                <a:solidFill>
                  <a:srgbClr val="FFFFFF"/>
                </a:solidFill>
                <a:latin typeface="楷体" charset="0"/>
                <a:cs typeface="楷体" charset="0"/>
              </a:endParaRPr>
            </a:p>
          </p:txBody>
        </p:sp>
        <p:sp>
          <p:nvSpPr>
            <p:cNvPr id="75" name="Oval 49"/>
            <p:cNvSpPr/>
            <p:nvPr/>
          </p:nvSpPr>
          <p:spPr>
            <a:xfrm>
              <a:off x="7180" y="12218"/>
              <a:ext cx="312" cy="312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lstStyle/>
            <a:p>
              <a:pPr algn="just"/>
              <a:r>
                <a:rPr lang="en-US" altLang="zh-CN" sz="2000" dirty="0" smtClean="0">
                  <a:solidFill>
                    <a:srgbClr val="FFFFFF"/>
                  </a:solidFill>
                  <a:latin typeface="楷体" charset="0"/>
                  <a:cs typeface="楷体" charset="0"/>
                </a:rPr>
                <a:t>9</a:t>
              </a:r>
              <a:endParaRPr lang="zh-CN" altLang="en-US" sz="2000" dirty="0">
                <a:solidFill>
                  <a:srgbClr val="FFFFFF"/>
                </a:solidFill>
                <a:latin typeface="楷体" charset="0"/>
                <a:cs typeface="楷体" charset="0"/>
              </a:endParaRPr>
            </a:p>
          </p:txBody>
        </p:sp>
      </p:grpSp>
      <p:sp>
        <p:nvSpPr>
          <p:cNvPr id="76" name="Rectangle 57"/>
          <p:cNvSpPr/>
          <p:nvPr/>
        </p:nvSpPr>
        <p:spPr>
          <a:xfrm>
            <a:off x="7464809" y="5236746"/>
            <a:ext cx="396240" cy="3949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algn="just"/>
            <a:r>
              <a:rPr lang="en-US" altLang="zh-CN" sz="2000" dirty="0">
                <a:solidFill>
                  <a:srgbClr val="FFFFFF"/>
                </a:solidFill>
                <a:latin typeface="楷体" charset="0"/>
                <a:cs typeface="楷体" charset="0"/>
              </a:rPr>
              <a:t>b</a:t>
            </a:r>
          </a:p>
        </p:txBody>
      </p:sp>
      <p:sp>
        <p:nvSpPr>
          <p:cNvPr id="77" name="Line 63"/>
          <p:cNvSpPr/>
          <p:nvPr/>
        </p:nvSpPr>
        <p:spPr>
          <a:xfrm flipV="1">
            <a:off x="7437365" y="5574647"/>
            <a:ext cx="396000" cy="10763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81" name="Rectangle 56"/>
          <p:cNvSpPr/>
          <p:nvPr/>
        </p:nvSpPr>
        <p:spPr>
          <a:xfrm>
            <a:off x="6682831" y="5207635"/>
            <a:ext cx="348615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algn="just"/>
            <a:r>
              <a:rPr lang="en-US" altLang="zh-CN" sz="2000" b="1" dirty="0">
                <a:solidFill>
                  <a:schemeClr val="bg1"/>
                </a:solidFill>
                <a:latin typeface="楷体" charset="0"/>
                <a:cs typeface="楷体" charset="0"/>
              </a:rPr>
              <a:t>a</a:t>
            </a:r>
          </a:p>
        </p:txBody>
      </p:sp>
      <p:sp>
        <p:nvSpPr>
          <p:cNvPr id="82" name="Oval 62"/>
          <p:cNvSpPr/>
          <p:nvPr/>
        </p:nvSpPr>
        <p:spPr>
          <a:xfrm>
            <a:off x="7017321" y="537273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楷体" charset="0"/>
                <a:cs typeface="楷体" charset="0"/>
              </a:rPr>
              <a:t>8</a:t>
            </a:r>
            <a:endParaRPr lang="zh-CN" altLang="en-US" sz="2000" b="1" dirty="0">
              <a:solidFill>
                <a:schemeClr val="bg1"/>
              </a:solidFill>
              <a:latin typeface="楷体" charset="0"/>
              <a:cs typeface="楷体" charset="0"/>
            </a:endParaRPr>
          </a:p>
        </p:txBody>
      </p:sp>
      <p:sp>
        <p:nvSpPr>
          <p:cNvPr id="83" name="Line 64"/>
          <p:cNvSpPr/>
          <p:nvPr/>
        </p:nvSpPr>
        <p:spPr>
          <a:xfrm flipV="1">
            <a:off x="6545671" y="5563884"/>
            <a:ext cx="471927" cy="618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78" name="Rectangle 51"/>
          <p:cNvSpPr/>
          <p:nvPr/>
        </p:nvSpPr>
        <p:spPr>
          <a:xfrm>
            <a:off x="893345" y="5234538"/>
            <a:ext cx="479400" cy="286301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algn="just"/>
            <a:r>
              <a:rPr lang="zh-CN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开始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79" name="Line 59"/>
          <p:cNvSpPr/>
          <p:nvPr/>
        </p:nvSpPr>
        <p:spPr>
          <a:xfrm>
            <a:off x="882581" y="5520838"/>
            <a:ext cx="559250" cy="1718"/>
          </a:xfrm>
          <a:prstGeom prst="line">
            <a:avLst/>
          </a:prstGeom>
          <a:noFill/>
          <a:ln w="3175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</p:spTree>
    <p:extLst>
      <p:ext uri="{BB962C8B-B14F-4D97-AF65-F5344CB8AC3E}">
        <p14:creationId xmlns:p14="http://schemas.microsoft.com/office/powerpoint/2010/main" val="399099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2.2.1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基于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MYT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算法从正则表达式到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993008" y="100775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总结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51137" y="1377883"/>
            <a:ext cx="6792094" cy="877163"/>
            <a:chOff x="1151137" y="1377883"/>
            <a:chExt cx="6792094" cy="877163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xmlns="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86" y="1377883"/>
              <a:ext cx="6532345" cy="877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rgbClr val="FFFFFF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MYH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算法可以将任何正则表达式转变为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接受相同语言的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。</a:t>
              </a:r>
              <a:endParaRPr lang="zh-CN" altLang="en-US" sz="2000" b="1" dirty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137" y="1478944"/>
              <a:ext cx="259749" cy="259749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1142089" y="2445041"/>
            <a:ext cx="6792094" cy="877163"/>
            <a:chOff x="1151137" y="1377883"/>
            <a:chExt cx="6792094" cy="877163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xmlns="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86" y="1377883"/>
              <a:ext cx="6532345" cy="877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FFFFFF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该算法是语法制导的，即它沿着正则表达</a:t>
              </a:r>
              <a:r>
                <a:rPr lang="zh-CN" altLang="en-US" sz="2000" b="1" dirty="0">
                  <a:solidFill>
                    <a:srgbClr val="FFFFFF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式的语法分析树自底向上递归的进行处理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。</a:t>
              </a:r>
              <a:endParaRPr lang="zh-CN" altLang="en-US" sz="2000" b="1" dirty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21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137" y="1478944"/>
              <a:ext cx="259749" cy="259749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111515" y="3576772"/>
            <a:ext cx="6792094" cy="877163"/>
            <a:chOff x="1151137" y="1377883"/>
            <a:chExt cx="6792094" cy="877163"/>
          </a:xfrm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xmlns="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86" y="1377883"/>
              <a:ext cx="6532345" cy="877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FFFFFF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对于每个子表达式</a:t>
              </a:r>
              <a:r>
                <a:rPr lang="zh-CN" altLang="en-US" sz="2000" b="1" dirty="0">
                  <a:solidFill>
                    <a:srgbClr val="FFFFFF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，该算法构造一个只有一个接受状态的</a:t>
              </a:r>
              <a:r>
                <a:rPr lang="en-US" altLang="zh-CN" sz="2000" b="1" dirty="0">
                  <a:solidFill>
                    <a:srgbClr val="FFFFFF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rgbClr val="FFFFFF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。</a:t>
              </a:r>
            </a:p>
          </p:txBody>
        </p:sp>
        <p:pic>
          <p:nvPicPr>
            <p:cNvPr id="24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137" y="1478944"/>
              <a:ext cx="259749" cy="259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284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5E4D0BC1-E1FA-4021-8F32-BD53E57601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8" y="2281880"/>
            <a:ext cx="6304656" cy="2512542"/>
          </a:xfrm>
          <a:prstGeom prst="rect">
            <a:avLst/>
          </a:prstGeom>
          <a:effectLst/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3755936" y="3084345"/>
            <a:ext cx="2231704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编译原理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976" y="3697396"/>
            <a:ext cx="22856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苏州大学   李军辉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65" y="2856953"/>
            <a:ext cx="1322060" cy="133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2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4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2.2.1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基于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MYT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算法从正则表达式到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6611" y="1803400"/>
            <a:ext cx="7230590" cy="1447800"/>
            <a:chOff x="846611" y="1803400"/>
            <a:chExt cx="7230590" cy="1447800"/>
          </a:xfrm>
        </p:grpSpPr>
        <p:sp>
          <p:nvSpPr>
            <p:cNvPr id="27" name="Multidocument 26"/>
            <p:cNvSpPr/>
            <p:nvPr/>
          </p:nvSpPr>
          <p:spPr>
            <a:xfrm>
              <a:off x="846611" y="1808915"/>
              <a:ext cx="1426689" cy="1442285"/>
            </a:xfrm>
            <a:prstGeom prst="flowChartMultidocument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FFFF"/>
                  </a:solidFill>
                </a:rPr>
                <a:t>规范</a:t>
              </a:r>
              <a:r>
                <a:rPr lang="zh-CN" altLang="en-US" sz="2000" dirty="0">
                  <a:solidFill>
                    <a:srgbClr val="FFFFFF"/>
                  </a:solidFill>
                </a:rPr>
                <a:t>声明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2320450" y="2389328"/>
              <a:ext cx="1154469" cy="211682"/>
            </a:xfrm>
            <a:prstGeom prst="rightArrow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4993441" y="2483997"/>
              <a:ext cx="1154469" cy="211682"/>
            </a:xfrm>
            <a:prstGeom prst="rightArrow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Cube 29"/>
            <p:cNvSpPr/>
            <p:nvPr/>
          </p:nvSpPr>
          <p:spPr>
            <a:xfrm>
              <a:off x="6198711" y="1876767"/>
              <a:ext cx="1878490" cy="1272833"/>
            </a:xfrm>
            <a:prstGeom prst="cube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FFFF"/>
                  </a:solidFill>
                </a:rPr>
                <a:t>词法分析器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8-Point Star 30"/>
            <p:cNvSpPr/>
            <p:nvPr/>
          </p:nvSpPr>
          <p:spPr>
            <a:xfrm>
              <a:off x="3721100" y="1803400"/>
              <a:ext cx="1193800" cy="1422400"/>
            </a:xfrm>
            <a:prstGeom prst="star8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43219" y="2349380"/>
              <a:ext cx="1046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FFFF"/>
                  </a:solidFill>
                </a:rPr>
                <a:t>生成器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774700" y="3987800"/>
            <a:ext cx="1384300" cy="6223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正则表达式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149600" y="3975100"/>
            <a:ext cx="762000" cy="622300"/>
          </a:xfrm>
          <a:prstGeom prst="roundRect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NFA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686300" y="3962400"/>
            <a:ext cx="800100" cy="622300"/>
          </a:xfrm>
          <a:prstGeom prst="roundRect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DFA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604000" y="3949700"/>
            <a:ext cx="1384300" cy="622300"/>
          </a:xfrm>
          <a:prstGeom prst="roundRect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词法分析器代码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flipV="1">
            <a:off x="2197100" y="4178300"/>
            <a:ext cx="927100" cy="1651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057400" y="3581400"/>
            <a:ext cx="1168400" cy="6223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MYT</a:t>
            </a:r>
            <a:r>
              <a:rPr lang="zh-CN" altLang="en-US" dirty="0" smtClean="0"/>
              <a:t>算法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721100" y="3644900"/>
            <a:ext cx="1168400" cy="6223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子集构造算法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346700" y="3619500"/>
            <a:ext cx="1346200" cy="6223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Hopcroft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600" dirty="0" smtClean="0"/>
              <a:t>最小化算法</a:t>
            </a:r>
            <a:endParaRPr lang="en-US" sz="1600" dirty="0"/>
          </a:p>
        </p:txBody>
      </p:sp>
      <p:sp>
        <p:nvSpPr>
          <p:cNvPr id="40" name="Right Arrow 39"/>
          <p:cNvSpPr/>
          <p:nvPr/>
        </p:nvSpPr>
        <p:spPr>
          <a:xfrm flipV="1">
            <a:off x="3949701" y="4191000"/>
            <a:ext cx="698499" cy="1651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flipV="1">
            <a:off x="5524501" y="4191000"/>
            <a:ext cx="990599" cy="1651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77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33" grpId="0" animBg="1"/>
      <p:bldP spid="34" grpId="0" animBg="1"/>
      <p:bldP spid="35" grpId="0" animBg="1"/>
      <p:bldP spid="8" grpId="0" animBg="1"/>
      <p:bldP spid="37" grpId="0"/>
      <p:bldP spid="38" grpId="0"/>
      <p:bldP spid="39" grpId="0"/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2.2.1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基于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MYT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算法从正则表达式到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742155" y="97404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zh-CN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MYT</a:t>
            </a:r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算法</a:t>
            </a:r>
            <a:r>
              <a:rPr lang="en-US" altLang="zh-CN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(Thompson</a:t>
            </a:r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算法</a:t>
            </a:r>
            <a:r>
              <a:rPr lang="en-US" altLang="zh-CN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51137" y="1345515"/>
            <a:ext cx="6770570" cy="477054"/>
            <a:chOff x="1151137" y="1345515"/>
            <a:chExt cx="6770570" cy="477054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xmlns="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87" y="1345515"/>
              <a:ext cx="6510820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McNaughton-Yamada-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Thompson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算法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137" y="1478944"/>
              <a:ext cx="259749" cy="259749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152853" y="1960675"/>
            <a:ext cx="6770570" cy="477054"/>
            <a:chOff x="1151137" y="1345515"/>
            <a:chExt cx="6770570" cy="477054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xmlns="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87" y="1345515"/>
              <a:ext cx="6510820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Thompson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算法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17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137" y="1478944"/>
              <a:ext cx="259749" cy="259749"/>
            </a:xfrm>
            <a:prstGeom prst="rect">
              <a:avLst/>
            </a:prstGeom>
          </p:spPr>
        </p:pic>
      </p:grpSp>
      <p:sp>
        <p:nvSpPr>
          <p:cNvPr id="18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873029" y="2719204"/>
            <a:ext cx="6273727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基本思想</a:t>
            </a:r>
            <a:r>
              <a:rPr lang="en-US" altLang="zh-CN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对正则表达式的结构做归纳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52851" y="3166005"/>
            <a:ext cx="6770570" cy="477054"/>
            <a:chOff x="1151137" y="1345515"/>
            <a:chExt cx="6770570" cy="477054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xmlns="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87" y="1345515"/>
              <a:ext cx="6510820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对</a:t>
              </a:r>
              <a:r>
                <a:rPr lang="zh-CN" altLang="en-US" sz="2000" b="1" dirty="0" smtClean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基本正则表达式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直接构造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21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137" y="1478944"/>
              <a:ext cx="259749" cy="259749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154567" y="3781165"/>
            <a:ext cx="6770570" cy="477054"/>
            <a:chOff x="1151137" y="1345515"/>
            <a:chExt cx="6770570" cy="477054"/>
          </a:xfrm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xmlns="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87" y="1345515"/>
              <a:ext cx="6510820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对</a:t>
              </a:r>
              <a:r>
                <a:rPr lang="zh-CN" altLang="en-US" sz="2000" b="1" dirty="0" smtClean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复合正则表达式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递归构造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24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137" y="1478944"/>
              <a:ext cx="259749" cy="259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63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2.2.1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基于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MYT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算法从正则表达式到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="" xmlns:a16="http://schemas.microsoft.com/office/drawing/2014/main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742155" y="97404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is-IS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给定字母表</a:t>
            </a:r>
            <a:r>
              <a:rPr lang="is-I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={c1, c2, …, cn}: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16" name="表格 3"/>
          <p:cNvGraphicFramePr/>
          <p:nvPr>
            <p:extLst>
              <p:ext uri="{D42A27DB-BD31-4B8C-83A1-F6EECF244321}">
                <p14:modId xmlns:p14="http://schemas.microsoft.com/office/powerpoint/2010/main" val="2665522711"/>
              </p:ext>
            </p:extLst>
          </p:nvPr>
        </p:nvGraphicFramePr>
        <p:xfrm>
          <a:off x="750492" y="1584558"/>
          <a:ext cx="7496348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655"/>
                <a:gridCol w="2279655"/>
                <a:gridCol w="2937038"/>
              </a:tblGrid>
              <a:tr h="4572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正则式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正则集</a:t>
                      </a:r>
                      <a:r>
                        <a:rPr lang="en-US" altLang="zh-CN" sz="2000" b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r>
                        <a:rPr lang="zh-CN" altLang="en-US" sz="2000" b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正则语言</a:t>
                      </a:r>
                      <a:endParaRPr lang="zh-CN" altLang="en-US" sz="2000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备注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0" dirty="0"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2000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{c}</a:t>
                      </a:r>
                      <a:endParaRPr lang="en-US" altLang="zh-CN" sz="2000" b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</a:t>
                      </a:r>
                      <a:r>
                        <a:rPr lang="en-US" altLang="zh-CN" sz="20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 </a:t>
                      </a:r>
                      <a:endParaRPr lang="en-US" altLang="zh-CN" sz="2000" b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标题 1">
            <a:extLst>
              <a:ext uri="{FF2B5EF4-FFF2-40B4-BE49-F238E27FC236}">
                <a16:creationId xmlns="" xmlns:a16="http://schemas.microsoft.com/office/drawing/2014/main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843755" y="2891747"/>
            <a:ext cx="7093745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假设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是正则式，则以下也是正则式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9" name="表格 3"/>
          <p:cNvGraphicFramePr/>
          <p:nvPr>
            <p:extLst>
              <p:ext uri="{D42A27DB-BD31-4B8C-83A1-F6EECF244321}">
                <p14:modId xmlns:p14="http://schemas.microsoft.com/office/powerpoint/2010/main" val="925036295"/>
              </p:ext>
            </p:extLst>
          </p:nvPr>
        </p:nvGraphicFramePr>
        <p:xfrm>
          <a:off x="763192" y="3243784"/>
          <a:ext cx="7496348" cy="1584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79655"/>
                <a:gridCol w="2279655"/>
                <a:gridCol w="2937038"/>
              </a:tblGrid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b="0" dirty="0" smtClean="0">
                          <a:sym typeface="Symbol" panose="05050102010706020507" pitchFamily="18" charset="2"/>
                        </a:rPr>
                        <a:t>r </a:t>
                      </a:r>
                      <a:r>
                        <a:rPr lang="en-US" altLang="zh-CN" sz="2000" b="0" dirty="0">
                          <a:sym typeface="Symbol" panose="05050102010706020507" pitchFamily="18" charset="2"/>
                        </a:rPr>
                        <a:t>| </a:t>
                      </a:r>
                      <a:r>
                        <a:rPr lang="en-US" altLang="zh-CN" sz="2000" b="0" dirty="0" smtClean="0">
                          <a:sym typeface="Symbol" panose="05050102010706020507" pitchFamily="18" charset="2"/>
                        </a:rPr>
                        <a:t>s</a:t>
                      </a:r>
                      <a:endParaRPr lang="zh-CN" altLang="en-US" sz="2000" b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b="0">
                          <a:sym typeface="Symbol" panose="05050102010706020507" pitchFamily="18" charset="2"/>
                        </a:rPr>
                        <a:t>L(r)∪L(s) 	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0" dirty="0" smtClean="0">
                          <a:sym typeface="Symbol" panose="05050102010706020507" pitchFamily="18" charset="2"/>
                        </a:rPr>
                        <a:t>或运算</a:t>
                      </a:r>
                      <a:r>
                        <a:rPr lang="en-US" altLang="zh-CN" sz="2000" b="0" dirty="0" smtClean="0">
                          <a:sym typeface="Symbol" panose="05050102010706020507" pitchFamily="18" charset="2"/>
                        </a:rPr>
                        <a:t> (</a:t>
                      </a:r>
                      <a:r>
                        <a:rPr lang="zh-CN" altLang="en-US" sz="2000" b="0" dirty="0" smtClean="0">
                          <a:sym typeface="Symbol" panose="05050102010706020507" pitchFamily="18" charset="2"/>
                        </a:rPr>
                        <a:t>选择运算</a:t>
                      </a:r>
                      <a:r>
                        <a:rPr lang="en-US" altLang="zh-CN" sz="2000" b="0" dirty="0" smtClean="0">
                          <a:sym typeface="Symbol" panose="05050102010706020507" pitchFamily="18" charset="2"/>
                        </a:rPr>
                        <a:t>)</a:t>
                      </a:r>
                      <a:endParaRPr lang="zh-CN" altLang="en-US" sz="2000" b="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dirty="0" err="1" smtClean="0">
                          <a:sym typeface="Symbol" panose="05050102010706020507" pitchFamily="18" charset="2"/>
                        </a:rPr>
                        <a:t>rs</a:t>
                      </a:r>
                      <a:endParaRPr lang="zh-CN" altLang="en-US" sz="2000" b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>
                          <a:sym typeface="Symbol" panose="05050102010706020507" pitchFamily="18" charset="2"/>
                        </a:rPr>
                        <a:t>L(r)L(s)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dirty="0" smtClean="0">
                          <a:sym typeface="Symbol" panose="05050102010706020507" pitchFamily="18" charset="2"/>
                        </a:rPr>
                        <a:t>连接运算</a:t>
                      </a:r>
                      <a:endParaRPr lang="zh-CN" altLang="en-US" sz="2000" b="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dirty="0" smtClean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US" altLang="zh-CN" sz="2000" baseline="30000" dirty="0" smtClean="0">
                          <a:sym typeface="Symbol" panose="05050102010706020507" pitchFamily="18" charset="2"/>
                        </a:rPr>
                        <a:t>*</a:t>
                      </a:r>
                      <a:r>
                        <a:rPr lang="en-US" altLang="zh-CN" sz="2000" dirty="0">
                          <a:sym typeface="Symbol" panose="05050102010706020507" pitchFamily="18" charset="2"/>
                        </a:rPr>
                        <a:t>	</a:t>
                      </a:r>
                      <a:endParaRPr lang="zh-CN" altLang="en-US" sz="2000" b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dirty="0" smtClean="0">
                          <a:sym typeface="Symbol" panose="05050102010706020507" pitchFamily="18" charset="2"/>
                        </a:rPr>
                        <a:t>L(r)</a:t>
                      </a:r>
                      <a:r>
                        <a:rPr lang="en-US" altLang="zh-CN" sz="2000" baseline="30000" dirty="0" smtClean="0">
                          <a:sym typeface="Symbol" panose="05050102010706020507" pitchFamily="18" charset="2"/>
                        </a:rPr>
                        <a:t>*</a:t>
                      </a:r>
                      <a:endParaRPr lang="zh-CN" altLang="en-US" sz="2000" b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dirty="0" smtClean="0">
                          <a:sym typeface="Symbol" panose="05050102010706020507" pitchFamily="18" charset="2"/>
                        </a:rPr>
                        <a:t>闭包运算</a:t>
                      </a:r>
                      <a:endParaRPr lang="zh-CN" altLang="en-US" sz="2000" b="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dirty="0" smtClean="0">
                          <a:sym typeface="Symbol" panose="05050102010706020507" pitchFamily="18" charset="2"/>
                        </a:rPr>
                        <a:t>(r</a:t>
                      </a:r>
                      <a:r>
                        <a:rPr lang="en-US" altLang="zh-CN" sz="2000" dirty="0">
                          <a:sym typeface="Symbol" panose="05050102010706020507" pitchFamily="18" charset="2"/>
                        </a:rPr>
                        <a:t>)	</a:t>
                      </a:r>
                      <a:endParaRPr lang="zh-CN" altLang="en-US" sz="2000" b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>
                          <a:sym typeface="Symbol" panose="05050102010706020507" pitchFamily="18" charset="2"/>
                        </a:rPr>
                        <a:t>L(r) </a:t>
                      </a:r>
                      <a:endParaRPr lang="en-US" altLang="zh-CN" sz="2000" b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dirty="0" smtClean="0">
                          <a:sym typeface="Symbol" panose="05050102010706020507" pitchFamily="18" charset="2"/>
                        </a:rPr>
                        <a:t>括号运算</a:t>
                      </a:r>
                      <a:endParaRPr lang="zh-CN" altLang="en-US" sz="2000" b="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792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2.2.1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基于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MYT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算法从正则表达式到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742156" y="974047"/>
            <a:ext cx="2928092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构造识别</a:t>
            </a:r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的</a:t>
            </a:r>
            <a:r>
              <a:rPr lang="en-US" altLang="zh-CN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NFA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49767" y="3719310"/>
            <a:ext cx="7322562" cy="477054"/>
            <a:chOff x="1151137" y="3773119"/>
            <a:chExt cx="7322562" cy="477054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xmlns="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86" y="377311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特点：仅一个接受状态，它没有向外的转换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137" y="3906548"/>
              <a:ext cx="259749" cy="259749"/>
            </a:xfrm>
            <a:prstGeom prst="rect">
              <a:avLst/>
            </a:prstGeom>
          </p:spPr>
        </p:pic>
      </p:grpSp>
      <p:grpSp>
        <p:nvGrpSpPr>
          <p:cNvPr id="18" name="组合 7"/>
          <p:cNvGrpSpPr/>
          <p:nvPr/>
        </p:nvGrpSpPr>
        <p:grpSpPr>
          <a:xfrm>
            <a:off x="873125" y="1635219"/>
            <a:ext cx="3224530" cy="1621790"/>
            <a:chOff x="1317" y="4840"/>
            <a:chExt cx="5078" cy="2554"/>
          </a:xfrm>
        </p:grpSpPr>
        <p:sp>
          <p:nvSpPr>
            <p:cNvPr id="29" name="Line 7"/>
            <p:cNvSpPr/>
            <p:nvPr/>
          </p:nvSpPr>
          <p:spPr>
            <a:xfrm>
              <a:off x="1317" y="5538"/>
              <a:ext cx="1703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0" name="Rectangle 10"/>
            <p:cNvSpPr/>
            <p:nvPr/>
          </p:nvSpPr>
          <p:spPr>
            <a:xfrm>
              <a:off x="4237" y="4895"/>
              <a:ext cx="623" cy="63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dirty="0">
                  <a:solidFill>
                    <a:srgbClr val="FFFFFF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31" name="Line 17"/>
            <p:cNvSpPr/>
            <p:nvPr/>
          </p:nvSpPr>
          <p:spPr>
            <a:xfrm flipV="1">
              <a:off x="3860" y="5545"/>
              <a:ext cx="1540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2" name="Oval 18"/>
            <p:cNvSpPr/>
            <p:nvPr/>
          </p:nvSpPr>
          <p:spPr>
            <a:xfrm>
              <a:off x="3040" y="5153"/>
              <a:ext cx="765" cy="78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r>
                <a:rPr lang="en-US" altLang="zh-CN" sz="2400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i</a:t>
              </a:r>
            </a:p>
          </p:txBody>
        </p:sp>
        <p:grpSp>
          <p:nvGrpSpPr>
            <p:cNvPr id="33" name="Group 19"/>
            <p:cNvGrpSpPr/>
            <p:nvPr/>
          </p:nvGrpSpPr>
          <p:grpSpPr>
            <a:xfrm>
              <a:off x="5445" y="5093"/>
              <a:ext cx="950" cy="978"/>
              <a:chOff x="8590" y="7640"/>
              <a:chExt cx="527" cy="527"/>
            </a:xfrm>
          </p:grpSpPr>
          <p:sp>
            <p:nvSpPr>
              <p:cNvPr id="36" name="Oval 20"/>
              <p:cNvSpPr/>
              <p:nvPr/>
            </p:nvSpPr>
            <p:spPr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endParaRPr lang="zh-CN" altLang="en-US" sz="2400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37" name="Oval 21"/>
              <p:cNvSpPr/>
              <p:nvPr/>
            </p:nvSpPr>
            <p:spPr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18000"/>
              <a:lstStyle/>
              <a:p>
                <a:r>
                  <a:rPr lang="en-US" altLang="zh-CN" sz="24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f</a:t>
                </a:r>
              </a:p>
            </p:txBody>
          </p:sp>
        </p:grpSp>
        <p:sp>
          <p:nvSpPr>
            <p:cNvPr id="34" name="Rectangle 22"/>
            <p:cNvSpPr/>
            <p:nvPr/>
          </p:nvSpPr>
          <p:spPr>
            <a:xfrm>
              <a:off x="1480" y="4840"/>
              <a:ext cx="1458" cy="74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dirty="0">
                  <a:solidFill>
                    <a:srgbClr val="FFFFFF"/>
                  </a:solidFill>
                  <a:latin typeface="楷体" charset="0"/>
                  <a:ea typeface="楷体" charset="0"/>
                </a:rPr>
                <a:t>开始</a:t>
              </a:r>
            </a:p>
          </p:txBody>
        </p:sp>
        <p:sp>
          <p:nvSpPr>
            <p:cNvPr id="35" name="文本框 4"/>
            <p:cNvSpPr txBox="1"/>
            <p:nvPr/>
          </p:nvSpPr>
          <p:spPr>
            <a:xfrm>
              <a:off x="1480" y="6667"/>
              <a:ext cx="473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latin typeface="楷体" charset="0"/>
                  <a:ea typeface="楷体" charset="0"/>
                  <a:cs typeface="楷体" charset="0"/>
                </a:rPr>
                <a:t>识别正则式 </a:t>
              </a: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 </a:t>
              </a:r>
              <a:r>
                <a:rPr lang="zh-CN" altLang="en-US" sz="2400" dirty="0">
                  <a:solidFill>
                    <a:schemeClr val="bg1"/>
                  </a:solidFill>
                  <a:latin typeface="楷体" charset="0"/>
                  <a:ea typeface="楷体" charset="0"/>
                  <a:cs typeface="楷体" charset="0"/>
                </a:rPr>
                <a:t>的</a:t>
              </a:r>
              <a:r>
                <a:rPr lang="en-US" altLang="zh-CN" sz="2400" dirty="0">
                  <a:solidFill>
                    <a:schemeClr val="bg1"/>
                  </a:solidFill>
                  <a:latin typeface="楷体" charset="0"/>
                  <a:ea typeface="楷体" charset="0"/>
                  <a:cs typeface="楷体" charset="0"/>
                </a:rPr>
                <a:t>NF</a:t>
              </a:r>
              <a:r>
                <a:rPr lang="en-US" altLang="zh-CN" sz="2400" dirty="0">
                  <a:solidFill>
                    <a:schemeClr val="bg1"/>
                  </a:solidFill>
                  <a:latin typeface="楷体" charset="0"/>
                  <a:cs typeface="楷体" charset="0"/>
                </a:rPr>
                <a:t>A</a:t>
              </a:r>
            </a:p>
          </p:txBody>
        </p:sp>
      </p:grpSp>
      <p:sp>
        <p:nvSpPr>
          <p:cNvPr id="38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4574354" y="986543"/>
            <a:ext cx="345498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构造识别</a:t>
            </a:r>
            <a:r>
              <a:rPr lang="en-US" altLang="zh-CN" sz="2600" b="1" i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 </a:t>
            </a:r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CN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NFA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41" name="组合 8"/>
          <p:cNvGrpSpPr/>
          <p:nvPr/>
        </p:nvGrpSpPr>
        <p:grpSpPr>
          <a:xfrm>
            <a:off x="4788664" y="1609384"/>
            <a:ext cx="3224530" cy="1621790"/>
            <a:chOff x="1317" y="4840"/>
            <a:chExt cx="5078" cy="2554"/>
          </a:xfrm>
        </p:grpSpPr>
        <p:sp>
          <p:nvSpPr>
            <p:cNvPr id="42" name="Line 7"/>
            <p:cNvSpPr/>
            <p:nvPr/>
          </p:nvSpPr>
          <p:spPr>
            <a:xfrm>
              <a:off x="1317" y="5538"/>
              <a:ext cx="1703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3" name="Rectangle 42"/>
            <p:cNvSpPr/>
            <p:nvPr/>
          </p:nvSpPr>
          <p:spPr>
            <a:xfrm>
              <a:off x="4237" y="4895"/>
              <a:ext cx="623" cy="63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dirty="0" smtClean="0">
                  <a:solidFill>
                    <a:srgbClr val="FFFFFF"/>
                  </a:solidFill>
                  <a:latin typeface="楷体" charset="0"/>
                  <a:cs typeface="楷体" charset="0"/>
                  <a:sym typeface="Symbol" panose="05050102010706020507" pitchFamily="18" charset="2"/>
                </a:rPr>
                <a:t>c</a:t>
              </a:r>
              <a:endParaRPr lang="en-US" altLang="zh-CN" sz="2400" dirty="0">
                <a:solidFill>
                  <a:srgbClr val="FFFFFF"/>
                </a:solidFill>
                <a:latin typeface="楷体" charset="0"/>
                <a:cs typeface="楷体" charset="0"/>
                <a:sym typeface="Symbol" panose="05050102010706020507" pitchFamily="18" charset="2"/>
              </a:endParaRPr>
            </a:p>
          </p:txBody>
        </p:sp>
        <p:sp>
          <p:nvSpPr>
            <p:cNvPr id="44" name="Line 17"/>
            <p:cNvSpPr/>
            <p:nvPr/>
          </p:nvSpPr>
          <p:spPr>
            <a:xfrm flipV="1">
              <a:off x="3860" y="5545"/>
              <a:ext cx="1540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5" name="Oval 18"/>
            <p:cNvSpPr/>
            <p:nvPr/>
          </p:nvSpPr>
          <p:spPr>
            <a:xfrm>
              <a:off x="3040" y="5153"/>
              <a:ext cx="765" cy="78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r>
                <a:rPr lang="en-US" altLang="zh-CN" sz="2400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i</a:t>
              </a:r>
            </a:p>
          </p:txBody>
        </p:sp>
        <p:grpSp>
          <p:nvGrpSpPr>
            <p:cNvPr id="46" name="Group 19"/>
            <p:cNvGrpSpPr/>
            <p:nvPr/>
          </p:nvGrpSpPr>
          <p:grpSpPr>
            <a:xfrm>
              <a:off x="5445" y="5093"/>
              <a:ext cx="950" cy="978"/>
              <a:chOff x="8590" y="7640"/>
              <a:chExt cx="527" cy="527"/>
            </a:xfrm>
          </p:grpSpPr>
          <p:sp>
            <p:nvSpPr>
              <p:cNvPr id="49" name="Oval 20"/>
              <p:cNvSpPr/>
              <p:nvPr/>
            </p:nvSpPr>
            <p:spPr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endParaRPr lang="zh-CN" altLang="en-US" sz="2400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50" name="Oval 21"/>
              <p:cNvSpPr/>
              <p:nvPr/>
            </p:nvSpPr>
            <p:spPr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18000"/>
              <a:lstStyle/>
              <a:p>
                <a:r>
                  <a:rPr lang="en-US" altLang="zh-CN" sz="24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f</a:t>
                </a:r>
              </a:p>
            </p:txBody>
          </p:sp>
        </p:grpSp>
        <p:sp>
          <p:nvSpPr>
            <p:cNvPr id="47" name="Rectangle 22"/>
            <p:cNvSpPr/>
            <p:nvPr/>
          </p:nvSpPr>
          <p:spPr>
            <a:xfrm>
              <a:off x="1480" y="4840"/>
              <a:ext cx="1458" cy="74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dirty="0">
                  <a:solidFill>
                    <a:srgbClr val="FFFFFF"/>
                  </a:solidFill>
                  <a:latin typeface="楷体" charset="0"/>
                  <a:ea typeface="楷体" charset="0"/>
                </a:rPr>
                <a:t>开始</a:t>
              </a:r>
            </a:p>
          </p:txBody>
        </p:sp>
        <p:sp>
          <p:nvSpPr>
            <p:cNvPr id="48" name="文本框 5"/>
            <p:cNvSpPr txBox="1"/>
            <p:nvPr/>
          </p:nvSpPr>
          <p:spPr>
            <a:xfrm>
              <a:off x="1480" y="6667"/>
              <a:ext cx="4653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识别正则式 </a:t>
              </a:r>
              <a:r>
                <a:rPr lang="en-US" altLang="zh-CN" sz="2400" i="1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c</a:t>
              </a:r>
              <a:r>
                <a:rPr lang="en-US" altLang="zh-CN" sz="2400" dirty="0" smtClean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 </a:t>
              </a:r>
              <a:r>
                <a:rPr lang="zh-CN" altLang="en-US" sz="24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的</a:t>
              </a:r>
              <a:r>
                <a:rPr lang="en-US" altLang="zh-CN" sz="24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NF</a:t>
              </a:r>
              <a:r>
                <a:rPr lang="en-US" altLang="zh-CN" sz="2400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06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2.2.1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基于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MYT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算法从正则表达式到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742155" y="97404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构造识别选择正则式</a:t>
            </a:r>
            <a:r>
              <a:rPr lang="en-US" altLang="zh-CN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2600" b="1" dirty="0" err="1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</a:t>
            </a:r>
            <a:r>
              <a:rPr lang="en-US" altLang="zh-CN" sz="2600" b="1" dirty="0" err="1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|</a:t>
            </a:r>
            <a:r>
              <a:rPr lang="en-US" altLang="zh-CN" sz="2600" b="1" dirty="0" err="1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</a:t>
            </a:r>
            <a:r>
              <a:rPr lang="en-US" altLang="zh-CN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NFA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51137" y="5161399"/>
            <a:ext cx="6340042" cy="477054"/>
            <a:chOff x="1151137" y="3773119"/>
            <a:chExt cx="6340042" cy="477054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xmlns="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87" y="3773119"/>
              <a:ext cx="6080292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特点：仅一个接受状态，它没有向外的转换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137" y="3906548"/>
              <a:ext cx="259749" cy="259749"/>
            </a:xfrm>
            <a:prstGeom prst="rect">
              <a:avLst/>
            </a:prstGeom>
          </p:spPr>
        </p:pic>
      </p:grpSp>
      <p:grpSp>
        <p:nvGrpSpPr>
          <p:cNvPr id="18" name="组合 4"/>
          <p:cNvGrpSpPr/>
          <p:nvPr/>
        </p:nvGrpSpPr>
        <p:grpSpPr>
          <a:xfrm>
            <a:off x="1013553" y="1740546"/>
            <a:ext cx="6617547" cy="2894726"/>
            <a:chOff x="1537" y="4046"/>
            <a:chExt cx="11783" cy="5775"/>
          </a:xfrm>
        </p:grpSpPr>
        <p:sp>
          <p:nvSpPr>
            <p:cNvPr id="19" name="Line 24"/>
            <p:cNvSpPr/>
            <p:nvPr/>
          </p:nvSpPr>
          <p:spPr>
            <a:xfrm>
              <a:off x="1537" y="6288"/>
              <a:ext cx="1430" cy="37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0" name="Rectangle 25"/>
            <p:cNvSpPr/>
            <p:nvPr/>
          </p:nvSpPr>
          <p:spPr>
            <a:xfrm>
              <a:off x="4604" y="4889"/>
              <a:ext cx="738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dirty="0">
                  <a:solidFill>
                    <a:srgbClr val="FFFFFF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</a:p>
          </p:txBody>
        </p:sp>
        <p:grpSp>
          <p:nvGrpSpPr>
            <p:cNvPr id="21" name="Group 26"/>
            <p:cNvGrpSpPr/>
            <p:nvPr/>
          </p:nvGrpSpPr>
          <p:grpSpPr>
            <a:xfrm>
              <a:off x="12192" y="5726"/>
              <a:ext cx="1128" cy="1045"/>
              <a:chOff x="8590" y="7640"/>
              <a:chExt cx="527" cy="527"/>
            </a:xfrm>
          </p:grpSpPr>
          <p:sp>
            <p:nvSpPr>
              <p:cNvPr id="40" name="Oval 27"/>
              <p:cNvSpPr/>
              <p:nvPr/>
            </p:nvSpPr>
            <p:spPr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endParaRPr lang="zh-CN" altLang="en-US" sz="2400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41" name="Oval 28"/>
              <p:cNvSpPr/>
              <p:nvPr/>
            </p:nvSpPr>
            <p:spPr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18000"/>
              <a:lstStyle/>
              <a:p>
                <a:r>
                  <a:rPr lang="en-US" altLang="zh-CN" sz="24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f</a:t>
                </a:r>
              </a:p>
            </p:txBody>
          </p:sp>
        </p:grpSp>
        <p:sp>
          <p:nvSpPr>
            <p:cNvPr id="22" name="Oval 29"/>
            <p:cNvSpPr/>
            <p:nvPr/>
          </p:nvSpPr>
          <p:spPr>
            <a:xfrm>
              <a:off x="2957" y="5911"/>
              <a:ext cx="910" cy="843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r>
                <a:rPr lang="en-US" altLang="zh-CN" sz="2400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i</a:t>
              </a:r>
            </a:p>
          </p:txBody>
        </p:sp>
        <p:sp>
          <p:nvSpPr>
            <p:cNvPr id="23" name="Rectangle 30"/>
            <p:cNvSpPr/>
            <p:nvPr/>
          </p:nvSpPr>
          <p:spPr>
            <a:xfrm>
              <a:off x="1697" y="5576"/>
              <a:ext cx="1475" cy="80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dirty="0">
                  <a:solidFill>
                    <a:srgbClr val="FFFFFF"/>
                  </a:solidFill>
                  <a:latin typeface="楷体" charset="0"/>
                  <a:ea typeface="楷体" charset="0"/>
                </a:rPr>
                <a:t>开始</a:t>
              </a:r>
            </a:p>
          </p:txBody>
        </p:sp>
        <p:sp>
          <p:nvSpPr>
            <p:cNvPr id="24" name="Oval 33"/>
            <p:cNvSpPr/>
            <p:nvPr/>
          </p:nvSpPr>
          <p:spPr>
            <a:xfrm>
              <a:off x="5627" y="4046"/>
              <a:ext cx="4428" cy="182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9200" tIns="28800" rIns="90000" bIns="46800"/>
            <a:lstStyle/>
            <a:p>
              <a:endParaRPr lang="zh-CN" altLang="en-US" sz="2400" dirty="0">
                <a:latin typeface="楷体" charset="0"/>
                <a:cs typeface="楷体" charset="0"/>
              </a:endParaRPr>
            </a:p>
          </p:txBody>
        </p:sp>
        <p:sp>
          <p:nvSpPr>
            <p:cNvPr id="25" name="Oval 34"/>
            <p:cNvSpPr/>
            <p:nvPr/>
          </p:nvSpPr>
          <p:spPr>
            <a:xfrm>
              <a:off x="5937" y="4511"/>
              <a:ext cx="910" cy="845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2400" dirty="0">
                <a:latin typeface="楷体" charset="0"/>
                <a:cs typeface="楷体" charset="0"/>
              </a:endParaRPr>
            </a:p>
          </p:txBody>
        </p:sp>
        <p:sp>
          <p:nvSpPr>
            <p:cNvPr id="26" name="Oval 35"/>
            <p:cNvSpPr/>
            <p:nvPr/>
          </p:nvSpPr>
          <p:spPr>
            <a:xfrm>
              <a:off x="8890" y="4544"/>
              <a:ext cx="908" cy="843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2400" dirty="0">
                <a:latin typeface="楷体" charset="0"/>
                <a:cs typeface="楷体" charset="0"/>
              </a:endParaRPr>
            </a:p>
          </p:txBody>
        </p:sp>
        <p:sp>
          <p:nvSpPr>
            <p:cNvPr id="27" name="Rectangle 36"/>
            <p:cNvSpPr/>
            <p:nvPr/>
          </p:nvSpPr>
          <p:spPr>
            <a:xfrm>
              <a:off x="7200" y="4436"/>
              <a:ext cx="1540" cy="101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/>
            <a:p>
              <a:pPr algn="just"/>
              <a:r>
                <a:rPr lang="en-US" altLang="zh-CN" sz="2400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N(s)</a:t>
              </a:r>
            </a:p>
          </p:txBody>
        </p:sp>
        <p:sp>
          <p:nvSpPr>
            <p:cNvPr id="28" name="Oval 38"/>
            <p:cNvSpPr/>
            <p:nvPr/>
          </p:nvSpPr>
          <p:spPr>
            <a:xfrm>
              <a:off x="5660" y="6754"/>
              <a:ext cx="4428" cy="182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9200" tIns="28800" rIns="90000" bIns="46800"/>
            <a:lstStyle/>
            <a:p>
              <a:endParaRPr lang="zh-CN" altLang="en-US" sz="2400" dirty="0">
                <a:latin typeface="楷体" charset="0"/>
                <a:cs typeface="楷体" charset="0"/>
              </a:endParaRPr>
            </a:p>
          </p:txBody>
        </p:sp>
        <p:sp>
          <p:nvSpPr>
            <p:cNvPr id="29" name="Oval 39"/>
            <p:cNvSpPr/>
            <p:nvPr/>
          </p:nvSpPr>
          <p:spPr>
            <a:xfrm>
              <a:off x="5970" y="7219"/>
              <a:ext cx="910" cy="845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2400" dirty="0">
                <a:latin typeface="楷体" charset="0"/>
                <a:cs typeface="楷体" charset="0"/>
              </a:endParaRPr>
            </a:p>
          </p:txBody>
        </p:sp>
        <p:sp>
          <p:nvSpPr>
            <p:cNvPr id="30" name="Oval 40"/>
            <p:cNvSpPr/>
            <p:nvPr/>
          </p:nvSpPr>
          <p:spPr>
            <a:xfrm>
              <a:off x="8922" y="7251"/>
              <a:ext cx="908" cy="843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2400" dirty="0">
                <a:latin typeface="楷体" charset="0"/>
                <a:cs typeface="楷体" charset="0"/>
              </a:endParaRPr>
            </a:p>
          </p:txBody>
        </p:sp>
        <p:sp>
          <p:nvSpPr>
            <p:cNvPr id="31" name="Rectangle 41"/>
            <p:cNvSpPr/>
            <p:nvPr/>
          </p:nvSpPr>
          <p:spPr>
            <a:xfrm>
              <a:off x="7232" y="7144"/>
              <a:ext cx="1540" cy="101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/>
            <a:p>
              <a:pPr algn="just"/>
              <a:r>
                <a:rPr lang="en-US" altLang="zh-CN" sz="2400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N(t)</a:t>
              </a:r>
            </a:p>
          </p:txBody>
        </p:sp>
        <p:sp>
          <p:nvSpPr>
            <p:cNvPr id="32" name="Line 42"/>
            <p:cNvSpPr/>
            <p:nvPr/>
          </p:nvSpPr>
          <p:spPr>
            <a:xfrm flipV="1">
              <a:off x="3834" y="5149"/>
              <a:ext cx="2102" cy="896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3" name="Line 43"/>
            <p:cNvSpPr/>
            <p:nvPr/>
          </p:nvSpPr>
          <p:spPr>
            <a:xfrm>
              <a:off x="3834" y="6581"/>
              <a:ext cx="2135" cy="817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4" name="Line 44"/>
            <p:cNvSpPr/>
            <p:nvPr/>
          </p:nvSpPr>
          <p:spPr>
            <a:xfrm flipV="1">
              <a:off x="9799" y="6551"/>
              <a:ext cx="2501" cy="1014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5" name="Line 45"/>
            <p:cNvSpPr/>
            <p:nvPr/>
          </p:nvSpPr>
          <p:spPr>
            <a:xfrm>
              <a:off x="9798" y="5150"/>
              <a:ext cx="2405" cy="894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6" name="Rectangle 46"/>
            <p:cNvSpPr/>
            <p:nvPr/>
          </p:nvSpPr>
          <p:spPr>
            <a:xfrm>
              <a:off x="4637" y="6289"/>
              <a:ext cx="738" cy="6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dirty="0">
                  <a:solidFill>
                    <a:srgbClr val="FFFFFF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37" name="Rectangle 47"/>
            <p:cNvSpPr/>
            <p:nvPr/>
          </p:nvSpPr>
          <p:spPr>
            <a:xfrm>
              <a:off x="10760" y="4774"/>
              <a:ext cx="738" cy="6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dirty="0">
                  <a:solidFill>
                    <a:srgbClr val="FFFFFF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38" name="Rectangle 48"/>
            <p:cNvSpPr/>
            <p:nvPr/>
          </p:nvSpPr>
          <p:spPr>
            <a:xfrm>
              <a:off x="10727" y="6376"/>
              <a:ext cx="738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dirty="0">
                  <a:solidFill>
                    <a:srgbClr val="FFFFFF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39" name="文本框 17"/>
            <p:cNvSpPr txBox="1"/>
            <p:nvPr/>
          </p:nvSpPr>
          <p:spPr>
            <a:xfrm>
              <a:off x="4504" y="8900"/>
              <a:ext cx="6497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识别正则式 </a:t>
              </a:r>
              <a:r>
                <a:rPr lang="en-US" altLang="zh-CN" sz="2400" dirty="0" err="1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s|t</a:t>
              </a:r>
              <a:r>
                <a:rPr lang="en-US" altLang="zh-CN" sz="24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 </a:t>
              </a:r>
              <a:r>
                <a:rPr lang="zh-CN" altLang="en-US" sz="24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的</a:t>
              </a:r>
              <a:r>
                <a:rPr lang="en-US" altLang="zh-CN" sz="24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NF</a:t>
              </a:r>
              <a:r>
                <a:rPr lang="en-US" altLang="zh-CN" sz="2400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9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2.2.1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基于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MYT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算法从正则表达式到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742155" y="97404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构造识别连接正则式</a:t>
            </a:r>
            <a:r>
              <a:rPr lang="en-US" altLang="zh-CN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2600" b="1" dirty="0" err="1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</a:t>
            </a:r>
            <a:r>
              <a:rPr lang="en-US" altLang="zh-CN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NFA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51137" y="5161399"/>
            <a:ext cx="6340042" cy="477054"/>
            <a:chOff x="1151137" y="3773119"/>
            <a:chExt cx="6340042" cy="477054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xmlns="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87" y="3773119"/>
              <a:ext cx="6080292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特点：仅一个接受状态，它没有向外的转换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137" y="3906548"/>
              <a:ext cx="259749" cy="259749"/>
            </a:xfrm>
            <a:prstGeom prst="rect">
              <a:avLst/>
            </a:prstGeom>
          </p:spPr>
        </p:pic>
      </p:grpSp>
      <p:grpSp>
        <p:nvGrpSpPr>
          <p:cNvPr id="42" name="组合 5"/>
          <p:cNvGrpSpPr/>
          <p:nvPr/>
        </p:nvGrpSpPr>
        <p:grpSpPr>
          <a:xfrm>
            <a:off x="1111569" y="2058776"/>
            <a:ext cx="6324600" cy="2338070"/>
            <a:chOff x="1920" y="4920"/>
            <a:chExt cx="9960" cy="3682"/>
          </a:xfrm>
        </p:grpSpPr>
        <p:grpSp>
          <p:nvGrpSpPr>
            <p:cNvPr id="43" name="Group 47"/>
            <p:cNvGrpSpPr/>
            <p:nvPr/>
          </p:nvGrpSpPr>
          <p:grpSpPr>
            <a:xfrm>
              <a:off x="1920" y="4920"/>
              <a:ext cx="9960" cy="2265"/>
              <a:chOff x="768" y="1968"/>
              <a:chExt cx="3984" cy="906"/>
            </a:xfrm>
          </p:grpSpPr>
          <p:sp>
            <p:nvSpPr>
              <p:cNvPr id="45" name="Oval 30"/>
              <p:cNvSpPr/>
              <p:nvPr/>
            </p:nvSpPr>
            <p:spPr>
              <a:xfrm>
                <a:off x="1537" y="1968"/>
                <a:ext cx="1929" cy="879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9200" tIns="28800" rIns="90000" bIns="46800"/>
              <a:lstStyle/>
              <a:p>
                <a:endParaRPr lang="zh-CN" altLang="en-US" sz="2400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46" name="Oval 31"/>
              <p:cNvSpPr/>
              <p:nvPr/>
            </p:nvSpPr>
            <p:spPr>
              <a:xfrm>
                <a:off x="1672" y="2193"/>
                <a:ext cx="396" cy="407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r>
                  <a:rPr lang="en-US" altLang="zh-CN" sz="24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i</a:t>
                </a:r>
              </a:p>
            </p:txBody>
          </p:sp>
          <p:sp>
            <p:nvSpPr>
              <p:cNvPr id="47" name="Oval 32"/>
              <p:cNvSpPr/>
              <p:nvPr/>
            </p:nvSpPr>
            <p:spPr>
              <a:xfrm>
                <a:off x="2958" y="2208"/>
                <a:ext cx="396" cy="40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lIns="72000" tIns="28800" rIns="21600" bIns="46800"/>
              <a:lstStyle/>
              <a:p>
                <a:endParaRPr lang="zh-CN" altLang="en-US" sz="2400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48" name="Rectangle 33"/>
              <p:cNvSpPr/>
              <p:nvPr/>
            </p:nvSpPr>
            <p:spPr>
              <a:xfrm>
                <a:off x="2222" y="2156"/>
                <a:ext cx="671" cy="4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en-US" altLang="zh-CN" sz="24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N (s)</a:t>
                </a:r>
              </a:p>
            </p:txBody>
          </p:sp>
          <p:sp>
            <p:nvSpPr>
              <p:cNvPr id="49" name="Oval 34"/>
              <p:cNvSpPr/>
              <p:nvPr/>
            </p:nvSpPr>
            <p:spPr>
              <a:xfrm>
                <a:off x="2823" y="1995"/>
                <a:ext cx="1929" cy="879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9200" tIns="28800" rIns="90000" bIns="46800"/>
              <a:lstStyle/>
              <a:p>
                <a:endParaRPr lang="zh-CN" altLang="en-US" sz="2400" dirty="0">
                  <a:latin typeface="楷体" charset="0"/>
                  <a:cs typeface="楷体" charset="0"/>
                </a:endParaRPr>
              </a:p>
            </p:txBody>
          </p:sp>
          <p:grpSp>
            <p:nvGrpSpPr>
              <p:cNvPr id="50" name="Group 35"/>
              <p:cNvGrpSpPr/>
              <p:nvPr/>
            </p:nvGrpSpPr>
            <p:grpSpPr>
              <a:xfrm>
                <a:off x="4160" y="2189"/>
                <a:ext cx="464" cy="456"/>
                <a:chOff x="8590" y="7640"/>
                <a:chExt cx="498" cy="475"/>
              </a:xfrm>
            </p:grpSpPr>
            <p:sp>
              <p:nvSpPr>
                <p:cNvPr id="54" name="Oval 36"/>
                <p:cNvSpPr/>
                <p:nvPr/>
              </p:nvSpPr>
              <p:spPr>
                <a:xfrm>
                  <a:off x="8590" y="7640"/>
                  <a:ext cx="498" cy="475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46800"/>
                <a:lstStyle/>
                <a:p>
                  <a:endParaRPr lang="zh-CN" altLang="en-US" sz="2400" dirty="0"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55" name="Oval 37"/>
                <p:cNvSpPr/>
                <p:nvPr/>
              </p:nvSpPr>
              <p:spPr>
                <a:xfrm>
                  <a:off x="8650" y="7686"/>
                  <a:ext cx="376" cy="38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18000"/>
                <a:lstStyle/>
                <a:p>
                  <a:r>
                    <a:rPr lang="en-US" altLang="zh-CN" sz="2400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f</a:t>
                  </a:r>
                </a:p>
              </p:txBody>
            </p:sp>
          </p:grpSp>
          <p:sp>
            <p:nvSpPr>
              <p:cNvPr id="51" name="Rectangle 38"/>
              <p:cNvSpPr/>
              <p:nvPr/>
            </p:nvSpPr>
            <p:spPr>
              <a:xfrm>
                <a:off x="908" y="2060"/>
                <a:ext cx="643" cy="38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400" dirty="0">
                    <a:solidFill>
                      <a:srgbClr val="FFFFFF"/>
                    </a:solidFill>
                    <a:latin typeface="楷体" charset="0"/>
                    <a:ea typeface="楷体" charset="0"/>
                  </a:rPr>
                  <a:t>开始</a:t>
                </a:r>
              </a:p>
            </p:txBody>
          </p:sp>
          <p:sp>
            <p:nvSpPr>
              <p:cNvPr id="52" name="Rectangle 41"/>
              <p:cNvSpPr/>
              <p:nvPr/>
            </p:nvSpPr>
            <p:spPr>
              <a:xfrm>
                <a:off x="3508" y="2183"/>
                <a:ext cx="671" cy="49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en-US" altLang="zh-CN" sz="24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N (t)</a:t>
                </a:r>
              </a:p>
            </p:txBody>
          </p:sp>
          <p:sp>
            <p:nvSpPr>
              <p:cNvPr id="53" name="Line 43"/>
              <p:cNvSpPr/>
              <p:nvPr/>
            </p:nvSpPr>
            <p:spPr>
              <a:xfrm>
                <a:off x="768" y="2390"/>
                <a:ext cx="881" cy="0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44" name="文本框 4"/>
            <p:cNvSpPr txBox="1"/>
            <p:nvPr/>
          </p:nvSpPr>
          <p:spPr>
            <a:xfrm>
              <a:off x="5170" y="7877"/>
              <a:ext cx="48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识别正则式 </a:t>
              </a:r>
              <a:r>
                <a:rPr lang="en-US" altLang="zh-CN" sz="2400" dirty="0" err="1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st</a:t>
              </a:r>
              <a:r>
                <a:rPr lang="en-US" altLang="zh-CN" sz="24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 </a:t>
              </a:r>
              <a:r>
                <a:rPr lang="zh-CN" altLang="en-US" sz="24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的</a:t>
              </a:r>
              <a:r>
                <a:rPr lang="en-US" altLang="zh-CN" sz="24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NF</a:t>
              </a:r>
              <a:r>
                <a:rPr lang="en-US" altLang="zh-CN" sz="2400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759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2.2.1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基于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MYT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算法从正则表达式到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742155" y="97404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构造识别闭包正则式</a:t>
            </a:r>
            <a:r>
              <a:rPr lang="en-US" altLang="zh-CN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</a:t>
            </a:r>
            <a:r>
              <a:rPr lang="en-US" altLang="zh-CN" sz="2600" b="1" baseline="30000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</a:t>
            </a:r>
            <a:r>
              <a:rPr lang="en-US" altLang="zh-CN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NFA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51137" y="5161399"/>
            <a:ext cx="6340042" cy="477054"/>
            <a:chOff x="1151137" y="3773119"/>
            <a:chExt cx="6340042" cy="477054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xmlns="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87" y="3773119"/>
              <a:ext cx="6080292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特点：仅一个接受状态，它没有向外的转换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137" y="3906548"/>
              <a:ext cx="259749" cy="259749"/>
            </a:xfrm>
            <a:prstGeom prst="rect">
              <a:avLst/>
            </a:prstGeom>
          </p:spPr>
        </p:pic>
      </p:grpSp>
      <p:grpSp>
        <p:nvGrpSpPr>
          <p:cNvPr id="23" name="组合 3"/>
          <p:cNvGrpSpPr/>
          <p:nvPr/>
        </p:nvGrpSpPr>
        <p:grpSpPr>
          <a:xfrm>
            <a:off x="1205684" y="1798675"/>
            <a:ext cx="6565337" cy="3137163"/>
            <a:chOff x="1153" y="3663"/>
            <a:chExt cx="11451" cy="5527"/>
          </a:xfrm>
        </p:grpSpPr>
        <p:sp>
          <p:nvSpPr>
            <p:cNvPr id="24" name="文本框 4"/>
            <p:cNvSpPr txBox="1"/>
            <p:nvPr/>
          </p:nvSpPr>
          <p:spPr>
            <a:xfrm>
              <a:off x="4958" y="8377"/>
              <a:ext cx="5262" cy="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识别正则式 </a:t>
              </a:r>
              <a:r>
                <a:rPr lang="en-US" altLang="zh-CN" sz="24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s</a:t>
              </a:r>
              <a:r>
                <a:rPr lang="en-US" altLang="zh-CN" sz="2400" baseline="300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*</a:t>
              </a:r>
              <a:r>
                <a:rPr lang="en-US" altLang="zh-CN" sz="24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 </a:t>
              </a:r>
              <a:r>
                <a:rPr lang="zh-CN" altLang="en-US" sz="24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的</a:t>
              </a:r>
              <a:r>
                <a:rPr lang="en-US" altLang="zh-CN" sz="2400" dirty="0">
                  <a:solidFill>
                    <a:srgbClr val="FFFFFF"/>
                  </a:solidFill>
                  <a:latin typeface="楷体" charset="0"/>
                  <a:ea typeface="楷体" charset="0"/>
                  <a:cs typeface="楷体" charset="0"/>
                </a:rPr>
                <a:t>NF</a:t>
              </a:r>
              <a:r>
                <a:rPr lang="en-US" altLang="zh-CN" sz="2400" dirty="0">
                  <a:solidFill>
                    <a:srgbClr val="FFFFFF"/>
                  </a:solidFill>
                  <a:latin typeface="楷体" charset="0"/>
                  <a:cs typeface="楷体" charset="0"/>
                </a:rPr>
                <a:t>A</a:t>
              </a:r>
            </a:p>
          </p:txBody>
        </p:sp>
        <p:grpSp>
          <p:nvGrpSpPr>
            <p:cNvPr id="25" name="Group 40"/>
            <p:cNvGrpSpPr/>
            <p:nvPr/>
          </p:nvGrpSpPr>
          <p:grpSpPr>
            <a:xfrm>
              <a:off x="1153" y="3663"/>
              <a:ext cx="11451" cy="4111"/>
              <a:chOff x="622" y="1680"/>
              <a:chExt cx="4850" cy="1717"/>
            </a:xfrm>
          </p:grpSpPr>
          <p:sp>
            <p:nvSpPr>
              <p:cNvPr id="26" name="Oval 21"/>
              <p:cNvSpPr/>
              <p:nvPr/>
            </p:nvSpPr>
            <p:spPr>
              <a:xfrm>
                <a:off x="2281" y="2259"/>
                <a:ext cx="1916" cy="794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9200" tIns="28800" rIns="90000" bIns="46800"/>
              <a:lstStyle/>
              <a:p>
                <a:endParaRPr lang="zh-CN" altLang="en-US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7" name="Oval 22"/>
              <p:cNvSpPr/>
              <p:nvPr/>
            </p:nvSpPr>
            <p:spPr>
              <a:xfrm>
                <a:off x="2415" y="2462"/>
                <a:ext cx="394" cy="368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endParaRPr lang="zh-CN" altLang="en-US" sz="1000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8" name="Oval 23"/>
              <p:cNvSpPr/>
              <p:nvPr/>
            </p:nvSpPr>
            <p:spPr>
              <a:xfrm>
                <a:off x="3693" y="2476"/>
                <a:ext cx="393" cy="368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endParaRPr lang="zh-CN" altLang="en-US" sz="1000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9" name="Rectangle 24"/>
              <p:cNvSpPr/>
              <p:nvPr/>
            </p:nvSpPr>
            <p:spPr>
              <a:xfrm>
                <a:off x="2961" y="2429"/>
                <a:ext cx="667" cy="44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en-US" altLang="zh-CN" sz="28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N(s)</a:t>
                </a:r>
              </a:p>
            </p:txBody>
          </p:sp>
          <p:grpSp>
            <p:nvGrpSpPr>
              <p:cNvPr id="30" name="Group 25"/>
              <p:cNvGrpSpPr/>
              <p:nvPr/>
            </p:nvGrpSpPr>
            <p:grpSpPr>
              <a:xfrm>
                <a:off x="4984" y="2418"/>
                <a:ext cx="488" cy="457"/>
                <a:chOff x="8590" y="7640"/>
                <a:chExt cx="527" cy="527"/>
              </a:xfrm>
            </p:grpSpPr>
            <p:sp>
              <p:nvSpPr>
                <p:cNvPr id="41" name="Oval 26"/>
                <p:cNvSpPr/>
                <p:nvPr/>
              </p:nvSpPr>
              <p:spPr>
                <a:xfrm>
                  <a:off x="8590" y="7640"/>
                  <a:ext cx="527" cy="527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46800"/>
                <a:lstStyle/>
                <a:p>
                  <a:endParaRPr lang="zh-CN" altLang="en-US" sz="1000" dirty="0"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56" name="Oval 27"/>
                <p:cNvSpPr/>
                <p:nvPr/>
              </p:nvSpPr>
              <p:spPr>
                <a:xfrm>
                  <a:off x="8650" y="7686"/>
                  <a:ext cx="425" cy="425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18000"/>
                <a:lstStyle/>
                <a:p>
                  <a:r>
                    <a:rPr lang="en-US" altLang="zh-CN" sz="2800" dirty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f</a:t>
                  </a:r>
                </a:p>
              </p:txBody>
            </p:sp>
          </p:grpSp>
          <p:sp>
            <p:nvSpPr>
              <p:cNvPr id="31" name="Rectangle 28"/>
              <p:cNvSpPr/>
              <p:nvPr/>
            </p:nvSpPr>
            <p:spPr>
              <a:xfrm>
                <a:off x="681" y="2300"/>
                <a:ext cx="639" cy="34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800" dirty="0">
                    <a:solidFill>
                      <a:srgbClr val="FFFFFF"/>
                    </a:solidFill>
                    <a:latin typeface="楷体" charset="0"/>
                    <a:ea typeface="楷体" charset="0"/>
                  </a:rPr>
                  <a:t>开始</a:t>
                </a:r>
              </a:p>
            </p:txBody>
          </p:sp>
          <p:sp>
            <p:nvSpPr>
              <p:cNvPr id="32" name="Oval 30"/>
              <p:cNvSpPr/>
              <p:nvPr/>
            </p:nvSpPr>
            <p:spPr>
              <a:xfrm>
                <a:off x="1320" y="2475"/>
                <a:ext cx="393" cy="369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r>
                  <a:rPr lang="en-US" altLang="zh-CN" sz="28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i</a:t>
                </a:r>
              </a:p>
            </p:txBody>
          </p:sp>
          <p:sp>
            <p:nvSpPr>
              <p:cNvPr id="33" name="Line 31"/>
              <p:cNvSpPr/>
              <p:nvPr/>
            </p:nvSpPr>
            <p:spPr>
              <a:xfrm flipV="1">
                <a:off x="1713" y="2628"/>
                <a:ext cx="707" cy="12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34" name="Line 32"/>
              <p:cNvSpPr/>
              <p:nvPr/>
            </p:nvSpPr>
            <p:spPr>
              <a:xfrm>
                <a:off x="622" y="2628"/>
                <a:ext cx="698" cy="12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35" name="Line 33"/>
              <p:cNvSpPr/>
              <p:nvPr/>
            </p:nvSpPr>
            <p:spPr>
              <a:xfrm>
                <a:off x="4114" y="2640"/>
                <a:ext cx="875" cy="0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36" name="Freeform 35"/>
              <p:cNvSpPr/>
              <p:nvPr/>
            </p:nvSpPr>
            <p:spPr>
              <a:xfrm>
                <a:off x="2540" y="1987"/>
                <a:ext cx="1405" cy="487"/>
              </a:xfrm>
              <a:custGeom>
                <a:avLst/>
                <a:gdLst>
                  <a:gd name="txL" fmla="*/ 0 w 1517"/>
                  <a:gd name="txT" fmla="*/ 0 h 562"/>
                  <a:gd name="txR" fmla="*/ 1517 w 1517"/>
                  <a:gd name="txB" fmla="*/ 562 h 562"/>
                </a:gdLst>
                <a:ahLst/>
                <a:cxnLst>
                  <a:cxn ang="0">
                    <a:pos x="798" y="179"/>
                  </a:cxn>
                  <a:cxn ang="0">
                    <a:pos x="798" y="83"/>
                  </a:cxn>
                  <a:cxn ang="0">
                    <a:pos x="661" y="12"/>
                  </a:cxn>
                  <a:cxn ang="0">
                    <a:pos x="198" y="12"/>
                  </a:cxn>
                  <a:cxn ang="0">
                    <a:pos x="27" y="75"/>
                  </a:cxn>
                  <a:cxn ang="0">
                    <a:pos x="35" y="179"/>
                  </a:cxn>
                </a:cxnLst>
                <a:rect l="txL" t="txT" r="txR" b="txB"/>
                <a:pathLst>
                  <a:path w="1517" h="562">
                    <a:moveTo>
                      <a:pt x="1475" y="562"/>
                    </a:moveTo>
                    <a:cubicBezTo>
                      <a:pt x="1475" y="512"/>
                      <a:pt x="1517" y="349"/>
                      <a:pt x="1475" y="262"/>
                    </a:cubicBezTo>
                    <a:cubicBezTo>
                      <a:pt x="1433" y="175"/>
                      <a:pt x="1405" y="74"/>
                      <a:pt x="1220" y="37"/>
                    </a:cubicBezTo>
                    <a:cubicBezTo>
                      <a:pt x="1035" y="0"/>
                      <a:pt x="560" y="4"/>
                      <a:pt x="365" y="37"/>
                    </a:cubicBezTo>
                    <a:cubicBezTo>
                      <a:pt x="170" y="70"/>
                      <a:pt x="100" y="144"/>
                      <a:pt x="50" y="232"/>
                    </a:cubicBezTo>
                    <a:cubicBezTo>
                      <a:pt x="0" y="320"/>
                      <a:pt x="62" y="493"/>
                      <a:pt x="65" y="562"/>
                    </a:cubicBezTo>
                  </a:path>
                </a:pathLst>
              </a:custGeom>
              <a:noFill/>
              <a:ln w="25400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855" y="2300"/>
                <a:ext cx="375" cy="34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zh-CN" altLang="en-US" sz="2800" dirty="0">
                    <a:solidFill>
                      <a:srgbClr val="FFFFFF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170" y="3058"/>
                <a:ext cx="375" cy="33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zh-CN" altLang="en-US" sz="2800" dirty="0">
                    <a:solidFill>
                      <a:srgbClr val="FFFFFF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06" y="2342"/>
                <a:ext cx="375" cy="34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zh-CN" altLang="en-US" sz="2800" dirty="0">
                    <a:solidFill>
                      <a:srgbClr val="FFFFFF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14" y="1680"/>
                <a:ext cx="375" cy="34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zh-CN" altLang="en-US" sz="2800" dirty="0">
                    <a:solidFill>
                      <a:srgbClr val="FFFFFF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180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2.2.1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基于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MYT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算法从正则表达式到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742155" y="97404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构造 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CN" sz="2600" b="1" dirty="0" err="1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a|b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)*</a:t>
            </a:r>
            <a:r>
              <a:rPr lang="en-US" altLang="zh-CN" sz="2600" b="1" dirty="0" err="1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ab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CN" sz="26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NFA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33205" y="1857619"/>
            <a:ext cx="6010414" cy="1844464"/>
            <a:chOff x="1233205" y="1857619"/>
            <a:chExt cx="6010414" cy="1844464"/>
          </a:xfrm>
        </p:grpSpPr>
        <p:grpSp>
          <p:nvGrpSpPr>
            <p:cNvPr id="17" name="组合 7"/>
            <p:cNvGrpSpPr/>
            <p:nvPr/>
          </p:nvGrpSpPr>
          <p:grpSpPr>
            <a:xfrm>
              <a:off x="1233205" y="1857619"/>
              <a:ext cx="6010414" cy="1844464"/>
              <a:chOff x="359" y="2400"/>
              <a:chExt cx="12501" cy="3309"/>
            </a:xfrm>
          </p:grpSpPr>
          <p:sp>
            <p:nvSpPr>
              <p:cNvPr id="18" name="Rectangle 44"/>
              <p:cNvSpPr/>
              <p:nvPr/>
            </p:nvSpPr>
            <p:spPr>
              <a:xfrm>
                <a:off x="9918" y="2400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9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19" name="Rectangle 45"/>
              <p:cNvSpPr/>
              <p:nvPr/>
            </p:nvSpPr>
            <p:spPr>
              <a:xfrm>
                <a:off x="7714" y="2763"/>
                <a:ext cx="857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0" name="Rectangle 46"/>
              <p:cNvSpPr/>
              <p:nvPr/>
            </p:nvSpPr>
            <p:spPr>
              <a:xfrm>
                <a:off x="11896" y="2852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8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1" name="Rectangle 47"/>
              <p:cNvSpPr/>
              <p:nvPr/>
            </p:nvSpPr>
            <p:spPr>
              <a:xfrm>
                <a:off x="3427" y="3398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4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2" name="Rectangle 48"/>
              <p:cNvSpPr/>
              <p:nvPr/>
            </p:nvSpPr>
            <p:spPr>
              <a:xfrm>
                <a:off x="3427" y="4034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3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3" name="Rectangle 49"/>
              <p:cNvSpPr/>
              <p:nvPr/>
            </p:nvSpPr>
            <p:spPr>
              <a:xfrm>
                <a:off x="5632" y="3126"/>
                <a:ext cx="860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5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4" name="Rectangle 50"/>
              <p:cNvSpPr/>
              <p:nvPr/>
            </p:nvSpPr>
            <p:spPr>
              <a:xfrm>
                <a:off x="9918" y="3217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6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5" name="Rectangle 51"/>
              <p:cNvSpPr/>
              <p:nvPr/>
            </p:nvSpPr>
            <p:spPr>
              <a:xfrm>
                <a:off x="7836" y="3671"/>
                <a:ext cx="857" cy="4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*</a:t>
                </a:r>
              </a:p>
            </p:txBody>
          </p:sp>
          <p:sp>
            <p:nvSpPr>
              <p:cNvPr id="26" name="Line 52"/>
              <p:cNvSpPr/>
              <p:nvPr/>
            </p:nvSpPr>
            <p:spPr>
              <a:xfrm>
                <a:off x="10594" y="2744"/>
                <a:ext cx="1503" cy="227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" name="Line 53"/>
              <p:cNvSpPr/>
              <p:nvPr/>
            </p:nvSpPr>
            <p:spPr>
              <a:xfrm flipH="1">
                <a:off x="8300" y="2744"/>
                <a:ext cx="1503" cy="227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" name="Line 54"/>
              <p:cNvSpPr/>
              <p:nvPr/>
            </p:nvSpPr>
            <p:spPr>
              <a:xfrm>
                <a:off x="4055" y="4374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" name="Line 55"/>
              <p:cNvSpPr/>
              <p:nvPr/>
            </p:nvSpPr>
            <p:spPr>
              <a:xfrm>
                <a:off x="8451" y="3122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" name="Line 56"/>
              <p:cNvSpPr/>
              <p:nvPr/>
            </p:nvSpPr>
            <p:spPr>
              <a:xfrm>
                <a:off x="6234" y="3468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" name="Line 57"/>
              <p:cNvSpPr/>
              <p:nvPr/>
            </p:nvSpPr>
            <p:spPr>
              <a:xfrm>
                <a:off x="4129" y="3816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" name="Line 58"/>
              <p:cNvSpPr/>
              <p:nvPr/>
            </p:nvSpPr>
            <p:spPr>
              <a:xfrm flipH="1">
                <a:off x="6160" y="3079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" name="Line 59"/>
              <p:cNvSpPr/>
              <p:nvPr/>
            </p:nvSpPr>
            <p:spPr>
              <a:xfrm flipH="1">
                <a:off x="3940" y="3440"/>
                <a:ext cx="1505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" name="Line 60"/>
              <p:cNvSpPr/>
              <p:nvPr/>
            </p:nvSpPr>
            <p:spPr>
              <a:xfrm flipH="1">
                <a:off x="1761" y="3803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5" name="Line 61"/>
              <p:cNvSpPr/>
              <p:nvPr/>
            </p:nvSpPr>
            <p:spPr>
              <a:xfrm flipH="1">
                <a:off x="1761" y="4374"/>
                <a:ext cx="1503" cy="22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" name="Rectangle 62"/>
              <p:cNvSpPr/>
              <p:nvPr/>
            </p:nvSpPr>
            <p:spPr>
              <a:xfrm>
                <a:off x="5619" y="4013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)</a:t>
                </a:r>
              </a:p>
            </p:txBody>
          </p:sp>
          <p:sp>
            <p:nvSpPr>
              <p:cNvPr id="37" name="Rectangle 63"/>
              <p:cNvSpPr/>
              <p:nvPr/>
            </p:nvSpPr>
            <p:spPr>
              <a:xfrm>
                <a:off x="1223" y="3998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(</a:t>
                </a:r>
              </a:p>
            </p:txBody>
          </p:sp>
          <p:sp>
            <p:nvSpPr>
              <p:cNvPr id="38" name="Line 64"/>
              <p:cNvSpPr/>
              <p:nvPr/>
            </p:nvSpPr>
            <p:spPr>
              <a:xfrm>
                <a:off x="3677" y="3875"/>
                <a:ext cx="0" cy="287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" name="Line 65"/>
              <p:cNvSpPr/>
              <p:nvPr/>
            </p:nvSpPr>
            <p:spPr>
              <a:xfrm>
                <a:off x="12123" y="3398"/>
                <a:ext cx="0" cy="331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" name="Line 66"/>
              <p:cNvSpPr/>
              <p:nvPr/>
            </p:nvSpPr>
            <p:spPr>
              <a:xfrm>
                <a:off x="10163" y="3761"/>
                <a:ext cx="0" cy="333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" name="Line 67"/>
              <p:cNvSpPr/>
              <p:nvPr/>
            </p:nvSpPr>
            <p:spPr>
              <a:xfrm>
                <a:off x="3672" y="4488"/>
                <a:ext cx="0" cy="363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" name="Rectangle 69"/>
              <p:cNvSpPr/>
              <p:nvPr/>
            </p:nvSpPr>
            <p:spPr>
              <a:xfrm>
                <a:off x="1411" y="4542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1</a:t>
                </a:r>
                <a:endParaRPr lang="en-US" altLang="zh-CN" sz="2000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43" name="Line 71"/>
              <p:cNvSpPr/>
              <p:nvPr/>
            </p:nvSpPr>
            <p:spPr>
              <a:xfrm>
                <a:off x="1713" y="5123"/>
                <a:ext cx="0" cy="331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" name="Rectangle 72"/>
              <p:cNvSpPr/>
              <p:nvPr/>
            </p:nvSpPr>
            <p:spPr>
              <a:xfrm>
                <a:off x="1468" y="5461"/>
                <a:ext cx="860" cy="2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45" name="Rectangle 75"/>
              <p:cNvSpPr/>
              <p:nvPr/>
            </p:nvSpPr>
            <p:spPr>
              <a:xfrm>
                <a:off x="9954" y="4034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46" name="Rectangle 76"/>
              <p:cNvSpPr/>
              <p:nvPr/>
            </p:nvSpPr>
            <p:spPr>
              <a:xfrm>
                <a:off x="12000" y="3671"/>
                <a:ext cx="860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47" name="Rectangle 77"/>
              <p:cNvSpPr/>
              <p:nvPr/>
            </p:nvSpPr>
            <p:spPr>
              <a:xfrm>
                <a:off x="359" y="2491"/>
                <a:ext cx="5293" cy="72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(</a:t>
                </a: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a|b)</a:t>
                </a:r>
                <a:r>
                  <a:rPr lang="en-US" altLang="zh-CN" sz="2000" baseline="30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*</a:t>
                </a: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ab </a:t>
                </a:r>
                <a:r>
                  <a:rPr lang="zh-CN" altLang="en-US" sz="2000" dirty="0">
                    <a:solidFill>
                      <a:srgbClr val="FFFFFF"/>
                    </a:solidFill>
                    <a:latin typeface="楷体" charset="0"/>
                    <a:ea typeface="楷体" charset="0"/>
                    <a:cs typeface="楷体" charset="0"/>
                  </a:rPr>
                  <a:t>的分解</a:t>
                </a:r>
              </a:p>
            </p:txBody>
          </p:sp>
          <p:sp>
            <p:nvSpPr>
              <p:cNvPr id="48" name="Rectangle 69"/>
              <p:cNvSpPr/>
              <p:nvPr/>
            </p:nvSpPr>
            <p:spPr>
              <a:xfrm>
                <a:off x="5377" y="4542"/>
                <a:ext cx="857" cy="4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r</a:t>
                </a:r>
                <a:r>
                  <a:rPr lang="en-US" altLang="zh-CN" sz="2000" baseline="-25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2</a:t>
                </a:r>
              </a:p>
            </p:txBody>
          </p:sp>
          <p:sp>
            <p:nvSpPr>
              <p:cNvPr id="49" name="Line 71"/>
              <p:cNvSpPr/>
              <p:nvPr/>
            </p:nvSpPr>
            <p:spPr>
              <a:xfrm>
                <a:off x="5679" y="5123"/>
                <a:ext cx="0" cy="331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" name="Rectangle 72"/>
              <p:cNvSpPr/>
              <p:nvPr/>
            </p:nvSpPr>
            <p:spPr>
              <a:xfrm>
                <a:off x="5515" y="5461"/>
                <a:ext cx="860" cy="2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43200" tIns="7200" rIns="54000" bIns="1080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</p:grpSp>
        <p:sp>
          <p:nvSpPr>
            <p:cNvPr id="51" name="Line 67"/>
            <p:cNvSpPr/>
            <p:nvPr/>
          </p:nvSpPr>
          <p:spPr>
            <a:xfrm>
              <a:off x="2840509" y="3301801"/>
              <a:ext cx="0" cy="230505"/>
            </a:xfrm>
            <a:prstGeom prst="line">
              <a:avLst/>
            </a:prstGeom>
            <a:ln w="15875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72197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785</Words>
  <Application>Microsoft Macintosh PowerPoint</Application>
  <PresentationFormat>Custom</PresentationFormat>
  <Paragraphs>346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自定义设计方案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jh li</cp:lastModifiedBy>
  <cp:revision>243</cp:revision>
  <dcterms:created xsi:type="dcterms:W3CDTF">2019-10-18T01:39:30Z</dcterms:created>
  <dcterms:modified xsi:type="dcterms:W3CDTF">2019-11-06T15:08:02Z</dcterms:modified>
</cp:coreProperties>
</file>