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8" r:id="rId2"/>
  </p:sldMasterIdLst>
  <p:handoutMasterIdLst>
    <p:handoutMasterId r:id="rId50"/>
  </p:handoutMasterIdLst>
  <p:sldIdLst>
    <p:sldId id="269" r:id="rId3"/>
    <p:sldId id="316" r:id="rId4"/>
    <p:sldId id="317" r:id="rId5"/>
    <p:sldId id="270" r:id="rId6"/>
    <p:sldId id="315" r:id="rId7"/>
    <p:sldId id="272" r:id="rId8"/>
    <p:sldId id="288" r:id="rId9"/>
    <p:sldId id="302" r:id="rId10"/>
    <p:sldId id="287" r:id="rId11"/>
    <p:sldId id="289" r:id="rId12"/>
    <p:sldId id="290" r:id="rId13"/>
    <p:sldId id="273" r:id="rId14"/>
    <p:sldId id="274" r:id="rId15"/>
    <p:sldId id="292" r:id="rId16"/>
    <p:sldId id="291" r:id="rId17"/>
    <p:sldId id="275" r:id="rId18"/>
    <p:sldId id="294" r:id="rId19"/>
    <p:sldId id="295" r:id="rId20"/>
    <p:sldId id="293" r:id="rId21"/>
    <p:sldId id="296" r:id="rId22"/>
    <p:sldId id="297" r:id="rId23"/>
    <p:sldId id="299" r:id="rId24"/>
    <p:sldId id="298" r:id="rId25"/>
    <p:sldId id="277" r:id="rId26"/>
    <p:sldId id="276" r:id="rId27"/>
    <p:sldId id="278" r:id="rId28"/>
    <p:sldId id="300" r:id="rId29"/>
    <p:sldId id="279" r:id="rId30"/>
    <p:sldId id="281" r:id="rId31"/>
    <p:sldId id="280" r:id="rId32"/>
    <p:sldId id="282" r:id="rId33"/>
    <p:sldId id="283" r:id="rId34"/>
    <p:sldId id="284" r:id="rId35"/>
    <p:sldId id="285" r:id="rId36"/>
    <p:sldId id="286" r:id="rId37"/>
    <p:sldId id="303" r:id="rId38"/>
    <p:sldId id="304" r:id="rId39"/>
    <p:sldId id="305" r:id="rId40"/>
    <p:sldId id="268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266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282828"/>
    <a:srgbClr val="05617E"/>
    <a:srgbClr val="5E97A9"/>
    <a:srgbClr val="274661"/>
    <a:srgbClr val="616161"/>
    <a:srgbClr val="FF0000"/>
    <a:srgbClr val="2395B7"/>
    <a:srgbClr val="4E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>
        <p:scale>
          <a:sx n="118" d="100"/>
          <a:sy n="118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8FA7E-513E-4B9D-81A9-0060BE3E85ED}" type="datetimeFigureOut">
              <a:rPr lang="zh-CN" altLang="en-US" smtClean="0"/>
              <a:t>11/6/19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00DC3-0356-437B-AC97-1C933F05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35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39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04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2340296" y="3084345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从正则表达式到</a:t>
            </a:r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DFA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83520" y="2657862"/>
            <a:ext cx="1246874" cy="1246874"/>
            <a:chOff x="983520" y="2657862"/>
            <a:chExt cx="1246874" cy="124687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20" y="2657862"/>
              <a:ext cx="1246874" cy="1246874"/>
            </a:xfrm>
            <a:prstGeom prst="rect">
              <a:avLst/>
            </a:prstGeom>
          </p:spPr>
        </p:pic>
        <p:sp>
          <p:nvSpPr>
            <p:cNvPr id="18" name="标题 1">
              <a:extLst>
                <a:ext uri="{FF2B5EF4-FFF2-40B4-BE49-F238E27FC236}">
                  <a16:creationId xmlns:a16="http://schemas.microsoft.com/office/drawing/2014/main" xmlns="" id="{3B55418E-936A-4DE7-9B13-99121C820250}"/>
                </a:ext>
              </a:extLst>
            </p:cNvPr>
            <p:cNvSpPr txBox="1">
              <a:spLocks/>
            </p:cNvSpPr>
            <p:nvPr/>
          </p:nvSpPr>
          <p:spPr>
            <a:xfrm>
              <a:off x="1265462" y="3084345"/>
              <a:ext cx="898898" cy="39390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800" b="1" dirty="0" smtClean="0">
                  <a:solidFill>
                    <a:schemeClr val="bg1">
                      <a:lumMod val="9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2.2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B8BB5813-1070-4730-AA08-0F92A7ED2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06">
            <a:off x="7128311" y="-1432858"/>
            <a:ext cx="651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9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81005" y="4448392"/>
            <a:ext cx="2202113" cy="672501"/>
            <a:chOff x="781005" y="4448392"/>
            <a:chExt cx="2202113" cy="672501"/>
          </a:xfrm>
        </p:grpSpPr>
        <p:sp>
          <p:nvSpPr>
            <p:cNvPr id="54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05" y="4643839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240458" y="4941422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003" y="4448392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0626" y="3718319"/>
            <a:ext cx="6350338" cy="636748"/>
            <a:chOff x="820626" y="3718319"/>
            <a:chExt cx="6350338" cy="636748"/>
          </a:xfrm>
        </p:grpSpPr>
        <p:sp>
          <p:nvSpPr>
            <p:cNvPr id="47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626" y="3876279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0819" y="3878013"/>
              <a:ext cx="5890145" cy="477054"/>
              <a:chOff x="1280819" y="3878013"/>
              <a:chExt cx="5890145" cy="47705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280819" y="4186358"/>
                <a:ext cx="7426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4">
                <a:extLst>
                  <a:ext uri="{FF2B5EF4-FFF2-40B4-BE49-F238E27FC236}">
                    <a16:creationId xmlns="" xmlns:a16="http://schemas.microsoft.com/office/drawing/2014/main" id="{863444FA-8FD6-4FAC-BFBB-AB203615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635" y="3878013"/>
                <a:ext cx="1610138" cy="477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x-none" altLang="zh-CN" sz="2000" b="1" dirty="0" smtClean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{0, 1, 2, 4, 7}</a:t>
                </a:r>
                <a:endPara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64876" y="3976133"/>
                <a:ext cx="3506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</a:rPr>
                  <a:t>只用</a:t>
                </a:r>
                <a:r>
                  <a:rPr lang="zh-CN" altLang="en-US" i="1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ε</a:t>
                </a:r>
                <a:r>
                  <a:rPr lang="zh-CN" altLang="en-US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转换能到达的</a:t>
                </a:r>
                <a:r>
                  <a:rPr lang="en-US" altLang="zh-CN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NFA</a:t>
                </a:r>
                <a:r>
                  <a:rPr lang="zh-CN" altLang="en-US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状态集合</a:t>
                </a:r>
              </a:p>
            </p:txBody>
          </p:sp>
        </p:grpSp>
        <p:sp>
          <p:nvSpPr>
            <p:cNvPr id="100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742" y="3718319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3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81005" y="4448392"/>
            <a:ext cx="2202113" cy="672501"/>
            <a:chOff x="781005" y="4448392"/>
            <a:chExt cx="2202113" cy="672501"/>
          </a:xfrm>
        </p:grpSpPr>
        <p:sp>
          <p:nvSpPr>
            <p:cNvPr id="54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05" y="4643839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240458" y="4941422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003" y="4448392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0626" y="3718319"/>
            <a:ext cx="6350338" cy="636748"/>
            <a:chOff x="820626" y="3718319"/>
            <a:chExt cx="6350338" cy="636748"/>
          </a:xfrm>
        </p:grpSpPr>
        <p:sp>
          <p:nvSpPr>
            <p:cNvPr id="47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626" y="3876279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0819" y="3878013"/>
              <a:ext cx="5890145" cy="477054"/>
              <a:chOff x="1280819" y="3878013"/>
              <a:chExt cx="5890145" cy="47705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280819" y="4186358"/>
                <a:ext cx="7426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4">
                <a:extLst>
                  <a:ext uri="{FF2B5EF4-FFF2-40B4-BE49-F238E27FC236}">
                    <a16:creationId xmlns="" xmlns:a16="http://schemas.microsoft.com/office/drawing/2014/main" id="{863444FA-8FD6-4FAC-BFBB-AB203615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635" y="3878013"/>
                <a:ext cx="1610138" cy="477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x-none" altLang="zh-CN" sz="2000" b="1" dirty="0" smtClean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{0, 1, 2, 4, 7}</a:t>
                </a:r>
                <a:endPara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64876" y="3976133"/>
                <a:ext cx="3506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</a:rPr>
                  <a:t>只用</a:t>
                </a:r>
                <a:r>
                  <a:rPr lang="zh-CN" altLang="en-US" i="1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ε</a:t>
                </a:r>
                <a:r>
                  <a:rPr lang="zh-CN" altLang="en-US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转换能到达的</a:t>
                </a:r>
                <a:r>
                  <a:rPr lang="en-US" altLang="zh-CN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NFA</a:t>
                </a:r>
                <a:r>
                  <a:rPr lang="zh-CN" altLang="en-US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状态集合</a:t>
                </a:r>
              </a:p>
            </p:txBody>
          </p:sp>
        </p:grpSp>
        <p:sp>
          <p:nvSpPr>
            <p:cNvPr id="100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742" y="3718319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75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</a:t>
            </a:r>
            <a:r>
              <a:rPr lang="x-none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4, </a:t>
            </a:r>
            <a:r>
              <a:rPr lang="x-none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44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20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6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53" y="4633077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596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53" y="4633077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36" y="5388142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295989" y="5685725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34" y="5192695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6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53" y="4633077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36" y="5388142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295989" y="5685725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34" y="5192695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244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53" y="4633077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36" y="5388142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295989" y="5685725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34" y="5192695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165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53" y="4633077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36" y="5388142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295989" y="5685725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34" y="5192695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459" y="5386408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61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4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611" y="1803400"/>
            <a:ext cx="7230590" cy="1447800"/>
            <a:chOff x="846611" y="1803400"/>
            <a:chExt cx="7230590" cy="1447800"/>
          </a:xfrm>
        </p:grpSpPr>
        <p:sp>
          <p:nvSpPr>
            <p:cNvPr id="27" name="Multidocument 26"/>
            <p:cNvSpPr/>
            <p:nvPr/>
          </p:nvSpPr>
          <p:spPr>
            <a:xfrm>
              <a:off x="846611" y="1808915"/>
              <a:ext cx="1426689" cy="1442285"/>
            </a:xfrm>
            <a:prstGeom prst="flowChartMultidocument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</a:rPr>
                <a:t>规范</a:t>
              </a:r>
              <a:r>
                <a:rPr lang="zh-CN" altLang="en-US" sz="2000" dirty="0">
                  <a:solidFill>
                    <a:srgbClr val="FFFFFF"/>
                  </a:solidFill>
                </a:rPr>
                <a:t>声明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320450" y="2389328"/>
              <a:ext cx="1154469" cy="211682"/>
            </a:xfrm>
            <a:prstGeom prst="rightArrow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993441" y="2483997"/>
              <a:ext cx="1154469" cy="211682"/>
            </a:xfrm>
            <a:prstGeom prst="rightArrow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6198711" y="1876767"/>
              <a:ext cx="1878490" cy="1272833"/>
            </a:xfrm>
            <a:prstGeom prst="cube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</a:rPr>
                <a:t>词法分析器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8-Point Star 30"/>
            <p:cNvSpPr/>
            <p:nvPr/>
          </p:nvSpPr>
          <p:spPr>
            <a:xfrm>
              <a:off x="3721100" y="1803400"/>
              <a:ext cx="1193800" cy="1422400"/>
            </a:xfrm>
            <a:prstGeom prst="star8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43219" y="2349380"/>
              <a:ext cx="1046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FFFF"/>
                  </a:solidFill>
                </a:rPr>
                <a:t>生成器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774700" y="3987800"/>
            <a:ext cx="1384300" cy="6223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正则表达式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149600" y="3975100"/>
            <a:ext cx="7620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NFA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686300" y="3962400"/>
            <a:ext cx="8001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DFA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04000" y="3949700"/>
            <a:ext cx="13843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词法分析器代码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V="1">
            <a:off x="2197100" y="4178300"/>
            <a:ext cx="927100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057400" y="3581400"/>
            <a:ext cx="11684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MYT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721100" y="3644900"/>
            <a:ext cx="11684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子集构造算法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346700" y="3619500"/>
            <a:ext cx="13462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Hopcroft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600" dirty="0" smtClean="0"/>
              <a:t>最小化算法</a:t>
            </a:r>
            <a:endParaRPr lang="en-US" sz="1600" dirty="0"/>
          </a:p>
        </p:txBody>
      </p:sp>
      <p:sp>
        <p:nvSpPr>
          <p:cNvPr id="40" name="Right Arrow 39"/>
          <p:cNvSpPr/>
          <p:nvPr/>
        </p:nvSpPr>
        <p:spPr>
          <a:xfrm flipV="1">
            <a:off x="3949701" y="4191000"/>
            <a:ext cx="698499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flipV="1">
            <a:off x="5524501" y="4191000"/>
            <a:ext cx="990599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4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53" y="4633077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36" y="5388142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295989" y="5685725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34" y="5192695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459" y="5386408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368878" y="5671504"/>
            <a:ext cx="1135279" cy="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042" y="519442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943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53" y="4633077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36" y="5388142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295989" y="5685725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34" y="5192695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459" y="5386408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368878" y="5671504"/>
            <a:ext cx="1135279" cy="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042" y="519442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943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53" y="4633077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36" y="5388142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295989" y="5685725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34" y="5192695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459" y="5386408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368878" y="5671504"/>
            <a:ext cx="1135279" cy="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042" y="519442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926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53" y="4633077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36" y="5388142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295989" y="5685725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34" y="5192695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459" y="5386408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368878" y="5671504"/>
            <a:ext cx="1135279" cy="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042" y="519442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784" y="5377380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660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80819" y="3878013"/>
            <a:ext cx="5890145" cy="477054"/>
            <a:chOff x="1280819" y="3878013"/>
            <a:chExt cx="5890145" cy="47705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05" y="4643839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4,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40458" y="4941422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003" y="44483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928" y="4642105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705966" y="4943156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11" y="445012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253" y="4633077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36" y="5388142"/>
            <a:ext cx="16101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{0, 1, 2,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4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 </a:t>
            </a:r>
            <a:r>
              <a:rPr lang="x-none" altLang="zh-CN" sz="2000" b="1" dirty="0" smtClean="0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7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295989" y="5685725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34" y="5192695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459" y="5386408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368878" y="5671504"/>
            <a:ext cx="1135279" cy="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042" y="519442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784" y="5377380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146" y="3483292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47" y="4313690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2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182" y="5045497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73" y="4292166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1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46" y="5163877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77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110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111" name="表格 4"/>
          <p:cNvGraphicFramePr/>
          <p:nvPr>
            <p:extLst>
              <p:ext uri="{D42A27DB-BD31-4B8C-83A1-F6EECF244321}">
                <p14:modId xmlns:p14="http://schemas.microsoft.com/office/powerpoint/2010/main" val="1101735119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01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1638616159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052790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350373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4857343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051056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5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1579128358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052790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350373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4857343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051056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123805" y="5352107"/>
            <a:ext cx="480886" cy="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50" y="4891363"/>
            <a:ext cx="3706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68" y="5052790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62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2743042752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052790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350373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4857343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051056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123805" y="5352107"/>
            <a:ext cx="480886" cy="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50" y="4891363"/>
            <a:ext cx="3706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68" y="5052790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623" y="4667097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25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3284082563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052790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350373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4857343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051056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{5, 9}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123805" y="5352107"/>
            <a:ext cx="480886" cy="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50" y="4891363"/>
            <a:ext cx="3706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68" y="5052790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{5, 9,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929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43" name="图片 2">
            <a:extLst>
              <a:ext uri="{FF2B5EF4-FFF2-40B4-BE49-F238E27FC236}">
                <a16:creationId xmlns:a16="http://schemas.microsoft.com/office/drawing/2014/main" xmlns="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611" y="1803400"/>
            <a:ext cx="7230590" cy="1447800"/>
            <a:chOff x="846611" y="1803400"/>
            <a:chExt cx="7230590" cy="1447800"/>
          </a:xfrm>
        </p:grpSpPr>
        <p:sp>
          <p:nvSpPr>
            <p:cNvPr id="27" name="Multidocument 26"/>
            <p:cNvSpPr/>
            <p:nvPr/>
          </p:nvSpPr>
          <p:spPr>
            <a:xfrm>
              <a:off x="846611" y="1808915"/>
              <a:ext cx="1426689" cy="1442285"/>
            </a:xfrm>
            <a:prstGeom prst="flowChartMultidocument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</a:rPr>
                <a:t>规范</a:t>
              </a:r>
              <a:r>
                <a:rPr lang="zh-CN" altLang="en-US" sz="2000" dirty="0">
                  <a:solidFill>
                    <a:srgbClr val="FFFFFF"/>
                  </a:solidFill>
                </a:rPr>
                <a:t>声明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320450" y="2389328"/>
              <a:ext cx="1154469" cy="211682"/>
            </a:xfrm>
            <a:prstGeom prst="rightArrow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993441" y="2483997"/>
              <a:ext cx="1154469" cy="211682"/>
            </a:xfrm>
            <a:prstGeom prst="rightArrow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Cube 29"/>
            <p:cNvSpPr/>
            <p:nvPr/>
          </p:nvSpPr>
          <p:spPr>
            <a:xfrm>
              <a:off x="6198711" y="1876767"/>
              <a:ext cx="1878490" cy="1272833"/>
            </a:xfrm>
            <a:prstGeom prst="cube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FFFF"/>
                  </a:solidFill>
                </a:rPr>
                <a:t>词法分析器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1" name="8-Point Star 30"/>
            <p:cNvSpPr/>
            <p:nvPr/>
          </p:nvSpPr>
          <p:spPr>
            <a:xfrm>
              <a:off x="3721100" y="1803400"/>
              <a:ext cx="1193800" cy="1422400"/>
            </a:xfrm>
            <a:prstGeom prst="star8">
              <a:avLst/>
            </a:prstGeom>
            <a:noFill/>
            <a:ln>
              <a:solidFill>
                <a:srgbClr val="5B9BD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43219" y="2349380"/>
              <a:ext cx="1046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FFFF"/>
                  </a:solidFill>
                </a:rPr>
                <a:t>生成器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774700" y="3987800"/>
            <a:ext cx="1384300" cy="6223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正则表达式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149600" y="3975100"/>
            <a:ext cx="7620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NFA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686300" y="3962400"/>
            <a:ext cx="8001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DFA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604000" y="3949700"/>
            <a:ext cx="1384300" cy="622300"/>
          </a:xfrm>
          <a:prstGeom prst="round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词法分析器代码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V="1">
            <a:off x="2197100" y="4178300"/>
            <a:ext cx="927100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057400" y="3581400"/>
            <a:ext cx="11684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MYT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721100" y="3644900"/>
            <a:ext cx="11684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子集构造算法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46700" y="3619500"/>
            <a:ext cx="1346200" cy="6223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Hopcroft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600" dirty="0" smtClean="0"/>
              <a:t>最小化算法</a:t>
            </a:r>
            <a:endParaRPr lang="en-US" sz="1600" dirty="0"/>
          </a:p>
        </p:txBody>
      </p:sp>
      <p:sp>
        <p:nvSpPr>
          <p:cNvPr id="40" name="Right Arrow 39"/>
          <p:cNvSpPr/>
          <p:nvPr/>
        </p:nvSpPr>
        <p:spPr>
          <a:xfrm flipV="1">
            <a:off x="3949701" y="4191000"/>
            <a:ext cx="698499" cy="165100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flipV="1">
            <a:off x="5524501" y="4191000"/>
            <a:ext cx="990599" cy="165100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3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2716104307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052790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350373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4857343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051056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{5, 9}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123805" y="5352107"/>
            <a:ext cx="480886" cy="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50" y="4891363"/>
            <a:ext cx="3706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68" y="5052790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{5, 9,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257" y="4679593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71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3719983443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 = {1, 2, 4, 5, 6, 7, 9}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407936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705519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5212489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406202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123805" y="5707253"/>
            <a:ext cx="480886" cy="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50" y="5246509"/>
            <a:ext cx="3706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68" y="5407936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</a:t>
            </a: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3, 8, 6, 1, 7, 2, 4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042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1529309710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 = {1, 2, 4, 5, 6, 7, 9}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407936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705519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5212489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406202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123805" y="5707253"/>
            <a:ext cx="480886" cy="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50" y="5246509"/>
            <a:ext cx="3706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68" y="5407936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</a:t>
            </a: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3, 8, 6, 1, 7, 2, 4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231" y="5088544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99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3381430806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 = {1, 2, 4, 5, 6, 7, 9}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407936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705519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5212489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406202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876256" y="5707253"/>
            <a:ext cx="480886" cy="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401" y="5246509"/>
            <a:ext cx="3706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271" y="5407936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{5, </a:t>
            </a: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6, 1, 7, 2, 4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014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595588853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solidFill>
                          <a:srgbClr val="FF0000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 = {1, 2, 4, 5, 6, 7, 9}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407936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705519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5212489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406202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876256" y="5707253"/>
            <a:ext cx="480886" cy="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401" y="5246509"/>
            <a:ext cx="3706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271" y="5407936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{5, </a:t>
            </a: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6, 1, 7, 2, 4</a:t>
            </a: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494" y="5088544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809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174283766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D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6510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 = {1, 2, 4, 5, 6, 7, 9}</a:t>
            </a:r>
          </a:p>
        </p:txBody>
      </p:sp>
    </p:spTree>
    <p:extLst>
      <p:ext uri="{BB962C8B-B14F-4D97-AF65-F5344CB8AC3E}">
        <p14:creationId xmlns:p14="http://schemas.microsoft.com/office/powerpoint/2010/main" val="404832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80819" y="4186358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081635" y="3878013"/>
            <a:ext cx="5089329" cy="477054"/>
            <a:chOff x="2081635" y="3878013"/>
            <a:chExt cx="5089329" cy="477054"/>
          </a:xfrm>
        </p:grpSpPr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41" y="4575809"/>
            <a:ext cx="7062813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ε</a:t>
            </a:r>
            <a:r>
              <a:rPr lang="en-US" altLang="zh-CN" sz="2000" b="1" i="1" dirty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-closure</a:t>
            </a:r>
            <a:r>
              <a:rPr lang="en-US" altLang="zh-CN" sz="2000" b="1" i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(T) 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从</a:t>
            </a:r>
            <a:r>
              <a:rPr lang="en-US" altLang="zh-TW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NFA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的状态集合</a:t>
            </a:r>
            <a:r>
              <a:rPr lang="zh-TW" altLang="en-US" sz="2000" b="1" i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sz="2000" b="1" i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 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中每个状态出发，只用</a:t>
            </a:r>
            <a:r>
              <a:rPr lang="en-US" altLang="zh-TW" sz="2000" b="1" dirty="0" err="1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ε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转换就能到达的状态的集合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1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3199594964"/>
              </p:ext>
            </p:extLst>
          </p:nvPr>
        </p:nvGraphicFramePr>
        <p:xfrm>
          <a:off x="4699542" y="3639578"/>
          <a:ext cx="35890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052790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350373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4857343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051056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123805" y="5352107"/>
            <a:ext cx="480886" cy="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50" y="4891363"/>
            <a:ext cx="370638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9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68" y="5052790"/>
            <a:ext cx="231879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8, 6, 1, 7, 2, 4}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921" y="5469044"/>
            <a:ext cx="233298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ε</a:t>
            </a:r>
            <a:r>
              <a:rPr lang="en-US" altLang="zh-CN" sz="2000" b="1" i="1" dirty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-closure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({3, 8})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039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aphicFrame>
        <p:nvGraphicFramePr>
          <p:cNvPr id="49" name="表格 4"/>
          <p:cNvGraphicFramePr/>
          <p:nvPr>
            <p:extLst>
              <p:ext uri="{D42A27DB-BD31-4B8C-83A1-F6EECF244321}">
                <p14:modId xmlns:p14="http://schemas.microsoft.com/office/powerpoint/2010/main" val="2576642988"/>
              </p:ext>
            </p:extLst>
          </p:nvPr>
        </p:nvGraphicFramePr>
        <p:xfrm>
          <a:off x="4699542" y="3639578"/>
          <a:ext cx="35890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40"/>
                <a:gridCol w="1196340"/>
                <a:gridCol w="1196340"/>
              </a:tblGrid>
              <a:tr h="4382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楷体" charset="0"/>
                          <a:ea typeface="楷体" charset="0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楷体" charset="0"/>
                          <a:cs typeface="楷体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dirty="0">
                          <a:latin typeface="楷体" charset="0"/>
                          <a:cs typeface="楷体" charset="0"/>
                        </a:rPr>
                        <a:t> b</a:t>
                      </a: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A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C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  <a:tr h="438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 smtClean="0">
                          <a:latin typeface="楷体" charset="0"/>
                          <a:cs typeface="楷体" charset="0"/>
                        </a:rPr>
                        <a:t>B</a:t>
                      </a: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 dirty="0">
                        <a:latin typeface="楷体" charset="0"/>
                        <a:cs typeface="楷体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内容占位符 2"/>
          <p:cNvSpPr txBox="1">
            <a:spLocks/>
          </p:cNvSpPr>
          <p:nvPr/>
        </p:nvSpPr>
        <p:spPr>
          <a:xfrm>
            <a:off x="790859" y="3643745"/>
            <a:ext cx="3891128" cy="1231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A = {0, 1, 2, 4, 7}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 = {1, 2, 3, 4, 6, 7, 8}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C = {1, 2, 4, 5, 6, 7}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3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6" y="5052790"/>
            <a:ext cx="381419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45765" y="5350373"/>
            <a:ext cx="4503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81" y="4857343"/>
            <a:ext cx="35082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6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867" y="5051056"/>
            <a:ext cx="77061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{3, 8}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9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41" y="5382949"/>
            <a:ext cx="7273292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move (T, c) 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从</a:t>
            </a:r>
            <a:r>
              <a:rPr lang="en-US" altLang="zh-TW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NFA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的状态集合 </a:t>
            </a:r>
            <a:r>
              <a:rPr lang="en-US" altLang="zh-TW" sz="2000" b="1" i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</a:t>
            </a:r>
            <a:r>
              <a:rPr lang="en-US" altLang="zh-TW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中每个状态出发，</a:t>
            </a:r>
            <a:r>
              <a:rPr lang="zh-TW" altLang="en-US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通过符号 </a:t>
            </a:r>
            <a:r>
              <a:rPr lang="en-US" altLang="zh-TW" sz="2000" b="1" i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</a:t>
            </a:r>
            <a:r>
              <a:rPr lang="en-US" altLang="zh-TW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能到达的所有状态集合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892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993008" y="100775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子集构造算法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51137" y="1584009"/>
            <a:ext cx="6878202" cy="877163"/>
            <a:chOff x="1151137" y="1584009"/>
            <a:chExt cx="6878202" cy="877163"/>
          </a:xfrm>
        </p:grpSpPr>
        <p:sp>
          <p:nvSpPr>
            <p:cNvPr id="14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655" y="1584009"/>
              <a:ext cx="6573684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ε</a:t>
              </a:r>
              <a:r>
                <a:rPr lang="en-US" altLang="zh-CN" sz="2000" b="1" i="1" dirty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-closure</a:t>
              </a:r>
              <a:r>
                <a:rPr lang="en-US" altLang="zh-CN" sz="2000" b="1" i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(T) </a:t>
              </a:r>
              <a:r>
                <a:rPr lang="en-US" altLang="zh-CN" sz="2000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: 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从</a:t>
              </a:r>
              <a:r>
                <a:rPr lang="en-US" altLang="zh-TW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的状态集合</a:t>
              </a:r>
              <a:r>
                <a:rPr lang="zh-TW" altLang="en-US" sz="2000" b="1" i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en-US" altLang="zh-TW" sz="2000" b="1" i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 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中每个状态出发，只用</a:t>
              </a:r>
              <a:r>
                <a:rPr lang="en-US" altLang="zh-TW" sz="2000" b="1" dirty="0" err="1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ε</a:t>
              </a:r>
              <a:r>
                <a:rPr lang="en-US" altLang="zh-TW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转换就能到达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的状态的集合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 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6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791038"/>
              <a:ext cx="259749" cy="25974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151137" y="2584864"/>
            <a:ext cx="7028885" cy="877163"/>
            <a:chOff x="1151137" y="2584864"/>
            <a:chExt cx="7028885" cy="877163"/>
          </a:xfrm>
        </p:grpSpPr>
        <p:sp>
          <p:nvSpPr>
            <p:cNvPr id="15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180" y="2584864"/>
              <a:ext cx="6702842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move (T, c) </a:t>
              </a:r>
              <a:r>
                <a:rPr lang="en-US" altLang="zh-CN" sz="2000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: 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从</a:t>
              </a:r>
              <a:r>
                <a:rPr lang="en-US" altLang="zh-TW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的状态集合 </a:t>
              </a:r>
              <a:r>
                <a:rPr lang="en-US" altLang="zh-TW" sz="2000" b="1" i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T</a:t>
              </a:r>
              <a:r>
                <a:rPr lang="en-US" altLang="zh-TW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中每个状态出发，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通过符号 </a:t>
              </a:r>
              <a:r>
                <a:rPr lang="en-US" altLang="zh-TW" sz="2000" b="1" i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c</a:t>
              </a:r>
              <a:r>
                <a:rPr lang="en-US" altLang="zh-TW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能到达的所有状态集合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7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2770368"/>
              <a:ext cx="259749" cy="25974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174378" y="3479832"/>
            <a:ext cx="6878202" cy="477054"/>
            <a:chOff x="1151137" y="1584009"/>
            <a:chExt cx="6878202" cy="477054"/>
          </a:xfrm>
        </p:grpSpPr>
        <p:sp>
          <p:nvSpPr>
            <p:cNvPr id="19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655" y="1584009"/>
              <a:ext cx="6573684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输入</a:t>
              </a:r>
              <a:r>
                <a:rPr lang="en-US" altLang="zh-CN" sz="2000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: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一个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 </a:t>
              </a:r>
              <a:r>
                <a:rPr lang="en-US" altLang="zh-CN" sz="2000" b="1" i="1" dirty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</a:t>
              </a:r>
              <a:endParaRPr lang="zh-CN" altLang="en-US" sz="2000" b="1" i="1" dirty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20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791038"/>
              <a:ext cx="259749" cy="25974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208383" y="4116516"/>
            <a:ext cx="6878202" cy="477054"/>
            <a:chOff x="1151137" y="1584009"/>
            <a:chExt cx="6878202" cy="477054"/>
          </a:xfrm>
        </p:grpSpPr>
        <p:sp>
          <p:nvSpPr>
            <p:cNvPr id="22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655" y="1584009"/>
              <a:ext cx="6573684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输出</a:t>
              </a:r>
              <a:r>
                <a:rPr lang="en-US" altLang="zh-CN" sz="2000" b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: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一个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 </a:t>
              </a:r>
              <a:r>
                <a:rPr lang="en-US" altLang="zh-CN" sz="2000" b="1" i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</a:t>
              </a:r>
              <a:endParaRPr lang="zh-CN" altLang="en-US" sz="2000" b="1" i="1" dirty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23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7" y="1791038"/>
              <a:ext cx="259749" cy="259749"/>
            </a:xfrm>
            <a:prstGeom prst="rect">
              <a:avLst/>
            </a:prstGeom>
          </p:spPr>
        </p:pic>
      </p:grp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75" y="4064441"/>
            <a:ext cx="2650737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的转换表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en-US" altLang="zh-CN" sz="2000" b="1" i="1" dirty="0" err="1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Dtran</a:t>
            </a:r>
            <a:endParaRPr lang="en-US" altLang="zh-CN" sz="2000" b="1" i="1" dirty="0">
              <a:solidFill>
                <a:srgbClr val="FFFF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状态集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 </a:t>
            </a:r>
            <a:r>
              <a:rPr lang="en-US" altLang="zh-CN" sz="2000" b="1" i="1" dirty="0" err="1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Dstates</a:t>
            </a:r>
            <a:endParaRPr lang="zh-CN" altLang="en-US" sz="2000" b="1" i="1" dirty="0">
              <a:solidFill>
                <a:srgbClr val="FFFF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281" y="5110077"/>
            <a:ext cx="5772062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如果</a:t>
            </a:r>
            <a:r>
              <a:rPr lang="en-US" altLang="zh-TW" sz="2000" b="1" i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en-US" altLang="zh-TW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的某个状态</a:t>
            </a:r>
            <a:r>
              <a:rPr lang="en-US" altLang="zh-TW" sz="2000" b="1" i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</a:t>
            </a:r>
            <a:r>
              <a:rPr lang="en-US" altLang="zh-TW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至少包含一个</a:t>
            </a:r>
            <a:r>
              <a:rPr lang="en-US" altLang="zh-TW" sz="2000" b="1" i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</a:t>
            </a:r>
            <a:r>
              <a:rPr lang="en-US" altLang="zh-TW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的接收状态，那么</a:t>
            </a:r>
            <a:r>
              <a:rPr lang="en-US" altLang="zh-TW" sz="2000" b="1" i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</a:t>
            </a:r>
            <a:r>
              <a:rPr lang="en-US" altLang="zh-TW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是</a:t>
            </a:r>
            <a:r>
              <a:rPr lang="en-US" altLang="zh-TW" sz="2000" b="1" i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</a:t>
            </a:r>
            <a:r>
              <a:rPr lang="zh-TW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的一个接收状态</a:t>
            </a:r>
            <a:endParaRPr lang="en-US" altLang="zh-CN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287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2155" y="974047"/>
            <a:ext cx="7932974" cy="3544853"/>
            <a:chOff x="742155" y="974047"/>
            <a:chExt cx="7932974" cy="3544853"/>
          </a:xfrm>
        </p:grpSpPr>
        <p:sp>
          <p:nvSpPr>
            <p:cNvPr id="10" name="标题 1">
              <a:extLst>
                <a:ext uri="{FF2B5EF4-FFF2-40B4-BE49-F238E27FC236}">
                  <a16:creationId xmlns="" xmlns:a16="http://schemas.microsoft.com/office/drawing/2014/main" id="{3B55418E-936A-4DE7-9B13-99121C820250}"/>
                </a:ext>
              </a:extLst>
            </p:cNvPr>
            <p:cNvSpPr txBox="1">
              <a:spLocks/>
            </p:cNvSpPr>
            <p:nvPr/>
          </p:nvSpPr>
          <p:spPr>
            <a:xfrm>
              <a:off x="742155" y="974047"/>
              <a:ext cx="7932974" cy="39390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200" b="1" dirty="0" smtClean="0">
                  <a:solidFill>
                    <a:schemeClr val="bg1">
                      <a:lumMod val="9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确定的有限自动机</a:t>
              </a:r>
              <a:r>
                <a:rPr lang="en-US" altLang="zh-CN" sz="2200" b="1" dirty="0" smtClean="0">
                  <a:solidFill>
                    <a:schemeClr val="bg1">
                      <a:lumMod val="9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</a:p>
            <a:p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</a:t>
              </a: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eterministic Finite Automata, DFA)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51137" y="1732947"/>
              <a:ext cx="7322562" cy="477054"/>
              <a:chOff x="1151137" y="1732947"/>
              <a:chExt cx="7322562" cy="477054"/>
            </a:xfrm>
          </p:grpSpPr>
          <p:sp>
            <p:nvSpPr>
              <p:cNvPr id="11" name="Rectangle 4">
                <a:extLst>
                  <a:ext uri="{FF2B5EF4-FFF2-40B4-BE49-F238E27FC236}">
                    <a16:creationId xmlns="" xmlns:a16="http://schemas.microsoft.com/office/drawing/2014/main" id="{863444FA-8FD6-4FAC-BFBB-AB203615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886" y="1732947"/>
                <a:ext cx="7062813" cy="477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由以下几个部分组成</a:t>
                </a:r>
                <a:endPara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1137" y="1866376"/>
                <a:ext cx="259749" cy="259749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1351554" y="2207123"/>
              <a:ext cx="7122145" cy="477054"/>
              <a:chOff x="1351554" y="2207123"/>
              <a:chExt cx="7122145" cy="477054"/>
            </a:xfrm>
          </p:grpSpPr>
          <p:sp>
            <p:nvSpPr>
              <p:cNvPr id="13" name="Rectangle 4">
                <a:extLst>
                  <a:ext uri="{FF2B5EF4-FFF2-40B4-BE49-F238E27FC236}">
                    <a16:creationId xmlns="" xmlns:a16="http://schemas.microsoft.com/office/drawing/2014/main" id="{863444FA-8FD6-4FAC-BFBB-AB203615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886" y="2207123"/>
                <a:ext cx="7062813" cy="477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有限的状态集合</a:t>
                </a:r>
                <a:r>
                  <a:rPr lang="en-US" altLang="zh-CN" sz="2000" b="1" i="1" dirty="0" smtClean="0">
                    <a:solidFill>
                      <a:srgbClr val="FFFF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S</a:t>
                </a: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1554" y="2398555"/>
                <a:ext cx="118663" cy="11866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1340791" y="2682379"/>
              <a:ext cx="7134624" cy="477054"/>
              <a:chOff x="1340791" y="2682379"/>
              <a:chExt cx="7134624" cy="477054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91" y="2884771"/>
                <a:ext cx="118663" cy="118663"/>
              </a:xfrm>
              <a:prstGeom prst="rect">
                <a:avLst/>
              </a:prstGeom>
            </p:spPr>
          </p:pic>
          <p:sp>
            <p:nvSpPr>
              <p:cNvPr id="17" name="Rectangle 4">
                <a:extLst>
                  <a:ext uri="{FF2B5EF4-FFF2-40B4-BE49-F238E27FC236}">
                    <a16:creationId xmlns="" xmlns:a16="http://schemas.microsoft.com/office/drawing/2014/main" id="{863444FA-8FD6-4FAC-BFBB-AB203615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602" y="2682379"/>
                <a:ext cx="7062813" cy="477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输入符号集合</a:t>
                </a:r>
                <a:r>
                  <a:rPr lang="zh-CN" altLang="en-US" sz="2000" b="1" i="1" dirty="0">
                    <a:solidFill>
                      <a:srgbClr val="FFFF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</a:t>
                </a:r>
                <a:endParaRPr lang="en-US" altLang="zh-CN" sz="2000" b="1" i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353270" y="3125347"/>
              <a:ext cx="7134624" cy="477054"/>
              <a:chOff x="1353270" y="3125347"/>
              <a:chExt cx="7134624" cy="477054"/>
            </a:xfrm>
          </p:grpSpPr>
          <p:pic>
            <p:nvPicPr>
              <p:cNvPr id="18" name="图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3270" y="3327739"/>
                <a:ext cx="118663" cy="118663"/>
              </a:xfrm>
              <a:prstGeom prst="rect">
                <a:avLst/>
              </a:prstGeom>
            </p:spPr>
          </p:pic>
          <p:sp>
            <p:nvSpPr>
              <p:cNvPr id="19" name="Rectangle 4">
                <a:extLst>
                  <a:ext uri="{FF2B5EF4-FFF2-40B4-BE49-F238E27FC236}">
                    <a16:creationId xmlns="" xmlns:a16="http://schemas.microsoft.com/office/drawing/2014/main" id="{863444FA-8FD6-4FAC-BFBB-AB203615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5081" y="3125347"/>
                <a:ext cx="7062813" cy="477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fr-FR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转换函数</a:t>
                </a:r>
                <a:r>
                  <a:rPr lang="fr-FR" altLang="zh-CN" sz="2000" b="1" i="1" dirty="0">
                    <a:solidFill>
                      <a:srgbClr val="FFFF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move : S  ( {} )  P(S)</a:t>
                </a:r>
                <a:endParaRPr lang="en-US" altLang="zh-CN" sz="2000" b="1" i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374796" y="3577348"/>
              <a:ext cx="7134624" cy="477054"/>
              <a:chOff x="1374796" y="3577348"/>
              <a:chExt cx="7134624" cy="477054"/>
            </a:xfrm>
          </p:grpSpPr>
          <p:pic>
            <p:nvPicPr>
              <p:cNvPr id="20" name="图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4796" y="3779740"/>
                <a:ext cx="118663" cy="118663"/>
              </a:xfrm>
              <a:prstGeom prst="rect">
                <a:avLst/>
              </a:prstGeom>
            </p:spPr>
          </p:pic>
          <p:sp>
            <p:nvSpPr>
              <p:cNvPr id="21" name="Rectangle 4">
                <a:extLst>
                  <a:ext uri="{FF2B5EF4-FFF2-40B4-BE49-F238E27FC236}">
                    <a16:creationId xmlns="" xmlns:a16="http://schemas.microsoft.com/office/drawing/2014/main" id="{863444FA-8FD6-4FAC-BFBB-AB203615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607" y="3577348"/>
                <a:ext cx="7062813" cy="477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状态 </a:t>
                </a:r>
                <a:r>
                  <a:rPr lang="en-US" altLang="zh-CN" sz="2000" b="1" i="1" dirty="0">
                    <a:solidFill>
                      <a:srgbClr val="FFFF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S</a:t>
                </a:r>
                <a:r>
                  <a:rPr lang="en-US" altLang="zh-CN" sz="2000" b="1" i="1" baseline="-25000" dirty="0">
                    <a:solidFill>
                      <a:srgbClr val="FFFF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0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 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是唯一的开始状态</a:t>
                </a:r>
                <a:endParaRPr lang="en-US" altLang="zh-CN" sz="2000" b="1" i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65751" y="4041846"/>
              <a:ext cx="7134624" cy="477054"/>
              <a:chOff x="1365751" y="4041846"/>
              <a:chExt cx="7134624" cy="477054"/>
            </a:xfrm>
          </p:grpSpPr>
          <p:pic>
            <p:nvPicPr>
              <p:cNvPr id="22" name="图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5751" y="4244238"/>
                <a:ext cx="118663" cy="118663"/>
              </a:xfrm>
              <a:prstGeom prst="rect">
                <a:avLst/>
              </a:prstGeom>
            </p:spPr>
          </p:pic>
          <p:sp>
            <p:nvSpPr>
              <p:cNvPr id="23" name="Rectangle 4">
                <a:extLst>
                  <a:ext uri="{FF2B5EF4-FFF2-40B4-BE49-F238E27FC236}">
                    <a16:creationId xmlns="" xmlns:a16="http://schemas.microsoft.com/office/drawing/2014/main" id="{863444FA-8FD6-4FAC-BFBB-AB203615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562" y="4041846"/>
                <a:ext cx="7062813" cy="477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000" b="1" i="1" dirty="0">
                    <a:solidFill>
                      <a:srgbClr val="FFFF00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F  S 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是接受状态集合</a:t>
                </a:r>
                <a:endParaRPr lang="en-US" altLang="zh-CN" sz="2000" b="1" i="1" dirty="0" smtClean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378230" y="4929299"/>
            <a:ext cx="7127760" cy="492443"/>
            <a:chOff x="1378230" y="4929299"/>
            <a:chExt cx="7127760" cy="492443"/>
          </a:xfrm>
        </p:grpSpPr>
        <p:sp>
          <p:nvSpPr>
            <p:cNvPr id="24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177" y="4929299"/>
              <a:ext cx="7062813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任何状态下都没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有</a:t>
              </a:r>
              <a:r>
                <a:rPr lang="en-US" altLang="zh-TW" sz="2000" b="1" i="1" dirty="0" err="1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ε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28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230" y="5106921"/>
              <a:ext cx="118663" cy="118663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358419" y="5361508"/>
            <a:ext cx="7127760" cy="492443"/>
            <a:chOff x="1378230" y="4929299"/>
            <a:chExt cx="7127760" cy="492443"/>
          </a:xfrm>
        </p:grpSpPr>
        <p:sp>
          <p:nvSpPr>
            <p:cNvPr id="30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177" y="4929299"/>
              <a:ext cx="7062813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一个符号标记离开同一状态</a:t>
              </a:r>
              <a:r>
                <a:rPr lang="zh-TW" altLang="en-US" sz="2000" b="1" dirty="0">
                  <a:solidFill>
                    <a:srgbClr val="FFFF00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只有一条边</a:t>
              </a:r>
              <a:endParaRPr lang="zh-CN" altLang="en-US" sz="2000" b="1" dirty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31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230" y="5106921"/>
              <a:ext cx="118663" cy="118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355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993008" y="100775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子集构造算法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3875" y="1560472"/>
            <a:ext cx="6016619" cy="3863509"/>
          </a:xfrm>
          <a:prstGeom prst="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err="1"/>
              <a:t>ε</a:t>
            </a:r>
            <a:r>
              <a:rPr lang="en-US" dirty="0"/>
              <a:t>-closure({s</a:t>
            </a:r>
            <a:r>
              <a:rPr lang="en-US" baseline="-25000" dirty="0"/>
              <a:t>0</a:t>
            </a:r>
            <a:r>
              <a:rPr lang="en-US" dirty="0"/>
              <a:t>}) //（s</a:t>
            </a:r>
            <a:r>
              <a:rPr lang="en-US" baseline="-25000" dirty="0"/>
              <a:t>0</a:t>
            </a:r>
            <a:r>
              <a:rPr lang="en-US" dirty="0"/>
              <a:t>是</a:t>
            </a:r>
            <a:r>
              <a:rPr lang="en-US" i="1" dirty="0"/>
              <a:t>N</a:t>
            </a:r>
            <a:r>
              <a:rPr lang="en-US" dirty="0"/>
              <a:t>的开始状态</a:t>
            </a:r>
            <a:r>
              <a:rPr lang="en-US" dirty="0" smtClean="0"/>
              <a:t>）</a:t>
            </a:r>
          </a:p>
          <a:p>
            <a:r>
              <a:rPr lang="en-US" dirty="0" err="1" smtClean="0"/>
              <a:t>T.tag</a:t>
            </a:r>
            <a:r>
              <a:rPr lang="en-US" dirty="0" smtClean="0"/>
              <a:t> = 0 // (tag = 0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T</a:t>
            </a:r>
            <a:r>
              <a:rPr lang="zh-CN" altLang="en-US" dirty="0" smtClean="0"/>
              <a:t>未处理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Dstates</a:t>
            </a:r>
            <a:r>
              <a:rPr lang="en-US" dirty="0"/>
              <a:t> </a:t>
            </a:r>
            <a:r>
              <a:rPr lang="en-US" dirty="0" smtClean="0"/>
              <a:t> = {T}</a:t>
            </a:r>
          </a:p>
          <a:p>
            <a:r>
              <a:rPr lang="en-US" dirty="0" smtClean="0"/>
              <a:t>while (</a:t>
            </a:r>
            <a:r>
              <a:rPr lang="en-US" dirty="0" err="1" smtClean="0"/>
              <a:t>Dstates</a:t>
            </a:r>
            <a:r>
              <a:rPr lang="en-US" dirty="0" smtClean="0"/>
              <a:t> </a:t>
            </a:r>
            <a:r>
              <a:rPr lang="en-US" dirty="0"/>
              <a:t>中有</a:t>
            </a:r>
            <a:r>
              <a:rPr lang="en-US" dirty="0" smtClean="0"/>
              <a:t>一个状态 </a:t>
            </a:r>
            <a:r>
              <a:rPr lang="en-US" dirty="0"/>
              <a:t>T </a:t>
            </a:r>
            <a:r>
              <a:rPr lang="zh-CN" altLang="en-US" dirty="0" smtClean="0"/>
              <a:t>并且</a:t>
            </a:r>
            <a:r>
              <a:rPr lang="en-US" altLang="zh-CN" dirty="0" err="1" smtClean="0"/>
              <a:t>T.tag</a:t>
            </a:r>
            <a:r>
              <a:rPr lang="en-US" altLang="zh-CN" dirty="0" smtClean="0"/>
              <a:t> = 0)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  for </a:t>
            </a:r>
            <a:r>
              <a:rPr lang="en-US" dirty="0"/>
              <a:t>（每</a:t>
            </a:r>
            <a:r>
              <a:rPr lang="en-US" dirty="0" smtClean="0"/>
              <a:t>个</a:t>
            </a:r>
            <a:r>
              <a:rPr lang="zh-CN" altLang="en-US" dirty="0" smtClean="0"/>
              <a:t>字母表中的</a:t>
            </a:r>
            <a:r>
              <a:rPr lang="en-US" dirty="0" smtClean="0"/>
              <a:t>符号 </a:t>
            </a:r>
            <a:r>
              <a:rPr lang="en-US" dirty="0"/>
              <a:t>a ）{	</a:t>
            </a:r>
          </a:p>
          <a:p>
            <a:r>
              <a:rPr lang="en-US" dirty="0" smtClean="0"/>
              <a:t>            V </a:t>
            </a:r>
            <a:r>
              <a:rPr lang="en-US" dirty="0"/>
              <a:t>= </a:t>
            </a:r>
            <a:r>
              <a:rPr lang="en-US" dirty="0" err="1"/>
              <a:t>ε</a:t>
            </a:r>
            <a:r>
              <a:rPr lang="en-US" dirty="0"/>
              <a:t>-closure(move(</a:t>
            </a:r>
            <a:r>
              <a:rPr lang="en-US" dirty="0" err="1"/>
              <a:t>T，a</a:t>
            </a:r>
            <a:r>
              <a:rPr lang="en-US" dirty="0"/>
              <a:t>)) </a:t>
            </a:r>
          </a:p>
          <a:p>
            <a:r>
              <a:rPr lang="en-US" dirty="0" smtClean="0"/>
              <a:t>      </a:t>
            </a:r>
            <a:r>
              <a:rPr lang="en-US" dirty="0"/>
              <a:t>  </a:t>
            </a:r>
            <a:r>
              <a:rPr lang="en-US" dirty="0" smtClean="0"/>
              <a:t>    if V </a:t>
            </a:r>
            <a:r>
              <a:rPr lang="en-US" dirty="0"/>
              <a:t>不在 </a:t>
            </a:r>
            <a:r>
              <a:rPr lang="en-US" dirty="0" err="1"/>
              <a:t>Dstates</a:t>
            </a:r>
            <a:r>
              <a:rPr lang="en-US" dirty="0"/>
              <a:t> </a:t>
            </a:r>
            <a:r>
              <a:rPr lang="en-US" dirty="0" smtClean="0"/>
              <a:t>中 {</a:t>
            </a:r>
            <a:endParaRPr lang="en-US" dirty="0"/>
          </a:p>
          <a:p>
            <a:r>
              <a:rPr lang="en-US" dirty="0" smtClean="0"/>
              <a:t>                </a:t>
            </a:r>
            <a:r>
              <a:rPr lang="en-US" dirty="0" err="1"/>
              <a:t>V</a:t>
            </a:r>
            <a:r>
              <a:rPr lang="en-US" dirty="0" err="1" smtClean="0"/>
              <a:t>.tag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Dstates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Dstates</a:t>
            </a:r>
            <a:r>
              <a:rPr lang="en-US" dirty="0" smtClean="0"/>
              <a:t> U {V}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Dran</a:t>
            </a:r>
            <a:r>
              <a:rPr lang="en-US" dirty="0"/>
              <a:t>[</a:t>
            </a:r>
            <a:r>
              <a:rPr lang="en-US" dirty="0" err="1"/>
              <a:t>T,a</a:t>
            </a:r>
            <a:r>
              <a:rPr lang="en-US" dirty="0"/>
              <a:t>] = </a:t>
            </a:r>
            <a:r>
              <a:rPr lang="en-US" dirty="0" smtClean="0"/>
              <a:t>V</a:t>
            </a:r>
          </a:p>
          <a:p>
            <a:r>
              <a:rPr lang="en-US" dirty="0"/>
              <a:t> </a:t>
            </a:r>
            <a:r>
              <a:rPr lang="en-US" dirty="0" smtClean="0"/>
              <a:t>           }</a:t>
            </a:r>
            <a:endParaRPr lang="en-US" dirty="0"/>
          </a:p>
          <a:p>
            <a:r>
              <a:rPr lang="en-US" dirty="0" smtClean="0"/>
              <a:t>      }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T.tag</a:t>
            </a:r>
            <a:r>
              <a:rPr lang="en-US" dirty="0" smtClean="0"/>
              <a:t> = 1 //</a:t>
            </a:r>
            <a:r>
              <a:rPr lang="zh-CN" altLang="en-US" dirty="0" smtClean="0"/>
              <a:t>已处理</a:t>
            </a:r>
            <a:r>
              <a:rPr lang="en-US" altLang="zh-CN" dirty="0" smtClean="0"/>
              <a:t> T </a:t>
            </a:r>
            <a:r>
              <a:rPr lang="zh-CN" altLang="en-US" dirty="0" smtClean="0"/>
              <a:t>完毕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5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993008" y="100775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子集构造算法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3875" y="1560472"/>
            <a:ext cx="6016619" cy="3885033"/>
          </a:xfrm>
          <a:prstGeom prst="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</a:rPr>
              <a:t>T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>
                <a:solidFill>
                  <a:srgbClr val="FFFF00"/>
                </a:solidFill>
              </a:rPr>
              <a:t>ε</a:t>
            </a:r>
            <a:r>
              <a:rPr lang="en-US" dirty="0">
                <a:solidFill>
                  <a:srgbClr val="FFFF00"/>
                </a:solidFill>
              </a:rPr>
              <a:t>-closure({s</a:t>
            </a:r>
            <a:r>
              <a:rPr lang="en-US" baseline="-25000" dirty="0">
                <a:solidFill>
                  <a:srgbClr val="FFFF00"/>
                </a:solidFill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}) //（s</a:t>
            </a:r>
            <a:r>
              <a:rPr lang="en-US" baseline="-25000" dirty="0">
                <a:solidFill>
                  <a:srgbClr val="FFFF00"/>
                </a:solidFill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是</a:t>
            </a:r>
            <a:r>
              <a:rPr lang="en-US" i="1" dirty="0">
                <a:solidFill>
                  <a:srgbClr val="FFFF00"/>
                </a:solidFill>
              </a:rPr>
              <a:t>N</a:t>
            </a:r>
            <a:r>
              <a:rPr lang="en-US" dirty="0">
                <a:solidFill>
                  <a:srgbClr val="FFFF00"/>
                </a:solidFill>
              </a:rPr>
              <a:t>的开始状态</a:t>
            </a:r>
            <a:r>
              <a:rPr lang="en-US" dirty="0" smtClean="0">
                <a:solidFill>
                  <a:srgbClr val="FFFF00"/>
                </a:solidFill>
              </a:rPr>
              <a:t>）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T.tag</a:t>
            </a:r>
            <a:r>
              <a:rPr lang="en-US" dirty="0" smtClean="0">
                <a:solidFill>
                  <a:srgbClr val="FFFF00"/>
                </a:solidFill>
              </a:rPr>
              <a:t> = 0 // (tag = 0 </a:t>
            </a:r>
            <a:r>
              <a:rPr lang="zh-CN" altLang="en-US" dirty="0" smtClean="0">
                <a:solidFill>
                  <a:srgbClr val="FFFF00"/>
                </a:solidFill>
              </a:rPr>
              <a:t>表示</a:t>
            </a:r>
            <a:r>
              <a:rPr lang="en-US" altLang="zh-CN" dirty="0" smtClean="0">
                <a:solidFill>
                  <a:srgbClr val="FFFF00"/>
                </a:solidFill>
              </a:rPr>
              <a:t>T</a:t>
            </a:r>
            <a:r>
              <a:rPr lang="zh-CN" altLang="en-US" dirty="0" smtClean="0">
                <a:solidFill>
                  <a:srgbClr val="FFFF00"/>
                </a:solidFill>
              </a:rPr>
              <a:t>未处理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Dstates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= {T}</a:t>
            </a:r>
          </a:p>
          <a:p>
            <a:r>
              <a:rPr lang="en-US" dirty="0" smtClean="0"/>
              <a:t>while (</a:t>
            </a:r>
            <a:r>
              <a:rPr lang="en-US" dirty="0" err="1" smtClean="0"/>
              <a:t>Dstates</a:t>
            </a:r>
            <a:r>
              <a:rPr lang="en-US" dirty="0" smtClean="0"/>
              <a:t> </a:t>
            </a:r>
            <a:r>
              <a:rPr lang="en-US" dirty="0"/>
              <a:t>中有</a:t>
            </a:r>
            <a:r>
              <a:rPr lang="en-US" dirty="0" smtClean="0"/>
              <a:t>一个状态 </a:t>
            </a:r>
            <a:r>
              <a:rPr lang="en-US" dirty="0"/>
              <a:t>T </a:t>
            </a:r>
            <a:r>
              <a:rPr lang="zh-CN" altLang="en-US" dirty="0" smtClean="0"/>
              <a:t>并且</a:t>
            </a:r>
            <a:r>
              <a:rPr lang="en-US" altLang="zh-CN" dirty="0" err="1" smtClean="0"/>
              <a:t>T.tag</a:t>
            </a:r>
            <a:r>
              <a:rPr lang="en-US" altLang="zh-CN" dirty="0" smtClean="0"/>
              <a:t> = 0)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  for </a:t>
            </a:r>
            <a:r>
              <a:rPr lang="en-US" dirty="0"/>
              <a:t>（每</a:t>
            </a:r>
            <a:r>
              <a:rPr lang="en-US" dirty="0" smtClean="0"/>
              <a:t>个</a:t>
            </a:r>
            <a:r>
              <a:rPr lang="zh-CN" altLang="en-US" dirty="0" smtClean="0"/>
              <a:t>字母表中的</a:t>
            </a:r>
            <a:r>
              <a:rPr lang="en-US" dirty="0" smtClean="0"/>
              <a:t>符号 </a:t>
            </a:r>
            <a:r>
              <a:rPr lang="en-US" dirty="0"/>
              <a:t>a ）{	</a:t>
            </a:r>
          </a:p>
          <a:p>
            <a:r>
              <a:rPr lang="en-US" dirty="0" smtClean="0"/>
              <a:t>            V </a:t>
            </a:r>
            <a:r>
              <a:rPr lang="en-US" dirty="0"/>
              <a:t>= </a:t>
            </a:r>
            <a:r>
              <a:rPr lang="en-US" dirty="0" err="1"/>
              <a:t>ε</a:t>
            </a:r>
            <a:r>
              <a:rPr lang="en-US" dirty="0"/>
              <a:t>-closure(move(</a:t>
            </a:r>
            <a:r>
              <a:rPr lang="en-US" dirty="0" err="1"/>
              <a:t>T，a</a:t>
            </a:r>
            <a:r>
              <a:rPr lang="en-US" dirty="0"/>
              <a:t>)) </a:t>
            </a:r>
          </a:p>
          <a:p>
            <a:r>
              <a:rPr lang="en-US" dirty="0" smtClean="0"/>
              <a:t>      </a:t>
            </a:r>
            <a:r>
              <a:rPr lang="en-US" dirty="0"/>
              <a:t>  </a:t>
            </a:r>
            <a:r>
              <a:rPr lang="en-US" dirty="0" smtClean="0"/>
              <a:t>    if V </a:t>
            </a:r>
            <a:r>
              <a:rPr lang="en-US" dirty="0"/>
              <a:t>不在 </a:t>
            </a:r>
            <a:r>
              <a:rPr lang="en-US" dirty="0" err="1"/>
              <a:t>Dstates</a:t>
            </a:r>
            <a:r>
              <a:rPr lang="en-US" dirty="0"/>
              <a:t> </a:t>
            </a:r>
            <a:r>
              <a:rPr lang="en-US" dirty="0" smtClean="0"/>
              <a:t>中 {</a:t>
            </a:r>
            <a:endParaRPr lang="en-US" dirty="0"/>
          </a:p>
          <a:p>
            <a:r>
              <a:rPr lang="en-US" dirty="0" smtClean="0"/>
              <a:t>                </a:t>
            </a:r>
            <a:r>
              <a:rPr lang="en-US" dirty="0" err="1"/>
              <a:t>V</a:t>
            </a:r>
            <a:r>
              <a:rPr lang="en-US" dirty="0" err="1" smtClean="0"/>
              <a:t>.tag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Dstates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Dstates</a:t>
            </a:r>
            <a:r>
              <a:rPr lang="en-US" dirty="0" smtClean="0"/>
              <a:t> U {V}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Dran</a:t>
            </a:r>
            <a:r>
              <a:rPr lang="en-US" dirty="0"/>
              <a:t>[</a:t>
            </a:r>
            <a:r>
              <a:rPr lang="en-US" dirty="0" err="1"/>
              <a:t>T,a</a:t>
            </a:r>
            <a:r>
              <a:rPr lang="en-US" dirty="0"/>
              <a:t>] = </a:t>
            </a:r>
            <a:r>
              <a:rPr lang="en-US" dirty="0" smtClean="0"/>
              <a:t>V</a:t>
            </a:r>
          </a:p>
          <a:p>
            <a:r>
              <a:rPr lang="en-US" dirty="0"/>
              <a:t> </a:t>
            </a:r>
            <a:r>
              <a:rPr lang="en-US" dirty="0" smtClean="0"/>
              <a:t>           }</a:t>
            </a:r>
            <a:endParaRPr lang="en-US" dirty="0"/>
          </a:p>
          <a:p>
            <a:r>
              <a:rPr lang="en-US" dirty="0" smtClean="0"/>
              <a:t>      }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T.tag</a:t>
            </a:r>
            <a:r>
              <a:rPr lang="en-US" dirty="0" smtClean="0"/>
              <a:t> = 1 //</a:t>
            </a:r>
            <a:r>
              <a:rPr lang="zh-CN" altLang="en-US" dirty="0" smtClean="0"/>
              <a:t>已处理</a:t>
            </a:r>
            <a:r>
              <a:rPr lang="en-US" altLang="zh-CN" dirty="0" smtClean="0"/>
              <a:t> T </a:t>
            </a:r>
            <a:r>
              <a:rPr lang="zh-CN" altLang="en-US" dirty="0" smtClean="0"/>
              <a:t>完毕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993008" y="100775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子集构造算法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3875" y="1560472"/>
            <a:ext cx="6016619" cy="3863509"/>
          </a:xfrm>
          <a:prstGeom prst="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-closure({s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}) //（s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是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的开始状态</a:t>
            </a:r>
            <a:r>
              <a:rPr lang="en-US" dirty="0" smtClean="0">
                <a:solidFill>
                  <a:schemeClr val="bg1"/>
                </a:solidFill>
              </a:rPr>
              <a:t>）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T.tag</a:t>
            </a:r>
            <a:r>
              <a:rPr lang="en-US" dirty="0" smtClean="0">
                <a:solidFill>
                  <a:schemeClr val="bg1"/>
                </a:solidFill>
              </a:rPr>
              <a:t> = 0 // (tag = 0 </a:t>
            </a:r>
            <a:r>
              <a:rPr lang="zh-CN" altLang="en-US" dirty="0" smtClean="0">
                <a:solidFill>
                  <a:schemeClr val="bg1"/>
                </a:solidFill>
              </a:rPr>
              <a:t>表示</a:t>
            </a:r>
            <a:r>
              <a:rPr lang="en-US" altLang="zh-CN" dirty="0" smtClean="0">
                <a:solidFill>
                  <a:schemeClr val="bg1"/>
                </a:solidFill>
              </a:rPr>
              <a:t>T</a:t>
            </a:r>
            <a:r>
              <a:rPr lang="zh-CN" altLang="en-US" dirty="0" smtClean="0">
                <a:solidFill>
                  <a:schemeClr val="bg1"/>
                </a:solidFill>
              </a:rPr>
              <a:t>未处理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Dstates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= {T}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while (</a:t>
            </a:r>
            <a:r>
              <a:rPr lang="en-US" dirty="0" err="1" smtClean="0">
                <a:solidFill>
                  <a:srgbClr val="FFFF00"/>
                </a:solidFill>
              </a:rPr>
              <a:t>Dstates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中有</a:t>
            </a:r>
            <a:r>
              <a:rPr lang="en-US" dirty="0" smtClean="0">
                <a:solidFill>
                  <a:srgbClr val="FFFF00"/>
                </a:solidFill>
              </a:rPr>
              <a:t>一个状态 </a:t>
            </a:r>
            <a:r>
              <a:rPr lang="en-US" dirty="0">
                <a:solidFill>
                  <a:srgbClr val="FFFF00"/>
                </a:solidFill>
              </a:rPr>
              <a:t>T </a:t>
            </a:r>
            <a:r>
              <a:rPr lang="zh-CN" altLang="en-US" dirty="0" smtClean="0">
                <a:solidFill>
                  <a:srgbClr val="FFFF00"/>
                </a:solidFill>
              </a:rPr>
              <a:t>并且</a:t>
            </a:r>
            <a:r>
              <a:rPr lang="en-US" altLang="zh-CN" dirty="0" err="1" smtClean="0">
                <a:solidFill>
                  <a:srgbClr val="FFFF00"/>
                </a:solidFill>
              </a:rPr>
              <a:t>T.tag</a:t>
            </a:r>
            <a:r>
              <a:rPr lang="en-US" altLang="zh-CN" dirty="0" smtClean="0">
                <a:solidFill>
                  <a:srgbClr val="FFFF00"/>
                </a:solidFill>
              </a:rPr>
              <a:t> = 0) </a:t>
            </a:r>
            <a:r>
              <a:rPr lang="en-US" dirty="0" smtClean="0">
                <a:solidFill>
                  <a:srgbClr val="FFFF00"/>
                </a:solidFill>
              </a:rPr>
              <a:t>{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      for </a:t>
            </a:r>
            <a:r>
              <a:rPr lang="en-US" dirty="0"/>
              <a:t>（每</a:t>
            </a:r>
            <a:r>
              <a:rPr lang="en-US" dirty="0" smtClean="0"/>
              <a:t>个</a:t>
            </a:r>
            <a:r>
              <a:rPr lang="zh-CN" altLang="en-US" dirty="0" smtClean="0"/>
              <a:t>字母表中的</a:t>
            </a:r>
            <a:r>
              <a:rPr lang="en-US" dirty="0" smtClean="0"/>
              <a:t>符号 </a:t>
            </a:r>
            <a:r>
              <a:rPr lang="en-US" dirty="0"/>
              <a:t>a ）{	</a:t>
            </a:r>
          </a:p>
          <a:p>
            <a:r>
              <a:rPr lang="en-US" dirty="0" smtClean="0"/>
              <a:t>            V </a:t>
            </a:r>
            <a:r>
              <a:rPr lang="en-US" dirty="0"/>
              <a:t>= </a:t>
            </a:r>
            <a:r>
              <a:rPr lang="en-US" dirty="0" err="1"/>
              <a:t>ε</a:t>
            </a:r>
            <a:r>
              <a:rPr lang="en-US" dirty="0"/>
              <a:t>-closure(move(</a:t>
            </a:r>
            <a:r>
              <a:rPr lang="en-US" dirty="0" err="1"/>
              <a:t>T，a</a:t>
            </a:r>
            <a:r>
              <a:rPr lang="en-US" dirty="0"/>
              <a:t>)) </a:t>
            </a:r>
          </a:p>
          <a:p>
            <a:r>
              <a:rPr lang="en-US" dirty="0" smtClean="0"/>
              <a:t>      </a:t>
            </a:r>
            <a:r>
              <a:rPr lang="en-US" dirty="0"/>
              <a:t>  </a:t>
            </a:r>
            <a:r>
              <a:rPr lang="en-US" dirty="0" smtClean="0"/>
              <a:t>    if V </a:t>
            </a:r>
            <a:r>
              <a:rPr lang="en-US" dirty="0"/>
              <a:t>不在 </a:t>
            </a:r>
            <a:r>
              <a:rPr lang="en-US" dirty="0" err="1"/>
              <a:t>Dstates</a:t>
            </a:r>
            <a:r>
              <a:rPr lang="en-US" dirty="0"/>
              <a:t> </a:t>
            </a:r>
            <a:r>
              <a:rPr lang="en-US" dirty="0" smtClean="0"/>
              <a:t>中 {</a:t>
            </a:r>
            <a:endParaRPr lang="en-US" dirty="0"/>
          </a:p>
          <a:p>
            <a:r>
              <a:rPr lang="en-US" dirty="0" smtClean="0"/>
              <a:t>                </a:t>
            </a:r>
            <a:r>
              <a:rPr lang="en-US" dirty="0" err="1"/>
              <a:t>V</a:t>
            </a:r>
            <a:r>
              <a:rPr lang="en-US" dirty="0" err="1" smtClean="0"/>
              <a:t>.tag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Dstates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Dstates</a:t>
            </a:r>
            <a:r>
              <a:rPr lang="en-US" dirty="0" smtClean="0"/>
              <a:t> U {V}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Dran</a:t>
            </a:r>
            <a:r>
              <a:rPr lang="en-US" dirty="0"/>
              <a:t>[</a:t>
            </a:r>
            <a:r>
              <a:rPr lang="en-US" dirty="0" err="1"/>
              <a:t>T,a</a:t>
            </a:r>
            <a:r>
              <a:rPr lang="en-US" dirty="0"/>
              <a:t>] = </a:t>
            </a:r>
            <a:r>
              <a:rPr lang="en-US" dirty="0" smtClean="0"/>
              <a:t>V</a:t>
            </a:r>
          </a:p>
          <a:p>
            <a:r>
              <a:rPr lang="en-US" dirty="0"/>
              <a:t> </a:t>
            </a:r>
            <a:r>
              <a:rPr lang="en-US" dirty="0" smtClean="0"/>
              <a:t>           }</a:t>
            </a:r>
            <a:endParaRPr lang="en-US" dirty="0"/>
          </a:p>
          <a:p>
            <a:r>
              <a:rPr lang="en-US" dirty="0" smtClean="0"/>
              <a:t>      }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T.tag</a:t>
            </a:r>
            <a:r>
              <a:rPr lang="en-US" dirty="0" smtClean="0"/>
              <a:t> = 1 //</a:t>
            </a:r>
            <a:r>
              <a:rPr lang="zh-CN" altLang="en-US" dirty="0" smtClean="0"/>
              <a:t>已处理</a:t>
            </a:r>
            <a:r>
              <a:rPr lang="en-US" altLang="zh-CN" dirty="0" smtClean="0"/>
              <a:t> T </a:t>
            </a:r>
            <a:r>
              <a:rPr lang="zh-CN" altLang="en-US" dirty="0" smtClean="0"/>
              <a:t>完毕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4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993008" y="100775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子集构造算法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3875" y="1560472"/>
            <a:ext cx="6016619" cy="3863509"/>
          </a:xfrm>
          <a:prstGeom prst="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-closure({s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}) //（s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是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的开始状态</a:t>
            </a:r>
            <a:r>
              <a:rPr lang="en-US" dirty="0" smtClean="0">
                <a:solidFill>
                  <a:schemeClr val="bg1"/>
                </a:solidFill>
              </a:rPr>
              <a:t>）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T.tag</a:t>
            </a:r>
            <a:r>
              <a:rPr lang="en-US" dirty="0" smtClean="0">
                <a:solidFill>
                  <a:schemeClr val="bg1"/>
                </a:solidFill>
              </a:rPr>
              <a:t> = 0 // (tag = 0 </a:t>
            </a:r>
            <a:r>
              <a:rPr lang="zh-CN" altLang="en-US" dirty="0" smtClean="0">
                <a:solidFill>
                  <a:schemeClr val="bg1"/>
                </a:solidFill>
              </a:rPr>
              <a:t>表示</a:t>
            </a:r>
            <a:r>
              <a:rPr lang="en-US" altLang="zh-CN" dirty="0" smtClean="0">
                <a:solidFill>
                  <a:schemeClr val="bg1"/>
                </a:solidFill>
              </a:rPr>
              <a:t>T</a:t>
            </a:r>
            <a:r>
              <a:rPr lang="zh-CN" altLang="en-US" dirty="0" smtClean="0">
                <a:solidFill>
                  <a:schemeClr val="bg1"/>
                </a:solidFill>
              </a:rPr>
              <a:t>未处理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Dstates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= {T}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while (</a:t>
            </a:r>
            <a:r>
              <a:rPr lang="en-US" dirty="0" err="1" smtClean="0">
                <a:solidFill>
                  <a:schemeClr val="bg1"/>
                </a:solidFill>
              </a:rPr>
              <a:t>Dstates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中有</a:t>
            </a:r>
            <a:r>
              <a:rPr lang="en-US" dirty="0" smtClean="0">
                <a:solidFill>
                  <a:schemeClr val="bg1"/>
                </a:solidFill>
              </a:rPr>
              <a:t>一个状态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zh-CN" altLang="en-US" dirty="0" smtClean="0">
                <a:solidFill>
                  <a:schemeClr val="bg1"/>
                </a:solidFill>
              </a:rPr>
              <a:t>并且</a:t>
            </a:r>
            <a:r>
              <a:rPr lang="en-US" altLang="zh-CN" dirty="0" err="1" smtClean="0">
                <a:solidFill>
                  <a:schemeClr val="bg1"/>
                </a:solidFill>
              </a:rPr>
              <a:t>T.tag</a:t>
            </a:r>
            <a:r>
              <a:rPr lang="en-US" altLang="zh-CN" dirty="0" smtClean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FFFF00"/>
                </a:solidFill>
              </a:rPr>
              <a:t>for </a:t>
            </a:r>
            <a:r>
              <a:rPr lang="en-US" dirty="0">
                <a:solidFill>
                  <a:srgbClr val="FFFF00"/>
                </a:solidFill>
              </a:rPr>
              <a:t>（每</a:t>
            </a:r>
            <a:r>
              <a:rPr lang="en-US" dirty="0" smtClean="0">
                <a:solidFill>
                  <a:srgbClr val="FFFF00"/>
                </a:solidFill>
              </a:rPr>
              <a:t>个</a:t>
            </a:r>
            <a:r>
              <a:rPr lang="zh-CN" altLang="en-US" dirty="0" smtClean="0">
                <a:solidFill>
                  <a:srgbClr val="FFFF00"/>
                </a:solidFill>
              </a:rPr>
              <a:t>字母表中的</a:t>
            </a:r>
            <a:r>
              <a:rPr lang="en-US" dirty="0" smtClean="0">
                <a:solidFill>
                  <a:srgbClr val="FFFF00"/>
                </a:solidFill>
              </a:rPr>
              <a:t>符号 </a:t>
            </a:r>
            <a:r>
              <a:rPr lang="en-US" dirty="0">
                <a:solidFill>
                  <a:srgbClr val="FFFF00"/>
                </a:solidFill>
              </a:rPr>
              <a:t>a ）{</a:t>
            </a:r>
            <a:r>
              <a:rPr lang="en-US" dirty="0"/>
              <a:t>	</a:t>
            </a:r>
          </a:p>
          <a:p>
            <a:r>
              <a:rPr lang="en-US" dirty="0" smtClean="0"/>
              <a:t>            V </a:t>
            </a:r>
            <a:r>
              <a:rPr lang="en-US" dirty="0"/>
              <a:t>= </a:t>
            </a:r>
            <a:r>
              <a:rPr lang="en-US" dirty="0" err="1"/>
              <a:t>ε</a:t>
            </a:r>
            <a:r>
              <a:rPr lang="en-US" dirty="0"/>
              <a:t>-closure(move(</a:t>
            </a:r>
            <a:r>
              <a:rPr lang="en-US" dirty="0" err="1"/>
              <a:t>T，a</a:t>
            </a:r>
            <a:r>
              <a:rPr lang="en-US" dirty="0"/>
              <a:t>)) </a:t>
            </a:r>
          </a:p>
          <a:p>
            <a:r>
              <a:rPr lang="en-US" dirty="0" smtClean="0"/>
              <a:t>      </a:t>
            </a:r>
            <a:r>
              <a:rPr lang="en-US" dirty="0"/>
              <a:t>  </a:t>
            </a:r>
            <a:r>
              <a:rPr lang="en-US" dirty="0" smtClean="0"/>
              <a:t>    if V </a:t>
            </a:r>
            <a:r>
              <a:rPr lang="en-US" dirty="0"/>
              <a:t>不在 </a:t>
            </a:r>
            <a:r>
              <a:rPr lang="en-US" dirty="0" err="1"/>
              <a:t>Dstates</a:t>
            </a:r>
            <a:r>
              <a:rPr lang="en-US" dirty="0"/>
              <a:t> </a:t>
            </a:r>
            <a:r>
              <a:rPr lang="en-US" dirty="0" smtClean="0"/>
              <a:t>中 {</a:t>
            </a:r>
            <a:endParaRPr lang="en-US" dirty="0"/>
          </a:p>
          <a:p>
            <a:r>
              <a:rPr lang="en-US" dirty="0" smtClean="0"/>
              <a:t>                </a:t>
            </a:r>
            <a:r>
              <a:rPr lang="en-US" dirty="0" err="1"/>
              <a:t>V</a:t>
            </a:r>
            <a:r>
              <a:rPr lang="en-US" dirty="0" err="1" smtClean="0"/>
              <a:t>.tag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Dstates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Dstates</a:t>
            </a:r>
            <a:r>
              <a:rPr lang="en-US" dirty="0" smtClean="0"/>
              <a:t> U {V}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Dran</a:t>
            </a:r>
            <a:r>
              <a:rPr lang="en-US" dirty="0"/>
              <a:t>[</a:t>
            </a:r>
            <a:r>
              <a:rPr lang="en-US" dirty="0" err="1"/>
              <a:t>T,a</a:t>
            </a:r>
            <a:r>
              <a:rPr lang="en-US" dirty="0"/>
              <a:t>] = </a:t>
            </a:r>
            <a:r>
              <a:rPr lang="en-US" dirty="0" smtClean="0"/>
              <a:t>V</a:t>
            </a:r>
          </a:p>
          <a:p>
            <a:r>
              <a:rPr lang="en-US" dirty="0"/>
              <a:t> </a:t>
            </a:r>
            <a:r>
              <a:rPr lang="en-US" dirty="0" smtClean="0"/>
              <a:t>           }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FFFF00"/>
                </a:solidFill>
              </a:rPr>
              <a:t> }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T.tag</a:t>
            </a:r>
            <a:r>
              <a:rPr lang="en-US" dirty="0" smtClean="0"/>
              <a:t> = 1 //</a:t>
            </a:r>
            <a:r>
              <a:rPr lang="zh-CN" altLang="en-US" dirty="0" smtClean="0"/>
              <a:t>已处理</a:t>
            </a:r>
            <a:r>
              <a:rPr lang="en-US" altLang="zh-CN" dirty="0" smtClean="0"/>
              <a:t> T </a:t>
            </a:r>
            <a:r>
              <a:rPr lang="zh-CN" altLang="en-US" dirty="0" smtClean="0"/>
              <a:t>完毕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}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6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993008" y="100775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子集构造算法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3875" y="1560472"/>
            <a:ext cx="6016619" cy="3863509"/>
          </a:xfrm>
          <a:prstGeom prst="rect">
            <a:avLst/>
          </a:prstGeom>
          <a:solidFill>
            <a:srgbClr val="26262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-closure({s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}) //（s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是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的开始状态</a:t>
            </a:r>
            <a:r>
              <a:rPr lang="en-US" dirty="0" smtClean="0">
                <a:solidFill>
                  <a:schemeClr val="bg1"/>
                </a:solidFill>
              </a:rPr>
              <a:t>）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T.tag</a:t>
            </a:r>
            <a:r>
              <a:rPr lang="en-US" dirty="0" smtClean="0">
                <a:solidFill>
                  <a:schemeClr val="bg1"/>
                </a:solidFill>
              </a:rPr>
              <a:t> = 0 // (tag = 0 </a:t>
            </a:r>
            <a:r>
              <a:rPr lang="zh-CN" altLang="en-US" dirty="0" smtClean="0">
                <a:solidFill>
                  <a:schemeClr val="bg1"/>
                </a:solidFill>
              </a:rPr>
              <a:t>表示</a:t>
            </a:r>
            <a:r>
              <a:rPr lang="en-US" altLang="zh-CN" dirty="0" smtClean="0">
                <a:solidFill>
                  <a:schemeClr val="bg1"/>
                </a:solidFill>
              </a:rPr>
              <a:t>T</a:t>
            </a:r>
            <a:r>
              <a:rPr lang="zh-CN" altLang="en-US" dirty="0" smtClean="0">
                <a:solidFill>
                  <a:schemeClr val="bg1"/>
                </a:solidFill>
              </a:rPr>
              <a:t>未处理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Dstates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= {T}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while (</a:t>
            </a:r>
            <a:r>
              <a:rPr lang="en-US" dirty="0" err="1" smtClean="0">
                <a:solidFill>
                  <a:schemeClr val="bg1"/>
                </a:solidFill>
              </a:rPr>
              <a:t>Dstates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中有</a:t>
            </a:r>
            <a:r>
              <a:rPr lang="en-US" dirty="0" smtClean="0">
                <a:solidFill>
                  <a:schemeClr val="bg1"/>
                </a:solidFill>
              </a:rPr>
              <a:t>一个状态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zh-CN" altLang="en-US" dirty="0" smtClean="0">
                <a:solidFill>
                  <a:schemeClr val="bg1"/>
                </a:solidFill>
              </a:rPr>
              <a:t>并且</a:t>
            </a:r>
            <a:r>
              <a:rPr lang="en-US" altLang="zh-CN" dirty="0" err="1" smtClean="0">
                <a:solidFill>
                  <a:schemeClr val="bg1"/>
                </a:solidFill>
              </a:rPr>
              <a:t>T.tag</a:t>
            </a:r>
            <a:r>
              <a:rPr lang="en-US" altLang="zh-CN" dirty="0" smtClean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for </a:t>
            </a:r>
            <a:r>
              <a:rPr lang="en-US" dirty="0">
                <a:solidFill>
                  <a:schemeClr val="bg1"/>
                </a:solidFill>
              </a:rPr>
              <a:t>（每</a:t>
            </a:r>
            <a:r>
              <a:rPr lang="en-US" dirty="0" smtClean="0">
                <a:solidFill>
                  <a:schemeClr val="bg1"/>
                </a:solidFill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</a:rPr>
              <a:t>字母表中的</a:t>
            </a:r>
            <a:r>
              <a:rPr lang="en-US" dirty="0" smtClean="0">
                <a:solidFill>
                  <a:schemeClr val="bg1"/>
                </a:solidFill>
              </a:rPr>
              <a:t>符号 </a:t>
            </a:r>
            <a:r>
              <a:rPr lang="en-US" dirty="0">
                <a:solidFill>
                  <a:schemeClr val="bg1"/>
                </a:solidFill>
              </a:rPr>
              <a:t>a ）{	</a:t>
            </a:r>
          </a:p>
          <a:p>
            <a:r>
              <a:rPr lang="en-US" dirty="0" smtClean="0"/>
              <a:t>           </a:t>
            </a:r>
            <a:r>
              <a:rPr lang="en-US" dirty="0" smtClean="0">
                <a:solidFill>
                  <a:srgbClr val="FFFF00"/>
                </a:solidFill>
              </a:rPr>
              <a:t> V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ε</a:t>
            </a:r>
            <a:r>
              <a:rPr lang="en-US" dirty="0">
                <a:solidFill>
                  <a:srgbClr val="FF0000"/>
                </a:solidFill>
              </a:rPr>
              <a:t>-closure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move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T，a</a:t>
            </a:r>
            <a:r>
              <a:rPr lang="en-US" dirty="0">
                <a:solidFill>
                  <a:srgbClr val="FFFF00"/>
                </a:solidFill>
              </a:rPr>
              <a:t>)) </a:t>
            </a:r>
          </a:p>
          <a:p>
            <a:r>
              <a:rPr lang="en-US" dirty="0" smtClean="0"/>
              <a:t>      </a:t>
            </a:r>
            <a:r>
              <a:rPr lang="en-US" dirty="0"/>
              <a:t>  </a:t>
            </a:r>
            <a:r>
              <a:rPr lang="en-US" dirty="0" smtClean="0"/>
              <a:t>    if V </a:t>
            </a:r>
            <a:r>
              <a:rPr lang="en-US" dirty="0"/>
              <a:t>不在 </a:t>
            </a:r>
            <a:r>
              <a:rPr lang="en-US" dirty="0" err="1"/>
              <a:t>Dstates</a:t>
            </a:r>
            <a:r>
              <a:rPr lang="en-US" dirty="0"/>
              <a:t> </a:t>
            </a:r>
            <a:r>
              <a:rPr lang="en-US" dirty="0" smtClean="0"/>
              <a:t>中 {</a:t>
            </a:r>
            <a:endParaRPr lang="en-US" dirty="0"/>
          </a:p>
          <a:p>
            <a:r>
              <a:rPr lang="en-US" dirty="0" smtClean="0"/>
              <a:t>                </a:t>
            </a:r>
            <a:r>
              <a:rPr lang="en-US" dirty="0" err="1"/>
              <a:t>V</a:t>
            </a:r>
            <a:r>
              <a:rPr lang="en-US" dirty="0" err="1" smtClean="0"/>
              <a:t>.tag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Dstates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Dstates</a:t>
            </a:r>
            <a:r>
              <a:rPr lang="en-US" dirty="0" smtClean="0"/>
              <a:t> U {V}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Dran</a:t>
            </a:r>
            <a:r>
              <a:rPr lang="en-US" dirty="0"/>
              <a:t>[</a:t>
            </a:r>
            <a:r>
              <a:rPr lang="en-US" dirty="0" err="1"/>
              <a:t>T,a</a:t>
            </a:r>
            <a:r>
              <a:rPr lang="en-US" dirty="0"/>
              <a:t>] = </a:t>
            </a:r>
            <a:r>
              <a:rPr lang="en-US" dirty="0" smtClean="0"/>
              <a:t>V</a:t>
            </a:r>
          </a:p>
          <a:p>
            <a:r>
              <a:rPr lang="en-US" dirty="0"/>
              <a:t> </a:t>
            </a:r>
            <a:r>
              <a:rPr lang="en-US" dirty="0" smtClean="0"/>
              <a:t>           }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T.tag</a:t>
            </a:r>
            <a:r>
              <a:rPr lang="en-US" dirty="0" smtClean="0"/>
              <a:t> = 1 //</a:t>
            </a:r>
            <a:r>
              <a:rPr lang="zh-CN" altLang="en-US" dirty="0" smtClean="0"/>
              <a:t>已处理</a:t>
            </a:r>
            <a:r>
              <a:rPr lang="en-US" altLang="zh-CN" dirty="0" smtClean="0"/>
              <a:t> T </a:t>
            </a:r>
            <a:r>
              <a:rPr lang="zh-CN" altLang="en-US" dirty="0" smtClean="0"/>
              <a:t>完毕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}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993008" y="100775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子集构造算法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3875" y="1560472"/>
            <a:ext cx="6016619" cy="38635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-closure({s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}) //（s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是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的开始状态</a:t>
            </a:r>
            <a:r>
              <a:rPr lang="en-US" dirty="0" smtClean="0">
                <a:solidFill>
                  <a:schemeClr val="bg1"/>
                </a:solidFill>
              </a:rPr>
              <a:t>）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T.tag</a:t>
            </a:r>
            <a:r>
              <a:rPr lang="en-US" dirty="0" smtClean="0">
                <a:solidFill>
                  <a:schemeClr val="bg1"/>
                </a:solidFill>
              </a:rPr>
              <a:t> = 0 // (tag = 0 </a:t>
            </a:r>
            <a:r>
              <a:rPr lang="zh-CN" altLang="en-US" dirty="0" smtClean="0">
                <a:solidFill>
                  <a:schemeClr val="bg1"/>
                </a:solidFill>
              </a:rPr>
              <a:t>表示</a:t>
            </a:r>
            <a:r>
              <a:rPr lang="en-US" altLang="zh-CN" dirty="0" smtClean="0">
                <a:solidFill>
                  <a:schemeClr val="bg1"/>
                </a:solidFill>
              </a:rPr>
              <a:t>T</a:t>
            </a:r>
            <a:r>
              <a:rPr lang="zh-CN" altLang="en-US" dirty="0" smtClean="0">
                <a:solidFill>
                  <a:schemeClr val="bg1"/>
                </a:solidFill>
              </a:rPr>
              <a:t>未处理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Dstates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= {T}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while (</a:t>
            </a:r>
            <a:r>
              <a:rPr lang="en-US" dirty="0" err="1" smtClean="0">
                <a:solidFill>
                  <a:schemeClr val="bg1"/>
                </a:solidFill>
              </a:rPr>
              <a:t>Dstates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中有</a:t>
            </a:r>
            <a:r>
              <a:rPr lang="en-US" dirty="0" smtClean="0">
                <a:solidFill>
                  <a:schemeClr val="bg1"/>
                </a:solidFill>
              </a:rPr>
              <a:t>一个状态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zh-CN" altLang="en-US" dirty="0" smtClean="0">
                <a:solidFill>
                  <a:schemeClr val="bg1"/>
                </a:solidFill>
              </a:rPr>
              <a:t>并且</a:t>
            </a:r>
            <a:r>
              <a:rPr lang="en-US" altLang="zh-CN" dirty="0" err="1" smtClean="0">
                <a:solidFill>
                  <a:schemeClr val="bg1"/>
                </a:solidFill>
              </a:rPr>
              <a:t>T.tag</a:t>
            </a:r>
            <a:r>
              <a:rPr lang="en-US" altLang="zh-CN" dirty="0" smtClean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for </a:t>
            </a:r>
            <a:r>
              <a:rPr lang="en-US" dirty="0">
                <a:solidFill>
                  <a:schemeClr val="bg1"/>
                </a:solidFill>
              </a:rPr>
              <a:t>（每</a:t>
            </a:r>
            <a:r>
              <a:rPr lang="en-US" dirty="0" smtClean="0">
                <a:solidFill>
                  <a:schemeClr val="bg1"/>
                </a:solidFill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</a:rPr>
              <a:t>字母表中的</a:t>
            </a:r>
            <a:r>
              <a:rPr lang="en-US" dirty="0" smtClean="0">
                <a:solidFill>
                  <a:schemeClr val="bg1"/>
                </a:solidFill>
              </a:rPr>
              <a:t>符号 </a:t>
            </a:r>
            <a:r>
              <a:rPr lang="en-US" dirty="0">
                <a:solidFill>
                  <a:schemeClr val="bg1"/>
                </a:solidFill>
              </a:rPr>
              <a:t>a ）{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V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-closure(move(</a:t>
            </a:r>
            <a:r>
              <a:rPr lang="en-US" dirty="0" err="1">
                <a:solidFill>
                  <a:schemeClr val="bg1"/>
                </a:solidFill>
              </a:rPr>
              <a:t>T，a</a:t>
            </a:r>
            <a:r>
              <a:rPr lang="en-US" dirty="0">
                <a:solidFill>
                  <a:schemeClr val="bg1"/>
                </a:solidFill>
              </a:rPr>
              <a:t>))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    if V </a:t>
            </a:r>
            <a:r>
              <a:rPr lang="en-US" dirty="0">
                <a:solidFill>
                  <a:srgbClr val="FFFF00"/>
                </a:solidFill>
              </a:rPr>
              <a:t>不在 </a:t>
            </a:r>
            <a:r>
              <a:rPr lang="en-US" dirty="0" err="1">
                <a:solidFill>
                  <a:srgbClr val="FFFF00"/>
                </a:solidFill>
              </a:rPr>
              <a:t>Dstates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中 {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            </a:t>
            </a:r>
            <a:r>
              <a:rPr lang="en-US" dirty="0" err="1">
                <a:solidFill>
                  <a:srgbClr val="FFFF00"/>
                </a:solidFill>
              </a:rPr>
              <a:t>V</a:t>
            </a:r>
            <a:r>
              <a:rPr lang="en-US" dirty="0" err="1" smtClean="0">
                <a:solidFill>
                  <a:srgbClr val="FFFF00"/>
                </a:solidFill>
              </a:rPr>
              <a:t>.tag</a:t>
            </a:r>
            <a:r>
              <a:rPr lang="en-US" dirty="0" smtClean="0">
                <a:solidFill>
                  <a:srgbClr val="FFFF00"/>
                </a:solidFill>
              </a:rPr>
              <a:t> = 0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     </a:t>
            </a:r>
            <a:r>
              <a:rPr lang="en-US" dirty="0" err="1" smtClean="0">
                <a:solidFill>
                  <a:srgbClr val="FFFF00"/>
                </a:solidFill>
              </a:rPr>
              <a:t>Dstates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Dstates</a:t>
            </a:r>
            <a:r>
              <a:rPr lang="en-US" dirty="0" smtClean="0">
                <a:solidFill>
                  <a:srgbClr val="FFFF00"/>
                </a:solidFill>
              </a:rPr>
              <a:t> U {V}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     </a:t>
            </a:r>
            <a:r>
              <a:rPr lang="en-US" dirty="0" err="1" smtClean="0">
                <a:solidFill>
                  <a:srgbClr val="FFFF00"/>
                </a:solidFill>
              </a:rPr>
              <a:t>Dran</a:t>
            </a:r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T,a</a:t>
            </a:r>
            <a:r>
              <a:rPr lang="en-US" dirty="0">
                <a:solidFill>
                  <a:srgbClr val="FFFF00"/>
                </a:solidFill>
              </a:rPr>
              <a:t>] = </a:t>
            </a:r>
            <a:r>
              <a:rPr lang="en-US" dirty="0" smtClean="0">
                <a:solidFill>
                  <a:srgbClr val="FFFF00"/>
                </a:solidFill>
              </a:rPr>
              <a:t>V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 }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T.tag</a:t>
            </a:r>
            <a:r>
              <a:rPr lang="en-US" dirty="0" smtClean="0"/>
              <a:t> = 1 //</a:t>
            </a:r>
            <a:r>
              <a:rPr lang="zh-CN" altLang="en-US" dirty="0" smtClean="0"/>
              <a:t>已处理</a:t>
            </a:r>
            <a:r>
              <a:rPr lang="en-US" altLang="zh-CN" dirty="0" smtClean="0"/>
              <a:t> T </a:t>
            </a:r>
            <a:r>
              <a:rPr lang="zh-CN" altLang="en-US" dirty="0" smtClean="0"/>
              <a:t>完毕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}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8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54559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993008" y="1007757"/>
            <a:ext cx="5778843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子集构造算法</a:t>
            </a:r>
            <a:endParaRPr lang="zh-CN" altLang="en-US" sz="26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3875" y="1560472"/>
            <a:ext cx="6016619" cy="38635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-closure({s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}) //（s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是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的开始状态</a:t>
            </a:r>
            <a:r>
              <a:rPr lang="en-US" dirty="0" smtClean="0">
                <a:solidFill>
                  <a:schemeClr val="bg1"/>
                </a:solidFill>
              </a:rPr>
              <a:t>）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T.tag</a:t>
            </a:r>
            <a:r>
              <a:rPr lang="en-US" dirty="0" smtClean="0">
                <a:solidFill>
                  <a:schemeClr val="bg1"/>
                </a:solidFill>
              </a:rPr>
              <a:t> = 0 // (tag = 0 </a:t>
            </a:r>
            <a:r>
              <a:rPr lang="zh-CN" altLang="en-US" dirty="0" smtClean="0">
                <a:solidFill>
                  <a:schemeClr val="bg1"/>
                </a:solidFill>
              </a:rPr>
              <a:t>表示</a:t>
            </a:r>
            <a:r>
              <a:rPr lang="en-US" altLang="zh-CN" dirty="0" smtClean="0">
                <a:solidFill>
                  <a:schemeClr val="bg1"/>
                </a:solidFill>
              </a:rPr>
              <a:t>T</a:t>
            </a:r>
            <a:r>
              <a:rPr lang="zh-CN" altLang="en-US" dirty="0" smtClean="0">
                <a:solidFill>
                  <a:schemeClr val="bg1"/>
                </a:solidFill>
              </a:rPr>
              <a:t>未处理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Dstates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= {T}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while (</a:t>
            </a:r>
            <a:r>
              <a:rPr lang="en-US" dirty="0" err="1" smtClean="0">
                <a:solidFill>
                  <a:schemeClr val="bg1"/>
                </a:solidFill>
              </a:rPr>
              <a:t>Dstates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中有</a:t>
            </a:r>
            <a:r>
              <a:rPr lang="en-US" dirty="0" smtClean="0">
                <a:solidFill>
                  <a:schemeClr val="bg1"/>
                </a:solidFill>
              </a:rPr>
              <a:t>一个状态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zh-CN" altLang="en-US" dirty="0" smtClean="0">
                <a:solidFill>
                  <a:schemeClr val="bg1"/>
                </a:solidFill>
              </a:rPr>
              <a:t>并且</a:t>
            </a:r>
            <a:r>
              <a:rPr lang="en-US" altLang="zh-CN" dirty="0" err="1" smtClean="0">
                <a:solidFill>
                  <a:schemeClr val="bg1"/>
                </a:solidFill>
              </a:rPr>
              <a:t>T.tag</a:t>
            </a:r>
            <a:r>
              <a:rPr lang="en-US" altLang="zh-CN" dirty="0" smtClean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for </a:t>
            </a:r>
            <a:r>
              <a:rPr lang="en-US" dirty="0">
                <a:solidFill>
                  <a:schemeClr val="bg1"/>
                </a:solidFill>
              </a:rPr>
              <a:t>（每</a:t>
            </a:r>
            <a:r>
              <a:rPr lang="en-US" dirty="0" smtClean="0">
                <a:solidFill>
                  <a:schemeClr val="bg1"/>
                </a:solidFill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</a:rPr>
              <a:t>字母表中的</a:t>
            </a:r>
            <a:r>
              <a:rPr lang="en-US" dirty="0" smtClean="0">
                <a:solidFill>
                  <a:schemeClr val="bg1"/>
                </a:solidFill>
              </a:rPr>
              <a:t>符号 </a:t>
            </a:r>
            <a:r>
              <a:rPr lang="en-US" dirty="0">
                <a:solidFill>
                  <a:schemeClr val="bg1"/>
                </a:solidFill>
              </a:rPr>
              <a:t>a ）{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V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ε</a:t>
            </a:r>
            <a:r>
              <a:rPr lang="en-US" dirty="0">
                <a:solidFill>
                  <a:schemeClr val="bg1"/>
                </a:solidFill>
              </a:rPr>
              <a:t>-closure(move(</a:t>
            </a:r>
            <a:r>
              <a:rPr lang="en-US" dirty="0" err="1">
                <a:solidFill>
                  <a:schemeClr val="bg1"/>
                </a:solidFill>
              </a:rPr>
              <a:t>T，a</a:t>
            </a:r>
            <a:r>
              <a:rPr lang="en-US" dirty="0">
                <a:solidFill>
                  <a:schemeClr val="bg1"/>
                </a:solidFill>
              </a:rPr>
              <a:t>))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if V </a:t>
            </a:r>
            <a:r>
              <a:rPr lang="en-US" dirty="0">
                <a:solidFill>
                  <a:schemeClr val="bg1"/>
                </a:solidFill>
              </a:rPr>
              <a:t>不在 </a:t>
            </a:r>
            <a:r>
              <a:rPr lang="en-US" dirty="0" err="1">
                <a:solidFill>
                  <a:schemeClr val="bg1"/>
                </a:solidFill>
              </a:rPr>
              <a:t>Dstates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中 {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chemeClr val="bg1"/>
                </a:solidFill>
              </a:rPr>
              <a:t>V</a:t>
            </a:r>
            <a:r>
              <a:rPr lang="en-US" dirty="0" err="1" smtClean="0">
                <a:solidFill>
                  <a:schemeClr val="bg1"/>
                </a:solidFill>
              </a:rPr>
              <a:t>.tag</a:t>
            </a:r>
            <a:r>
              <a:rPr lang="en-US" dirty="0" smtClean="0">
                <a:solidFill>
                  <a:schemeClr val="bg1"/>
                </a:solidFill>
              </a:rPr>
              <a:t> = 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</a:t>
            </a:r>
            <a:r>
              <a:rPr lang="en-US" dirty="0" err="1" smtClean="0">
                <a:solidFill>
                  <a:schemeClr val="bg1"/>
                </a:solidFill>
              </a:rPr>
              <a:t>Dstates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Dstates</a:t>
            </a:r>
            <a:r>
              <a:rPr lang="en-US" dirty="0" smtClean="0">
                <a:solidFill>
                  <a:schemeClr val="bg1"/>
                </a:solidFill>
              </a:rPr>
              <a:t> U {V}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</a:t>
            </a:r>
            <a:r>
              <a:rPr lang="en-US" dirty="0" err="1" smtClean="0">
                <a:solidFill>
                  <a:schemeClr val="bg1"/>
                </a:solidFill>
              </a:rPr>
              <a:t>Dran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T,a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V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</a:t>
            </a:r>
            <a:r>
              <a:rPr lang="en-US" dirty="0" err="1" smtClean="0">
                <a:solidFill>
                  <a:srgbClr val="FFFF00"/>
                </a:solidFill>
              </a:rPr>
              <a:t>T.tag</a:t>
            </a:r>
            <a:r>
              <a:rPr lang="en-US" dirty="0" smtClean="0">
                <a:solidFill>
                  <a:srgbClr val="FFFF00"/>
                </a:solidFill>
              </a:rPr>
              <a:t> = 1 //</a:t>
            </a:r>
            <a:r>
              <a:rPr lang="zh-CN" altLang="en-US" dirty="0" smtClean="0">
                <a:solidFill>
                  <a:srgbClr val="FFFF00"/>
                </a:solidFill>
              </a:rPr>
              <a:t>已处理</a:t>
            </a:r>
            <a:r>
              <a:rPr lang="en-US" altLang="zh-CN" dirty="0" smtClean="0">
                <a:solidFill>
                  <a:srgbClr val="FFFF00"/>
                </a:solidFill>
              </a:rPr>
              <a:t> T </a:t>
            </a:r>
            <a:r>
              <a:rPr lang="zh-CN" altLang="en-US" dirty="0" smtClean="0">
                <a:solidFill>
                  <a:srgbClr val="FFFF00"/>
                </a:solidFill>
              </a:rPr>
              <a:t>完毕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}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6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5E4D0BC1-E1FA-4021-8F32-BD53E5760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8" y="2281880"/>
            <a:ext cx="6304656" cy="2512542"/>
          </a:xfrm>
          <a:prstGeom prst="rect">
            <a:avLst/>
          </a:prstGeom>
          <a:effectLst/>
        </p:spPr>
      </p:pic>
      <p:sp>
        <p:nvSpPr>
          <p:cNvPr id="16" name="标题 1">
            <a:extLst>
              <a:ext uri="{FF2B5EF4-FFF2-40B4-BE49-F238E27FC236}">
                <a16:creationId xmlns="" xmlns:a16="http://schemas.microsoft.com/office/drawing/2014/main" id="{3B55418E-936A-4DE7-9B13-99121C820250}"/>
              </a:ext>
            </a:extLst>
          </p:cNvPr>
          <p:cNvSpPr txBox="1">
            <a:spLocks/>
          </p:cNvSpPr>
          <p:nvPr/>
        </p:nvSpPr>
        <p:spPr>
          <a:xfrm>
            <a:off x="3755936" y="3084345"/>
            <a:ext cx="2231704" cy="393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编译原理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976" y="3697396"/>
            <a:ext cx="22856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苏州大学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李军辉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65" y="2856953"/>
            <a:ext cx="1322060" cy="13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75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20626" y="3718319"/>
            <a:ext cx="1202853" cy="635014"/>
            <a:chOff x="820626" y="3718319"/>
            <a:chExt cx="1202853" cy="635014"/>
          </a:xfrm>
        </p:grpSpPr>
        <p:sp>
          <p:nvSpPr>
            <p:cNvPr id="47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626" y="3876279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280819" y="4186358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742" y="3718319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41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rgbClr val="5B9BD5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80819" y="4186358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43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26" y="387627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x-none" altLang="zh-CN" sz="2000" b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{0}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80819" y="4186358"/>
            <a:ext cx="742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081635" y="3878013"/>
            <a:ext cx="5089329" cy="477054"/>
            <a:chOff x="2081635" y="3878013"/>
            <a:chExt cx="5089329" cy="477054"/>
          </a:xfrm>
        </p:grpSpPr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35" y="3878013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64876" y="3976133"/>
              <a:ext cx="350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只用</a:t>
              </a:r>
              <a:r>
                <a:rPr lang="zh-CN" altLang="en-US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转换能到达的</a:t>
              </a:r>
              <a:r>
                <a:rPr lang="en-US" altLang="zh-CN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NFA</a:t>
              </a:r>
              <a:r>
                <a:rPr lang="zh-CN" altLang="en-US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状态集合</a:t>
              </a:r>
            </a:p>
          </p:txBody>
        </p:sp>
      </p:grpSp>
      <p:sp>
        <p:nvSpPr>
          <p:cNvPr id="100" name="Rectangle 4">
            <a:extLst>
              <a:ext uri="{FF2B5EF4-FFF2-40B4-BE49-F238E27FC236}">
                <a16:creationId xmlns="" xmlns:a16="http://schemas.microsoft.com/office/drawing/2014/main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742" y="3718319"/>
            <a:ext cx="55706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i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ε</a:t>
            </a:r>
            <a:endParaRPr lang="zh-CN" altLang="en-US" sz="20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63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1" y="165321"/>
            <a:ext cx="7909010" cy="6614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AB7EB0F-0DE9-42D5-A6ED-BEF8956A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0"/>
            <a:ext cx="5200650" cy="52006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3026929-2557-4D0D-B70C-A102476451FB}"/>
              </a:ext>
            </a:extLst>
          </p:cNvPr>
          <p:cNvSpPr/>
          <p:nvPr/>
        </p:nvSpPr>
        <p:spPr>
          <a:xfrm>
            <a:off x="1870885" y="203199"/>
            <a:ext cx="4795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x-none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2.2.2 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从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NFA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到</a:t>
            </a:r>
            <a:r>
              <a:rPr lang="en-US" altLang="zh-CN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DFA</a:t>
            </a:r>
            <a:r>
              <a:rPr lang="zh-CN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sym typeface="inpin heiti" panose="00000500000000000000" pitchFamily="2" charset="-122"/>
              </a:rPr>
              <a:t>的转换</a:t>
            </a:r>
            <a:endParaRPr lang="en-US" altLang="zh-CN" sz="2000" b="1" dirty="0">
              <a:latin typeface="Microsoft JhengHei" panose="020B0604030504040204" pitchFamily="34" charset="-120"/>
              <a:ea typeface="Microsoft JhengHei" panose="020B0604030504040204" pitchFamily="34" charset="-120"/>
              <a:sym typeface="inpin heiti" panose="00000500000000000000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9673" y="968849"/>
            <a:ext cx="7391933" cy="2582392"/>
            <a:chOff x="829673" y="968849"/>
            <a:chExt cx="7391933" cy="2582392"/>
          </a:xfrm>
        </p:grpSpPr>
        <p:grpSp>
          <p:nvGrpSpPr>
            <p:cNvPr id="57" name="Group 56"/>
            <p:cNvGrpSpPr/>
            <p:nvPr/>
          </p:nvGrpSpPr>
          <p:grpSpPr>
            <a:xfrm>
              <a:off x="861055" y="1354776"/>
              <a:ext cx="7360551" cy="2196465"/>
              <a:chOff x="882581" y="4346575"/>
              <a:chExt cx="7360551" cy="2196465"/>
            </a:xfrm>
          </p:grpSpPr>
          <p:sp>
            <p:nvSpPr>
              <p:cNvPr id="58" name="Rectangle 53"/>
              <p:cNvSpPr/>
              <p:nvPr/>
            </p:nvSpPr>
            <p:spPr>
              <a:xfrm>
                <a:off x="3876273" y="4867995"/>
                <a:ext cx="318384" cy="36041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59" name="Rectangle 54"/>
              <p:cNvSpPr/>
              <p:nvPr/>
            </p:nvSpPr>
            <p:spPr>
              <a:xfrm>
                <a:off x="3889539" y="5600898"/>
                <a:ext cx="318384" cy="35920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60" name="Oval 66"/>
              <p:cNvSpPr/>
              <p:nvPr/>
            </p:nvSpPr>
            <p:spPr>
              <a:xfrm>
                <a:off x="3301798" y="4982096"/>
                <a:ext cx="392212" cy="446745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1" name="Oval 67"/>
              <p:cNvSpPr/>
              <p:nvPr/>
            </p:nvSpPr>
            <p:spPr>
              <a:xfrm>
                <a:off x="4322125" y="500262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2" name="Oval 68"/>
              <p:cNvSpPr/>
              <p:nvPr/>
            </p:nvSpPr>
            <p:spPr>
              <a:xfrm>
                <a:off x="3345057" y="5725262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3" name="Oval 69"/>
              <p:cNvSpPr/>
              <p:nvPr/>
            </p:nvSpPr>
            <p:spPr>
              <a:xfrm>
                <a:off x="4326163" y="5745789"/>
                <a:ext cx="392212" cy="445538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4" name="Line 70"/>
              <p:cNvSpPr/>
              <p:nvPr/>
            </p:nvSpPr>
            <p:spPr>
              <a:xfrm flipV="1">
                <a:off x="3698624" y="5167435"/>
                <a:ext cx="627539" cy="784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5" name="Line 75"/>
              <p:cNvSpPr/>
              <p:nvPr/>
            </p:nvSpPr>
            <p:spPr>
              <a:xfrm flipV="1">
                <a:off x="3750534" y="5959502"/>
                <a:ext cx="576205" cy="604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66" name="Oval 46"/>
              <p:cNvSpPr/>
              <p:nvPr/>
            </p:nvSpPr>
            <p:spPr>
              <a:xfrm>
                <a:off x="2570251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7" name="Rectangle 55"/>
              <p:cNvSpPr/>
              <p:nvPr/>
            </p:nvSpPr>
            <p:spPr>
              <a:xfrm>
                <a:off x="2906166" y="5720715"/>
                <a:ext cx="35052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68" name="Oval 60"/>
              <p:cNvSpPr/>
              <p:nvPr/>
            </p:nvSpPr>
            <p:spPr>
              <a:xfrm>
                <a:off x="5022338" y="535686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楷体" charset="0"/>
                    <a:cs typeface="楷体" charset="0"/>
                  </a:rPr>
                  <a:t>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" charset="0"/>
                  <a:cs typeface="楷体" charset="0"/>
                </a:endParaRPr>
              </a:p>
            </p:txBody>
          </p:sp>
          <p:sp>
            <p:nvSpPr>
              <p:cNvPr id="69" name="Line 71"/>
              <p:cNvSpPr/>
              <p:nvPr/>
            </p:nvSpPr>
            <p:spPr>
              <a:xfrm flipV="1">
                <a:off x="2896006" y="5208270"/>
                <a:ext cx="403225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0" name="Line 72"/>
              <p:cNvSpPr/>
              <p:nvPr/>
            </p:nvSpPr>
            <p:spPr>
              <a:xfrm>
                <a:off x="4735318" y="5235575"/>
                <a:ext cx="384810" cy="16827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1" name="Line 73"/>
              <p:cNvSpPr/>
              <p:nvPr/>
            </p:nvSpPr>
            <p:spPr>
              <a:xfrm flipV="1">
                <a:off x="4735318" y="5801995"/>
                <a:ext cx="385445" cy="22860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2" name="Line 74"/>
              <p:cNvSpPr/>
              <p:nvPr/>
            </p:nvSpPr>
            <p:spPr>
              <a:xfrm>
                <a:off x="2906801" y="5777230"/>
                <a:ext cx="440055" cy="178435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3" name="Rectangle 76"/>
              <p:cNvSpPr/>
              <p:nvPr/>
            </p:nvSpPr>
            <p:spPr>
              <a:xfrm>
                <a:off x="2906801" y="4951730"/>
                <a:ext cx="328295" cy="3530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4" name="Rectangle 77"/>
              <p:cNvSpPr/>
              <p:nvPr/>
            </p:nvSpPr>
            <p:spPr>
              <a:xfrm>
                <a:off x="4826758" y="4951730"/>
                <a:ext cx="380365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5" name="Rectangle 78"/>
              <p:cNvSpPr/>
              <p:nvPr/>
            </p:nvSpPr>
            <p:spPr>
              <a:xfrm>
                <a:off x="4880733" y="5888355"/>
                <a:ext cx="38100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6" name="Rectangle 51"/>
              <p:cNvSpPr/>
              <p:nvPr/>
            </p:nvSpPr>
            <p:spPr>
              <a:xfrm>
                <a:off x="2141690" y="5157470"/>
                <a:ext cx="381000" cy="3822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77" name="Oval 52"/>
              <p:cNvSpPr/>
              <p:nvPr/>
            </p:nvSpPr>
            <p:spPr>
              <a:xfrm>
                <a:off x="1422235" y="533209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0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78" name="Line 59"/>
              <p:cNvSpPr/>
              <p:nvPr/>
            </p:nvSpPr>
            <p:spPr>
              <a:xfrm flipV="1">
                <a:off x="1854035" y="5563870"/>
                <a:ext cx="69469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79" name="Oval 61"/>
              <p:cNvSpPr/>
              <p:nvPr/>
            </p:nvSpPr>
            <p:spPr>
              <a:xfrm>
                <a:off x="6124634" y="5359400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7</a:t>
                </a:r>
                <a:endParaRPr lang="zh-CN" altLang="en-US" sz="2000" b="1" dirty="0">
                  <a:solidFill>
                    <a:srgbClr val="FFFFFF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0" name="Line 65"/>
              <p:cNvSpPr/>
              <p:nvPr/>
            </p:nvSpPr>
            <p:spPr>
              <a:xfrm flipV="1">
                <a:off x="5475029" y="5563870"/>
                <a:ext cx="655320" cy="1270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1" name="Freeform 79"/>
              <p:cNvSpPr/>
              <p:nvPr/>
            </p:nvSpPr>
            <p:spPr>
              <a:xfrm>
                <a:off x="1492944" y="5795645"/>
                <a:ext cx="4804410" cy="747395"/>
              </a:xfrm>
              <a:custGeom>
                <a:avLst/>
                <a:gdLst>
                  <a:gd name="txL" fmla="*/ 0 w 4650"/>
                  <a:gd name="txT" fmla="*/ 0 h 1090"/>
                  <a:gd name="txR" fmla="*/ 4650 w 4650"/>
                  <a:gd name="txB" fmla="*/ 1090 h 1090"/>
                </a:gdLst>
                <a:ahLst/>
                <a:cxnLst>
                  <a:cxn ang="0">
                    <a:pos x="0" y="0"/>
                  </a:cxn>
                  <a:cxn ang="0">
                    <a:pos x="7" y="76"/>
                  </a:cxn>
                  <a:cxn ang="0">
                    <a:pos x="38" y="108"/>
                  </a:cxn>
                  <a:cxn ang="0">
                    <a:pos x="137" y="110"/>
                  </a:cxn>
                  <a:cxn ang="0">
                    <a:pos x="164" y="82"/>
                  </a:cxn>
                  <a:cxn ang="0">
                    <a:pos x="173" y="5"/>
                  </a:cxn>
                </a:cxnLst>
                <a:rect l="txL" t="txT" r="txR" b="txB"/>
                <a:pathLst>
                  <a:path w="4650" h="1090">
                    <a:moveTo>
                      <a:pt x="0" y="0"/>
                    </a:moveTo>
                    <a:cubicBezTo>
                      <a:pt x="32" y="120"/>
                      <a:pt x="28" y="550"/>
                      <a:pt x="195" y="720"/>
                    </a:cubicBezTo>
                    <a:cubicBezTo>
                      <a:pt x="362" y="890"/>
                      <a:pt x="430" y="965"/>
                      <a:pt x="1005" y="1020"/>
                    </a:cubicBezTo>
                    <a:cubicBezTo>
                      <a:pt x="1580" y="1075"/>
                      <a:pt x="3083" y="1090"/>
                      <a:pt x="3645" y="1050"/>
                    </a:cubicBezTo>
                    <a:cubicBezTo>
                      <a:pt x="4207" y="1010"/>
                      <a:pt x="4213" y="948"/>
                      <a:pt x="4380" y="780"/>
                    </a:cubicBezTo>
                    <a:cubicBezTo>
                      <a:pt x="4547" y="612"/>
                      <a:pt x="4594" y="197"/>
                      <a:pt x="4650" y="44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2" name="Freeform 80"/>
              <p:cNvSpPr/>
              <p:nvPr/>
            </p:nvSpPr>
            <p:spPr>
              <a:xfrm>
                <a:off x="2621750" y="4726305"/>
                <a:ext cx="2843530" cy="646430"/>
              </a:xfrm>
              <a:custGeom>
                <a:avLst/>
                <a:gdLst>
                  <a:gd name="txL" fmla="*/ 0 w 2755"/>
                  <a:gd name="txT" fmla="*/ 0 h 1097"/>
                  <a:gd name="txR" fmla="*/ 2755 w 2755"/>
                  <a:gd name="txB" fmla="*/ 1097 h 1097"/>
                </a:gdLst>
                <a:ahLst/>
                <a:cxnLst>
                  <a:cxn ang="0">
                    <a:pos x="99" y="112"/>
                  </a:cxn>
                  <a:cxn ang="0">
                    <a:pos x="101" y="45"/>
                  </a:cxn>
                  <a:cxn ang="0">
                    <a:pos x="84" y="6"/>
                  </a:cxn>
                  <a:cxn ang="0">
                    <a:pos x="21" y="6"/>
                  </a:cxn>
                  <a:cxn ang="0">
                    <a:pos x="3" y="45"/>
                  </a:cxn>
                  <a:cxn ang="0">
                    <a:pos x="3" y="115"/>
                  </a:cxn>
                </a:cxnLst>
                <a:rect l="txL" t="txT" r="txR" b="txB"/>
                <a:pathLst>
                  <a:path w="2755" h="1097">
                    <a:moveTo>
                      <a:pt x="2645" y="1067"/>
                    </a:moveTo>
                    <a:cubicBezTo>
                      <a:pt x="2652" y="962"/>
                      <a:pt x="2755" y="604"/>
                      <a:pt x="2690" y="437"/>
                    </a:cubicBezTo>
                    <a:cubicBezTo>
                      <a:pt x="2625" y="270"/>
                      <a:pt x="2610" y="124"/>
                      <a:pt x="2255" y="62"/>
                    </a:cubicBezTo>
                    <a:cubicBezTo>
                      <a:pt x="1900" y="0"/>
                      <a:pt x="922" y="0"/>
                      <a:pt x="560" y="62"/>
                    </a:cubicBezTo>
                    <a:cubicBezTo>
                      <a:pt x="198" y="124"/>
                      <a:pt x="160" y="265"/>
                      <a:pt x="80" y="437"/>
                    </a:cubicBezTo>
                    <a:cubicBezTo>
                      <a:pt x="0" y="609"/>
                      <a:pt x="80" y="960"/>
                      <a:pt x="80" y="1097"/>
                    </a:cubicBezTo>
                  </a:path>
                </a:pathLst>
              </a:custGeom>
              <a:noFill/>
              <a:ln w="317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 sz="2000" b="1">
                  <a:solidFill>
                    <a:schemeClr val="accent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613459" y="5175250"/>
                <a:ext cx="379730" cy="28956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5560" y="4346575"/>
                <a:ext cx="379730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85" name="Rectangle 81"/>
              <p:cNvSpPr/>
              <p:nvPr/>
            </p:nvSpPr>
            <p:spPr>
              <a:xfrm>
                <a:off x="3927849" y="6162675"/>
                <a:ext cx="381000" cy="380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grpSp>
            <p:nvGrpSpPr>
              <p:cNvPr id="86" name="Group 47"/>
              <p:cNvGrpSpPr/>
              <p:nvPr/>
            </p:nvGrpSpPr>
            <p:grpSpPr>
              <a:xfrm>
                <a:off x="7811332" y="5371465"/>
                <a:ext cx="431800" cy="468630"/>
                <a:chOff x="7120" y="12162"/>
                <a:chExt cx="425" cy="425"/>
              </a:xfrm>
              <a:noFill/>
            </p:grpSpPr>
            <p:sp>
              <p:nvSpPr>
                <p:cNvPr id="94" name="Oval 48"/>
                <p:cNvSpPr/>
                <p:nvPr/>
              </p:nvSpPr>
              <p:spPr>
                <a:xfrm>
                  <a:off x="7120" y="12162"/>
                  <a:ext cx="425" cy="425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  <p:sp>
              <p:nvSpPr>
                <p:cNvPr id="95" name="Oval 49"/>
                <p:cNvSpPr/>
                <p:nvPr/>
              </p:nvSpPr>
              <p:spPr>
                <a:xfrm>
                  <a:off x="7180" y="12218"/>
                  <a:ext cx="312" cy="312"/>
                </a:xfrm>
                <a:prstGeom prst="ellipse">
                  <a:avLst/>
                </a:prstGeom>
                <a:grp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43200" tIns="0" rIns="7200" bIns="0"/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楷体" charset="0"/>
                      <a:cs typeface="楷体" charset="0"/>
                    </a:rPr>
                    <a:t>9</a:t>
                  </a:r>
                  <a:endParaRPr lang="zh-CN" altLang="en-US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endParaRPr>
                </a:p>
              </p:txBody>
            </p:sp>
          </p:grpSp>
          <p:sp>
            <p:nvSpPr>
              <p:cNvPr id="87" name="Rectangle 57"/>
              <p:cNvSpPr/>
              <p:nvPr/>
            </p:nvSpPr>
            <p:spPr>
              <a:xfrm>
                <a:off x="7464809" y="5236746"/>
                <a:ext cx="396240" cy="39497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dirty="0">
                    <a:solidFill>
                      <a:srgbClr val="FFFFFF"/>
                    </a:solidFill>
                    <a:latin typeface="楷体" charset="0"/>
                    <a:cs typeface="楷体" charset="0"/>
                  </a:rPr>
                  <a:t>b</a:t>
                </a:r>
              </a:p>
            </p:txBody>
          </p:sp>
          <p:sp>
            <p:nvSpPr>
              <p:cNvPr id="88" name="Line 63"/>
              <p:cNvSpPr/>
              <p:nvPr/>
            </p:nvSpPr>
            <p:spPr>
              <a:xfrm flipV="1">
                <a:off x="7437365" y="5574647"/>
                <a:ext cx="396000" cy="10763"/>
              </a:xfrm>
              <a:prstGeom prst="lin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89" name="Rectangle 56"/>
              <p:cNvSpPr/>
              <p:nvPr/>
            </p:nvSpPr>
            <p:spPr>
              <a:xfrm>
                <a:off x="6682831" y="5207635"/>
                <a:ext cx="348615" cy="37909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en-US" altLang="zh-CN" sz="2000" b="1" dirty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a</a:t>
                </a:r>
              </a:p>
            </p:txBody>
          </p:sp>
          <p:sp>
            <p:nvSpPr>
              <p:cNvPr id="90" name="Oval 62"/>
              <p:cNvSpPr/>
              <p:nvPr/>
            </p:nvSpPr>
            <p:spPr>
              <a:xfrm>
                <a:off x="7017321" y="5372735"/>
                <a:ext cx="431800" cy="469900"/>
              </a:xfrm>
              <a:prstGeom prst="ellips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54000" tIns="28800" rIns="21600" bIns="46800"/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latin typeface="楷体" charset="0"/>
                    <a:cs typeface="楷体" charset="0"/>
                  </a:rPr>
                  <a:t>8</a:t>
                </a:r>
                <a:endParaRPr lang="zh-CN" altLang="en-US" sz="2000" b="1" dirty="0">
                  <a:solidFill>
                    <a:schemeClr val="bg1"/>
                  </a:solidFill>
                  <a:latin typeface="楷体" charset="0"/>
                  <a:cs typeface="楷体" charset="0"/>
                </a:endParaRPr>
              </a:p>
            </p:txBody>
          </p:sp>
          <p:sp>
            <p:nvSpPr>
              <p:cNvPr id="91" name="Line 64"/>
              <p:cNvSpPr/>
              <p:nvPr/>
            </p:nvSpPr>
            <p:spPr>
              <a:xfrm flipV="1">
                <a:off x="6545671" y="5563884"/>
                <a:ext cx="471927" cy="6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92" name="Rectangle 51"/>
              <p:cNvSpPr/>
              <p:nvPr/>
            </p:nvSpPr>
            <p:spPr>
              <a:xfrm>
                <a:off x="893345" y="5234538"/>
                <a:ext cx="479400" cy="28630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楷体" charset="0"/>
                    <a:sym typeface="Symbol" panose="05050102010706020507" pitchFamily="18" charset="2"/>
                  </a:rPr>
                  <a:t>开始</a:t>
                </a:r>
                <a:endParaRPr lang="zh-CN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楷体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93" name="Line 59"/>
              <p:cNvSpPr/>
              <p:nvPr/>
            </p:nvSpPr>
            <p:spPr>
              <a:xfrm>
                <a:off x="882581" y="5520838"/>
                <a:ext cx="559250" cy="1718"/>
              </a:xfrm>
              <a:prstGeom prst="line">
                <a:avLst/>
              </a:prstGeom>
              <a:noFill/>
              <a:ln w="3175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96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73" y="968849"/>
              <a:ext cx="7062813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(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a|b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)*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ab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的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NFA</a:t>
              </a:r>
              <a:r>
                <a: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转换为</a:t>
              </a:r>
              <a:r>
                <a:rPr lang="en-US" altLang="zh-CN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DFA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863444FA-8FD6-4FAC-BFBB-AB203615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982" y="1111146"/>
            <a:ext cx="163338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</a:t>
            </a:r>
            <a:r>
              <a:rPr lang="en-US" altLang="zh-CN" sz="2000" b="1" dirty="0" smtClean="0">
                <a:solidFill>
                  <a:srgbClr val="FFFF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= {a, b}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81005" y="4448392"/>
            <a:ext cx="2202113" cy="672501"/>
            <a:chOff x="781005" y="4448392"/>
            <a:chExt cx="2202113" cy="672501"/>
          </a:xfrm>
        </p:grpSpPr>
        <p:sp>
          <p:nvSpPr>
            <p:cNvPr id="54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05" y="4643839"/>
              <a:ext cx="161013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{0, 1, 2, 4, 7}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240458" y="4941422"/>
              <a:ext cx="7426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003" y="4448392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a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0626" y="3718319"/>
            <a:ext cx="6350338" cy="636748"/>
            <a:chOff x="820626" y="3718319"/>
            <a:chExt cx="6350338" cy="636748"/>
          </a:xfrm>
        </p:grpSpPr>
        <p:sp>
          <p:nvSpPr>
            <p:cNvPr id="47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626" y="3876279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x-none" altLang="zh-CN" sz="2000" b="1" dirty="0" smtClean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{0}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0819" y="3878013"/>
              <a:ext cx="5890145" cy="477054"/>
              <a:chOff x="1280819" y="3878013"/>
              <a:chExt cx="5890145" cy="47705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280819" y="4186358"/>
                <a:ext cx="7426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4">
                <a:extLst>
                  <a:ext uri="{FF2B5EF4-FFF2-40B4-BE49-F238E27FC236}">
                    <a16:creationId xmlns="" xmlns:a16="http://schemas.microsoft.com/office/drawing/2014/main" id="{863444FA-8FD6-4FAC-BFBB-AB203615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635" y="3878013"/>
                <a:ext cx="1610138" cy="477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x-none" altLang="zh-CN" sz="2000" b="1" dirty="0" smtClean="0">
                    <a:solidFill>
                      <a:schemeClr val="bg1"/>
                    </a:solidFill>
                    <a:latin typeface="Microsoft JhengHei Light" panose="020B0304030504040204" pitchFamily="34" charset="-120"/>
                    <a:ea typeface="Microsoft JhengHei Light" panose="020B0304030504040204" pitchFamily="34" charset="-120"/>
                  </a:rPr>
                  <a:t>{0, 1, 2, 4, 7}</a:t>
                </a:r>
                <a:endParaRPr lang="zh-CN" altLang="en-US" sz="2000" b="1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64876" y="3976133"/>
                <a:ext cx="3506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</a:rPr>
                  <a:t>只用</a:t>
                </a:r>
                <a:r>
                  <a:rPr lang="zh-CN" altLang="en-US" i="1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ε</a:t>
                </a:r>
                <a:r>
                  <a:rPr lang="zh-CN" altLang="en-US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转换能到达的</a:t>
                </a:r>
                <a:r>
                  <a:rPr lang="en-US" altLang="zh-CN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NFA</a:t>
                </a:r>
                <a:r>
                  <a:rPr lang="zh-CN" altLang="en-US" dirty="0">
                    <a:solidFill>
                      <a:srgbClr val="FFFF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状态集合</a:t>
                </a:r>
              </a:p>
            </p:txBody>
          </p:sp>
        </p:grpSp>
        <p:sp>
          <p:nvSpPr>
            <p:cNvPr id="100" name="Rectangle 4">
              <a:extLst>
                <a:ext uri="{FF2B5EF4-FFF2-40B4-BE49-F238E27FC236}">
                  <a16:creationId xmlns="" xmlns:a16="http://schemas.microsoft.com/office/drawing/2014/main" id="{863444FA-8FD6-4FAC-BFBB-AB2036156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742" y="3718319"/>
              <a:ext cx="557061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i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ε</a:t>
              </a:r>
              <a:endParaRPr lang="zh-CN" altLang="en-US" sz="2000" b="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43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4419</Words>
  <Application>Microsoft Macintosh PowerPoint</Application>
  <PresentationFormat>Custom</PresentationFormat>
  <Paragraphs>1440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自定义设计方案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jh li</cp:lastModifiedBy>
  <cp:revision>390</cp:revision>
  <dcterms:created xsi:type="dcterms:W3CDTF">2019-10-18T01:39:30Z</dcterms:created>
  <dcterms:modified xsi:type="dcterms:W3CDTF">2019-11-06T15:11:46Z</dcterms:modified>
</cp:coreProperties>
</file>