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8" r:id="rId2"/>
  </p:sldMasterIdLst>
  <p:handoutMasterIdLst>
    <p:handoutMasterId r:id="rId23"/>
  </p:handoutMasterIdLst>
  <p:sldIdLst>
    <p:sldId id="269" r:id="rId3"/>
    <p:sldId id="286" r:id="rId4"/>
    <p:sldId id="287" r:id="rId5"/>
    <p:sldId id="271" r:id="rId6"/>
    <p:sldId id="270" r:id="rId7"/>
    <p:sldId id="272" r:id="rId8"/>
    <p:sldId id="267" r:id="rId9"/>
    <p:sldId id="273" r:id="rId10"/>
    <p:sldId id="275" r:id="rId11"/>
    <p:sldId id="274" r:id="rId12"/>
    <p:sldId id="276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6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282828"/>
    <a:srgbClr val="05617E"/>
    <a:srgbClr val="5E97A9"/>
    <a:srgbClr val="274661"/>
    <a:srgbClr val="616161"/>
    <a:srgbClr val="FF0000"/>
    <a:srgbClr val="2395B7"/>
    <a:srgbClr val="4E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>
        <p:scale>
          <a:sx n="118" d="100"/>
          <a:sy n="118" d="100"/>
        </p:scale>
        <p:origin x="-80" y="104"/>
      </p:cViewPr>
      <p:guideLst>
        <p:guide orient="horz" pos="1909"/>
        <p:guide pos="41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8FA7E-513E-4B9D-81A9-0060BE3E85ED}" type="datetimeFigureOut">
              <a:rPr lang="zh-CN" altLang="en-US" smtClean="0"/>
              <a:t>11/6/19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00DC3-0356-437B-AC97-1C933F05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35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39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04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5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2340296" y="3084345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从正则表达式到</a:t>
            </a:r>
            <a:r>
              <a:rPr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DFA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83520" y="2657862"/>
            <a:ext cx="1246874" cy="1246874"/>
            <a:chOff x="983520" y="2657862"/>
            <a:chExt cx="1246874" cy="124687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20" y="2657862"/>
              <a:ext cx="1246874" cy="1246874"/>
            </a:xfrm>
            <a:prstGeom prst="rect">
              <a:avLst/>
            </a:prstGeom>
          </p:spPr>
        </p:pic>
        <p:sp>
          <p:nvSpPr>
            <p:cNvPr id="18" name="标题 1">
              <a:extLst>
                <a:ext uri="{FF2B5EF4-FFF2-40B4-BE49-F238E27FC236}">
                  <a16:creationId xmlns:a16="http://schemas.microsoft.com/office/drawing/2014/main" xmlns="" id="{3B55418E-936A-4DE7-9B13-99121C820250}"/>
                </a:ext>
              </a:extLst>
            </p:cNvPr>
            <p:cNvSpPr txBox="1">
              <a:spLocks/>
            </p:cNvSpPr>
            <p:nvPr/>
          </p:nvSpPr>
          <p:spPr>
            <a:xfrm>
              <a:off x="1265462" y="3084345"/>
              <a:ext cx="898898" cy="39390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800" b="1" dirty="0" smtClean="0">
                  <a:solidFill>
                    <a:schemeClr val="bg1">
                      <a:lumMod val="9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2.2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B8BB5813-1070-4730-AA08-0F92A7ED2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06">
            <a:off x="7128311" y="-1432858"/>
            <a:ext cx="651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Hopcroft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0249" y="3045608"/>
            <a:ext cx="6070434" cy="33899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首先构造包含两个状态集合</a:t>
            </a:r>
            <a:r>
              <a:rPr lang="en-US" altLang="zh-CN" sz="1600" dirty="0" smtClean="0">
                <a:solidFill>
                  <a:srgbClr val="FFFFFF"/>
                </a:solidFill>
              </a:rPr>
              <a:t> F </a:t>
            </a:r>
            <a:r>
              <a:rPr lang="zh-CN" altLang="en-US" sz="1600" dirty="0" smtClean="0">
                <a:solidFill>
                  <a:srgbClr val="FFFFFF"/>
                </a:solidFill>
              </a:rPr>
              <a:t>和</a:t>
            </a:r>
            <a:r>
              <a:rPr lang="en-US" altLang="zh-CN" sz="1600" dirty="0" smtClean="0">
                <a:solidFill>
                  <a:srgbClr val="FFFFFF"/>
                </a:solidFill>
              </a:rPr>
              <a:t> S-F </a:t>
            </a:r>
            <a:r>
              <a:rPr lang="zh-CN" altLang="en-US" sz="1600" dirty="0" smtClean="0">
                <a:solidFill>
                  <a:srgbClr val="FFFFFF"/>
                </a:solidFill>
              </a:rPr>
              <a:t>的划分</a:t>
            </a:r>
            <a:r>
              <a:rPr lang="en-US" altLang="zh-CN" sz="1600" dirty="0" smtClean="0">
                <a:solidFill>
                  <a:srgbClr val="FFFFFF"/>
                </a:solidFill>
              </a:rPr>
              <a:t>, </a:t>
            </a:r>
            <a:r>
              <a:rPr lang="en-US" sz="1600" dirty="0">
                <a:sym typeface="Symbol"/>
              </a:rPr>
              <a:t></a:t>
            </a:r>
            <a:r>
              <a:rPr lang="en-US" sz="1600" dirty="0"/>
              <a:t> </a:t>
            </a:r>
            <a:r>
              <a:rPr lang="en-US" sz="1600" dirty="0" smtClean="0"/>
              <a:t> = {F, S-F}.</a:t>
            </a:r>
          </a:p>
          <a:p>
            <a:r>
              <a:rPr lang="en-US" sz="1600" dirty="0" smtClean="0">
                <a:sym typeface="Symbol"/>
              </a:rPr>
              <a:t>while (true) {</a:t>
            </a:r>
          </a:p>
          <a:p>
            <a:pPr lvl="1"/>
            <a:r>
              <a:rPr lang="en-US" sz="1600" dirty="0" smtClean="0">
                <a:sym typeface="Symbol"/>
              </a:rPr>
              <a:t>’ </a:t>
            </a:r>
            <a:r>
              <a:rPr lang="en-US" sz="1600" dirty="0" smtClean="0"/>
              <a:t>= </a:t>
            </a:r>
            <a:r>
              <a:rPr lang="el-GR" altLang="zh-CN" sz="16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Φ</a:t>
            </a:r>
            <a:endParaRPr lang="en-US" sz="1600" dirty="0" smtClean="0">
              <a:solidFill>
                <a:srgbClr val="FFFFFF"/>
              </a:solidFill>
            </a:endParaRP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for (</a:t>
            </a:r>
            <a:r>
              <a:rPr lang="en-US" sz="1600" dirty="0">
                <a:sym typeface="Symbol"/>
              </a:rPr>
              <a:t></a:t>
            </a:r>
            <a:r>
              <a:rPr lang="en-US" sz="1600" dirty="0"/>
              <a:t> </a:t>
            </a:r>
            <a:r>
              <a:rPr lang="zh-CN" altLang="en-US" sz="1600" dirty="0" smtClean="0"/>
              <a:t>中的每一个状态集合</a:t>
            </a:r>
            <a:r>
              <a:rPr lang="en-US" altLang="zh-CN" sz="1600" dirty="0" smtClean="0"/>
              <a:t>G</a:t>
            </a:r>
            <a:r>
              <a:rPr lang="en-US" sz="1600" dirty="0" smtClean="0">
                <a:solidFill>
                  <a:srgbClr val="FFFFFF"/>
                </a:solidFill>
              </a:rPr>
              <a:t>) {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     T1, </a:t>
            </a:r>
            <a:r>
              <a:rPr lang="is-IS" sz="1600" dirty="0" smtClean="0">
                <a:solidFill>
                  <a:srgbClr val="FFFFFF"/>
                </a:solidFill>
              </a:rPr>
              <a:t>…, Tn = Split(G)</a:t>
            </a:r>
          </a:p>
          <a:p>
            <a:pPr lvl="1"/>
            <a:r>
              <a:rPr lang="is-IS" sz="1600" dirty="0">
                <a:solidFill>
                  <a:srgbClr val="FFFFFF"/>
                </a:solidFill>
              </a:rPr>
              <a:t> </a:t>
            </a:r>
            <a:r>
              <a:rPr lang="is-IS" sz="1600" dirty="0" smtClean="0">
                <a:solidFill>
                  <a:srgbClr val="FFFFFF"/>
                </a:solidFill>
              </a:rPr>
              <a:t>     </a:t>
            </a:r>
            <a:r>
              <a:rPr lang="en-US" sz="1600" dirty="0">
                <a:sym typeface="Symbol"/>
              </a:rPr>
              <a:t>’ </a:t>
            </a:r>
            <a:r>
              <a:rPr lang="en-US" sz="1600" dirty="0" smtClean="0">
                <a:sym typeface="Symbol"/>
              </a:rPr>
              <a:t> = </a:t>
            </a:r>
            <a:r>
              <a:rPr lang="en-US" sz="1600" dirty="0">
                <a:sym typeface="Symbol"/>
              </a:rPr>
              <a:t></a:t>
            </a:r>
            <a:r>
              <a:rPr lang="en-US" sz="1600" dirty="0" smtClean="0">
                <a:sym typeface="Symbol"/>
              </a:rPr>
              <a:t>’ </a:t>
            </a:r>
            <a:r>
              <a:rPr lang="en-US" altLang="zh-CN" sz="16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∪ {</a:t>
            </a:r>
            <a:r>
              <a:rPr lang="en-US" sz="1600" dirty="0" smtClean="0">
                <a:solidFill>
                  <a:srgbClr val="FFFFFF"/>
                </a:solidFill>
              </a:rPr>
              <a:t>T1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is-IS" sz="1600" dirty="0">
                <a:solidFill>
                  <a:srgbClr val="FFFFFF"/>
                </a:solidFill>
              </a:rPr>
              <a:t>…, </a:t>
            </a:r>
            <a:r>
              <a:rPr lang="is-IS" sz="1600" dirty="0" smtClean="0">
                <a:solidFill>
                  <a:srgbClr val="FFFFFF"/>
                </a:solidFill>
              </a:rPr>
              <a:t>Tn}</a:t>
            </a:r>
            <a:endParaRPr lang="en-US" sz="1600" dirty="0" smtClean="0">
              <a:solidFill>
                <a:srgbClr val="FFFFFF"/>
              </a:solidFill>
            </a:endParaRP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}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if (</a:t>
            </a:r>
            <a:r>
              <a:rPr lang="en-US" sz="1600" dirty="0" smtClean="0">
                <a:sym typeface="Symbol"/>
              </a:rPr>
              <a:t></a:t>
            </a:r>
            <a:r>
              <a:rPr lang="en-US" sz="1600" dirty="0">
                <a:sym typeface="Symbol"/>
              </a:rPr>
              <a:t>’ </a:t>
            </a:r>
            <a:r>
              <a:rPr lang="en-US" sz="1600" dirty="0" smtClean="0">
                <a:sym typeface="Symbol"/>
              </a:rPr>
              <a:t> </a:t>
            </a:r>
            <a:r>
              <a:rPr lang="en-US" altLang="zh-CN" sz="1600" dirty="0" smtClean="0">
                <a:sym typeface="Symbol"/>
              </a:rPr>
              <a:t>== </a:t>
            </a:r>
            <a:r>
              <a:rPr lang="en-US" sz="1600" dirty="0" smtClean="0">
                <a:sym typeface="Symbol"/>
              </a:rPr>
              <a:t>) {</a:t>
            </a:r>
          </a:p>
          <a:p>
            <a:pPr lvl="1"/>
            <a:r>
              <a:rPr lang="en-US" sz="1600" dirty="0" smtClean="0">
                <a:sym typeface="Symbol"/>
              </a:rPr>
              <a:t>	return   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  <a:sym typeface="Symbol"/>
              </a:rPr>
              <a:t>} </a:t>
            </a:r>
            <a:r>
              <a:rPr lang="en-US" altLang="zh-CN" sz="1600" dirty="0" smtClean="0">
                <a:solidFill>
                  <a:srgbClr val="FFFFFF"/>
                </a:solidFill>
                <a:sym typeface="Symbol"/>
              </a:rPr>
              <a:t>else {</a:t>
            </a:r>
          </a:p>
          <a:p>
            <a:pPr lvl="1"/>
            <a:r>
              <a:rPr lang="en-US" altLang="zh-CN" sz="1600" dirty="0" smtClean="0">
                <a:solidFill>
                  <a:srgbClr val="FFFFFF"/>
                </a:solidFill>
                <a:sym typeface="Symbol"/>
              </a:rPr>
              <a:t>	</a:t>
            </a:r>
            <a:r>
              <a:rPr lang="en-US" sz="1600" dirty="0" smtClean="0">
                <a:sym typeface="Symbol"/>
              </a:rPr>
              <a:t> = ’</a:t>
            </a:r>
            <a:endParaRPr lang="en-US" altLang="zh-CN" sz="1600" dirty="0" smtClean="0">
              <a:solidFill>
                <a:srgbClr val="FFFFFF"/>
              </a:solidFill>
              <a:sym typeface="Symbol"/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  <a:sym typeface="Symbol"/>
              </a:rPr>
              <a:t>}</a:t>
            </a:r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33165" y="1433343"/>
            <a:ext cx="6193434" cy="798680"/>
            <a:chOff x="1233165" y="1433343"/>
            <a:chExt cx="6193434" cy="798680"/>
          </a:xfrm>
        </p:grpSpPr>
        <p:sp>
          <p:nvSpPr>
            <p:cNvPr id="2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205" y="1433343"/>
              <a:ext cx="6132394" cy="798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输入</a:t>
              </a: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: </a:t>
              </a:r>
              <a:r>
                <a:rPr lang="zh-CN" altLang="en-US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一个</a:t>
              </a: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 </a:t>
              </a:r>
              <a:r>
                <a:rPr lang="en-US" altLang="zh-CN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</a:t>
              </a: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, </a:t>
              </a:r>
              <a:r>
                <a:rPr lang="zh-CN" altLang="en-US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其状态集合</a:t>
              </a:r>
              <a:r>
                <a:rPr lang="en-US" altLang="zh-CN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S</a:t>
              </a: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, </a:t>
              </a:r>
              <a:r>
                <a:rPr lang="zh-CN" altLang="en-US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字母表</a:t>
              </a:r>
              <a:r>
                <a:rPr lang="el-GR" altLang="zh-CN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Σ</a:t>
              </a:r>
              <a:r>
                <a:rPr lang="el-GR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, </a:t>
              </a:r>
              <a:r>
                <a:rPr lang="zh-CN" altLang="en-US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开始状态</a:t>
              </a:r>
              <a:r>
                <a:rPr lang="en-US" altLang="zh-CN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s</a:t>
              </a:r>
              <a:r>
                <a:rPr lang="en-US" altLang="zh-CN" b="1" baseline="-25000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0</a:t>
              </a: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,  </a:t>
              </a: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                         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接受状态集合</a:t>
              </a:r>
              <a:r>
                <a:rPr lang="en-US" altLang="zh-CN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F</a:t>
              </a:r>
              <a:r>
                <a:rPr lang="en-US" altLang="zh-CN" b="1" dirty="0" smtClean="0">
                  <a:solidFill>
                    <a:srgbClr val="FFFFFF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.</a:t>
              </a: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endParaRPr lang="zh-CN" altLang="en-US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22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165" y="1625641"/>
              <a:ext cx="118663" cy="118663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202591" y="2252981"/>
            <a:ext cx="6193434" cy="798680"/>
            <a:chOff x="1202591" y="2252981"/>
            <a:chExt cx="6193434" cy="798680"/>
          </a:xfrm>
        </p:grpSpPr>
        <p:sp>
          <p:nvSpPr>
            <p:cNvPr id="23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31" y="2252981"/>
              <a:ext cx="6132394" cy="798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输出</a:t>
              </a: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: </a:t>
              </a:r>
              <a:r>
                <a:rPr lang="zh-CN" altLang="en-US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一个</a:t>
              </a: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 </a:t>
              </a:r>
              <a:r>
                <a:rPr lang="en-US" altLang="zh-CN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D’</a:t>
              </a: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,</a:t>
              </a:r>
              <a:r>
                <a:rPr lang="en-US" altLang="zh-CN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CN" altLang="en-US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它和</a:t>
              </a: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</a:t>
              </a:r>
              <a:r>
                <a:rPr lang="zh-CN" altLang="en-US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接受相同的语言</a:t>
              </a: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, </a:t>
              </a:r>
              <a:b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</a:b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                         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且状态数最少</a:t>
              </a:r>
              <a:r>
                <a:rPr lang="en-US" altLang="zh-CN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.  </a:t>
              </a:r>
              <a:endParaRPr lang="zh-CN" altLang="en-US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24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591" y="2445279"/>
              <a:ext cx="118663" cy="118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20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Hopcroft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0249" y="3045608"/>
            <a:ext cx="6070434" cy="33899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FFFF00"/>
                </a:solidFill>
              </a:rPr>
              <a:t>首先构造包含两个状态集合</a:t>
            </a:r>
            <a:r>
              <a:rPr lang="en-US" altLang="zh-CN" sz="1600" dirty="0" smtClean="0">
                <a:solidFill>
                  <a:srgbClr val="FFFF00"/>
                </a:solidFill>
              </a:rPr>
              <a:t> F </a:t>
            </a:r>
            <a:r>
              <a:rPr lang="zh-CN" altLang="en-US" sz="1600" dirty="0" smtClean="0">
                <a:solidFill>
                  <a:srgbClr val="FFFF00"/>
                </a:solidFill>
              </a:rPr>
              <a:t>和</a:t>
            </a:r>
            <a:r>
              <a:rPr lang="en-US" altLang="zh-CN" sz="1600" dirty="0" smtClean="0">
                <a:solidFill>
                  <a:srgbClr val="FFFF00"/>
                </a:solidFill>
              </a:rPr>
              <a:t> S-F </a:t>
            </a:r>
            <a:r>
              <a:rPr lang="zh-CN" altLang="en-US" sz="1600" dirty="0" smtClean="0">
                <a:solidFill>
                  <a:srgbClr val="FFFF00"/>
                </a:solidFill>
              </a:rPr>
              <a:t>的划分</a:t>
            </a:r>
            <a:r>
              <a:rPr lang="en-US" altLang="zh-CN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  <a:sym typeface="Symbol"/>
              </a:rPr>
              <a:t>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= {F, S-F}.</a:t>
            </a:r>
          </a:p>
          <a:p>
            <a:r>
              <a:rPr lang="en-US" sz="1600" dirty="0" smtClean="0">
                <a:sym typeface="Symbol"/>
              </a:rPr>
              <a:t>while (true) {</a:t>
            </a:r>
          </a:p>
          <a:p>
            <a:pPr lvl="1"/>
            <a:r>
              <a:rPr lang="en-US" sz="1600" dirty="0" smtClean="0">
                <a:sym typeface="Symbol"/>
              </a:rPr>
              <a:t>’ </a:t>
            </a:r>
            <a:r>
              <a:rPr lang="en-US" sz="1600" dirty="0" smtClean="0"/>
              <a:t>= </a:t>
            </a:r>
            <a:r>
              <a:rPr lang="el-GR" altLang="zh-CN" sz="16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Φ</a:t>
            </a:r>
            <a:endParaRPr lang="en-US" sz="1600" dirty="0" smtClean="0">
              <a:solidFill>
                <a:srgbClr val="FFFFFF"/>
              </a:solidFill>
            </a:endParaRP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for (</a:t>
            </a:r>
            <a:r>
              <a:rPr lang="en-US" sz="1600" dirty="0">
                <a:sym typeface="Symbol"/>
              </a:rPr>
              <a:t></a:t>
            </a:r>
            <a:r>
              <a:rPr lang="en-US" sz="1600" dirty="0"/>
              <a:t> </a:t>
            </a:r>
            <a:r>
              <a:rPr lang="zh-CN" altLang="en-US" sz="1600" dirty="0" smtClean="0"/>
              <a:t>中的每一个状态集合</a:t>
            </a:r>
            <a:r>
              <a:rPr lang="en-US" altLang="zh-CN" sz="1600" dirty="0" smtClean="0"/>
              <a:t>G</a:t>
            </a:r>
            <a:r>
              <a:rPr lang="en-US" sz="1600" dirty="0" smtClean="0">
                <a:solidFill>
                  <a:srgbClr val="FFFFFF"/>
                </a:solidFill>
              </a:rPr>
              <a:t>) {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     T1, </a:t>
            </a:r>
            <a:r>
              <a:rPr lang="is-IS" sz="1600" dirty="0" smtClean="0">
                <a:solidFill>
                  <a:srgbClr val="FFFFFF"/>
                </a:solidFill>
              </a:rPr>
              <a:t>…, Tn = Split(G)</a:t>
            </a:r>
          </a:p>
          <a:p>
            <a:pPr lvl="1"/>
            <a:r>
              <a:rPr lang="is-IS" sz="1600" dirty="0">
                <a:solidFill>
                  <a:srgbClr val="FFFFFF"/>
                </a:solidFill>
              </a:rPr>
              <a:t> </a:t>
            </a:r>
            <a:r>
              <a:rPr lang="is-IS" sz="1600" dirty="0" smtClean="0">
                <a:solidFill>
                  <a:srgbClr val="FFFFFF"/>
                </a:solidFill>
              </a:rPr>
              <a:t>     </a:t>
            </a:r>
            <a:r>
              <a:rPr lang="en-US" sz="1600" dirty="0">
                <a:sym typeface="Symbol"/>
              </a:rPr>
              <a:t>’ </a:t>
            </a:r>
            <a:r>
              <a:rPr lang="en-US" sz="1600" dirty="0" smtClean="0">
                <a:sym typeface="Symbol"/>
              </a:rPr>
              <a:t> = </a:t>
            </a:r>
            <a:r>
              <a:rPr lang="en-US" sz="1600" dirty="0">
                <a:sym typeface="Symbol"/>
              </a:rPr>
              <a:t></a:t>
            </a:r>
            <a:r>
              <a:rPr lang="en-US" sz="1600" dirty="0" smtClean="0">
                <a:sym typeface="Symbol"/>
              </a:rPr>
              <a:t>’ </a:t>
            </a:r>
            <a:r>
              <a:rPr lang="en-US" altLang="zh-CN" sz="16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∪ {</a:t>
            </a:r>
            <a:r>
              <a:rPr lang="en-US" sz="1600" dirty="0" smtClean="0">
                <a:solidFill>
                  <a:srgbClr val="FFFFFF"/>
                </a:solidFill>
              </a:rPr>
              <a:t>T1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is-IS" sz="1600" dirty="0">
                <a:solidFill>
                  <a:srgbClr val="FFFFFF"/>
                </a:solidFill>
              </a:rPr>
              <a:t>…, </a:t>
            </a:r>
            <a:r>
              <a:rPr lang="is-IS" sz="1600" dirty="0" smtClean="0">
                <a:solidFill>
                  <a:srgbClr val="FFFFFF"/>
                </a:solidFill>
              </a:rPr>
              <a:t>Tn}</a:t>
            </a:r>
            <a:endParaRPr lang="en-US" sz="1600" dirty="0" smtClean="0">
              <a:solidFill>
                <a:srgbClr val="FFFFFF"/>
              </a:solidFill>
            </a:endParaRP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}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if (</a:t>
            </a:r>
            <a:r>
              <a:rPr lang="en-US" sz="1600" dirty="0" smtClean="0">
                <a:sym typeface="Symbol"/>
              </a:rPr>
              <a:t></a:t>
            </a:r>
            <a:r>
              <a:rPr lang="en-US" sz="1600" dirty="0">
                <a:sym typeface="Symbol"/>
              </a:rPr>
              <a:t>’ </a:t>
            </a:r>
            <a:r>
              <a:rPr lang="en-US" sz="1600" dirty="0" smtClean="0">
                <a:sym typeface="Symbol"/>
              </a:rPr>
              <a:t> </a:t>
            </a:r>
            <a:r>
              <a:rPr lang="en-US" altLang="zh-CN" sz="1600" dirty="0" smtClean="0">
                <a:sym typeface="Symbol"/>
              </a:rPr>
              <a:t>== </a:t>
            </a:r>
            <a:r>
              <a:rPr lang="en-US" sz="1600" dirty="0" smtClean="0">
                <a:sym typeface="Symbol"/>
              </a:rPr>
              <a:t>) {</a:t>
            </a:r>
          </a:p>
          <a:p>
            <a:pPr lvl="1"/>
            <a:r>
              <a:rPr lang="en-US" sz="1600" dirty="0" smtClean="0">
                <a:sym typeface="Symbol"/>
              </a:rPr>
              <a:t>	return   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  <a:sym typeface="Symbol"/>
              </a:rPr>
              <a:t>} </a:t>
            </a:r>
            <a:r>
              <a:rPr lang="en-US" altLang="zh-CN" sz="1600" dirty="0" smtClean="0">
                <a:solidFill>
                  <a:srgbClr val="FFFFFF"/>
                </a:solidFill>
                <a:sym typeface="Symbol"/>
              </a:rPr>
              <a:t>else {</a:t>
            </a:r>
          </a:p>
          <a:p>
            <a:pPr lvl="1"/>
            <a:r>
              <a:rPr lang="en-US" altLang="zh-CN" sz="1600" dirty="0" smtClean="0">
                <a:solidFill>
                  <a:srgbClr val="FFFFFF"/>
                </a:solidFill>
                <a:sym typeface="Symbol"/>
              </a:rPr>
              <a:t>	</a:t>
            </a:r>
            <a:r>
              <a:rPr lang="en-US" sz="1600" dirty="0" smtClean="0">
                <a:sym typeface="Symbol"/>
              </a:rPr>
              <a:t> = ’</a:t>
            </a:r>
            <a:endParaRPr lang="en-US" altLang="zh-CN" sz="1600" dirty="0" smtClean="0">
              <a:solidFill>
                <a:srgbClr val="FFFFFF"/>
              </a:solidFill>
              <a:sym typeface="Symbol"/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  <a:sym typeface="Symbol"/>
              </a:rPr>
              <a:t>}</a:t>
            </a:r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05" y="1433343"/>
            <a:ext cx="6132394" cy="79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输入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一个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DFA 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其状态集合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字母表</a:t>
            </a:r>
            <a:r>
              <a:rPr lang="el-GR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Σ</a:t>
            </a:r>
            <a:r>
              <a:rPr lang="el-GR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开始状态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</a:t>
            </a:r>
            <a:r>
              <a:rPr lang="en-US" altLang="zh-CN" b="1" baseline="-25000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0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 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                    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接受状态集合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</a:t>
            </a:r>
            <a:r>
              <a:rPr lang="en-US" altLang="zh-CN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endParaRPr lang="zh-CN" altLang="en-US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22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65" y="1625641"/>
            <a:ext cx="118663" cy="118663"/>
          </a:xfrm>
          <a:prstGeom prst="rect">
            <a:avLst/>
          </a:prstGeom>
        </p:spPr>
      </p:pic>
      <p:sp>
        <p:nvSpPr>
          <p:cNvPr id="2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31" y="2252981"/>
            <a:ext cx="6132394" cy="79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输出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一个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DFA 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D’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它和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接受相同的语言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b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                    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且状态数最少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  </a:t>
            </a:r>
            <a:endParaRPr lang="zh-CN" altLang="en-US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24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91" y="2445279"/>
            <a:ext cx="118663" cy="1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0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Hopcroft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0249" y="3045608"/>
            <a:ext cx="6070434" cy="33899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首先构造包含两个状态集合</a:t>
            </a:r>
            <a:r>
              <a:rPr lang="en-US" altLang="zh-CN" sz="1600" dirty="0" smtClean="0">
                <a:solidFill>
                  <a:schemeClr val="bg1"/>
                </a:solidFill>
              </a:rPr>
              <a:t> F 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 S-F </a:t>
            </a:r>
            <a:r>
              <a:rPr lang="zh-CN" altLang="en-US" sz="1600" dirty="0" smtClean="0">
                <a:solidFill>
                  <a:schemeClr val="bg1"/>
                </a:solidFill>
              </a:rPr>
              <a:t>的划分</a:t>
            </a:r>
            <a:r>
              <a:rPr lang="en-US" altLang="zh-CN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  <a:sym typeface="Symbol"/>
              </a:rPr>
              <a:t>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= {F, S-F}.</a:t>
            </a:r>
          </a:p>
          <a:p>
            <a:r>
              <a:rPr lang="en-US" sz="1600" dirty="0" smtClean="0">
                <a:solidFill>
                  <a:srgbClr val="FFFF00"/>
                </a:solidFill>
                <a:sym typeface="Symbol"/>
              </a:rPr>
              <a:t>while (true) {</a:t>
            </a:r>
          </a:p>
          <a:p>
            <a:pPr lvl="1"/>
            <a:r>
              <a:rPr lang="en-US" sz="1600" dirty="0" smtClean="0">
                <a:sym typeface="Symbol"/>
              </a:rPr>
              <a:t>’ </a:t>
            </a:r>
            <a:r>
              <a:rPr lang="en-US" sz="1600" dirty="0" smtClean="0"/>
              <a:t>= </a:t>
            </a:r>
            <a:r>
              <a:rPr lang="el-GR" altLang="zh-CN" sz="16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Φ</a:t>
            </a:r>
            <a:endParaRPr lang="en-US" sz="1600" dirty="0" smtClean="0">
              <a:solidFill>
                <a:srgbClr val="FFFFFF"/>
              </a:solidFill>
            </a:endParaRP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for (</a:t>
            </a:r>
            <a:r>
              <a:rPr lang="en-US" sz="1600" dirty="0">
                <a:sym typeface="Symbol"/>
              </a:rPr>
              <a:t></a:t>
            </a:r>
            <a:r>
              <a:rPr lang="en-US" sz="1600" dirty="0"/>
              <a:t> </a:t>
            </a:r>
            <a:r>
              <a:rPr lang="zh-CN" altLang="en-US" sz="1600" dirty="0" smtClean="0"/>
              <a:t>中的每一个状态集合</a:t>
            </a:r>
            <a:r>
              <a:rPr lang="en-US" altLang="zh-CN" sz="1600" dirty="0" smtClean="0"/>
              <a:t>G</a:t>
            </a:r>
            <a:r>
              <a:rPr lang="en-US" sz="1600" dirty="0" smtClean="0">
                <a:solidFill>
                  <a:srgbClr val="FFFFFF"/>
                </a:solidFill>
              </a:rPr>
              <a:t>) {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     T1, </a:t>
            </a:r>
            <a:r>
              <a:rPr lang="is-IS" sz="1600" dirty="0" smtClean="0">
                <a:solidFill>
                  <a:srgbClr val="FFFFFF"/>
                </a:solidFill>
              </a:rPr>
              <a:t>…, Tn = Split(G)</a:t>
            </a:r>
          </a:p>
          <a:p>
            <a:pPr lvl="1"/>
            <a:r>
              <a:rPr lang="is-IS" sz="1600" dirty="0">
                <a:solidFill>
                  <a:srgbClr val="FFFFFF"/>
                </a:solidFill>
              </a:rPr>
              <a:t> </a:t>
            </a:r>
            <a:r>
              <a:rPr lang="is-IS" sz="1600" dirty="0" smtClean="0">
                <a:solidFill>
                  <a:srgbClr val="FFFFFF"/>
                </a:solidFill>
              </a:rPr>
              <a:t>     </a:t>
            </a:r>
            <a:r>
              <a:rPr lang="en-US" sz="1600" dirty="0">
                <a:sym typeface="Symbol"/>
              </a:rPr>
              <a:t>’ </a:t>
            </a:r>
            <a:r>
              <a:rPr lang="en-US" sz="1600" dirty="0" smtClean="0">
                <a:sym typeface="Symbol"/>
              </a:rPr>
              <a:t> = </a:t>
            </a:r>
            <a:r>
              <a:rPr lang="en-US" sz="1600" dirty="0">
                <a:sym typeface="Symbol"/>
              </a:rPr>
              <a:t></a:t>
            </a:r>
            <a:r>
              <a:rPr lang="en-US" sz="1600" dirty="0" smtClean="0">
                <a:sym typeface="Symbol"/>
              </a:rPr>
              <a:t>’ </a:t>
            </a:r>
            <a:r>
              <a:rPr lang="en-US" altLang="zh-CN" sz="16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∪ {</a:t>
            </a:r>
            <a:r>
              <a:rPr lang="en-US" sz="1600" dirty="0" smtClean="0">
                <a:solidFill>
                  <a:srgbClr val="FFFFFF"/>
                </a:solidFill>
              </a:rPr>
              <a:t>T1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is-IS" sz="1600" dirty="0">
                <a:solidFill>
                  <a:srgbClr val="FFFFFF"/>
                </a:solidFill>
              </a:rPr>
              <a:t>…, </a:t>
            </a:r>
            <a:r>
              <a:rPr lang="is-IS" sz="1600" dirty="0" smtClean="0">
                <a:solidFill>
                  <a:srgbClr val="FFFFFF"/>
                </a:solidFill>
              </a:rPr>
              <a:t>Tn}</a:t>
            </a:r>
            <a:endParaRPr lang="en-US" sz="1600" dirty="0" smtClean="0">
              <a:solidFill>
                <a:srgbClr val="FFFFFF"/>
              </a:solidFill>
            </a:endParaRP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}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if (</a:t>
            </a:r>
            <a:r>
              <a:rPr lang="en-US" sz="1600" dirty="0" smtClean="0">
                <a:sym typeface="Symbol"/>
              </a:rPr>
              <a:t></a:t>
            </a:r>
            <a:r>
              <a:rPr lang="en-US" sz="1600" dirty="0">
                <a:sym typeface="Symbol"/>
              </a:rPr>
              <a:t>’ </a:t>
            </a:r>
            <a:r>
              <a:rPr lang="en-US" sz="1600" dirty="0" smtClean="0">
                <a:sym typeface="Symbol"/>
              </a:rPr>
              <a:t> </a:t>
            </a:r>
            <a:r>
              <a:rPr lang="en-US" altLang="zh-CN" sz="1600" dirty="0" smtClean="0">
                <a:sym typeface="Symbol"/>
              </a:rPr>
              <a:t>== </a:t>
            </a:r>
            <a:r>
              <a:rPr lang="en-US" sz="1600" dirty="0" smtClean="0">
                <a:sym typeface="Symbol"/>
              </a:rPr>
              <a:t>) {</a:t>
            </a:r>
          </a:p>
          <a:p>
            <a:pPr lvl="1"/>
            <a:r>
              <a:rPr lang="en-US" sz="1600" dirty="0" smtClean="0">
                <a:sym typeface="Symbol"/>
              </a:rPr>
              <a:t>	return   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  <a:sym typeface="Symbol"/>
              </a:rPr>
              <a:t>} </a:t>
            </a:r>
            <a:r>
              <a:rPr lang="en-US" altLang="zh-CN" sz="1600" dirty="0" smtClean="0">
                <a:solidFill>
                  <a:srgbClr val="FFFFFF"/>
                </a:solidFill>
                <a:sym typeface="Symbol"/>
              </a:rPr>
              <a:t>else {</a:t>
            </a:r>
          </a:p>
          <a:p>
            <a:pPr lvl="1"/>
            <a:r>
              <a:rPr lang="en-US" altLang="zh-CN" sz="1600" dirty="0" smtClean="0">
                <a:solidFill>
                  <a:srgbClr val="FFFFFF"/>
                </a:solidFill>
                <a:sym typeface="Symbol"/>
              </a:rPr>
              <a:t>	</a:t>
            </a:r>
            <a:r>
              <a:rPr lang="en-US" sz="1600" dirty="0" smtClean="0">
                <a:sym typeface="Symbol"/>
              </a:rPr>
              <a:t> = ’</a:t>
            </a:r>
            <a:endParaRPr lang="en-US" altLang="zh-CN" sz="1600" dirty="0" smtClean="0">
              <a:solidFill>
                <a:srgbClr val="FFFFFF"/>
              </a:solidFill>
              <a:sym typeface="Symbol"/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  <a:sym typeface="Symbol"/>
              </a:rPr>
              <a:t>}</a:t>
            </a:r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}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05" y="1433343"/>
            <a:ext cx="6132394" cy="79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输入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一个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DFA 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其状态集合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字母表</a:t>
            </a:r>
            <a:r>
              <a:rPr lang="el-GR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Σ</a:t>
            </a:r>
            <a:r>
              <a:rPr lang="el-GR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开始状态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</a:t>
            </a:r>
            <a:r>
              <a:rPr lang="en-US" altLang="zh-CN" b="1" baseline="-25000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0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 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                    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接受状态集合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</a:t>
            </a:r>
            <a:r>
              <a:rPr lang="en-US" altLang="zh-CN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endParaRPr lang="zh-CN" altLang="en-US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22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65" y="1625641"/>
            <a:ext cx="118663" cy="118663"/>
          </a:xfrm>
          <a:prstGeom prst="rect">
            <a:avLst/>
          </a:prstGeom>
        </p:spPr>
      </p:pic>
      <p:sp>
        <p:nvSpPr>
          <p:cNvPr id="2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31" y="2252981"/>
            <a:ext cx="6132394" cy="79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输出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一个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DFA 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D’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它和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接受相同的语言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b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                    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且状态数最少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  </a:t>
            </a:r>
            <a:endParaRPr lang="zh-CN" altLang="en-US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24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91" y="2445279"/>
            <a:ext cx="118663" cy="1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0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Hopcroft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0249" y="3045608"/>
            <a:ext cx="6070434" cy="33899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首先构造包含两个状态集合</a:t>
            </a:r>
            <a:r>
              <a:rPr lang="en-US" altLang="zh-CN" sz="1600" dirty="0" smtClean="0">
                <a:solidFill>
                  <a:schemeClr val="bg1"/>
                </a:solidFill>
              </a:rPr>
              <a:t> F 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 S-F </a:t>
            </a:r>
            <a:r>
              <a:rPr lang="zh-CN" altLang="en-US" sz="1600" dirty="0" smtClean="0">
                <a:solidFill>
                  <a:schemeClr val="bg1"/>
                </a:solidFill>
              </a:rPr>
              <a:t>的划分</a:t>
            </a:r>
            <a:r>
              <a:rPr lang="en-US" altLang="zh-CN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  <a:sym typeface="Symbol"/>
              </a:rPr>
              <a:t>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= {F, S-F}.</a:t>
            </a:r>
          </a:p>
          <a:p>
            <a:r>
              <a:rPr lang="en-US" sz="1600" dirty="0" smtClean="0">
                <a:sym typeface="Symbol"/>
              </a:rPr>
              <a:t>while (true) {</a:t>
            </a:r>
          </a:p>
          <a:p>
            <a:pPr lvl="1"/>
            <a:r>
              <a:rPr lang="en-US" sz="1600" dirty="0" smtClean="0">
                <a:solidFill>
                  <a:srgbClr val="FFFF00"/>
                </a:solidFill>
                <a:sym typeface="Symbol"/>
              </a:rPr>
              <a:t>’ </a:t>
            </a:r>
            <a:r>
              <a:rPr lang="en-US" sz="1600" dirty="0" smtClean="0">
                <a:solidFill>
                  <a:srgbClr val="FFFF00"/>
                </a:solidFill>
              </a:rPr>
              <a:t>= </a:t>
            </a:r>
            <a:r>
              <a:rPr lang="el-GR" altLang="zh-CN" sz="16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Φ</a:t>
            </a:r>
            <a:endParaRPr lang="en-US" sz="1600" dirty="0" smtClean="0">
              <a:solidFill>
                <a:srgbClr val="FFFF00"/>
              </a:solidFill>
            </a:endParaRPr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for (</a:t>
            </a:r>
            <a:r>
              <a:rPr lang="en-US" sz="1600" dirty="0">
                <a:solidFill>
                  <a:srgbClr val="FFFF00"/>
                </a:solidFill>
                <a:sym typeface="Symbol"/>
              </a:rPr>
              <a:t>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zh-CN" altLang="en-US" sz="1600" dirty="0" smtClean="0">
                <a:solidFill>
                  <a:srgbClr val="FFFF00"/>
                </a:solidFill>
              </a:rPr>
              <a:t>中的每一个状态集合</a:t>
            </a:r>
            <a:r>
              <a:rPr lang="en-US" altLang="zh-CN" sz="1600" dirty="0" smtClean="0">
                <a:solidFill>
                  <a:srgbClr val="FFFF00"/>
                </a:solidFill>
              </a:rPr>
              <a:t>G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    T1, </a:t>
            </a:r>
            <a:r>
              <a:rPr lang="is-IS" sz="1600" dirty="0" smtClean="0">
                <a:solidFill>
                  <a:srgbClr val="FFFF00"/>
                </a:solidFill>
              </a:rPr>
              <a:t>…, Tn = Split(G)</a:t>
            </a:r>
          </a:p>
          <a:p>
            <a:pPr lvl="1"/>
            <a:r>
              <a:rPr lang="is-IS" sz="1600" dirty="0">
                <a:solidFill>
                  <a:srgbClr val="FFFF00"/>
                </a:solidFill>
              </a:rPr>
              <a:t> </a:t>
            </a:r>
            <a:r>
              <a:rPr lang="is-IS" sz="1600" dirty="0" smtClean="0">
                <a:solidFill>
                  <a:srgbClr val="FFFF00"/>
                </a:solidFill>
              </a:rPr>
              <a:t>     </a:t>
            </a:r>
            <a:r>
              <a:rPr lang="en-US" sz="1600" dirty="0">
                <a:solidFill>
                  <a:srgbClr val="FFFF00"/>
                </a:solidFill>
                <a:sym typeface="Symbol"/>
              </a:rPr>
              <a:t>’ </a:t>
            </a:r>
            <a:r>
              <a:rPr lang="en-US" sz="1600" dirty="0" smtClean="0">
                <a:solidFill>
                  <a:srgbClr val="FFFF00"/>
                </a:solidFill>
                <a:sym typeface="Symbol"/>
              </a:rPr>
              <a:t> = </a:t>
            </a:r>
            <a:r>
              <a:rPr lang="en-US" sz="1600" dirty="0">
                <a:solidFill>
                  <a:srgbClr val="FFFF00"/>
                </a:solidFill>
                <a:sym typeface="Symbol"/>
              </a:rPr>
              <a:t></a:t>
            </a:r>
            <a:r>
              <a:rPr lang="en-US" sz="1600" dirty="0" smtClean="0">
                <a:solidFill>
                  <a:srgbClr val="FFFF00"/>
                </a:solidFill>
                <a:sym typeface="Symbol"/>
              </a:rPr>
              <a:t>’ </a:t>
            </a:r>
            <a:r>
              <a:rPr lang="en-US" altLang="zh-CN" sz="16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∪ {</a:t>
            </a:r>
            <a:r>
              <a:rPr lang="en-US" sz="1600" dirty="0" smtClean="0">
                <a:solidFill>
                  <a:srgbClr val="FFFF00"/>
                </a:solidFill>
              </a:rPr>
              <a:t>T1</a:t>
            </a:r>
            <a:r>
              <a:rPr lang="en-US" sz="1600" dirty="0">
                <a:solidFill>
                  <a:srgbClr val="FFFF00"/>
                </a:solidFill>
              </a:rPr>
              <a:t>, </a:t>
            </a:r>
            <a:r>
              <a:rPr lang="is-IS" sz="1600" dirty="0">
                <a:solidFill>
                  <a:srgbClr val="FFFF00"/>
                </a:solidFill>
              </a:rPr>
              <a:t>…, </a:t>
            </a:r>
            <a:r>
              <a:rPr lang="is-IS" sz="1600" dirty="0" smtClean="0">
                <a:solidFill>
                  <a:srgbClr val="FFFF00"/>
                </a:solidFill>
              </a:rPr>
              <a:t>Tn}</a:t>
            </a:r>
            <a:endParaRPr lang="en-US" sz="1600" dirty="0" smtClean="0">
              <a:solidFill>
                <a:srgbClr val="FFFF00"/>
              </a:solidFill>
            </a:endParaRPr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}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if (</a:t>
            </a:r>
            <a:r>
              <a:rPr lang="en-US" sz="1600" dirty="0" smtClean="0">
                <a:sym typeface="Symbol"/>
              </a:rPr>
              <a:t></a:t>
            </a:r>
            <a:r>
              <a:rPr lang="en-US" sz="1600" dirty="0">
                <a:sym typeface="Symbol"/>
              </a:rPr>
              <a:t>’ </a:t>
            </a:r>
            <a:r>
              <a:rPr lang="en-US" sz="1600" dirty="0" smtClean="0">
                <a:sym typeface="Symbol"/>
              </a:rPr>
              <a:t> </a:t>
            </a:r>
            <a:r>
              <a:rPr lang="en-US" altLang="zh-CN" sz="1600" dirty="0" smtClean="0">
                <a:sym typeface="Symbol"/>
              </a:rPr>
              <a:t>== </a:t>
            </a:r>
            <a:r>
              <a:rPr lang="en-US" sz="1600" dirty="0" smtClean="0">
                <a:sym typeface="Symbol"/>
              </a:rPr>
              <a:t>) {</a:t>
            </a:r>
          </a:p>
          <a:p>
            <a:pPr lvl="1"/>
            <a:r>
              <a:rPr lang="en-US" sz="1600" dirty="0" smtClean="0">
                <a:sym typeface="Symbol"/>
              </a:rPr>
              <a:t>	return   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  <a:sym typeface="Symbol"/>
              </a:rPr>
              <a:t>} </a:t>
            </a:r>
            <a:r>
              <a:rPr lang="en-US" altLang="zh-CN" sz="1600" dirty="0" smtClean="0">
                <a:solidFill>
                  <a:srgbClr val="FFFFFF"/>
                </a:solidFill>
                <a:sym typeface="Symbol"/>
              </a:rPr>
              <a:t>else {</a:t>
            </a:r>
          </a:p>
          <a:p>
            <a:pPr lvl="1"/>
            <a:r>
              <a:rPr lang="en-US" altLang="zh-CN" sz="1600" dirty="0" smtClean="0">
                <a:solidFill>
                  <a:srgbClr val="FFFFFF"/>
                </a:solidFill>
                <a:sym typeface="Symbol"/>
              </a:rPr>
              <a:t>	</a:t>
            </a:r>
            <a:r>
              <a:rPr lang="en-US" sz="1600" dirty="0" smtClean="0">
                <a:sym typeface="Symbol"/>
              </a:rPr>
              <a:t> = ’</a:t>
            </a:r>
            <a:endParaRPr lang="en-US" altLang="zh-CN" sz="1600" dirty="0" smtClean="0">
              <a:solidFill>
                <a:srgbClr val="FFFFFF"/>
              </a:solidFill>
              <a:sym typeface="Symbol"/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  <a:sym typeface="Symbol"/>
              </a:rPr>
              <a:t>}</a:t>
            </a:r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05" y="1433343"/>
            <a:ext cx="6132394" cy="79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输入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一个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DFA 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其状态集合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字母表</a:t>
            </a:r>
            <a:r>
              <a:rPr lang="el-GR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Σ</a:t>
            </a:r>
            <a:r>
              <a:rPr lang="el-GR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开始状态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</a:t>
            </a:r>
            <a:r>
              <a:rPr lang="en-US" altLang="zh-CN" b="1" baseline="-25000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0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 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                    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接受状态集合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</a:t>
            </a:r>
            <a:r>
              <a:rPr lang="en-US" altLang="zh-CN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endParaRPr lang="zh-CN" altLang="en-US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22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65" y="1625641"/>
            <a:ext cx="118663" cy="118663"/>
          </a:xfrm>
          <a:prstGeom prst="rect">
            <a:avLst/>
          </a:prstGeom>
        </p:spPr>
      </p:pic>
      <p:sp>
        <p:nvSpPr>
          <p:cNvPr id="2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31" y="2252981"/>
            <a:ext cx="6132394" cy="79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输出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一个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DFA 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D’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它和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接受相同的语言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b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                    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且状态数最少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  </a:t>
            </a:r>
            <a:endParaRPr lang="zh-CN" altLang="en-US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24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91" y="2445279"/>
            <a:ext cx="118663" cy="1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Hopcroft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0249" y="3045608"/>
            <a:ext cx="6070434" cy="33899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首先构造包含两个状态集合</a:t>
            </a:r>
            <a:r>
              <a:rPr lang="en-US" altLang="zh-CN" sz="1600" dirty="0" smtClean="0">
                <a:solidFill>
                  <a:schemeClr val="bg1"/>
                </a:solidFill>
              </a:rPr>
              <a:t> F 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 S-F </a:t>
            </a:r>
            <a:r>
              <a:rPr lang="zh-CN" altLang="en-US" sz="1600" dirty="0" smtClean="0">
                <a:solidFill>
                  <a:schemeClr val="bg1"/>
                </a:solidFill>
              </a:rPr>
              <a:t>的划分</a:t>
            </a:r>
            <a:r>
              <a:rPr lang="en-US" altLang="zh-CN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  <a:sym typeface="Symbol"/>
              </a:rPr>
              <a:t>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= {F, S-F}.</a:t>
            </a:r>
          </a:p>
          <a:p>
            <a:r>
              <a:rPr lang="en-US" sz="1600" dirty="0" smtClean="0">
                <a:sym typeface="Symbol"/>
              </a:rPr>
              <a:t>while (true) {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sym typeface="Symbol"/>
              </a:rPr>
              <a:t>’ </a:t>
            </a:r>
            <a:r>
              <a:rPr lang="en-US" sz="1600" dirty="0" smtClean="0">
                <a:solidFill>
                  <a:schemeClr val="bg1"/>
                </a:solidFill>
              </a:rPr>
              <a:t>= </a:t>
            </a:r>
            <a:r>
              <a:rPr lang="el-GR" altLang="zh-CN" sz="16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Φ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for (</a:t>
            </a:r>
            <a:r>
              <a:rPr lang="en-US" sz="1600" dirty="0">
                <a:solidFill>
                  <a:schemeClr val="bg1"/>
                </a:solidFill>
                <a:sym typeface="Symbol"/>
              </a:rPr>
              <a:t>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</a:rPr>
              <a:t>中的每一个状态集合</a:t>
            </a:r>
            <a:r>
              <a:rPr lang="en-US" altLang="zh-CN" sz="1600" dirty="0" smtClean="0">
                <a:solidFill>
                  <a:schemeClr val="bg1"/>
                </a:solidFill>
              </a:rPr>
              <a:t>G</a:t>
            </a:r>
            <a:r>
              <a:rPr lang="en-US" sz="1600" dirty="0" smtClean="0">
                <a:solidFill>
                  <a:schemeClr val="bg1"/>
                </a:solidFill>
              </a:rPr>
              <a:t>) {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T1, </a:t>
            </a:r>
            <a:r>
              <a:rPr lang="is-IS" sz="1600" dirty="0" smtClean="0">
                <a:solidFill>
                  <a:schemeClr val="bg1"/>
                </a:solidFill>
              </a:rPr>
              <a:t>…, Tn = Split(G)</a:t>
            </a:r>
          </a:p>
          <a:p>
            <a:pPr lvl="1"/>
            <a:r>
              <a:rPr lang="is-IS" sz="1600" dirty="0">
                <a:solidFill>
                  <a:schemeClr val="bg1"/>
                </a:solidFill>
              </a:rPr>
              <a:t> </a:t>
            </a:r>
            <a:r>
              <a:rPr lang="is-I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>
                <a:solidFill>
                  <a:schemeClr val="bg1"/>
                </a:solidFill>
                <a:sym typeface="Symbol"/>
              </a:rPr>
              <a:t>’ </a:t>
            </a:r>
            <a:r>
              <a:rPr lang="en-US" sz="1600" dirty="0" smtClean="0">
                <a:solidFill>
                  <a:schemeClr val="bg1"/>
                </a:solidFill>
                <a:sym typeface="Symbol"/>
              </a:rPr>
              <a:t> = </a:t>
            </a:r>
            <a:r>
              <a:rPr lang="en-US" sz="1600" dirty="0">
                <a:solidFill>
                  <a:schemeClr val="bg1"/>
                </a:solidFill>
                <a:sym typeface="Symbol"/>
              </a:rPr>
              <a:t></a:t>
            </a:r>
            <a:r>
              <a:rPr lang="en-US" sz="1600" dirty="0" smtClean="0">
                <a:solidFill>
                  <a:schemeClr val="bg1"/>
                </a:solidFill>
                <a:sym typeface="Symbol"/>
              </a:rPr>
              <a:t>’ </a:t>
            </a:r>
            <a:r>
              <a:rPr lang="en-US" altLang="zh-CN" sz="16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∪ {</a:t>
            </a:r>
            <a:r>
              <a:rPr lang="en-US" sz="1600" dirty="0" smtClean="0">
                <a:solidFill>
                  <a:schemeClr val="bg1"/>
                </a:solidFill>
              </a:rPr>
              <a:t>T1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is-IS" sz="1600" dirty="0">
                <a:solidFill>
                  <a:schemeClr val="bg1"/>
                </a:solidFill>
              </a:rPr>
              <a:t>…, </a:t>
            </a:r>
            <a:r>
              <a:rPr lang="is-IS" sz="1600" dirty="0" smtClean="0">
                <a:solidFill>
                  <a:schemeClr val="bg1"/>
                </a:solidFill>
              </a:rPr>
              <a:t>Tn}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if (</a:t>
            </a:r>
            <a:r>
              <a:rPr lang="en-US" sz="1600" dirty="0" smtClean="0">
                <a:solidFill>
                  <a:srgbClr val="FFFF00"/>
                </a:solidFill>
                <a:sym typeface="Symbol"/>
              </a:rPr>
              <a:t></a:t>
            </a:r>
            <a:r>
              <a:rPr lang="en-US" sz="1600" dirty="0">
                <a:solidFill>
                  <a:srgbClr val="FFFF00"/>
                </a:solidFill>
                <a:sym typeface="Symbol"/>
              </a:rPr>
              <a:t>’ </a:t>
            </a:r>
            <a:r>
              <a:rPr lang="en-US" sz="16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sym typeface="Symbol"/>
              </a:rPr>
              <a:t>== </a:t>
            </a:r>
            <a:r>
              <a:rPr lang="en-US" sz="1600" dirty="0" smtClean="0">
                <a:solidFill>
                  <a:srgbClr val="FFFF00"/>
                </a:solidFill>
                <a:sym typeface="Symbol"/>
              </a:rPr>
              <a:t>) {</a:t>
            </a:r>
          </a:p>
          <a:p>
            <a:pPr lvl="1"/>
            <a:r>
              <a:rPr lang="en-US" sz="1600" dirty="0" smtClean="0">
                <a:solidFill>
                  <a:srgbClr val="FFFF00"/>
                </a:solidFill>
                <a:sym typeface="Symbol"/>
              </a:rPr>
              <a:t>	return   </a:t>
            </a:r>
          </a:p>
          <a:p>
            <a:pPr lvl="1"/>
            <a:r>
              <a:rPr lang="en-US" sz="1600" dirty="0" smtClean="0">
                <a:solidFill>
                  <a:srgbClr val="FFFF00"/>
                </a:solidFill>
                <a:sym typeface="Symbol"/>
              </a:rPr>
              <a:t>} </a:t>
            </a:r>
            <a:r>
              <a:rPr lang="en-US" altLang="zh-CN" sz="1600" dirty="0" smtClean="0">
                <a:solidFill>
                  <a:srgbClr val="FFFF00"/>
                </a:solidFill>
                <a:sym typeface="Symbol"/>
              </a:rPr>
              <a:t>else {</a:t>
            </a:r>
          </a:p>
          <a:p>
            <a:pPr lvl="1"/>
            <a:r>
              <a:rPr lang="en-US" altLang="zh-CN" sz="1600" dirty="0" smtClean="0">
                <a:solidFill>
                  <a:srgbClr val="FFFF00"/>
                </a:solidFill>
                <a:sym typeface="Symbol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sym typeface="Symbol"/>
              </a:rPr>
              <a:t> = ’</a:t>
            </a:r>
            <a:endParaRPr lang="en-US" altLang="zh-CN" sz="1600" dirty="0" smtClean="0">
              <a:solidFill>
                <a:srgbClr val="FFFF00"/>
              </a:solidFill>
              <a:sym typeface="Symbol"/>
            </a:endParaRPr>
          </a:p>
          <a:p>
            <a:pPr lvl="1"/>
            <a:r>
              <a:rPr lang="en-US" sz="1600" dirty="0">
                <a:solidFill>
                  <a:srgbClr val="FFFF00"/>
                </a:solidFill>
                <a:sym typeface="Symbol"/>
              </a:rPr>
              <a:t>}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05" y="1433343"/>
            <a:ext cx="6132394" cy="79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输入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一个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DFA 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其状态集合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字母表</a:t>
            </a:r>
            <a:r>
              <a:rPr lang="el-GR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Σ</a:t>
            </a:r>
            <a:r>
              <a:rPr lang="el-GR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开始状态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</a:t>
            </a:r>
            <a:r>
              <a:rPr lang="en-US" altLang="zh-CN" b="1" baseline="-25000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0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 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                    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接受状态集合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</a:t>
            </a:r>
            <a:r>
              <a:rPr lang="en-US" altLang="zh-CN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endParaRPr lang="zh-CN" altLang="en-US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22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65" y="1625641"/>
            <a:ext cx="118663" cy="118663"/>
          </a:xfrm>
          <a:prstGeom prst="rect">
            <a:avLst/>
          </a:prstGeom>
        </p:spPr>
      </p:pic>
      <p:sp>
        <p:nvSpPr>
          <p:cNvPr id="2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31" y="2252981"/>
            <a:ext cx="6132394" cy="79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输出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一个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DFA 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D’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</a:t>
            </a:r>
            <a:r>
              <a:rPr lang="en-US" altLang="zh-CN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它和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接受相同的语言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b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                     </a:t>
            </a:r>
            <a:r>
              <a:rPr lang="zh-CN" altLang="en-US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且状态数最少</a:t>
            </a:r>
            <a:r>
              <a:rPr lang="en-US" altLang="zh-CN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  </a:t>
            </a:r>
            <a:endParaRPr lang="zh-CN" altLang="en-US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24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91" y="2445279"/>
            <a:ext cx="118663" cy="1186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76118" y="5090363"/>
            <a:ext cx="3045981" cy="957806"/>
          </a:xfrm>
          <a:prstGeom prst="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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中的每一个状态集合</a:t>
            </a:r>
            <a:r>
              <a:rPr lang="en-US" altLang="zh-CN" dirty="0" smtClean="0">
                <a:solidFill>
                  <a:schemeClr val="bg1"/>
                </a:solidFill>
              </a:rPr>
              <a:t>G,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zh-CN" altLang="en-US" dirty="0" smtClean="0">
                <a:solidFill>
                  <a:schemeClr val="bg1"/>
                </a:solidFill>
              </a:rPr>
              <a:t>中的每个状态都是等价的</a:t>
            </a:r>
            <a:r>
              <a:rPr lang="en-US" altLang="zh-CN" dirty="0" smtClean="0">
                <a:solidFill>
                  <a:schemeClr val="bg1"/>
                </a:solidFill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3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Hopcroft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51137" y="1345515"/>
            <a:ext cx="7322562" cy="477054"/>
            <a:chOff x="1151137" y="1345515"/>
            <a:chExt cx="7322562" cy="477054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6" y="1345515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Split (G) 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478944"/>
              <a:ext cx="259749" cy="2597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351554" y="1712071"/>
            <a:ext cx="4987963" cy="477054"/>
            <a:chOff x="1351554" y="1712071"/>
            <a:chExt cx="4987963" cy="477054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6" y="1712071"/>
              <a:ext cx="492863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G</a:t>
              </a: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是一个状态集合</a:t>
              </a:r>
              <a:endPara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554" y="1903503"/>
              <a:ext cx="118663" cy="11866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364035" y="2122756"/>
            <a:ext cx="5147693" cy="877163"/>
            <a:chOff x="1364035" y="2122756"/>
            <a:chExt cx="5147693" cy="877163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418" y="2122756"/>
              <a:ext cx="5045310" cy="87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输出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1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, 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…, T</a:t>
              </a:r>
              <a:r>
                <a:rPr lang="is-I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.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其中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G = 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1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∪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∪ </a:t>
              </a:r>
              <a:r>
                <a:rPr lang="is-I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… ∪ 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is-I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n,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并且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en-US" altLang="zh-CN" sz="2000" b="1" baseline="-25000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i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∩ 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j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= </a:t>
              </a:r>
              <a:r>
                <a:rPr lang="el-GR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Φ.</a:t>
              </a:r>
              <a:endPara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8" name="图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035" y="2314191"/>
              <a:ext cx="118663" cy="118663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345402" y="3271610"/>
            <a:ext cx="6070434" cy="19263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FFFFFF"/>
                </a:solidFill>
              </a:rPr>
              <a:t>for </a:t>
            </a:r>
            <a:r>
              <a:rPr lang="zh-TW" altLang="en-US" dirty="0">
                <a:solidFill>
                  <a:srgbClr val="FFFFFF"/>
                </a:solidFill>
              </a:rPr>
              <a:t>（每个字母表中的符号 </a:t>
            </a:r>
            <a:r>
              <a:rPr lang="en-US" altLang="zh-TW" dirty="0">
                <a:solidFill>
                  <a:srgbClr val="FFFFFF"/>
                </a:solidFill>
              </a:rPr>
              <a:t>a </a:t>
            </a:r>
            <a:r>
              <a:rPr lang="zh-TW" altLang="en-US" dirty="0">
                <a:solidFill>
                  <a:srgbClr val="FFFFFF"/>
                </a:solidFill>
              </a:rPr>
              <a:t>）</a:t>
            </a:r>
            <a:r>
              <a:rPr lang="en-US" altLang="zh-TW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FFFFFF"/>
                </a:solidFill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</a:rPr>
              <a:t>     if (</a:t>
            </a:r>
            <a:r>
              <a:rPr lang="en-US" altLang="zh-TW" dirty="0" smtClean="0">
                <a:solidFill>
                  <a:srgbClr val="FFFF00"/>
                </a:solidFill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</a:rPr>
              <a:t>可以分解</a:t>
            </a:r>
            <a:r>
              <a:rPr lang="en-US" altLang="zh-CN" dirty="0" smtClean="0">
                <a:solidFill>
                  <a:srgbClr val="FFFF00"/>
                </a:solidFill>
              </a:rPr>
              <a:t> G</a:t>
            </a:r>
            <a:r>
              <a:rPr lang="en-US" altLang="zh-CN" dirty="0" smtClean="0">
                <a:solidFill>
                  <a:srgbClr val="FFFFFF"/>
                </a:solidFill>
              </a:rPr>
              <a:t>) {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         </a:t>
            </a:r>
            <a:r>
              <a:rPr lang="zh-CN" altLang="en-US" dirty="0" smtClean="0">
                <a:solidFill>
                  <a:srgbClr val="FFFFFF"/>
                </a:solidFill>
              </a:rPr>
              <a:t>将</a:t>
            </a:r>
            <a:r>
              <a:rPr lang="en-US" altLang="zh-CN" dirty="0">
                <a:solidFill>
                  <a:srgbClr val="FFFFFF"/>
                </a:solidFill>
              </a:rPr>
              <a:t>G</a:t>
            </a:r>
            <a:r>
              <a:rPr lang="zh-CN" altLang="en-US" dirty="0" smtClean="0">
                <a:solidFill>
                  <a:srgbClr val="FFFFFF"/>
                </a:solidFill>
              </a:rPr>
              <a:t>分解为</a:t>
            </a:r>
            <a:r>
              <a:rPr lang="en-US" altLang="zh-CN" dirty="0" smtClean="0">
                <a:solidFill>
                  <a:srgbClr val="FFFFFF"/>
                </a:solidFill>
              </a:rPr>
              <a:t> T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1</a:t>
            </a:r>
            <a:r>
              <a:rPr lang="en-US" altLang="zh-CN" dirty="0" smtClean="0">
                <a:solidFill>
                  <a:srgbClr val="FFFFFF"/>
                </a:solidFill>
              </a:rPr>
              <a:t>, </a:t>
            </a:r>
            <a:r>
              <a:rPr lang="is-IS" altLang="zh-CN" dirty="0" smtClean="0">
                <a:solidFill>
                  <a:srgbClr val="FFFFFF"/>
                </a:solidFill>
              </a:rPr>
              <a:t>…, T</a:t>
            </a:r>
            <a:r>
              <a:rPr lang="is-IS" altLang="zh-CN" baseline="-25000" dirty="0" smtClean="0">
                <a:solidFill>
                  <a:srgbClr val="FFFFFF"/>
                </a:solidFill>
              </a:rPr>
              <a:t>n</a:t>
            </a:r>
            <a:endParaRPr lang="is-IS" altLang="zh-CN" dirty="0" smtClean="0">
              <a:solidFill>
                <a:srgbClr val="FFFFFF"/>
              </a:solidFill>
            </a:endParaRPr>
          </a:p>
          <a:p>
            <a:r>
              <a:rPr lang="is-IS" altLang="zh-CN" baseline="-25000" dirty="0">
                <a:solidFill>
                  <a:srgbClr val="FFFFFF"/>
                </a:solidFill>
              </a:rPr>
              <a:t> </a:t>
            </a:r>
            <a:r>
              <a:rPr lang="is-IS" altLang="zh-CN" baseline="-25000" dirty="0" smtClean="0">
                <a:solidFill>
                  <a:srgbClr val="FFFFFF"/>
                </a:solidFill>
              </a:rPr>
              <a:t>              </a:t>
            </a:r>
            <a:r>
              <a:rPr lang="is-IS" altLang="zh-CN" dirty="0" smtClean="0">
                <a:solidFill>
                  <a:srgbClr val="FFFFFF"/>
                </a:solidFill>
              </a:rPr>
              <a:t>return </a:t>
            </a:r>
            <a:r>
              <a:rPr lang="en-US" altLang="zh-CN" dirty="0">
                <a:solidFill>
                  <a:srgbClr val="FFFFFF"/>
                </a:solidFill>
              </a:rPr>
              <a:t>T</a:t>
            </a:r>
            <a:r>
              <a:rPr lang="en-US" altLang="zh-CN" baseline="-25000" dirty="0">
                <a:solidFill>
                  <a:srgbClr val="FFFFFF"/>
                </a:solidFill>
              </a:rPr>
              <a:t>1</a:t>
            </a:r>
            <a:r>
              <a:rPr lang="en-US" altLang="zh-CN" dirty="0">
                <a:solidFill>
                  <a:srgbClr val="FFFFFF"/>
                </a:solidFill>
              </a:rPr>
              <a:t>, </a:t>
            </a:r>
            <a:r>
              <a:rPr lang="is-IS" altLang="zh-CN" dirty="0">
                <a:solidFill>
                  <a:srgbClr val="FFFFFF"/>
                </a:solidFill>
              </a:rPr>
              <a:t>…, T</a:t>
            </a:r>
            <a:r>
              <a:rPr lang="is-IS" altLang="zh-CN" baseline="-25000" dirty="0">
                <a:solidFill>
                  <a:srgbClr val="FFFFFF"/>
                </a:solidFill>
              </a:rPr>
              <a:t>n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TW" dirty="0">
                <a:solidFill>
                  <a:srgbClr val="FFFFFF"/>
                </a:solidFill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</a:rPr>
              <a:t>     }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return 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4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37770" y="1140760"/>
            <a:ext cx="6070434" cy="3874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  <a:sym typeface="Symbol"/>
              </a:rPr>
              <a:t></a:t>
            </a:r>
            <a:r>
              <a:rPr lang="en-US" dirty="0">
                <a:solidFill>
                  <a:srgbClr val="FFFF00"/>
                </a:solidFill>
              </a:rPr>
              <a:t>  = </a:t>
            </a:r>
            <a:r>
              <a:rPr lang="en-US" dirty="0" smtClean="0">
                <a:solidFill>
                  <a:srgbClr val="FFFF00"/>
                </a:solidFill>
              </a:rPr>
              <a:t>{G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, G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is-IS" dirty="0" smtClean="0">
                <a:solidFill>
                  <a:srgbClr val="FFFF00"/>
                </a:solidFill>
              </a:rPr>
              <a:t>…, G</a:t>
            </a:r>
            <a:r>
              <a:rPr lang="is-IS" baseline="-25000" dirty="0" smtClean="0">
                <a:solidFill>
                  <a:srgbClr val="FFFF00"/>
                </a:solidFill>
              </a:rPr>
              <a:t>n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r>
              <a:rPr lang="en-US" dirty="0" smtClean="0">
                <a:solidFill>
                  <a:schemeClr val="bg1"/>
                </a:solidFill>
              </a:rPr>
              <a:t>,  </a:t>
            </a:r>
            <a:r>
              <a:rPr lang="zh-CN" altLang="en-US" dirty="0" smtClean="0">
                <a:solidFill>
                  <a:schemeClr val="bg1"/>
                </a:solidFill>
              </a:rPr>
              <a:t>判断符号</a:t>
            </a:r>
            <a:r>
              <a:rPr lang="en-US" altLang="zh-CN" dirty="0" smtClean="0">
                <a:solidFill>
                  <a:srgbClr val="FFFF00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是否可以分解</a:t>
            </a:r>
            <a:r>
              <a:rPr lang="en-US" altLang="zh-CN" dirty="0" err="1" smtClean="0">
                <a:solidFill>
                  <a:srgbClr val="FFFF00"/>
                </a:solidFill>
              </a:rPr>
              <a:t>G</a:t>
            </a:r>
            <a:r>
              <a:rPr lang="en-US" altLang="zh-CN" baseline="-25000" dirty="0" err="1" smtClean="0">
                <a:solidFill>
                  <a:srgbClr val="FFFF00"/>
                </a:solidFill>
              </a:rPr>
              <a:t>i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57531" y="1861803"/>
            <a:ext cx="656554" cy="133447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18979" y="3293132"/>
            <a:ext cx="36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83558" y="1958660"/>
            <a:ext cx="69192" cy="968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896039" y="2175632"/>
            <a:ext cx="69192" cy="968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06802" y="2821352"/>
            <a:ext cx="69192" cy="968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91190" y="1969625"/>
            <a:ext cx="1130134" cy="21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14431" y="2208120"/>
            <a:ext cx="1130134" cy="21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25195" y="2843070"/>
            <a:ext cx="1130134" cy="21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77249" y="1637539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21089" y="3746866"/>
            <a:ext cx="6897486" cy="622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对</a:t>
            </a:r>
            <a:r>
              <a:rPr lang="en-US" altLang="zh-CN" dirty="0" err="1" smtClean="0">
                <a:solidFill>
                  <a:srgbClr val="FFFF00"/>
                </a:solidFill>
              </a:rPr>
              <a:t>G</a:t>
            </a:r>
            <a:r>
              <a:rPr lang="en-US" altLang="zh-CN" baseline="-25000" dirty="0" err="1" smtClean="0">
                <a:solidFill>
                  <a:srgbClr val="FFFF00"/>
                </a:solidFill>
              </a:rPr>
              <a:t>i</a:t>
            </a:r>
            <a:r>
              <a:rPr lang="zh-CN" altLang="en-US" dirty="0" smtClean="0">
                <a:solidFill>
                  <a:srgbClr val="FFFFFF"/>
                </a:solidFill>
              </a:rPr>
              <a:t>中的每一个状态</a:t>
            </a:r>
            <a:r>
              <a:rPr lang="en-US" altLang="zh-CN" dirty="0" smtClean="0">
                <a:solidFill>
                  <a:srgbClr val="FFFFFF"/>
                </a:solidFill>
              </a:rPr>
              <a:t>, </a:t>
            </a:r>
            <a:r>
              <a:rPr lang="zh-CN" altLang="en-US" dirty="0" smtClean="0">
                <a:solidFill>
                  <a:srgbClr val="FFFFFF"/>
                </a:solidFill>
              </a:rPr>
              <a:t>经过符号</a:t>
            </a:r>
            <a:r>
              <a:rPr lang="en-US" altLang="zh-CN" dirty="0" smtClean="0">
                <a:solidFill>
                  <a:srgbClr val="FFFF00"/>
                </a:solidFill>
              </a:rPr>
              <a:t>a</a:t>
            </a:r>
            <a:r>
              <a:rPr lang="zh-CN" altLang="en-US" dirty="0" smtClean="0">
                <a:solidFill>
                  <a:srgbClr val="FFFFFF"/>
                </a:solidFill>
              </a:rPr>
              <a:t>可以到达的状态属于哪个状态集合</a:t>
            </a:r>
            <a:r>
              <a:rPr lang="en-US" altLang="zh-CN" dirty="0" smtClean="0">
                <a:solidFill>
                  <a:srgbClr val="FFFFFF"/>
                </a:solidFill>
              </a:rPr>
              <a:t>.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1665" y="839428"/>
            <a:ext cx="6070434" cy="3874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  <a:sym typeface="Symbol"/>
              </a:rPr>
              <a:t></a:t>
            </a:r>
            <a:r>
              <a:rPr lang="en-US" dirty="0">
                <a:solidFill>
                  <a:srgbClr val="FFFF00"/>
                </a:solidFill>
              </a:rPr>
              <a:t>  = </a:t>
            </a:r>
            <a:r>
              <a:rPr lang="en-US" dirty="0" smtClean="0">
                <a:solidFill>
                  <a:srgbClr val="FFFF00"/>
                </a:solidFill>
              </a:rPr>
              <a:t>{G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={A, B, C}, G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=</a:t>
            </a:r>
            <a:r>
              <a:rPr lang="x-none" dirty="0" smtClean="0">
                <a:solidFill>
                  <a:srgbClr val="FFFF00"/>
                </a:solidFill>
              </a:rPr>
              <a:t>{D}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r>
              <a:rPr lang="en-US" dirty="0" smtClean="0">
                <a:solidFill>
                  <a:schemeClr val="bg1"/>
                </a:solidFill>
              </a:rPr>
              <a:t>,   </a:t>
            </a:r>
            <a:r>
              <a:rPr lang="zh-CN" altLang="en-US" dirty="0" smtClean="0">
                <a:solidFill>
                  <a:schemeClr val="bg1"/>
                </a:solidFill>
              </a:rPr>
              <a:t>判断符号</a:t>
            </a:r>
            <a:r>
              <a:rPr lang="en-US" altLang="zh-CN" dirty="0">
                <a:solidFill>
                  <a:srgbClr val="FFFF00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是否可以分解</a:t>
            </a:r>
            <a:r>
              <a:rPr lang="en-US" altLang="zh-CN" dirty="0" smtClean="0">
                <a:solidFill>
                  <a:srgbClr val="FFFF00"/>
                </a:solidFill>
              </a:rPr>
              <a:t>G</a:t>
            </a:r>
            <a:r>
              <a:rPr lang="en-US" altLang="zh-CN" baseline="-25000" dirty="0">
                <a:solidFill>
                  <a:srgbClr val="FFFF00"/>
                </a:solidFill>
              </a:rPr>
              <a:t>1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373826" y="3565028"/>
            <a:ext cx="4796337" cy="2714625"/>
            <a:chOff x="3373831" y="3629599"/>
            <a:chExt cx="4796337" cy="2714625"/>
          </a:xfrm>
        </p:grpSpPr>
        <p:grpSp>
          <p:nvGrpSpPr>
            <p:cNvPr id="17" name="Group 72"/>
            <p:cNvGrpSpPr/>
            <p:nvPr/>
          </p:nvGrpSpPr>
          <p:grpSpPr bwMode="auto">
            <a:xfrm>
              <a:off x="4340703" y="3629599"/>
              <a:ext cx="3829465" cy="2714625"/>
              <a:chOff x="3085" y="1008"/>
              <a:chExt cx="2531" cy="1776"/>
            </a:xfrm>
          </p:grpSpPr>
          <p:sp>
            <p:nvSpPr>
              <p:cNvPr id="23" name="Oval 73"/>
              <p:cNvSpPr>
                <a:spLocks noChangeArrowheads="1"/>
              </p:cNvSpPr>
              <p:nvPr/>
            </p:nvSpPr>
            <p:spPr bwMode="auto">
              <a:xfrm>
                <a:off x="4466" y="2102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grpSp>
            <p:nvGrpSpPr>
              <p:cNvPr id="28" name="Group 74"/>
              <p:cNvGrpSpPr/>
              <p:nvPr/>
            </p:nvGrpSpPr>
            <p:grpSpPr bwMode="auto">
              <a:xfrm>
                <a:off x="5343" y="2102"/>
                <a:ext cx="273" cy="294"/>
                <a:chOff x="7120" y="12162"/>
                <a:chExt cx="425" cy="425"/>
              </a:xfrm>
            </p:grpSpPr>
            <p:sp>
              <p:nvSpPr>
                <p:cNvPr id="49" name="Oval 75"/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50" name="Oval 76"/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D</a:t>
                  </a:r>
                </a:p>
              </p:txBody>
            </p:sp>
          </p:grpSp>
          <p:sp>
            <p:nvSpPr>
              <p:cNvPr id="29" name="Line 77"/>
              <p:cNvSpPr>
                <a:spLocks noChangeShapeType="1"/>
              </p:cNvSpPr>
              <p:nvPr/>
            </p:nvSpPr>
            <p:spPr bwMode="auto">
              <a:xfrm>
                <a:off x="3085" y="2227"/>
                <a:ext cx="546" cy="1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78"/>
              <p:cNvSpPr>
                <a:spLocks noChangeShapeType="1"/>
              </p:cNvSpPr>
              <p:nvPr/>
            </p:nvSpPr>
            <p:spPr bwMode="auto">
              <a:xfrm flipV="1">
                <a:off x="3930" y="2239"/>
                <a:ext cx="54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79"/>
              <p:cNvSpPr>
                <a:spLocks noChangeArrowheads="1"/>
              </p:cNvSpPr>
              <p:nvPr/>
            </p:nvSpPr>
            <p:spPr bwMode="auto">
              <a:xfrm>
                <a:off x="3166" y="2048"/>
                <a:ext cx="472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 b="1" dirty="0">
                    <a:solidFill>
                      <a:schemeClr val="bg1"/>
                    </a:solidFill>
                    <a:latin typeface="楷体" charset="0"/>
                    <a:ea typeface="楷体" charset="0"/>
                  </a:rPr>
                  <a:t>开始</a:t>
                </a:r>
              </a:p>
            </p:txBody>
          </p:sp>
          <p:sp>
            <p:nvSpPr>
              <p:cNvPr id="32" name="Rectangle 80"/>
              <p:cNvSpPr>
                <a:spLocks noChangeArrowheads="1"/>
              </p:cNvSpPr>
              <p:nvPr/>
            </p:nvSpPr>
            <p:spPr bwMode="auto">
              <a:xfrm>
                <a:off x="4065" y="1999"/>
                <a:ext cx="221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33" name="Line 81"/>
              <p:cNvSpPr>
                <a:spLocks noChangeShapeType="1"/>
              </p:cNvSpPr>
              <p:nvPr/>
            </p:nvSpPr>
            <p:spPr bwMode="auto">
              <a:xfrm flipV="1">
                <a:off x="4778" y="2240"/>
                <a:ext cx="54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82"/>
              <p:cNvSpPr>
                <a:spLocks noChangeArrowheads="1"/>
              </p:cNvSpPr>
              <p:nvPr/>
            </p:nvSpPr>
            <p:spPr bwMode="auto">
              <a:xfrm>
                <a:off x="4527" y="1227"/>
                <a:ext cx="191" cy="23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35" name="Oval 83"/>
              <p:cNvSpPr>
                <a:spLocks noChangeArrowheads="1"/>
              </p:cNvSpPr>
              <p:nvPr/>
            </p:nvSpPr>
            <p:spPr bwMode="auto">
              <a:xfrm>
                <a:off x="3628" y="2088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36" name="Freeform 84"/>
              <p:cNvSpPr>
                <a:spLocks noChangeArrowheads="1"/>
              </p:cNvSpPr>
              <p:nvPr/>
            </p:nvSpPr>
            <p:spPr bwMode="auto">
              <a:xfrm flipV="1">
                <a:off x="4518" y="2397"/>
                <a:ext cx="191" cy="23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37" name="Rectangle 85"/>
              <p:cNvSpPr>
                <a:spLocks noChangeArrowheads="1"/>
              </p:cNvSpPr>
              <p:nvPr/>
            </p:nvSpPr>
            <p:spPr bwMode="auto">
              <a:xfrm>
                <a:off x="4508" y="2548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38" name="Rectangle 86"/>
              <p:cNvSpPr>
                <a:spLocks noChangeArrowheads="1"/>
              </p:cNvSpPr>
              <p:nvPr/>
            </p:nvSpPr>
            <p:spPr bwMode="auto">
              <a:xfrm>
                <a:off x="4942" y="203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39" name="Rectangle 87"/>
              <p:cNvSpPr>
                <a:spLocks noChangeArrowheads="1"/>
              </p:cNvSpPr>
              <p:nvPr/>
            </p:nvSpPr>
            <p:spPr bwMode="auto">
              <a:xfrm>
                <a:off x="3988" y="169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40" name="Freeform 88"/>
              <p:cNvSpPr>
                <a:spLocks noChangeArrowheads="1"/>
              </p:cNvSpPr>
              <p:nvPr/>
            </p:nvSpPr>
            <p:spPr bwMode="auto">
              <a:xfrm>
                <a:off x="4739" y="2316"/>
                <a:ext cx="578" cy="106"/>
              </a:xfrm>
              <a:custGeom>
                <a:avLst/>
                <a:gdLst>
                  <a:gd name="T0" fmla="*/ 900 w 900"/>
                  <a:gd name="T1" fmla="*/ 0 h 154"/>
                  <a:gd name="T2" fmla="*/ 435 w 900"/>
                  <a:gd name="T3" fmla="*/ 151 h 154"/>
                  <a:gd name="T4" fmla="*/ 0 w 900"/>
                  <a:gd name="T5" fmla="*/ 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0" h="154">
                    <a:moveTo>
                      <a:pt x="900" y="0"/>
                    </a:moveTo>
                    <a:cubicBezTo>
                      <a:pt x="823" y="25"/>
                      <a:pt x="585" y="148"/>
                      <a:pt x="435" y="151"/>
                    </a:cubicBezTo>
                    <a:cubicBezTo>
                      <a:pt x="285" y="154"/>
                      <a:pt x="91" y="44"/>
                      <a:pt x="0" y="16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41" name="Rectangle 89"/>
              <p:cNvSpPr>
                <a:spLocks noChangeArrowheads="1"/>
              </p:cNvSpPr>
              <p:nvPr/>
            </p:nvSpPr>
            <p:spPr bwMode="auto">
              <a:xfrm>
                <a:off x="4951" y="2353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2" name="Rectangle 90"/>
              <p:cNvSpPr>
                <a:spLocks noChangeArrowheads="1"/>
              </p:cNvSpPr>
              <p:nvPr/>
            </p:nvSpPr>
            <p:spPr bwMode="auto">
              <a:xfrm>
                <a:off x="4556" y="1008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43" name="Oval 91"/>
              <p:cNvSpPr>
                <a:spLocks noChangeArrowheads="1"/>
              </p:cNvSpPr>
              <p:nvPr/>
            </p:nvSpPr>
            <p:spPr bwMode="auto">
              <a:xfrm>
                <a:off x="4495" y="1467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C</a:t>
                </a:r>
              </a:p>
            </p:txBody>
          </p:sp>
          <p:sp>
            <p:nvSpPr>
              <p:cNvPr id="44" name="Line 92"/>
              <p:cNvSpPr>
                <a:spLocks noChangeShapeType="1"/>
              </p:cNvSpPr>
              <p:nvPr/>
            </p:nvSpPr>
            <p:spPr bwMode="auto">
              <a:xfrm flipV="1">
                <a:off x="3853" y="1676"/>
                <a:ext cx="607" cy="43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93"/>
              <p:cNvSpPr>
                <a:spLocks noChangeShapeType="1"/>
              </p:cNvSpPr>
              <p:nvPr/>
            </p:nvSpPr>
            <p:spPr bwMode="auto">
              <a:xfrm>
                <a:off x="4614" y="177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94"/>
              <p:cNvSpPr>
                <a:spLocks noChangeShapeType="1"/>
              </p:cNvSpPr>
              <p:nvPr/>
            </p:nvSpPr>
            <p:spPr bwMode="auto">
              <a:xfrm flipH="1" flipV="1">
                <a:off x="4787" y="1666"/>
                <a:ext cx="607" cy="43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Rectangle 95"/>
              <p:cNvSpPr>
                <a:spLocks noChangeArrowheads="1"/>
              </p:cNvSpPr>
              <p:nvPr/>
            </p:nvSpPr>
            <p:spPr bwMode="auto">
              <a:xfrm>
                <a:off x="5125" y="169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48" name="Rectangle 96"/>
              <p:cNvSpPr>
                <a:spLocks noChangeArrowheads="1"/>
              </p:cNvSpPr>
              <p:nvPr/>
            </p:nvSpPr>
            <p:spPr bwMode="auto">
              <a:xfrm>
                <a:off x="4604" y="1742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</p:grpSp>
        <p:sp>
          <p:nvSpPr>
            <p:cNvPr id="18" name="Rectangle 53"/>
            <p:cNvSpPr/>
            <p:nvPr/>
          </p:nvSpPr>
          <p:spPr>
            <a:xfrm>
              <a:off x="3373831" y="5269644"/>
              <a:ext cx="803999" cy="3604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schemeClr val="bg1"/>
                  </a:solidFill>
                  <a:latin typeface="楷体" charset="0"/>
                  <a:cs typeface="楷体" charset="0"/>
                </a:rPr>
                <a:t>D</a:t>
              </a:r>
              <a:r>
                <a:rPr lang="en-US" altLang="zh-CN" sz="2000" b="1" kern="0" dirty="0" smtClean="0">
                  <a:solidFill>
                    <a:schemeClr val="bg1"/>
                  </a:solidFill>
                  <a:latin typeface="楷体" charset="0"/>
                  <a:cs typeface="楷体" charset="0"/>
                </a:rPr>
                <a:t>FA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charset="0"/>
                <a:cs typeface="楷体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51661" y="1465350"/>
            <a:ext cx="1497798" cy="1981877"/>
            <a:chOff x="1151661" y="1465350"/>
            <a:chExt cx="1497798" cy="1981877"/>
          </a:xfrm>
        </p:grpSpPr>
        <p:sp>
          <p:nvSpPr>
            <p:cNvPr id="60" name="Rounded Rectangle 59"/>
            <p:cNvSpPr/>
            <p:nvPr/>
          </p:nvSpPr>
          <p:spPr>
            <a:xfrm>
              <a:off x="1151661" y="1646566"/>
              <a:ext cx="656554" cy="1334472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3109" y="3077895"/>
              <a:ext cx="408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1485320" y="1797436"/>
              <a:ext cx="1130134" cy="213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1508561" y="2111265"/>
              <a:ext cx="1130134" cy="213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1519325" y="2627833"/>
              <a:ext cx="1130134" cy="213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71379" y="1465350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96429" y="1626777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08910" y="1897559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08907" y="24464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40404" y="1606986"/>
            <a:ext cx="330710" cy="1188968"/>
            <a:chOff x="1800875" y="1779177"/>
            <a:chExt cx="330710" cy="1188968"/>
          </a:xfrm>
        </p:grpSpPr>
        <p:sp>
          <p:nvSpPr>
            <p:cNvPr id="72" name="TextBox 71"/>
            <p:cNvSpPr txBox="1"/>
            <p:nvPr/>
          </p:nvSpPr>
          <p:spPr>
            <a:xfrm>
              <a:off x="1800875" y="17791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13356" y="2049959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13353" y="25988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932726" y="1587196"/>
            <a:ext cx="420766" cy="1188968"/>
            <a:chOff x="1800875" y="1779177"/>
            <a:chExt cx="420766" cy="1188968"/>
          </a:xfrm>
        </p:grpSpPr>
        <p:sp>
          <p:nvSpPr>
            <p:cNvPr id="76" name="TextBox 75"/>
            <p:cNvSpPr txBox="1"/>
            <p:nvPr/>
          </p:nvSpPr>
          <p:spPr>
            <a:xfrm>
              <a:off x="1800875" y="1779177"/>
              <a:ext cx="408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13356" y="2049959"/>
              <a:ext cx="408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13353" y="2598813"/>
              <a:ext cx="408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521280" y="1540683"/>
            <a:ext cx="4400426" cy="9775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如果这些转换到达的状态落入当前划分的不同组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zh-CN" altLang="en-US" dirty="0" smtClean="0">
                <a:solidFill>
                  <a:srgbClr val="FFFF00"/>
                </a:solidFill>
              </a:rPr>
              <a:t>我们就说</a:t>
            </a:r>
            <a:r>
              <a:rPr lang="en-US" altLang="zh-CN" dirty="0" smtClean="0">
                <a:solidFill>
                  <a:srgbClr val="FFFF00"/>
                </a:solidFill>
              </a:rPr>
              <a:t>b</a:t>
            </a:r>
            <a:r>
              <a:rPr lang="zh-CN" altLang="en-US" dirty="0" smtClean="0">
                <a:solidFill>
                  <a:srgbClr val="FFFF00"/>
                </a:solidFill>
              </a:rPr>
              <a:t>可以分解</a:t>
            </a:r>
            <a:r>
              <a:rPr lang="en-US" altLang="zh-CN" dirty="0" smtClean="0">
                <a:solidFill>
                  <a:srgbClr val="FFFF00"/>
                </a:solidFill>
              </a:rPr>
              <a:t>G</a:t>
            </a:r>
            <a:r>
              <a:rPr lang="en-US" altLang="zh-CN" baseline="-25000" dirty="0" smtClean="0">
                <a:solidFill>
                  <a:srgbClr val="FFFF00"/>
                </a:solidFill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9067" y="3597934"/>
            <a:ext cx="4990686" cy="9775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en-US" altLang="zh-CN" dirty="0" smtClean="0">
                <a:solidFill>
                  <a:srgbClr val="FFFF00"/>
                </a:solidFill>
              </a:rPr>
              <a:t>G</a:t>
            </a:r>
            <a:r>
              <a:rPr lang="en-US" altLang="zh-CN" baseline="-25000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划分为多个组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zh-CN" altLang="en-US" dirty="0" smtClean="0">
                <a:solidFill>
                  <a:schemeClr val="bg1"/>
                </a:solidFill>
              </a:rPr>
              <a:t>使得同组的</a:t>
            </a:r>
            <a:r>
              <a:rPr lang="en-US" altLang="zh-CN" dirty="0" err="1" smtClean="0">
                <a:solidFill>
                  <a:srgbClr val="FFFF00"/>
                </a:solidFill>
              </a:rPr>
              <a:t>s</a:t>
            </a:r>
            <a:r>
              <a:rPr lang="en-US" altLang="zh-CN" baseline="-25000" dirty="0" err="1" smtClean="0">
                <a:solidFill>
                  <a:srgbClr val="FFFF00"/>
                </a:solidFill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rgbClr val="FFFF00"/>
                </a:solidFill>
              </a:rPr>
              <a:t>s</a:t>
            </a:r>
            <a:r>
              <a:rPr lang="en-US" altLang="zh-CN" baseline="-25000" dirty="0" err="1" smtClean="0">
                <a:solidFill>
                  <a:srgbClr val="FFFF00"/>
                </a:solidFill>
              </a:rPr>
              <a:t>j</a:t>
            </a:r>
            <a:r>
              <a:rPr lang="zh-CN" altLang="en-US" dirty="0" smtClean="0">
                <a:solidFill>
                  <a:schemeClr val="bg1"/>
                </a:solidFill>
              </a:rPr>
              <a:t>经过符号</a:t>
            </a:r>
            <a:r>
              <a:rPr lang="en-US" altLang="zh-CN" dirty="0" smtClean="0">
                <a:solidFill>
                  <a:srgbClr val="FFFF00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到达同一个组的状态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20020" y="4649126"/>
            <a:ext cx="3256097" cy="505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altLang="zh-CN" dirty="0" smtClean="0">
                <a:solidFill>
                  <a:srgbClr val="FFFF00"/>
                </a:solidFill>
              </a:rPr>
              <a:t>G</a:t>
            </a:r>
            <a:r>
              <a:rPr lang="x-none" altLang="zh-CN" baseline="-25000" dirty="0" smtClean="0">
                <a:solidFill>
                  <a:srgbClr val="FFFF00"/>
                </a:solidFill>
              </a:rPr>
              <a:t>1</a:t>
            </a:r>
            <a:r>
              <a:rPr lang="x-none" altLang="zh-CN" dirty="0" smtClean="0">
                <a:solidFill>
                  <a:srgbClr val="FFFF00"/>
                </a:solidFill>
              </a:rPr>
              <a:t> {A, B, C} </a:t>
            </a:r>
            <a:r>
              <a:rPr lang="zh-CN" altLang="en-US" dirty="0" smtClean="0">
                <a:solidFill>
                  <a:schemeClr val="bg1"/>
                </a:solidFill>
              </a:rPr>
              <a:t>划分为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{A, B} 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{C}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4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29673" y="968849"/>
            <a:ext cx="7062813" cy="2771002"/>
            <a:chOff x="829673" y="968849"/>
            <a:chExt cx="7062813" cy="2771002"/>
          </a:xfrm>
        </p:grpSpPr>
        <p:grpSp>
          <p:nvGrpSpPr>
            <p:cNvPr id="46" name="Group 45"/>
            <p:cNvGrpSpPr/>
            <p:nvPr/>
          </p:nvGrpSpPr>
          <p:grpSpPr>
            <a:xfrm>
              <a:off x="1877749" y="1025226"/>
              <a:ext cx="4796337" cy="2714625"/>
              <a:chOff x="3373831" y="3629599"/>
              <a:chExt cx="4796337" cy="2714625"/>
            </a:xfrm>
          </p:grpSpPr>
          <p:grpSp>
            <p:nvGrpSpPr>
              <p:cNvPr id="47" name="Group 72"/>
              <p:cNvGrpSpPr/>
              <p:nvPr/>
            </p:nvGrpSpPr>
            <p:grpSpPr bwMode="auto">
              <a:xfrm>
                <a:off x="4340703" y="3629599"/>
                <a:ext cx="3829465" cy="2714625"/>
                <a:chOff x="3085" y="1008"/>
                <a:chExt cx="2531" cy="1776"/>
              </a:xfrm>
            </p:grpSpPr>
            <p:sp>
              <p:nvSpPr>
                <p:cNvPr id="49" name="Oval 73"/>
                <p:cNvSpPr>
                  <a:spLocks noChangeArrowheads="1"/>
                </p:cNvSpPr>
                <p:nvPr/>
              </p:nvSpPr>
              <p:spPr bwMode="auto">
                <a:xfrm>
                  <a:off x="4466" y="2102"/>
                  <a:ext cx="273" cy="294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28800" rIns="21600" bIns="4680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grpSp>
              <p:nvGrpSpPr>
                <p:cNvPr id="50" name="Group 74"/>
                <p:cNvGrpSpPr/>
                <p:nvPr/>
              </p:nvGrpSpPr>
              <p:grpSpPr bwMode="auto">
                <a:xfrm>
                  <a:off x="5343" y="2102"/>
                  <a:ext cx="273" cy="294"/>
                  <a:chOff x="7120" y="12162"/>
                  <a:chExt cx="425" cy="425"/>
                </a:xfrm>
              </p:grpSpPr>
              <p:sp>
                <p:nvSpPr>
                  <p:cNvPr id="111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7120" y="12162"/>
                    <a:ext cx="425" cy="425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43200" tIns="0" rIns="720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endParaRPr lang="zh-CN" altLang="en-US" sz="2000" b="1">
                      <a:latin typeface="楷体" charset="0"/>
                      <a:cs typeface="楷体" charset="0"/>
                    </a:endParaRPr>
                  </a:p>
                </p:txBody>
              </p:sp>
              <p:sp>
                <p:nvSpPr>
                  <p:cNvPr id="112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7180" y="12218"/>
                    <a:ext cx="312" cy="31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43200" tIns="0" rIns="7200" bIns="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2000" b="1" dirty="0">
                        <a:solidFill>
                          <a:srgbClr val="FFFFFF"/>
                        </a:solidFill>
                        <a:latin typeface="楷体" charset="0"/>
                        <a:cs typeface="楷体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51" name="Line 77"/>
                <p:cNvSpPr>
                  <a:spLocks noChangeShapeType="1"/>
                </p:cNvSpPr>
                <p:nvPr/>
              </p:nvSpPr>
              <p:spPr bwMode="auto">
                <a:xfrm>
                  <a:off x="3085" y="2227"/>
                  <a:ext cx="546" cy="1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930" y="2239"/>
                  <a:ext cx="549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Rectangle 79"/>
                <p:cNvSpPr>
                  <a:spLocks noChangeArrowheads="1"/>
                </p:cNvSpPr>
                <p:nvPr/>
              </p:nvSpPr>
              <p:spPr bwMode="auto">
                <a:xfrm>
                  <a:off x="3166" y="2048"/>
                  <a:ext cx="472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1200" b="1" dirty="0">
                      <a:solidFill>
                        <a:schemeClr val="bg1"/>
                      </a:solidFill>
                      <a:latin typeface="楷体" charset="0"/>
                      <a:ea typeface="楷体" charset="0"/>
                    </a:rPr>
                    <a:t>开始</a:t>
                  </a:r>
                </a:p>
              </p:txBody>
            </p:sp>
            <p:sp>
              <p:nvSpPr>
                <p:cNvPr id="54" name="Rectangle 80"/>
                <p:cNvSpPr>
                  <a:spLocks noChangeArrowheads="1"/>
                </p:cNvSpPr>
                <p:nvPr/>
              </p:nvSpPr>
              <p:spPr bwMode="auto">
                <a:xfrm>
                  <a:off x="4065" y="1999"/>
                  <a:ext cx="221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55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4778" y="2240"/>
                  <a:ext cx="549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Freeform 82"/>
                <p:cNvSpPr>
                  <a:spLocks noChangeArrowheads="1"/>
                </p:cNvSpPr>
                <p:nvPr/>
              </p:nvSpPr>
              <p:spPr bwMode="auto">
                <a:xfrm>
                  <a:off x="4527" y="1227"/>
                  <a:ext cx="191" cy="230"/>
                </a:xfrm>
                <a:custGeom>
                  <a:avLst/>
                  <a:gdLst>
                    <a:gd name="T0" fmla="*/ 225 w 297"/>
                    <a:gd name="T1" fmla="*/ 332 h 333"/>
                    <a:gd name="T2" fmla="*/ 285 w 297"/>
                    <a:gd name="T3" fmla="*/ 126 h 333"/>
                    <a:gd name="T4" fmla="*/ 150 w 297"/>
                    <a:gd name="T5" fmla="*/ 3 h 333"/>
                    <a:gd name="T6" fmla="*/ 15 w 297"/>
                    <a:gd name="T7" fmla="*/ 111 h 333"/>
                    <a:gd name="T8" fmla="*/ 60 w 297"/>
                    <a:gd name="T9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333">
                      <a:moveTo>
                        <a:pt x="225" y="332"/>
                      </a:moveTo>
                      <a:cubicBezTo>
                        <a:pt x="235" y="298"/>
                        <a:pt x="297" y="181"/>
                        <a:pt x="285" y="126"/>
                      </a:cubicBezTo>
                      <a:cubicBezTo>
                        <a:pt x="273" y="71"/>
                        <a:pt x="195" y="6"/>
                        <a:pt x="150" y="3"/>
                      </a:cubicBezTo>
                      <a:cubicBezTo>
                        <a:pt x="105" y="0"/>
                        <a:pt x="30" y="56"/>
                        <a:pt x="15" y="111"/>
                      </a:cubicBezTo>
                      <a:cubicBezTo>
                        <a:pt x="0" y="166"/>
                        <a:pt x="51" y="287"/>
                        <a:pt x="60" y="333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7" name="Oval 83"/>
                <p:cNvSpPr>
                  <a:spLocks noChangeArrowheads="1"/>
                </p:cNvSpPr>
                <p:nvPr/>
              </p:nvSpPr>
              <p:spPr bwMode="auto">
                <a:xfrm>
                  <a:off x="3628" y="2088"/>
                  <a:ext cx="273" cy="294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28800" rIns="21600" bIns="4680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98" name="Freeform 84"/>
                <p:cNvSpPr>
                  <a:spLocks noChangeArrowheads="1"/>
                </p:cNvSpPr>
                <p:nvPr/>
              </p:nvSpPr>
              <p:spPr bwMode="auto">
                <a:xfrm flipV="1">
                  <a:off x="4518" y="2397"/>
                  <a:ext cx="191" cy="230"/>
                </a:xfrm>
                <a:custGeom>
                  <a:avLst/>
                  <a:gdLst>
                    <a:gd name="T0" fmla="*/ 225 w 297"/>
                    <a:gd name="T1" fmla="*/ 332 h 333"/>
                    <a:gd name="T2" fmla="*/ 285 w 297"/>
                    <a:gd name="T3" fmla="*/ 126 h 333"/>
                    <a:gd name="T4" fmla="*/ 150 w 297"/>
                    <a:gd name="T5" fmla="*/ 3 h 333"/>
                    <a:gd name="T6" fmla="*/ 15 w 297"/>
                    <a:gd name="T7" fmla="*/ 111 h 333"/>
                    <a:gd name="T8" fmla="*/ 60 w 297"/>
                    <a:gd name="T9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333">
                      <a:moveTo>
                        <a:pt x="225" y="332"/>
                      </a:moveTo>
                      <a:cubicBezTo>
                        <a:pt x="235" y="298"/>
                        <a:pt x="297" y="181"/>
                        <a:pt x="285" y="126"/>
                      </a:cubicBezTo>
                      <a:cubicBezTo>
                        <a:pt x="273" y="71"/>
                        <a:pt x="195" y="6"/>
                        <a:pt x="150" y="3"/>
                      </a:cubicBezTo>
                      <a:cubicBezTo>
                        <a:pt x="105" y="0"/>
                        <a:pt x="30" y="56"/>
                        <a:pt x="15" y="111"/>
                      </a:cubicBezTo>
                      <a:cubicBezTo>
                        <a:pt x="0" y="166"/>
                        <a:pt x="51" y="287"/>
                        <a:pt x="60" y="333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9" name="Rectangle 85"/>
                <p:cNvSpPr>
                  <a:spLocks noChangeArrowheads="1"/>
                </p:cNvSpPr>
                <p:nvPr/>
              </p:nvSpPr>
              <p:spPr bwMode="auto">
                <a:xfrm>
                  <a:off x="4508" y="2548"/>
                  <a:ext cx="22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100" name="Rectangle 86"/>
                <p:cNvSpPr>
                  <a:spLocks noChangeArrowheads="1"/>
                </p:cNvSpPr>
                <p:nvPr/>
              </p:nvSpPr>
              <p:spPr bwMode="auto">
                <a:xfrm>
                  <a:off x="4942" y="2030"/>
                  <a:ext cx="221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101" name="Rectangle 87"/>
                <p:cNvSpPr>
                  <a:spLocks noChangeArrowheads="1"/>
                </p:cNvSpPr>
                <p:nvPr/>
              </p:nvSpPr>
              <p:spPr bwMode="auto">
                <a:xfrm>
                  <a:off x="3988" y="1690"/>
                  <a:ext cx="221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102" name="Freeform 88"/>
                <p:cNvSpPr>
                  <a:spLocks noChangeArrowheads="1"/>
                </p:cNvSpPr>
                <p:nvPr/>
              </p:nvSpPr>
              <p:spPr bwMode="auto">
                <a:xfrm>
                  <a:off x="4739" y="2316"/>
                  <a:ext cx="578" cy="106"/>
                </a:xfrm>
                <a:custGeom>
                  <a:avLst/>
                  <a:gdLst>
                    <a:gd name="T0" fmla="*/ 900 w 900"/>
                    <a:gd name="T1" fmla="*/ 0 h 154"/>
                    <a:gd name="T2" fmla="*/ 435 w 900"/>
                    <a:gd name="T3" fmla="*/ 151 h 154"/>
                    <a:gd name="T4" fmla="*/ 0 w 900"/>
                    <a:gd name="T5" fmla="*/ 1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00" h="154">
                      <a:moveTo>
                        <a:pt x="900" y="0"/>
                      </a:moveTo>
                      <a:cubicBezTo>
                        <a:pt x="823" y="25"/>
                        <a:pt x="585" y="148"/>
                        <a:pt x="435" y="151"/>
                      </a:cubicBezTo>
                      <a:cubicBezTo>
                        <a:pt x="285" y="154"/>
                        <a:pt x="91" y="44"/>
                        <a:pt x="0" y="16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103" name="Rectangle 89"/>
                <p:cNvSpPr>
                  <a:spLocks noChangeArrowheads="1"/>
                </p:cNvSpPr>
                <p:nvPr/>
              </p:nvSpPr>
              <p:spPr bwMode="auto">
                <a:xfrm>
                  <a:off x="4951" y="2353"/>
                  <a:ext cx="22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104" name="Rectangle 90"/>
                <p:cNvSpPr>
                  <a:spLocks noChangeArrowheads="1"/>
                </p:cNvSpPr>
                <p:nvPr/>
              </p:nvSpPr>
              <p:spPr bwMode="auto">
                <a:xfrm>
                  <a:off x="4556" y="1008"/>
                  <a:ext cx="22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105" name="Oval 91"/>
                <p:cNvSpPr>
                  <a:spLocks noChangeArrowheads="1"/>
                </p:cNvSpPr>
                <p:nvPr/>
              </p:nvSpPr>
              <p:spPr bwMode="auto">
                <a:xfrm>
                  <a:off x="4495" y="1467"/>
                  <a:ext cx="273" cy="294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28800" rIns="21600" bIns="4680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C</a:t>
                  </a:r>
                </a:p>
              </p:txBody>
            </p:sp>
            <p:sp>
              <p:nvSpPr>
                <p:cNvPr id="10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3853" y="1676"/>
                  <a:ext cx="607" cy="435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Line 93"/>
                <p:cNvSpPr>
                  <a:spLocks noChangeShapeType="1"/>
                </p:cNvSpPr>
                <p:nvPr/>
              </p:nvSpPr>
              <p:spPr bwMode="auto">
                <a:xfrm>
                  <a:off x="4614" y="1778"/>
                  <a:ext cx="0" cy="31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4787" y="1666"/>
                  <a:ext cx="607" cy="435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Rectangle 95"/>
                <p:cNvSpPr>
                  <a:spLocks noChangeArrowheads="1"/>
                </p:cNvSpPr>
                <p:nvPr/>
              </p:nvSpPr>
              <p:spPr bwMode="auto">
                <a:xfrm>
                  <a:off x="5125" y="1690"/>
                  <a:ext cx="221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110" name="Rectangle 96"/>
                <p:cNvSpPr>
                  <a:spLocks noChangeArrowheads="1"/>
                </p:cNvSpPr>
                <p:nvPr/>
              </p:nvSpPr>
              <p:spPr bwMode="auto">
                <a:xfrm>
                  <a:off x="4604" y="1742"/>
                  <a:ext cx="22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</p:grpSp>
          <p:sp>
            <p:nvSpPr>
              <p:cNvPr id="48" name="Rectangle 53"/>
              <p:cNvSpPr/>
              <p:nvPr/>
            </p:nvSpPr>
            <p:spPr>
              <a:xfrm>
                <a:off x="3373831" y="5269644"/>
                <a:ext cx="803999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b="1" kern="0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D</a:t>
                </a:r>
                <a:r>
                  <a:rPr lang="en-US" altLang="zh-CN" sz="2000" b="1" kern="0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FA</a:t>
                </a:r>
                <a:endPara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</p:grpSp>
        <p:sp>
          <p:nvSpPr>
            <p:cNvPr id="133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示例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1:   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871822" y="3712847"/>
            <a:ext cx="3325821" cy="3874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首先构造</a:t>
            </a:r>
            <a:r>
              <a:rPr lang="en-US" dirty="0">
                <a:solidFill>
                  <a:srgbClr val="FFFF00"/>
                </a:solidFill>
                <a:sym typeface="Symbol"/>
              </a:rPr>
              <a:t></a:t>
            </a:r>
            <a:r>
              <a:rPr lang="en-US" dirty="0">
                <a:solidFill>
                  <a:srgbClr val="FFFF00"/>
                </a:solidFill>
              </a:rPr>
              <a:t>  = </a:t>
            </a:r>
            <a:r>
              <a:rPr lang="en-US" dirty="0" smtClean="0">
                <a:solidFill>
                  <a:srgbClr val="FFFF00"/>
                </a:solidFill>
              </a:rPr>
              <a:t>{ {A, B, C},  {D}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52011" y="4241911"/>
            <a:ext cx="3345632" cy="6439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altLang="zh-CN" dirty="0" smtClean="0">
                <a:solidFill>
                  <a:schemeClr val="bg1"/>
                </a:solidFill>
              </a:rPr>
              <a:t>Split({A, B, C}) </a:t>
            </a:r>
            <a:r>
              <a:rPr lang="zh-CN" altLang="en-US" dirty="0" smtClean="0">
                <a:solidFill>
                  <a:schemeClr val="bg1"/>
                </a:solidFill>
              </a:rPr>
              <a:t>得到</a:t>
            </a:r>
            <a:r>
              <a:rPr lang="en-US" altLang="zh-CN" dirty="0" smtClean="0">
                <a:solidFill>
                  <a:schemeClr val="bg1"/>
                </a:solidFill>
              </a:rPr>
              <a:t> {A, C} {B};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因此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  <a:sym typeface="Symbol"/>
              </a:rPr>
              <a:t></a:t>
            </a:r>
            <a:r>
              <a:rPr lang="en-US" dirty="0">
                <a:solidFill>
                  <a:srgbClr val="FFFF00"/>
                </a:solidFill>
              </a:rPr>
              <a:t>  = { {A, C</a:t>
            </a:r>
            <a:r>
              <a:rPr lang="en-US" dirty="0" smtClean="0">
                <a:solidFill>
                  <a:srgbClr val="FFFF00"/>
                </a:solidFill>
              </a:rPr>
              <a:t>},  {B}</a:t>
            </a:r>
            <a:r>
              <a:rPr lang="en-US" dirty="0">
                <a:solidFill>
                  <a:srgbClr val="FFFF00"/>
                </a:solidFill>
              </a:rPr>
              <a:t>,  {</a:t>
            </a:r>
            <a:r>
              <a:rPr lang="en-US" dirty="0" smtClean="0">
                <a:solidFill>
                  <a:srgbClr val="FFFF00"/>
                </a:solidFill>
              </a:rPr>
              <a:t>D}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53726" y="5083072"/>
            <a:ext cx="3354680" cy="6422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altLang="zh-CN" dirty="0" smtClean="0">
                <a:solidFill>
                  <a:schemeClr val="bg1"/>
                </a:solidFill>
              </a:rPr>
              <a:t>Split({A, C}) </a:t>
            </a:r>
            <a:r>
              <a:rPr lang="zh-CN" altLang="en-US" dirty="0" smtClean="0">
                <a:solidFill>
                  <a:schemeClr val="bg1"/>
                </a:solidFill>
              </a:rPr>
              <a:t>得到</a:t>
            </a:r>
            <a:r>
              <a:rPr lang="en-US" altLang="zh-CN" dirty="0" smtClean="0">
                <a:solidFill>
                  <a:schemeClr val="bg1"/>
                </a:solidFill>
              </a:rPr>
              <a:t> {A, C};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因此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  <a:sym typeface="Symbol"/>
              </a:rPr>
              <a:t></a:t>
            </a:r>
            <a:r>
              <a:rPr lang="en-US" dirty="0">
                <a:solidFill>
                  <a:srgbClr val="FFFF00"/>
                </a:solidFill>
              </a:rPr>
              <a:t>  = { {A, C</a:t>
            </a:r>
            <a:r>
              <a:rPr lang="en-US" dirty="0" smtClean="0">
                <a:solidFill>
                  <a:srgbClr val="FFFF00"/>
                </a:solidFill>
              </a:rPr>
              <a:t>},  {B}</a:t>
            </a:r>
            <a:r>
              <a:rPr lang="en-US" dirty="0">
                <a:solidFill>
                  <a:srgbClr val="FFFF00"/>
                </a:solidFill>
              </a:rPr>
              <a:t>,  {</a:t>
            </a:r>
            <a:r>
              <a:rPr lang="en-US" dirty="0" smtClean="0">
                <a:solidFill>
                  <a:srgbClr val="FFFF00"/>
                </a:solidFill>
              </a:rPr>
              <a:t>D} }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0" name="Group 97"/>
          <p:cNvGrpSpPr/>
          <p:nvPr/>
        </p:nvGrpSpPr>
        <p:grpSpPr bwMode="auto">
          <a:xfrm>
            <a:off x="4521738" y="3990419"/>
            <a:ext cx="3551555" cy="1657350"/>
            <a:chOff x="1758" y="576"/>
            <a:chExt cx="2610" cy="1200"/>
          </a:xfrm>
        </p:grpSpPr>
        <p:sp>
          <p:nvSpPr>
            <p:cNvPr id="61" name="Oval 98"/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 smtClean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  <a:endParaRPr lang="zh-CN" altLang="en-US" sz="2000" b="1" dirty="0">
                <a:solidFill>
                  <a:srgbClr val="FFFFFF"/>
                </a:solidFill>
                <a:latin typeface="楷体" charset="0"/>
                <a:cs typeface="楷体" charset="0"/>
              </a:endParaRPr>
            </a:p>
          </p:txBody>
        </p:sp>
        <p:grpSp>
          <p:nvGrpSpPr>
            <p:cNvPr id="62" name="Group 99"/>
            <p:cNvGrpSpPr/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78" name="Oval 10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9" name="Oval 10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D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</p:grpSp>
        <p:sp>
          <p:nvSpPr>
            <p:cNvPr id="63" name="Line 102"/>
            <p:cNvSpPr>
              <a:spLocks noChangeShapeType="1"/>
            </p:cNvSpPr>
            <p:nvPr/>
          </p:nvSpPr>
          <p:spPr bwMode="auto">
            <a:xfrm>
              <a:off x="1758" y="1248"/>
              <a:ext cx="517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3"/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104"/>
            <p:cNvSpPr>
              <a:spLocks noChangeArrowheads="1"/>
            </p:cNvSpPr>
            <p:nvPr/>
          </p:nvSpPr>
          <p:spPr bwMode="auto">
            <a:xfrm>
              <a:off x="1848" y="1029"/>
              <a:ext cx="5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200" b="1" dirty="0">
                  <a:solidFill>
                    <a:srgbClr val="FFFFFF"/>
                  </a:solidFill>
                  <a:latin typeface="楷体" charset="0"/>
                  <a:ea typeface="楷体" charset="0"/>
                </a:rPr>
                <a:t>开始</a:t>
              </a:r>
            </a:p>
          </p:txBody>
        </p:sp>
        <p:sp>
          <p:nvSpPr>
            <p:cNvPr id="66" name="Rectangle 105"/>
            <p:cNvSpPr>
              <a:spLocks noChangeArrowheads="1"/>
            </p:cNvSpPr>
            <p:nvPr/>
          </p:nvSpPr>
          <p:spPr bwMode="auto">
            <a:xfrm>
              <a:off x="2765" y="955"/>
              <a:ext cx="2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67" name="Line 106"/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07"/>
            <p:cNvSpPr>
              <a:spLocks noChangeArrowheads="1"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 smtClean="0">
                  <a:solidFill>
                    <a:srgbClr val="FFFFFF"/>
                  </a:solidFill>
                  <a:latin typeface="楷体" charset="0"/>
                  <a:cs typeface="楷体" charset="0"/>
                </a:rPr>
                <a:t>AC</a:t>
              </a:r>
              <a:endParaRPr lang="zh-CN" altLang="en-US" sz="1200" b="1" dirty="0">
                <a:solidFill>
                  <a:srgbClr val="FFFFFF"/>
                </a:solidFill>
                <a:latin typeface="楷体" charset="0"/>
                <a:cs typeface="楷体" charset="0"/>
              </a:endParaRPr>
            </a:p>
          </p:txBody>
        </p:sp>
        <p:sp>
          <p:nvSpPr>
            <p:cNvPr id="70" name="Freeform 109"/>
            <p:cNvSpPr>
              <a:spLocks noChangeArrowheads="1"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auto">
            <a:xfrm>
              <a:off x="3244" y="1528"/>
              <a:ext cx="23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74" name="Freeform 113"/>
            <p:cNvSpPr>
              <a:spLocks noChangeArrowheads="1"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75" name="Rectangle 114"/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76" name="Freeform 115"/>
            <p:cNvSpPr>
              <a:spLocks noChangeArrowheads="1"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77" name="Rectangle 116"/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10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38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71822" y="3712847"/>
            <a:ext cx="3724059" cy="3874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首先构造</a:t>
            </a:r>
            <a:r>
              <a:rPr lang="en-US" dirty="0">
                <a:solidFill>
                  <a:srgbClr val="FFFF00"/>
                </a:solidFill>
                <a:sym typeface="Symbol"/>
              </a:rPr>
              <a:t></a:t>
            </a:r>
            <a:r>
              <a:rPr lang="en-US" dirty="0">
                <a:solidFill>
                  <a:srgbClr val="FFFF00"/>
                </a:solidFill>
              </a:rPr>
              <a:t>  = </a:t>
            </a:r>
            <a:r>
              <a:rPr lang="en-US" dirty="0" smtClean="0">
                <a:solidFill>
                  <a:srgbClr val="FFFF00"/>
                </a:solidFill>
              </a:rPr>
              <a:t>{ {A, B, C},  {D, E, F, G}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52011" y="4241911"/>
            <a:ext cx="3754633" cy="8376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altLang="zh-CN" dirty="0" smtClean="0">
                <a:solidFill>
                  <a:schemeClr val="bg1"/>
                </a:solidFill>
              </a:rPr>
              <a:t>Split({A, B, C}) </a:t>
            </a:r>
            <a:r>
              <a:rPr lang="zh-CN" altLang="en-US" dirty="0" smtClean="0">
                <a:solidFill>
                  <a:schemeClr val="bg1"/>
                </a:solidFill>
              </a:rPr>
              <a:t>得到</a:t>
            </a:r>
            <a:r>
              <a:rPr lang="en-US" altLang="zh-CN" dirty="0" smtClean="0">
                <a:solidFill>
                  <a:schemeClr val="bg1"/>
                </a:solidFill>
              </a:rPr>
              <a:t> {A, C} {B};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Split({D, E, F, G}) </a:t>
            </a:r>
            <a:r>
              <a:rPr lang="zh-CN" altLang="en-US" dirty="0" smtClean="0">
                <a:solidFill>
                  <a:schemeClr val="bg1"/>
                </a:solidFill>
              </a:rPr>
              <a:t>得到</a:t>
            </a:r>
            <a:r>
              <a:rPr lang="en-US" altLang="zh-CN" dirty="0" smtClean="0">
                <a:solidFill>
                  <a:schemeClr val="bg1"/>
                </a:solidFill>
              </a:rPr>
              <a:t> {D, E, F, G}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因此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  <a:sym typeface="Symbol"/>
              </a:rPr>
              <a:t></a:t>
            </a:r>
            <a:r>
              <a:rPr lang="en-US" dirty="0">
                <a:solidFill>
                  <a:srgbClr val="FFFF00"/>
                </a:solidFill>
              </a:rPr>
              <a:t>  = { {A, C</a:t>
            </a:r>
            <a:r>
              <a:rPr lang="en-US" dirty="0" smtClean="0">
                <a:solidFill>
                  <a:srgbClr val="FFFF00"/>
                </a:solidFill>
              </a:rPr>
              <a:t>},  {B}</a:t>
            </a:r>
            <a:r>
              <a:rPr lang="en-US" dirty="0">
                <a:solidFill>
                  <a:srgbClr val="FFFF00"/>
                </a:solidFill>
              </a:rPr>
              <a:t>,  {</a:t>
            </a:r>
            <a:r>
              <a:rPr lang="en-US" dirty="0" smtClean="0">
                <a:solidFill>
                  <a:srgbClr val="FFFF00"/>
                </a:solidFill>
              </a:rPr>
              <a:t>D, E, F, G}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53726" y="5201454"/>
            <a:ext cx="3752918" cy="6422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x-none" altLang="zh-CN" dirty="0" smtClean="0">
                <a:solidFill>
                  <a:schemeClr val="bg1"/>
                </a:solidFill>
              </a:rPr>
              <a:t>Split({A, C}) </a:t>
            </a:r>
            <a:r>
              <a:rPr lang="zh-CN" altLang="en-US" dirty="0" smtClean="0">
                <a:solidFill>
                  <a:schemeClr val="bg1"/>
                </a:solidFill>
              </a:rPr>
              <a:t>得到</a:t>
            </a:r>
            <a:r>
              <a:rPr lang="en-US" altLang="zh-CN" dirty="0" smtClean="0">
                <a:solidFill>
                  <a:schemeClr val="bg1"/>
                </a:solidFill>
              </a:rPr>
              <a:t> {A} {C};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因此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  <a:sym typeface="Symbol"/>
              </a:rPr>
              <a:t></a:t>
            </a:r>
            <a:r>
              <a:rPr lang="en-US" dirty="0">
                <a:solidFill>
                  <a:srgbClr val="FFFF00"/>
                </a:solidFill>
              </a:rPr>
              <a:t>  = { {</a:t>
            </a:r>
            <a:r>
              <a:rPr lang="en-US" dirty="0" smtClean="0">
                <a:solidFill>
                  <a:srgbClr val="FFFF00"/>
                </a:solidFill>
              </a:rPr>
              <a:t>A} {C},  {B}</a:t>
            </a:r>
            <a:r>
              <a:rPr lang="en-US" dirty="0">
                <a:solidFill>
                  <a:srgbClr val="FFFF00"/>
                </a:solidFill>
              </a:rPr>
              <a:t>,  {</a:t>
            </a:r>
            <a:r>
              <a:rPr lang="en-US" dirty="0" smtClean="0">
                <a:solidFill>
                  <a:srgbClr val="FFFF00"/>
                </a:solidFill>
              </a:rPr>
              <a:t>D, E, F, G}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73" y="968849"/>
            <a:ext cx="706281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示例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1:   </a:t>
            </a:r>
            <a:r>
              <a:rPr lang="hr-HR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(a|b)*(aa|bb)(a|b)</a:t>
            </a:r>
            <a:r>
              <a:rPr lang="hr-HR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*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DFA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801430" y="1434149"/>
            <a:ext cx="5599862" cy="2152135"/>
            <a:chOff x="801430" y="1294243"/>
            <a:chExt cx="5599862" cy="2152135"/>
          </a:xfrm>
        </p:grpSpPr>
        <p:sp>
          <p:nvSpPr>
            <p:cNvPr id="134" name="Line 77"/>
            <p:cNvSpPr>
              <a:spLocks noChangeShapeType="1"/>
            </p:cNvSpPr>
            <p:nvPr/>
          </p:nvSpPr>
          <p:spPr bwMode="auto">
            <a:xfrm>
              <a:off x="960905" y="2318341"/>
              <a:ext cx="826111" cy="1528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79"/>
            <p:cNvSpPr>
              <a:spLocks noChangeArrowheads="1"/>
            </p:cNvSpPr>
            <p:nvPr/>
          </p:nvSpPr>
          <p:spPr bwMode="auto">
            <a:xfrm>
              <a:off x="1083460" y="2044739"/>
              <a:ext cx="714148" cy="424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200" b="1" dirty="0">
                  <a:solidFill>
                    <a:schemeClr val="bg1"/>
                  </a:solidFill>
                  <a:latin typeface="楷体" charset="0"/>
                  <a:ea typeface="楷体" charset="0"/>
                </a:rPr>
                <a:t>开始</a:t>
              </a:r>
            </a:p>
          </p:txBody>
        </p:sp>
        <p:sp>
          <p:nvSpPr>
            <p:cNvPr id="137" name="Rectangle 80"/>
            <p:cNvSpPr>
              <a:spLocks noChangeArrowheads="1"/>
            </p:cNvSpPr>
            <p:nvPr/>
          </p:nvSpPr>
          <p:spPr bwMode="auto">
            <a:xfrm>
              <a:off x="4952264" y="2539975"/>
              <a:ext cx="334378" cy="363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139" name="Freeform 82"/>
            <p:cNvSpPr>
              <a:spLocks noChangeArrowheads="1"/>
            </p:cNvSpPr>
            <p:nvPr/>
          </p:nvSpPr>
          <p:spPr bwMode="auto">
            <a:xfrm>
              <a:off x="4058066" y="1317171"/>
              <a:ext cx="288988" cy="351556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140" name="Oval 83"/>
            <p:cNvSpPr>
              <a:spLocks noChangeArrowheads="1"/>
            </p:cNvSpPr>
            <p:nvPr/>
          </p:nvSpPr>
          <p:spPr bwMode="auto">
            <a:xfrm>
              <a:off x="1782477" y="2105879"/>
              <a:ext cx="413056" cy="4493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 smtClean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  <a:endParaRPr lang="en-US" altLang="zh-CN" sz="2000" b="1" dirty="0">
                <a:solidFill>
                  <a:srgbClr val="FFFFFF"/>
                </a:solidFill>
                <a:latin typeface="楷体" charset="0"/>
                <a:cs typeface="楷体" charset="0"/>
              </a:endParaRPr>
            </a:p>
          </p:txBody>
        </p:sp>
        <p:sp>
          <p:nvSpPr>
            <p:cNvPr id="141" name="Freeform 84"/>
            <p:cNvSpPr>
              <a:spLocks noChangeArrowheads="1"/>
            </p:cNvSpPr>
            <p:nvPr/>
          </p:nvSpPr>
          <p:spPr bwMode="auto">
            <a:xfrm flipV="1">
              <a:off x="4048988" y="3094822"/>
              <a:ext cx="288988" cy="351556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142" name="Rectangle 85"/>
            <p:cNvSpPr>
              <a:spLocks noChangeArrowheads="1"/>
            </p:cNvSpPr>
            <p:nvPr/>
          </p:nvSpPr>
          <p:spPr bwMode="auto">
            <a:xfrm>
              <a:off x="4384153" y="1937032"/>
              <a:ext cx="335891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143" name="Rectangle 86"/>
            <p:cNvSpPr>
              <a:spLocks noChangeArrowheads="1"/>
            </p:cNvSpPr>
            <p:nvPr/>
          </p:nvSpPr>
          <p:spPr bwMode="auto">
            <a:xfrm>
              <a:off x="3275833" y="2533861"/>
              <a:ext cx="334378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144" name="Rectangle 87"/>
            <p:cNvSpPr>
              <a:spLocks noChangeArrowheads="1"/>
            </p:cNvSpPr>
            <p:nvPr/>
          </p:nvSpPr>
          <p:spPr bwMode="auto">
            <a:xfrm>
              <a:off x="2047257" y="1615229"/>
              <a:ext cx="334378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146" name="Rectangle 89"/>
            <p:cNvSpPr>
              <a:spLocks noChangeArrowheads="1"/>
            </p:cNvSpPr>
            <p:nvPr/>
          </p:nvSpPr>
          <p:spPr bwMode="auto">
            <a:xfrm>
              <a:off x="3222877" y="1531161"/>
              <a:ext cx="335891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147" name="Rectangle 90"/>
            <p:cNvSpPr>
              <a:spLocks noChangeArrowheads="1"/>
            </p:cNvSpPr>
            <p:nvPr/>
          </p:nvSpPr>
          <p:spPr bwMode="auto">
            <a:xfrm>
              <a:off x="4348567" y="1294243"/>
              <a:ext cx="335891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149" name="Line 92"/>
            <p:cNvSpPr>
              <a:spLocks noChangeShapeType="1"/>
            </p:cNvSpPr>
            <p:nvPr/>
          </p:nvSpPr>
          <p:spPr bwMode="auto">
            <a:xfrm flipV="1">
              <a:off x="2122908" y="1991241"/>
              <a:ext cx="341944" cy="16049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95"/>
            <p:cNvSpPr>
              <a:spLocks noChangeArrowheads="1"/>
            </p:cNvSpPr>
            <p:nvPr/>
          </p:nvSpPr>
          <p:spPr bwMode="auto">
            <a:xfrm>
              <a:off x="4359158" y="3068837"/>
              <a:ext cx="334378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153" name="Rectangle 96"/>
            <p:cNvSpPr>
              <a:spLocks noChangeArrowheads="1"/>
            </p:cNvSpPr>
            <p:nvPr/>
          </p:nvSpPr>
          <p:spPr bwMode="auto">
            <a:xfrm>
              <a:off x="4766162" y="1491420"/>
              <a:ext cx="335891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130" name="Rectangle 53"/>
            <p:cNvSpPr/>
            <p:nvPr/>
          </p:nvSpPr>
          <p:spPr>
            <a:xfrm>
              <a:off x="801430" y="2869747"/>
              <a:ext cx="803999" cy="3604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schemeClr val="bg1"/>
                  </a:solidFill>
                  <a:latin typeface="楷体" charset="0"/>
                  <a:cs typeface="楷体" charset="0"/>
                </a:rPr>
                <a:t>D</a:t>
              </a:r>
              <a:r>
                <a:rPr lang="en-US" altLang="zh-CN" sz="2000" b="1" kern="0" dirty="0" smtClean="0">
                  <a:solidFill>
                    <a:schemeClr val="bg1"/>
                  </a:solidFill>
                  <a:latin typeface="楷体" charset="0"/>
                  <a:cs typeface="楷体" charset="0"/>
                </a:rPr>
                <a:t>FA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charset="0"/>
                <a:cs typeface="楷体" charset="0"/>
              </a:endParaRPr>
            </a:p>
          </p:txBody>
        </p:sp>
        <p:sp>
          <p:nvSpPr>
            <p:cNvPr id="156" name="Oval 73"/>
            <p:cNvSpPr>
              <a:spLocks noChangeArrowheads="1"/>
            </p:cNvSpPr>
            <p:nvPr/>
          </p:nvSpPr>
          <p:spPr bwMode="auto">
            <a:xfrm>
              <a:off x="2395710" y="2623811"/>
              <a:ext cx="413056" cy="4493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C</a:t>
              </a:r>
            </a:p>
          </p:txBody>
        </p:sp>
        <p:sp>
          <p:nvSpPr>
            <p:cNvPr id="157" name="Oval 91"/>
            <p:cNvSpPr>
              <a:spLocks noChangeArrowheads="1"/>
            </p:cNvSpPr>
            <p:nvPr/>
          </p:nvSpPr>
          <p:spPr bwMode="auto">
            <a:xfrm>
              <a:off x="2439588" y="1653210"/>
              <a:ext cx="413056" cy="4493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89487" y="1642449"/>
              <a:ext cx="413056" cy="449380"/>
              <a:chOff x="3989487" y="1642449"/>
              <a:chExt cx="413056" cy="449380"/>
            </a:xfrm>
          </p:grpSpPr>
          <p:sp>
            <p:nvSpPr>
              <p:cNvPr id="159" name="Oval 91"/>
              <p:cNvSpPr>
                <a:spLocks noChangeArrowheads="1"/>
              </p:cNvSpPr>
              <p:nvPr/>
            </p:nvSpPr>
            <p:spPr bwMode="auto">
              <a:xfrm>
                <a:off x="3989487" y="1642449"/>
                <a:ext cx="413056" cy="4493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D</a:t>
                </a:r>
              </a:p>
            </p:txBody>
          </p:sp>
          <p:sp>
            <p:nvSpPr>
              <p:cNvPr id="161" name="Oval 75"/>
              <p:cNvSpPr>
                <a:spLocks noChangeArrowheads="1"/>
              </p:cNvSpPr>
              <p:nvPr/>
            </p:nvSpPr>
            <p:spPr bwMode="auto">
              <a:xfrm>
                <a:off x="4034764" y="1687530"/>
                <a:ext cx="324326" cy="35284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945609" y="2613050"/>
              <a:ext cx="413056" cy="449380"/>
              <a:chOff x="3945609" y="2613050"/>
              <a:chExt cx="413056" cy="449380"/>
            </a:xfrm>
          </p:grpSpPr>
          <p:sp>
            <p:nvSpPr>
              <p:cNvPr id="158" name="Oval 73"/>
              <p:cNvSpPr>
                <a:spLocks noChangeArrowheads="1"/>
              </p:cNvSpPr>
              <p:nvPr/>
            </p:nvSpPr>
            <p:spPr bwMode="auto">
              <a:xfrm>
                <a:off x="3945609" y="2613050"/>
                <a:ext cx="413056" cy="4493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F</a:t>
                </a:r>
              </a:p>
            </p:txBody>
          </p:sp>
          <p:sp>
            <p:nvSpPr>
              <p:cNvPr id="162" name="Oval 75"/>
              <p:cNvSpPr>
                <a:spLocks noChangeArrowheads="1"/>
              </p:cNvSpPr>
              <p:nvPr/>
            </p:nvSpPr>
            <p:spPr bwMode="auto">
              <a:xfrm>
                <a:off x="3993427" y="2668594"/>
                <a:ext cx="324326" cy="35284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5512760" y="1644183"/>
              <a:ext cx="413056" cy="449380"/>
              <a:chOff x="3989487" y="1642449"/>
              <a:chExt cx="413056" cy="449380"/>
            </a:xfrm>
          </p:grpSpPr>
          <p:sp>
            <p:nvSpPr>
              <p:cNvPr id="164" name="Oval 91"/>
              <p:cNvSpPr>
                <a:spLocks noChangeArrowheads="1"/>
              </p:cNvSpPr>
              <p:nvPr/>
            </p:nvSpPr>
            <p:spPr bwMode="auto">
              <a:xfrm>
                <a:off x="3989487" y="1642449"/>
                <a:ext cx="413056" cy="4493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4034764" y="1687530"/>
                <a:ext cx="324326" cy="35284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511934" y="2614784"/>
              <a:ext cx="413056" cy="449380"/>
              <a:chOff x="3945609" y="2613050"/>
              <a:chExt cx="413056" cy="449380"/>
            </a:xfrm>
          </p:grpSpPr>
          <p:sp>
            <p:nvSpPr>
              <p:cNvPr id="167" name="Oval 73"/>
              <p:cNvSpPr>
                <a:spLocks noChangeArrowheads="1"/>
              </p:cNvSpPr>
              <p:nvPr/>
            </p:nvSpPr>
            <p:spPr bwMode="auto">
              <a:xfrm>
                <a:off x="3945609" y="2613050"/>
                <a:ext cx="413056" cy="4493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G</a:t>
                </a:r>
              </a:p>
            </p:txBody>
          </p:sp>
          <p:sp>
            <p:nvSpPr>
              <p:cNvPr id="168" name="Oval 75"/>
              <p:cNvSpPr>
                <a:spLocks noChangeArrowheads="1"/>
              </p:cNvSpPr>
              <p:nvPr/>
            </p:nvSpPr>
            <p:spPr bwMode="auto">
              <a:xfrm>
                <a:off x="3993427" y="2668594"/>
                <a:ext cx="324326" cy="35284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</p:grpSp>
        <p:sp>
          <p:nvSpPr>
            <p:cNvPr id="169" name="Line 92"/>
            <p:cNvSpPr>
              <a:spLocks noChangeShapeType="1"/>
            </p:cNvSpPr>
            <p:nvPr/>
          </p:nvSpPr>
          <p:spPr bwMode="auto">
            <a:xfrm>
              <a:off x="2081570" y="2551656"/>
              <a:ext cx="318620" cy="16033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7"/>
            <p:cNvSpPr>
              <a:spLocks noChangeShapeType="1"/>
            </p:cNvSpPr>
            <p:nvPr/>
          </p:nvSpPr>
          <p:spPr bwMode="auto">
            <a:xfrm>
              <a:off x="2867704" y="1868077"/>
              <a:ext cx="1082386" cy="2002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7"/>
            <p:cNvSpPr>
              <a:spLocks noChangeShapeType="1"/>
            </p:cNvSpPr>
            <p:nvPr/>
          </p:nvSpPr>
          <p:spPr bwMode="auto">
            <a:xfrm>
              <a:off x="2794076" y="2870665"/>
              <a:ext cx="1156013" cy="2138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77"/>
            <p:cNvSpPr>
              <a:spLocks noChangeShapeType="1"/>
            </p:cNvSpPr>
            <p:nvPr/>
          </p:nvSpPr>
          <p:spPr bwMode="auto">
            <a:xfrm>
              <a:off x="4408555" y="1859049"/>
              <a:ext cx="1082386" cy="2002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77"/>
            <p:cNvSpPr>
              <a:spLocks noChangeShapeType="1"/>
            </p:cNvSpPr>
            <p:nvPr/>
          </p:nvSpPr>
          <p:spPr bwMode="auto">
            <a:xfrm>
              <a:off x="4334927" y="2861637"/>
              <a:ext cx="1156013" cy="2138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77"/>
            <p:cNvSpPr>
              <a:spLocks noChangeShapeType="1"/>
            </p:cNvSpPr>
            <p:nvPr/>
          </p:nvSpPr>
          <p:spPr bwMode="auto">
            <a:xfrm flipH="1" flipV="1">
              <a:off x="4412907" y="1958660"/>
              <a:ext cx="1130134" cy="79637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7"/>
            <p:cNvSpPr>
              <a:spLocks noChangeShapeType="1"/>
            </p:cNvSpPr>
            <p:nvPr/>
          </p:nvSpPr>
          <p:spPr bwMode="auto">
            <a:xfrm flipV="1">
              <a:off x="4348328" y="2033993"/>
              <a:ext cx="1183950" cy="69952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stealth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Rectangle 80"/>
            <p:cNvSpPr>
              <a:spLocks noChangeArrowheads="1"/>
            </p:cNvSpPr>
            <p:nvPr/>
          </p:nvSpPr>
          <p:spPr bwMode="auto">
            <a:xfrm>
              <a:off x="4383529" y="2283424"/>
              <a:ext cx="334378" cy="363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195" name="Arc 194"/>
            <p:cNvSpPr/>
            <p:nvPr/>
          </p:nvSpPr>
          <p:spPr>
            <a:xfrm>
              <a:off x="2421718" y="2066279"/>
              <a:ext cx="570450" cy="581141"/>
            </a:xfrm>
            <a:prstGeom prst="arc">
              <a:avLst>
                <a:gd name="adj1" fmla="val 17853682"/>
                <a:gd name="adj2" fmla="val 5286392"/>
              </a:avLst>
            </a:prstGeom>
            <a:ln w="15875"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86"/>
            <p:cNvSpPr>
              <a:spLocks noChangeArrowheads="1"/>
            </p:cNvSpPr>
            <p:nvPr/>
          </p:nvSpPr>
          <p:spPr bwMode="auto">
            <a:xfrm>
              <a:off x="2986942" y="2115882"/>
              <a:ext cx="334378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199" name="Arc 198"/>
            <p:cNvSpPr/>
            <p:nvPr/>
          </p:nvSpPr>
          <p:spPr>
            <a:xfrm rot="10800000">
              <a:off x="2400190" y="2132582"/>
              <a:ext cx="432242" cy="482551"/>
            </a:xfrm>
            <a:prstGeom prst="arc">
              <a:avLst>
                <a:gd name="adj1" fmla="val 17001020"/>
                <a:gd name="adj2" fmla="val 5023836"/>
              </a:avLst>
            </a:prstGeom>
            <a:ln w="15875"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86"/>
            <p:cNvSpPr>
              <a:spLocks noChangeArrowheads="1"/>
            </p:cNvSpPr>
            <p:nvPr/>
          </p:nvSpPr>
          <p:spPr bwMode="auto">
            <a:xfrm>
              <a:off x="2385932" y="2096090"/>
              <a:ext cx="334378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 smtClean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  <a:endParaRPr lang="en-US" altLang="zh-CN" sz="2000" b="1" dirty="0">
                <a:solidFill>
                  <a:srgbClr val="FFFFFF"/>
                </a:solidFill>
                <a:latin typeface="楷体" charset="0"/>
                <a:cs typeface="楷体" charset="0"/>
              </a:endParaRPr>
            </a:p>
          </p:txBody>
        </p:sp>
        <p:sp>
          <p:nvSpPr>
            <p:cNvPr id="205" name="Arc 204"/>
            <p:cNvSpPr/>
            <p:nvPr/>
          </p:nvSpPr>
          <p:spPr>
            <a:xfrm>
              <a:off x="5501690" y="2024964"/>
              <a:ext cx="570450" cy="581141"/>
            </a:xfrm>
            <a:prstGeom prst="arc">
              <a:avLst>
                <a:gd name="adj1" fmla="val 17853682"/>
                <a:gd name="adj2" fmla="val 5286392"/>
              </a:avLst>
            </a:prstGeom>
            <a:ln w="15875"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86"/>
            <p:cNvSpPr>
              <a:spLocks noChangeArrowheads="1"/>
            </p:cNvSpPr>
            <p:nvPr/>
          </p:nvSpPr>
          <p:spPr bwMode="auto">
            <a:xfrm>
              <a:off x="6066914" y="2096091"/>
              <a:ext cx="334378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207" name="Arc 206"/>
            <p:cNvSpPr/>
            <p:nvPr/>
          </p:nvSpPr>
          <p:spPr>
            <a:xfrm rot="10800000">
              <a:off x="5480162" y="2112791"/>
              <a:ext cx="432242" cy="482551"/>
            </a:xfrm>
            <a:prstGeom prst="arc">
              <a:avLst>
                <a:gd name="adj1" fmla="val 17001020"/>
                <a:gd name="adj2" fmla="val 5023836"/>
              </a:avLst>
            </a:prstGeom>
            <a:ln w="15875"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86"/>
            <p:cNvSpPr>
              <a:spLocks noChangeArrowheads="1"/>
            </p:cNvSpPr>
            <p:nvPr/>
          </p:nvSpPr>
          <p:spPr bwMode="auto">
            <a:xfrm>
              <a:off x="5487430" y="2108585"/>
              <a:ext cx="334378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</p:grpSp>
      <p:sp>
        <p:nvSpPr>
          <p:cNvPr id="216" name="Rectangle 86"/>
          <p:cNvSpPr>
            <a:spLocks noChangeArrowheads="1"/>
          </p:cNvSpPr>
          <p:nvPr/>
        </p:nvSpPr>
        <p:spPr bwMode="auto">
          <a:xfrm>
            <a:off x="2043225" y="2669811"/>
            <a:ext cx="334378" cy="36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 dirty="0" smtClean="0">
                <a:solidFill>
                  <a:srgbClr val="FFFFFF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rgbClr val="FFFFFF"/>
              </a:solidFill>
              <a:latin typeface="楷体" charset="0"/>
              <a:cs typeface="楷体" charset="0"/>
            </a:endParaRPr>
          </a:p>
        </p:txBody>
      </p:sp>
      <p:grpSp>
        <p:nvGrpSpPr>
          <p:cNvPr id="336" name="Group 335"/>
          <p:cNvGrpSpPr/>
          <p:nvPr/>
        </p:nvGrpSpPr>
        <p:grpSpPr>
          <a:xfrm>
            <a:off x="3987075" y="3770989"/>
            <a:ext cx="4300578" cy="1488598"/>
            <a:chOff x="5020342" y="391761"/>
            <a:chExt cx="4300578" cy="1488598"/>
          </a:xfrm>
        </p:grpSpPr>
        <p:sp>
          <p:nvSpPr>
            <p:cNvPr id="326" name="Line 92"/>
            <p:cNvSpPr>
              <a:spLocks noChangeShapeType="1"/>
            </p:cNvSpPr>
            <p:nvPr/>
          </p:nvSpPr>
          <p:spPr bwMode="auto">
            <a:xfrm>
              <a:off x="6206704" y="1337301"/>
              <a:ext cx="318620" cy="16033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77"/>
            <p:cNvSpPr>
              <a:spLocks noChangeShapeType="1"/>
            </p:cNvSpPr>
            <p:nvPr/>
          </p:nvSpPr>
          <p:spPr bwMode="auto">
            <a:xfrm>
              <a:off x="5020342" y="1125509"/>
              <a:ext cx="826111" cy="1528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79"/>
            <p:cNvSpPr>
              <a:spLocks noChangeArrowheads="1"/>
            </p:cNvSpPr>
            <p:nvPr/>
          </p:nvSpPr>
          <p:spPr bwMode="auto">
            <a:xfrm>
              <a:off x="5142897" y="851907"/>
              <a:ext cx="714148" cy="424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200" b="1" dirty="0">
                  <a:solidFill>
                    <a:schemeClr val="bg1"/>
                  </a:solidFill>
                  <a:latin typeface="楷体" charset="0"/>
                  <a:ea typeface="楷体" charset="0"/>
                </a:rPr>
                <a:t>开始</a:t>
              </a:r>
            </a:p>
          </p:txBody>
        </p:sp>
        <p:sp>
          <p:nvSpPr>
            <p:cNvPr id="222" name="Oval 83"/>
            <p:cNvSpPr>
              <a:spLocks noChangeArrowheads="1"/>
            </p:cNvSpPr>
            <p:nvPr/>
          </p:nvSpPr>
          <p:spPr bwMode="auto">
            <a:xfrm>
              <a:off x="5841914" y="913047"/>
              <a:ext cx="413056" cy="4493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 smtClean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  <a:endParaRPr lang="en-US" altLang="zh-CN" sz="2000" b="1" dirty="0">
                <a:solidFill>
                  <a:srgbClr val="FFFFFF"/>
                </a:solidFill>
                <a:latin typeface="楷体" charset="0"/>
                <a:cs typeface="楷体" charset="0"/>
              </a:endParaRPr>
            </a:p>
          </p:txBody>
        </p:sp>
        <p:sp>
          <p:nvSpPr>
            <p:cNvPr id="223" name="Rectangle 87"/>
            <p:cNvSpPr>
              <a:spLocks noChangeArrowheads="1"/>
            </p:cNvSpPr>
            <p:nvPr/>
          </p:nvSpPr>
          <p:spPr bwMode="auto">
            <a:xfrm>
              <a:off x="6106694" y="422397"/>
              <a:ext cx="334378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224" name="Line 92"/>
            <p:cNvSpPr>
              <a:spLocks noChangeShapeType="1"/>
            </p:cNvSpPr>
            <p:nvPr/>
          </p:nvSpPr>
          <p:spPr bwMode="auto">
            <a:xfrm flipV="1">
              <a:off x="6182345" y="798409"/>
              <a:ext cx="341944" cy="16049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Oval 73"/>
            <p:cNvSpPr>
              <a:spLocks noChangeArrowheads="1"/>
            </p:cNvSpPr>
            <p:nvPr/>
          </p:nvSpPr>
          <p:spPr bwMode="auto">
            <a:xfrm>
              <a:off x="6455147" y="1430979"/>
              <a:ext cx="413056" cy="4493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C</a:t>
              </a:r>
            </a:p>
          </p:txBody>
        </p:sp>
        <p:sp>
          <p:nvSpPr>
            <p:cNvPr id="226" name="Oval 91"/>
            <p:cNvSpPr>
              <a:spLocks noChangeArrowheads="1"/>
            </p:cNvSpPr>
            <p:nvPr/>
          </p:nvSpPr>
          <p:spPr bwMode="auto">
            <a:xfrm>
              <a:off x="6499025" y="460378"/>
              <a:ext cx="413056" cy="4493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227" name="Arc 226"/>
            <p:cNvSpPr/>
            <p:nvPr/>
          </p:nvSpPr>
          <p:spPr>
            <a:xfrm>
              <a:off x="6481155" y="873447"/>
              <a:ext cx="570450" cy="581141"/>
            </a:xfrm>
            <a:prstGeom prst="arc">
              <a:avLst>
                <a:gd name="adj1" fmla="val 17853682"/>
                <a:gd name="adj2" fmla="val 5286392"/>
              </a:avLst>
            </a:prstGeom>
            <a:ln w="15875"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86"/>
            <p:cNvSpPr>
              <a:spLocks noChangeArrowheads="1"/>
            </p:cNvSpPr>
            <p:nvPr/>
          </p:nvSpPr>
          <p:spPr bwMode="auto">
            <a:xfrm>
              <a:off x="7046379" y="923050"/>
              <a:ext cx="334378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229" name="Arc 228"/>
            <p:cNvSpPr/>
            <p:nvPr/>
          </p:nvSpPr>
          <p:spPr>
            <a:xfrm rot="10800000">
              <a:off x="6459627" y="939750"/>
              <a:ext cx="432242" cy="482551"/>
            </a:xfrm>
            <a:prstGeom prst="arc">
              <a:avLst>
                <a:gd name="adj1" fmla="val 17001020"/>
                <a:gd name="adj2" fmla="val 5023836"/>
              </a:avLst>
            </a:prstGeom>
            <a:ln w="15875"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86"/>
            <p:cNvSpPr>
              <a:spLocks noChangeArrowheads="1"/>
            </p:cNvSpPr>
            <p:nvPr/>
          </p:nvSpPr>
          <p:spPr bwMode="auto">
            <a:xfrm>
              <a:off x="6445369" y="903258"/>
              <a:ext cx="334378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 smtClean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  <a:endParaRPr lang="en-US" altLang="zh-CN" sz="2000" b="1" dirty="0">
                <a:solidFill>
                  <a:srgbClr val="FFFFFF"/>
                </a:solidFill>
                <a:latin typeface="楷体" charset="0"/>
                <a:cs typeface="楷体" charset="0"/>
              </a:endParaRPr>
            </a:p>
          </p:txBody>
        </p:sp>
        <p:sp>
          <p:nvSpPr>
            <p:cNvPr id="327" name="Rectangle 86"/>
            <p:cNvSpPr>
              <a:spLocks noChangeArrowheads="1"/>
            </p:cNvSpPr>
            <p:nvPr/>
          </p:nvSpPr>
          <p:spPr bwMode="auto">
            <a:xfrm>
              <a:off x="6134951" y="1315548"/>
              <a:ext cx="334378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 smtClean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  <a:endParaRPr lang="en-US" altLang="zh-CN" sz="2000" b="1" dirty="0">
                <a:solidFill>
                  <a:srgbClr val="FFFFFF"/>
                </a:solidFill>
                <a:latin typeface="楷体" charset="0"/>
                <a:cs typeface="楷体" charset="0"/>
              </a:endParaRPr>
            </a:p>
          </p:txBody>
        </p:sp>
        <p:sp>
          <p:nvSpPr>
            <p:cNvPr id="328" name="Oval 73"/>
            <p:cNvSpPr>
              <a:spLocks noChangeArrowheads="1"/>
            </p:cNvSpPr>
            <p:nvPr/>
          </p:nvSpPr>
          <p:spPr bwMode="auto">
            <a:xfrm>
              <a:off x="7994283" y="828315"/>
              <a:ext cx="451793" cy="46310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FFFF"/>
                  </a:solidFill>
                  <a:latin typeface="楷体" charset="0"/>
                  <a:cs typeface="楷体" charset="0"/>
                </a:rPr>
                <a:t>DEFG</a:t>
              </a:r>
              <a:endParaRPr lang="en-US" altLang="zh-CN" sz="1000" b="1" dirty="0">
                <a:solidFill>
                  <a:srgbClr val="FFFFFF"/>
                </a:solidFill>
                <a:latin typeface="楷体" charset="0"/>
                <a:cs typeface="楷体" charset="0"/>
              </a:endParaRPr>
            </a:p>
          </p:txBody>
        </p:sp>
        <p:sp>
          <p:nvSpPr>
            <p:cNvPr id="329" name="Freeform 82"/>
            <p:cNvSpPr>
              <a:spLocks noChangeArrowheads="1"/>
            </p:cNvSpPr>
            <p:nvPr/>
          </p:nvSpPr>
          <p:spPr bwMode="auto">
            <a:xfrm rot="5400000">
              <a:off x="8483450" y="888435"/>
              <a:ext cx="288988" cy="351556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330" name="Rectangle 86"/>
            <p:cNvSpPr>
              <a:spLocks noChangeArrowheads="1"/>
            </p:cNvSpPr>
            <p:nvPr/>
          </p:nvSpPr>
          <p:spPr bwMode="auto">
            <a:xfrm>
              <a:off x="8845546" y="881736"/>
              <a:ext cx="475374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 smtClean="0">
                  <a:solidFill>
                    <a:srgbClr val="FFFFFF"/>
                  </a:solidFill>
                  <a:latin typeface="楷体" charset="0"/>
                  <a:cs typeface="楷体" charset="0"/>
                </a:rPr>
                <a:t>a,b</a:t>
              </a:r>
              <a:endParaRPr lang="en-US" altLang="zh-CN" sz="2000" b="1" dirty="0">
                <a:solidFill>
                  <a:srgbClr val="FFFFFF"/>
                </a:solidFill>
                <a:latin typeface="楷体" charset="0"/>
                <a:cs typeface="楷体" charset="0"/>
              </a:endParaRPr>
            </a:p>
          </p:txBody>
        </p:sp>
        <p:sp>
          <p:nvSpPr>
            <p:cNvPr id="331" name="Line 92"/>
            <p:cNvSpPr>
              <a:spLocks noChangeShapeType="1"/>
            </p:cNvSpPr>
            <p:nvPr/>
          </p:nvSpPr>
          <p:spPr bwMode="auto">
            <a:xfrm>
              <a:off x="6937483" y="691588"/>
              <a:ext cx="1102617" cy="16936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92"/>
            <p:cNvSpPr>
              <a:spLocks noChangeShapeType="1"/>
            </p:cNvSpPr>
            <p:nvPr/>
          </p:nvSpPr>
          <p:spPr bwMode="auto">
            <a:xfrm flipV="1">
              <a:off x="6874619" y="1216091"/>
              <a:ext cx="1154718" cy="44579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Rectangle 86"/>
            <p:cNvSpPr>
              <a:spLocks noChangeArrowheads="1"/>
            </p:cNvSpPr>
            <p:nvPr/>
          </p:nvSpPr>
          <p:spPr bwMode="auto">
            <a:xfrm>
              <a:off x="7299090" y="391761"/>
              <a:ext cx="334378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 smtClean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  <a:endParaRPr lang="en-US" altLang="zh-CN" sz="2000" b="1" dirty="0">
                <a:solidFill>
                  <a:srgbClr val="FFFFFF"/>
                </a:solidFill>
                <a:latin typeface="楷体" charset="0"/>
                <a:cs typeface="楷体" charset="0"/>
              </a:endParaRPr>
            </a:p>
          </p:txBody>
        </p:sp>
        <p:sp>
          <p:nvSpPr>
            <p:cNvPr id="334" name="Rectangle 86"/>
            <p:cNvSpPr>
              <a:spLocks noChangeArrowheads="1"/>
            </p:cNvSpPr>
            <p:nvPr/>
          </p:nvSpPr>
          <p:spPr bwMode="auto">
            <a:xfrm>
              <a:off x="7363670" y="1414139"/>
              <a:ext cx="334378" cy="36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72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 animBg="1"/>
      <p:bldP spid="58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4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611" y="1803400"/>
            <a:ext cx="7230590" cy="1447800"/>
            <a:chOff x="846611" y="1803400"/>
            <a:chExt cx="7230590" cy="1447800"/>
          </a:xfrm>
        </p:grpSpPr>
        <p:sp>
          <p:nvSpPr>
            <p:cNvPr id="27" name="Multidocument 26"/>
            <p:cNvSpPr/>
            <p:nvPr/>
          </p:nvSpPr>
          <p:spPr>
            <a:xfrm>
              <a:off x="846611" y="1808915"/>
              <a:ext cx="1426689" cy="1442285"/>
            </a:xfrm>
            <a:prstGeom prst="flowChartMultidocument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</a:rPr>
                <a:t>规范</a:t>
              </a:r>
              <a:r>
                <a:rPr lang="zh-CN" altLang="en-US" sz="2000" dirty="0">
                  <a:solidFill>
                    <a:srgbClr val="FFFFFF"/>
                  </a:solidFill>
                </a:rPr>
                <a:t>声明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320450" y="2389328"/>
              <a:ext cx="1154469" cy="211682"/>
            </a:xfrm>
            <a:prstGeom prst="rightArrow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993441" y="2483997"/>
              <a:ext cx="1154469" cy="211682"/>
            </a:xfrm>
            <a:prstGeom prst="rightArrow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6198711" y="1876767"/>
              <a:ext cx="1878490" cy="1272833"/>
            </a:xfrm>
            <a:prstGeom prst="cube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</a:rPr>
                <a:t>词法分析器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8-Point Star 30"/>
            <p:cNvSpPr/>
            <p:nvPr/>
          </p:nvSpPr>
          <p:spPr>
            <a:xfrm>
              <a:off x="3721100" y="1803400"/>
              <a:ext cx="1193800" cy="1422400"/>
            </a:xfrm>
            <a:prstGeom prst="star8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43219" y="2349380"/>
              <a:ext cx="1046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FFFF"/>
                  </a:solidFill>
                </a:rPr>
                <a:t>生成器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774700" y="3987800"/>
            <a:ext cx="1384300" cy="6223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正则表达式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149600" y="3975100"/>
            <a:ext cx="7620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NFA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686300" y="3962400"/>
            <a:ext cx="8001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DFA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604000" y="3949700"/>
            <a:ext cx="13843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词法分析器代码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flipV="1">
            <a:off x="2197100" y="4178300"/>
            <a:ext cx="927100" cy="1651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057400" y="3581400"/>
            <a:ext cx="11684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MYT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721100" y="3644900"/>
            <a:ext cx="11684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子集构造算法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346700" y="3619500"/>
            <a:ext cx="13462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Hopcroft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600" dirty="0" smtClean="0"/>
              <a:t>最小化算法</a:t>
            </a:r>
            <a:endParaRPr lang="en-US" sz="1600" dirty="0"/>
          </a:p>
        </p:txBody>
      </p:sp>
      <p:sp>
        <p:nvSpPr>
          <p:cNvPr id="40" name="Right Arrow 39"/>
          <p:cNvSpPr/>
          <p:nvPr/>
        </p:nvSpPr>
        <p:spPr>
          <a:xfrm flipV="1">
            <a:off x="3949701" y="4191000"/>
            <a:ext cx="698499" cy="1651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flipV="1">
            <a:off x="5524501" y="4191000"/>
            <a:ext cx="990599" cy="1651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5E4D0BC1-E1FA-4021-8F32-BD53E5760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8" y="2281880"/>
            <a:ext cx="6304656" cy="2512542"/>
          </a:xfrm>
          <a:prstGeom prst="rect">
            <a:avLst/>
          </a:prstGeom>
          <a:effectLst/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3755936" y="3084345"/>
            <a:ext cx="2231704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编译原理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976" y="3697396"/>
            <a:ext cx="22856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苏州大学   李军辉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65" y="2856953"/>
            <a:ext cx="1322060" cy="13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4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611" y="1803400"/>
            <a:ext cx="7230590" cy="1447800"/>
            <a:chOff x="846611" y="1803400"/>
            <a:chExt cx="7230590" cy="1447800"/>
          </a:xfrm>
        </p:grpSpPr>
        <p:sp>
          <p:nvSpPr>
            <p:cNvPr id="27" name="Multidocument 26"/>
            <p:cNvSpPr/>
            <p:nvPr/>
          </p:nvSpPr>
          <p:spPr>
            <a:xfrm>
              <a:off x="846611" y="1808915"/>
              <a:ext cx="1426689" cy="1442285"/>
            </a:xfrm>
            <a:prstGeom prst="flowChartMultidocument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</a:rPr>
                <a:t>规范</a:t>
              </a:r>
              <a:r>
                <a:rPr lang="zh-CN" altLang="en-US" sz="2000" dirty="0">
                  <a:solidFill>
                    <a:srgbClr val="FFFFFF"/>
                  </a:solidFill>
                </a:rPr>
                <a:t>声明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320450" y="2389328"/>
              <a:ext cx="1154469" cy="211682"/>
            </a:xfrm>
            <a:prstGeom prst="rightArrow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993441" y="2483997"/>
              <a:ext cx="1154469" cy="211682"/>
            </a:xfrm>
            <a:prstGeom prst="rightArrow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6198711" y="1876767"/>
              <a:ext cx="1878490" cy="1272833"/>
            </a:xfrm>
            <a:prstGeom prst="cube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</a:rPr>
                <a:t>词法分析器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8-Point Star 30"/>
            <p:cNvSpPr/>
            <p:nvPr/>
          </p:nvSpPr>
          <p:spPr>
            <a:xfrm>
              <a:off x="3721100" y="1803400"/>
              <a:ext cx="1193800" cy="1422400"/>
            </a:xfrm>
            <a:prstGeom prst="star8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43219" y="2349380"/>
              <a:ext cx="1046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FFFF"/>
                  </a:solidFill>
                </a:rPr>
                <a:t>生成器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774700" y="3987800"/>
            <a:ext cx="1384300" cy="6223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正则表达式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149600" y="3975100"/>
            <a:ext cx="7620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NFA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686300" y="3962400"/>
            <a:ext cx="8001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DFA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604000" y="3949700"/>
            <a:ext cx="13843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词法分析器代码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flipV="1">
            <a:off x="2197100" y="4178300"/>
            <a:ext cx="927100" cy="1651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057400" y="3581400"/>
            <a:ext cx="11684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MYT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721100" y="3644900"/>
            <a:ext cx="11684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子集构造算法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346700" y="3619500"/>
            <a:ext cx="13462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Hopcroft</a:t>
            </a:r>
            <a:r>
              <a:rPr lang="en-US" altLang="zh-CN" dirty="0" smtClean="0">
                <a:solidFill>
                  <a:srgbClr val="FFFF00"/>
                </a:solidFill>
              </a:rPr>
              <a:t/>
            </a:r>
            <a:br>
              <a:rPr lang="en-US" altLang="zh-CN" dirty="0" smtClean="0">
                <a:solidFill>
                  <a:srgbClr val="FFFF00"/>
                </a:solidFill>
              </a:rPr>
            </a:br>
            <a:r>
              <a:rPr lang="zh-CN" altLang="en-US" sz="1600" dirty="0" smtClean="0">
                <a:solidFill>
                  <a:srgbClr val="FFFF00"/>
                </a:solidFill>
              </a:rPr>
              <a:t>最小化算法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flipV="1">
            <a:off x="3949701" y="4191000"/>
            <a:ext cx="698499" cy="1651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flipV="1">
            <a:off x="5524501" y="4191000"/>
            <a:ext cx="990599" cy="165100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1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8844" y="3659033"/>
            <a:ext cx="7609573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2" name="Group 1"/>
            <p:cNvGrpSpPr/>
            <p:nvPr/>
          </p:nvGrpSpPr>
          <p:grpSpPr>
            <a:xfrm>
              <a:off x="829673" y="968849"/>
              <a:ext cx="7391933" cy="2582392"/>
              <a:chOff x="829673" y="968849"/>
              <a:chExt cx="7391933" cy="258239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861055" y="1354776"/>
                <a:ext cx="7360551" cy="2196465"/>
                <a:chOff x="882581" y="4346575"/>
                <a:chExt cx="7360551" cy="2196465"/>
              </a:xfrm>
            </p:grpSpPr>
            <p:sp>
              <p:nvSpPr>
                <p:cNvPr id="58" name="Rectangle 53"/>
                <p:cNvSpPr/>
                <p:nvPr/>
              </p:nvSpPr>
              <p:spPr>
                <a:xfrm>
                  <a:off x="3876273" y="4867995"/>
                  <a:ext cx="318384" cy="36041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/>
                <a:lstStyle/>
                <a:p>
                  <a:pPr marL="0" marR="0" lvl="0" indent="0" algn="just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59" name="Rectangle 54"/>
                <p:cNvSpPr/>
                <p:nvPr/>
              </p:nvSpPr>
              <p:spPr>
                <a:xfrm>
                  <a:off x="3889539" y="5600898"/>
                  <a:ext cx="318384" cy="35920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/>
                <a:lstStyle/>
                <a:p>
                  <a:pPr marL="0" marR="0" lvl="0" indent="0" algn="just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60" name="Oval 66"/>
                <p:cNvSpPr/>
                <p:nvPr/>
              </p:nvSpPr>
              <p:spPr>
                <a:xfrm>
                  <a:off x="3301798" y="4982096"/>
                  <a:ext cx="392212" cy="446745"/>
                </a:xfrm>
                <a:prstGeom prst="ellips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54000" tIns="28800" rIns="21600" bIns="4680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楷体" charset="0"/>
                      <a:cs typeface="楷体" charset="0"/>
                    </a:rPr>
                    <a:t>2</a:t>
                  </a:r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61" name="Oval 67"/>
                <p:cNvSpPr/>
                <p:nvPr/>
              </p:nvSpPr>
              <p:spPr>
                <a:xfrm>
                  <a:off x="4322125" y="5002622"/>
                  <a:ext cx="392212" cy="445538"/>
                </a:xfrm>
                <a:prstGeom prst="ellips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54000" tIns="28800" rIns="21600" bIns="4680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楷体" charset="0"/>
                      <a:cs typeface="楷体" charset="0"/>
                    </a:rPr>
                    <a:t>3</a:t>
                  </a:r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62" name="Oval 68"/>
                <p:cNvSpPr/>
                <p:nvPr/>
              </p:nvSpPr>
              <p:spPr>
                <a:xfrm>
                  <a:off x="3345057" y="5725262"/>
                  <a:ext cx="392212" cy="445538"/>
                </a:xfrm>
                <a:prstGeom prst="ellips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54000" tIns="28800" rIns="21600" bIns="4680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楷体" charset="0"/>
                      <a:cs typeface="楷体" charset="0"/>
                    </a:rPr>
                    <a:t>4</a:t>
                  </a:r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63" name="Oval 69"/>
                <p:cNvSpPr/>
                <p:nvPr/>
              </p:nvSpPr>
              <p:spPr>
                <a:xfrm>
                  <a:off x="4326163" y="5745789"/>
                  <a:ext cx="392212" cy="445538"/>
                </a:xfrm>
                <a:prstGeom prst="ellips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54000" tIns="28800" rIns="21600" bIns="4680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楷体" charset="0"/>
                      <a:cs typeface="楷体" charset="0"/>
                    </a:rPr>
                    <a:t>5</a:t>
                  </a:r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64" name="Line 70"/>
                <p:cNvSpPr/>
                <p:nvPr/>
              </p:nvSpPr>
              <p:spPr>
                <a:xfrm flipV="1">
                  <a:off x="3698624" y="5167435"/>
                  <a:ext cx="627539" cy="7848"/>
                </a:xfrm>
                <a:prstGeom prst="lin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  <p:sp>
              <p:nvSpPr>
                <p:cNvPr id="65" name="Line 75"/>
                <p:cNvSpPr/>
                <p:nvPr/>
              </p:nvSpPr>
              <p:spPr>
                <a:xfrm flipV="1">
                  <a:off x="3750534" y="5959502"/>
                  <a:ext cx="576205" cy="604"/>
                </a:xfrm>
                <a:prstGeom prst="lin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  <p:sp>
              <p:nvSpPr>
                <p:cNvPr id="66" name="Oval 46"/>
                <p:cNvSpPr/>
                <p:nvPr/>
              </p:nvSpPr>
              <p:spPr>
                <a:xfrm>
                  <a:off x="2570251" y="5356860"/>
                  <a:ext cx="431800" cy="469900"/>
                </a:xfrm>
                <a:prstGeom prst="ellips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54000" tIns="28800" rIns="21600" bIns="4680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楷体" charset="0"/>
                      <a:cs typeface="楷体" charset="0"/>
                    </a:rPr>
                    <a:t>1</a:t>
                  </a:r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67" name="Rectangle 55"/>
                <p:cNvSpPr/>
                <p:nvPr/>
              </p:nvSpPr>
              <p:spPr>
                <a:xfrm>
                  <a:off x="2906166" y="5720715"/>
                  <a:ext cx="350520" cy="37909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/>
                <a:lstStyle/>
                <a:p>
                  <a:pPr marL="0" marR="0" lvl="0" indent="0" algn="just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楷体" charset="0"/>
                      <a:sym typeface="Symbol" panose="05050102010706020507" pitchFamily="18" charset="2"/>
                    </a:rPr>
                    <a:t></a:t>
                  </a:r>
                </a:p>
              </p:txBody>
            </p:sp>
            <p:sp>
              <p:nvSpPr>
                <p:cNvPr id="68" name="Oval 60"/>
                <p:cNvSpPr/>
                <p:nvPr/>
              </p:nvSpPr>
              <p:spPr>
                <a:xfrm>
                  <a:off x="5022338" y="5356860"/>
                  <a:ext cx="431800" cy="469900"/>
                </a:xfrm>
                <a:prstGeom prst="ellips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54000" tIns="28800" rIns="21600" bIns="4680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楷体" charset="0"/>
                      <a:cs typeface="楷体" charset="0"/>
                    </a:rPr>
                    <a:t>6</a:t>
                  </a:r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69" name="Line 71"/>
                <p:cNvSpPr/>
                <p:nvPr/>
              </p:nvSpPr>
              <p:spPr>
                <a:xfrm flipV="1">
                  <a:off x="2896006" y="5208270"/>
                  <a:ext cx="403225" cy="168275"/>
                </a:xfrm>
                <a:prstGeom prst="lin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  <p:sp>
              <p:nvSpPr>
                <p:cNvPr id="70" name="Line 72"/>
                <p:cNvSpPr/>
                <p:nvPr/>
              </p:nvSpPr>
              <p:spPr>
                <a:xfrm>
                  <a:off x="4735318" y="5235575"/>
                  <a:ext cx="384810" cy="168275"/>
                </a:xfrm>
                <a:prstGeom prst="lin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  <p:sp>
              <p:nvSpPr>
                <p:cNvPr id="71" name="Line 73"/>
                <p:cNvSpPr/>
                <p:nvPr/>
              </p:nvSpPr>
              <p:spPr>
                <a:xfrm flipV="1">
                  <a:off x="4735318" y="5801995"/>
                  <a:ext cx="385445" cy="228600"/>
                </a:xfrm>
                <a:prstGeom prst="lin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  <p:sp>
              <p:nvSpPr>
                <p:cNvPr id="72" name="Line 74"/>
                <p:cNvSpPr/>
                <p:nvPr/>
              </p:nvSpPr>
              <p:spPr>
                <a:xfrm>
                  <a:off x="2906801" y="5777230"/>
                  <a:ext cx="440055" cy="178435"/>
                </a:xfrm>
                <a:prstGeom prst="lin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  <p:sp>
              <p:nvSpPr>
                <p:cNvPr id="73" name="Rectangle 76"/>
                <p:cNvSpPr/>
                <p:nvPr/>
              </p:nvSpPr>
              <p:spPr>
                <a:xfrm>
                  <a:off x="2906801" y="4951730"/>
                  <a:ext cx="328295" cy="35306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/>
                <a:lstStyle/>
                <a:p>
                  <a:pPr marL="0" marR="0" lvl="0" indent="0" algn="just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楷体" charset="0"/>
                      <a:sym typeface="Symbol" panose="05050102010706020507" pitchFamily="18" charset="2"/>
                    </a:rPr>
                    <a:t></a:t>
                  </a:r>
                </a:p>
              </p:txBody>
            </p:sp>
            <p:sp>
              <p:nvSpPr>
                <p:cNvPr id="74" name="Rectangle 77"/>
                <p:cNvSpPr/>
                <p:nvPr/>
              </p:nvSpPr>
              <p:spPr>
                <a:xfrm>
                  <a:off x="4826758" y="4951730"/>
                  <a:ext cx="380365" cy="3803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/>
                <a:lstStyle/>
                <a:p>
                  <a:pPr marL="0" marR="0" lvl="0" indent="0" algn="just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楷体" charset="0"/>
                      <a:sym typeface="Symbol" panose="05050102010706020507" pitchFamily="18" charset="2"/>
                    </a:rPr>
                    <a:t></a:t>
                  </a:r>
                </a:p>
              </p:txBody>
            </p:sp>
            <p:sp>
              <p:nvSpPr>
                <p:cNvPr id="75" name="Rectangle 78"/>
                <p:cNvSpPr/>
                <p:nvPr/>
              </p:nvSpPr>
              <p:spPr>
                <a:xfrm>
                  <a:off x="4880733" y="5888355"/>
                  <a:ext cx="381000" cy="37909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/>
                <a:lstStyle/>
                <a:p>
                  <a:pPr marL="0" marR="0" lvl="0" indent="0" algn="just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楷体" charset="0"/>
                      <a:sym typeface="Symbol" panose="05050102010706020507" pitchFamily="18" charset="2"/>
                    </a:rPr>
                    <a:t></a:t>
                  </a:r>
                </a:p>
              </p:txBody>
            </p:sp>
            <p:sp>
              <p:nvSpPr>
                <p:cNvPr id="76" name="Rectangle 51"/>
                <p:cNvSpPr/>
                <p:nvPr/>
              </p:nvSpPr>
              <p:spPr>
                <a:xfrm>
                  <a:off x="2141690" y="5157470"/>
                  <a:ext cx="381000" cy="38227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/>
                <a:lstStyle/>
                <a:p>
                  <a:pPr algn="just"/>
                  <a:r>
                    <a:rPr lang="zh-CN" alt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楷体" charset="0"/>
                      <a:sym typeface="Symbol" panose="05050102010706020507" pitchFamily="18" charset="2"/>
                    </a:rPr>
                    <a:t></a:t>
                  </a:r>
                </a:p>
              </p:txBody>
            </p:sp>
            <p:sp>
              <p:nvSpPr>
                <p:cNvPr id="77" name="Oval 52"/>
                <p:cNvSpPr/>
                <p:nvPr/>
              </p:nvSpPr>
              <p:spPr>
                <a:xfrm>
                  <a:off x="1422235" y="5332095"/>
                  <a:ext cx="431800" cy="469900"/>
                </a:xfrm>
                <a:prstGeom prst="ellips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54000" tIns="28800" rIns="21600" bIns="46800"/>
                <a:lstStyle/>
                <a:p>
                  <a:r>
                    <a:rPr lang="en-US" altLang="zh-CN" sz="2000" b="1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0</a:t>
                  </a:r>
                  <a:endParaRPr lang="zh-CN" altLang="en-US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78" name="Line 59"/>
                <p:cNvSpPr/>
                <p:nvPr/>
              </p:nvSpPr>
              <p:spPr>
                <a:xfrm flipV="1">
                  <a:off x="1854035" y="5563870"/>
                  <a:ext cx="694690" cy="1270"/>
                </a:xfrm>
                <a:prstGeom prst="lin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  <p:sp>
              <p:nvSpPr>
                <p:cNvPr id="79" name="Oval 61"/>
                <p:cNvSpPr/>
                <p:nvPr/>
              </p:nvSpPr>
              <p:spPr>
                <a:xfrm>
                  <a:off x="6124634" y="5359400"/>
                  <a:ext cx="431800" cy="469900"/>
                </a:xfrm>
                <a:prstGeom prst="ellips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54000" tIns="28800" rIns="21600" bIns="46800"/>
                <a:lstStyle/>
                <a:p>
                  <a:r>
                    <a:rPr lang="en-US" altLang="zh-CN" sz="2000" b="1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7</a:t>
                  </a:r>
                  <a:endParaRPr lang="zh-CN" altLang="en-US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80" name="Line 65"/>
                <p:cNvSpPr/>
                <p:nvPr/>
              </p:nvSpPr>
              <p:spPr>
                <a:xfrm flipV="1">
                  <a:off x="5475029" y="5563870"/>
                  <a:ext cx="655320" cy="1270"/>
                </a:xfrm>
                <a:prstGeom prst="lin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  <p:sp>
              <p:nvSpPr>
                <p:cNvPr id="81" name="Freeform 79"/>
                <p:cNvSpPr/>
                <p:nvPr/>
              </p:nvSpPr>
              <p:spPr>
                <a:xfrm>
                  <a:off x="1492944" y="5795645"/>
                  <a:ext cx="4804410" cy="747395"/>
                </a:xfrm>
                <a:custGeom>
                  <a:avLst/>
                  <a:gdLst>
                    <a:gd name="txL" fmla="*/ 0 w 4650"/>
                    <a:gd name="txT" fmla="*/ 0 h 1090"/>
                    <a:gd name="txR" fmla="*/ 4650 w 4650"/>
                    <a:gd name="txB" fmla="*/ 1090 h 1090"/>
                  </a:gdLst>
                  <a:ahLst/>
                  <a:cxnLst>
                    <a:cxn ang="0">
                      <a:pos x="0" y="0"/>
                    </a:cxn>
                    <a:cxn ang="0">
                      <a:pos x="7" y="76"/>
                    </a:cxn>
                    <a:cxn ang="0">
                      <a:pos x="38" y="108"/>
                    </a:cxn>
                    <a:cxn ang="0">
                      <a:pos x="137" y="110"/>
                    </a:cxn>
                    <a:cxn ang="0">
                      <a:pos x="164" y="82"/>
                    </a:cxn>
                    <a:cxn ang="0">
                      <a:pos x="173" y="5"/>
                    </a:cxn>
                  </a:cxnLst>
                  <a:rect l="txL" t="txT" r="txR" b="txB"/>
                  <a:pathLst>
                    <a:path w="4650" h="1090">
                      <a:moveTo>
                        <a:pt x="0" y="0"/>
                      </a:moveTo>
                      <a:cubicBezTo>
                        <a:pt x="32" y="120"/>
                        <a:pt x="28" y="550"/>
                        <a:pt x="195" y="720"/>
                      </a:cubicBezTo>
                      <a:cubicBezTo>
                        <a:pt x="362" y="890"/>
                        <a:pt x="430" y="965"/>
                        <a:pt x="1005" y="1020"/>
                      </a:cubicBezTo>
                      <a:cubicBezTo>
                        <a:pt x="1580" y="1075"/>
                        <a:pt x="3083" y="1090"/>
                        <a:pt x="3645" y="1050"/>
                      </a:cubicBezTo>
                      <a:cubicBezTo>
                        <a:pt x="4207" y="1010"/>
                        <a:pt x="4213" y="948"/>
                        <a:pt x="4380" y="780"/>
                      </a:cubicBezTo>
                      <a:cubicBezTo>
                        <a:pt x="4547" y="612"/>
                        <a:pt x="4594" y="197"/>
                        <a:pt x="4650" y="44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lg" len="med"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chemeClr val="accent1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82" name="Freeform 80"/>
                <p:cNvSpPr/>
                <p:nvPr/>
              </p:nvSpPr>
              <p:spPr>
                <a:xfrm>
                  <a:off x="2621750" y="4726305"/>
                  <a:ext cx="2843530" cy="646430"/>
                </a:xfrm>
                <a:custGeom>
                  <a:avLst/>
                  <a:gdLst>
                    <a:gd name="txL" fmla="*/ 0 w 2755"/>
                    <a:gd name="txT" fmla="*/ 0 h 1097"/>
                    <a:gd name="txR" fmla="*/ 2755 w 2755"/>
                    <a:gd name="txB" fmla="*/ 1097 h 1097"/>
                  </a:gdLst>
                  <a:ahLst/>
                  <a:cxnLst>
                    <a:cxn ang="0">
                      <a:pos x="99" y="112"/>
                    </a:cxn>
                    <a:cxn ang="0">
                      <a:pos x="101" y="45"/>
                    </a:cxn>
                    <a:cxn ang="0">
                      <a:pos x="84" y="6"/>
                    </a:cxn>
                    <a:cxn ang="0">
                      <a:pos x="21" y="6"/>
                    </a:cxn>
                    <a:cxn ang="0">
                      <a:pos x="3" y="45"/>
                    </a:cxn>
                    <a:cxn ang="0">
                      <a:pos x="3" y="115"/>
                    </a:cxn>
                  </a:cxnLst>
                  <a:rect l="txL" t="txT" r="txR" b="txB"/>
                  <a:pathLst>
                    <a:path w="2755" h="1097">
                      <a:moveTo>
                        <a:pt x="2645" y="1067"/>
                      </a:moveTo>
                      <a:cubicBezTo>
                        <a:pt x="2652" y="962"/>
                        <a:pt x="2755" y="604"/>
                        <a:pt x="2690" y="437"/>
                      </a:cubicBezTo>
                      <a:cubicBezTo>
                        <a:pt x="2625" y="270"/>
                        <a:pt x="2610" y="124"/>
                        <a:pt x="2255" y="62"/>
                      </a:cubicBezTo>
                      <a:cubicBezTo>
                        <a:pt x="1900" y="0"/>
                        <a:pt x="922" y="0"/>
                        <a:pt x="560" y="62"/>
                      </a:cubicBezTo>
                      <a:cubicBezTo>
                        <a:pt x="198" y="124"/>
                        <a:pt x="160" y="265"/>
                        <a:pt x="80" y="437"/>
                      </a:cubicBezTo>
                      <a:cubicBezTo>
                        <a:pt x="0" y="609"/>
                        <a:pt x="80" y="960"/>
                        <a:pt x="80" y="1097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lg" len="med"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chemeClr val="accent1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5613459" y="5175250"/>
                  <a:ext cx="379730" cy="28956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/>
                <a:lstStyle/>
                <a:p>
                  <a:pPr algn="just"/>
                  <a:r>
                    <a:rPr lang="zh-CN" alt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楷体" charset="0"/>
                      <a:sym typeface="Symbol" panose="05050102010706020507" pitchFamily="18" charset="2"/>
                    </a:rPr>
                    <a:t></a:t>
                  </a: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895560" y="4346575"/>
                  <a:ext cx="379730" cy="37909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/>
                <a:lstStyle/>
                <a:p>
                  <a:pPr algn="just"/>
                  <a:r>
                    <a:rPr lang="zh-CN" alt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楷体" charset="0"/>
                      <a:sym typeface="Symbol" panose="05050102010706020507" pitchFamily="18" charset="2"/>
                    </a:rPr>
                    <a:t></a:t>
                  </a:r>
                </a:p>
              </p:txBody>
            </p:sp>
            <p:sp>
              <p:nvSpPr>
                <p:cNvPr id="85" name="Rectangle 81"/>
                <p:cNvSpPr/>
                <p:nvPr/>
              </p:nvSpPr>
              <p:spPr>
                <a:xfrm>
                  <a:off x="3927849" y="6162675"/>
                  <a:ext cx="381000" cy="3803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/>
                <a:lstStyle/>
                <a:p>
                  <a:pPr algn="just"/>
                  <a:r>
                    <a:rPr lang="zh-CN" alt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楷体" charset="0"/>
                      <a:sym typeface="Symbol" panose="05050102010706020507" pitchFamily="18" charset="2"/>
                    </a:rPr>
                    <a:t></a:t>
                  </a:r>
                </a:p>
              </p:txBody>
            </p:sp>
            <p:grpSp>
              <p:nvGrpSpPr>
                <p:cNvPr id="86" name="Group 47"/>
                <p:cNvGrpSpPr/>
                <p:nvPr/>
              </p:nvGrpSpPr>
              <p:grpSpPr>
                <a:xfrm>
                  <a:off x="7811332" y="5371465"/>
                  <a:ext cx="431800" cy="468630"/>
                  <a:chOff x="7120" y="12162"/>
                  <a:chExt cx="425" cy="425"/>
                </a:xfrm>
                <a:noFill/>
              </p:grpSpPr>
              <p:sp>
                <p:nvSpPr>
                  <p:cNvPr id="94" name="Oval 48"/>
                  <p:cNvSpPr/>
                  <p:nvPr/>
                </p:nvSpPr>
                <p:spPr>
                  <a:xfrm>
                    <a:off x="7120" y="12162"/>
                    <a:ext cx="425" cy="425"/>
                  </a:xfrm>
                  <a:prstGeom prst="ellipse">
                    <a:avLst/>
                  </a:prstGeom>
                  <a:grpFill/>
                  <a:ln w="25400" cap="flat" cmpd="sng">
                    <a:solidFill>
                      <a:schemeClr val="accent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lIns="43200" tIns="0" rIns="7200" bIns="0"/>
                  <a:lstStyle/>
                  <a:p>
                    <a:pPr algn="just"/>
                    <a:endParaRPr lang="zh-CN" altLang="en-US" sz="2000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endParaRPr>
                  </a:p>
                </p:txBody>
              </p:sp>
              <p:sp>
                <p:nvSpPr>
                  <p:cNvPr id="95" name="Oval 49"/>
                  <p:cNvSpPr/>
                  <p:nvPr/>
                </p:nvSpPr>
                <p:spPr>
                  <a:xfrm>
                    <a:off x="7180" y="12218"/>
                    <a:ext cx="312" cy="312"/>
                  </a:xfrm>
                  <a:prstGeom prst="ellipse">
                    <a:avLst/>
                  </a:prstGeom>
                  <a:grpFill/>
                  <a:ln w="25400" cap="flat" cmpd="sng">
                    <a:solidFill>
                      <a:schemeClr val="accent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lIns="43200" tIns="0" rIns="7200" bIns="0"/>
                  <a:lstStyle/>
                  <a:p>
                    <a:pPr algn="just"/>
                    <a:r>
                      <a:rPr lang="en-US" altLang="zh-CN" sz="2000" dirty="0" smtClean="0">
                        <a:solidFill>
                          <a:srgbClr val="FFFFFF"/>
                        </a:solidFill>
                        <a:latin typeface="楷体" charset="0"/>
                        <a:cs typeface="楷体" charset="0"/>
                      </a:rPr>
                      <a:t>9</a:t>
                    </a:r>
                    <a:endParaRPr lang="zh-CN" altLang="en-US" sz="2000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endParaRPr>
                  </a:p>
                </p:txBody>
              </p:sp>
            </p:grpSp>
            <p:sp>
              <p:nvSpPr>
                <p:cNvPr id="87" name="Rectangle 57"/>
                <p:cNvSpPr/>
                <p:nvPr/>
              </p:nvSpPr>
              <p:spPr>
                <a:xfrm>
                  <a:off x="7464809" y="5236746"/>
                  <a:ext cx="396240" cy="39497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/>
                <a:lstStyle/>
                <a:p>
                  <a:pPr algn="just"/>
                  <a:r>
                    <a:rPr lang="en-US" altLang="zh-CN" sz="2000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88" name="Line 63"/>
                <p:cNvSpPr/>
                <p:nvPr/>
              </p:nvSpPr>
              <p:spPr>
                <a:xfrm flipV="1">
                  <a:off x="7437365" y="5574647"/>
                  <a:ext cx="396000" cy="10763"/>
                </a:xfrm>
                <a:prstGeom prst="lin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  <p:sp>
              <p:nvSpPr>
                <p:cNvPr id="89" name="Rectangle 56"/>
                <p:cNvSpPr/>
                <p:nvPr/>
              </p:nvSpPr>
              <p:spPr>
                <a:xfrm>
                  <a:off x="6682831" y="5207635"/>
                  <a:ext cx="348615" cy="37909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/>
                <a:lstStyle/>
                <a:p>
                  <a:pPr algn="just"/>
                  <a:r>
                    <a:rPr lang="en-US" altLang="zh-CN" sz="2000" b="1" dirty="0">
                      <a:solidFill>
                        <a:schemeClr val="bg1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90" name="Oval 62"/>
                <p:cNvSpPr/>
                <p:nvPr/>
              </p:nvSpPr>
              <p:spPr>
                <a:xfrm>
                  <a:off x="7017321" y="5372735"/>
                  <a:ext cx="431800" cy="469900"/>
                </a:xfrm>
                <a:prstGeom prst="ellips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54000" tIns="28800" rIns="21600" bIns="46800"/>
                <a:lstStyle/>
                <a:p>
                  <a:r>
                    <a:rPr lang="en-US" altLang="zh-CN" sz="2000" b="1" dirty="0" smtClean="0">
                      <a:solidFill>
                        <a:schemeClr val="bg1"/>
                      </a:solidFill>
                      <a:latin typeface="楷体" charset="0"/>
                      <a:cs typeface="楷体" charset="0"/>
                    </a:rPr>
                    <a:t>8</a:t>
                  </a:r>
                  <a:endParaRPr lang="zh-CN" altLang="en-US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1" name="Line 64"/>
                <p:cNvSpPr/>
                <p:nvPr/>
              </p:nvSpPr>
              <p:spPr>
                <a:xfrm flipV="1">
                  <a:off x="6545671" y="5563884"/>
                  <a:ext cx="471927" cy="618"/>
                </a:xfrm>
                <a:prstGeom prst="lin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  <p:sp>
              <p:nvSpPr>
                <p:cNvPr id="92" name="Rectangle 51"/>
                <p:cNvSpPr/>
                <p:nvPr/>
              </p:nvSpPr>
              <p:spPr>
                <a:xfrm>
                  <a:off x="893345" y="5234538"/>
                  <a:ext cx="479400" cy="286301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/>
                <a:lstStyle/>
                <a:p>
                  <a:pPr algn="just"/>
                  <a:r>
                    <a:rPr lang="zh-CN" altLang="en-US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楷体" charset="0"/>
                      <a:sym typeface="Symbol" panose="05050102010706020507" pitchFamily="18" charset="2"/>
                    </a:rPr>
                    <a:t>开始</a:t>
                  </a:r>
                  <a:endParaRPr lang="zh-CN" alt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93" name="Line 59"/>
                <p:cNvSpPr/>
                <p:nvPr/>
              </p:nvSpPr>
              <p:spPr>
                <a:xfrm>
                  <a:off x="882581" y="5520838"/>
                  <a:ext cx="559250" cy="1718"/>
                </a:xfrm>
                <a:prstGeom prst="line">
                  <a:avLst/>
                </a:prstGeom>
                <a:noFill/>
                <a:ln w="3175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stealth" w="lg" len="med"/>
                </a:ln>
              </p:spPr>
            </p:sp>
          </p:grpSp>
          <p:sp>
            <p:nvSpPr>
              <p:cNvPr id="96" name="Rectangle 4">
                <a:extLst>
                  <a:ext uri="{FF2B5EF4-FFF2-40B4-BE49-F238E27FC236}">
                    <a16:creationId xmlns="" xmlns:a16="http://schemas.microsoft.com/office/drawing/2014/main" id="{863444FA-8FD6-4FAC-BFBB-AB203615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673" y="968849"/>
                <a:ext cx="7062813" cy="477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dirty="0" smtClean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将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(</a:t>
                </a:r>
                <a:r>
                  <a:rPr lang="en-US" altLang="zh-CN" sz="2000" b="1" dirty="0" err="1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a|b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)*</a:t>
                </a:r>
                <a:r>
                  <a:rPr lang="en-US" altLang="zh-CN" sz="2000" b="1" dirty="0" err="1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ab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的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NFA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转换为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DFA</a:t>
                </a:r>
                <a:endPara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</p:grpSp>
        <p:sp>
          <p:nvSpPr>
            <p:cNvPr id="111" name="Rectangle 53"/>
            <p:cNvSpPr/>
            <p:nvPr/>
          </p:nvSpPr>
          <p:spPr>
            <a:xfrm>
              <a:off x="6418098" y="1415162"/>
              <a:ext cx="803999" cy="3604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 smtClean="0">
                  <a:solidFill>
                    <a:schemeClr val="bg1"/>
                  </a:solidFill>
                  <a:latin typeface="楷体" charset="0"/>
                  <a:cs typeface="楷体" charset="0"/>
                </a:rPr>
                <a:t>NFA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charset="0"/>
                <a:cs typeface="楷体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73831" y="3629599"/>
            <a:ext cx="4796337" cy="2714625"/>
            <a:chOff x="3373831" y="3629599"/>
            <a:chExt cx="4796337" cy="2714625"/>
          </a:xfrm>
        </p:grpSpPr>
        <p:grpSp>
          <p:nvGrpSpPr>
            <p:cNvPr id="46" name="Group 72"/>
            <p:cNvGrpSpPr/>
            <p:nvPr/>
          </p:nvGrpSpPr>
          <p:grpSpPr bwMode="auto">
            <a:xfrm>
              <a:off x="4340703" y="3629599"/>
              <a:ext cx="3829465" cy="2714625"/>
              <a:chOff x="3085" y="1008"/>
              <a:chExt cx="2531" cy="1776"/>
            </a:xfrm>
          </p:grpSpPr>
          <p:sp>
            <p:nvSpPr>
              <p:cNvPr id="47" name="Oval 73"/>
              <p:cNvSpPr>
                <a:spLocks noChangeArrowheads="1"/>
              </p:cNvSpPr>
              <p:nvPr/>
            </p:nvSpPr>
            <p:spPr bwMode="auto">
              <a:xfrm>
                <a:off x="4466" y="2102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grpSp>
            <p:nvGrpSpPr>
              <p:cNvPr id="48" name="Group 74"/>
              <p:cNvGrpSpPr/>
              <p:nvPr/>
            </p:nvGrpSpPr>
            <p:grpSpPr bwMode="auto">
              <a:xfrm>
                <a:off x="5343" y="2102"/>
                <a:ext cx="273" cy="294"/>
                <a:chOff x="7120" y="12162"/>
                <a:chExt cx="425" cy="425"/>
              </a:xfrm>
            </p:grpSpPr>
            <p:sp>
              <p:nvSpPr>
                <p:cNvPr id="109" name="Oval 75"/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110" name="Oval 76"/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D</a:t>
                  </a:r>
                </a:p>
              </p:txBody>
            </p:sp>
          </p:grpSp>
          <p:sp>
            <p:nvSpPr>
              <p:cNvPr id="49" name="Line 77"/>
              <p:cNvSpPr>
                <a:spLocks noChangeShapeType="1"/>
              </p:cNvSpPr>
              <p:nvPr/>
            </p:nvSpPr>
            <p:spPr bwMode="auto">
              <a:xfrm>
                <a:off x="3085" y="2227"/>
                <a:ext cx="546" cy="1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78"/>
              <p:cNvSpPr>
                <a:spLocks noChangeShapeType="1"/>
              </p:cNvSpPr>
              <p:nvPr/>
            </p:nvSpPr>
            <p:spPr bwMode="auto">
              <a:xfrm flipV="1">
                <a:off x="3930" y="2239"/>
                <a:ext cx="54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Rectangle 79"/>
              <p:cNvSpPr>
                <a:spLocks noChangeArrowheads="1"/>
              </p:cNvSpPr>
              <p:nvPr/>
            </p:nvSpPr>
            <p:spPr bwMode="auto">
              <a:xfrm>
                <a:off x="3166" y="2048"/>
                <a:ext cx="472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 b="1" dirty="0">
                    <a:solidFill>
                      <a:schemeClr val="bg1"/>
                    </a:solidFill>
                    <a:latin typeface="楷体" charset="0"/>
                    <a:ea typeface="楷体" charset="0"/>
                  </a:rPr>
                  <a:t>开始</a:t>
                </a:r>
              </a:p>
            </p:txBody>
          </p:sp>
          <p:sp>
            <p:nvSpPr>
              <p:cNvPr id="52" name="Rectangle 80"/>
              <p:cNvSpPr>
                <a:spLocks noChangeArrowheads="1"/>
              </p:cNvSpPr>
              <p:nvPr/>
            </p:nvSpPr>
            <p:spPr bwMode="auto">
              <a:xfrm>
                <a:off x="4065" y="1999"/>
                <a:ext cx="221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3" name="Line 81"/>
              <p:cNvSpPr>
                <a:spLocks noChangeShapeType="1"/>
              </p:cNvSpPr>
              <p:nvPr/>
            </p:nvSpPr>
            <p:spPr bwMode="auto">
              <a:xfrm flipV="1">
                <a:off x="4778" y="2240"/>
                <a:ext cx="54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82"/>
              <p:cNvSpPr>
                <a:spLocks noChangeArrowheads="1"/>
              </p:cNvSpPr>
              <p:nvPr/>
            </p:nvSpPr>
            <p:spPr bwMode="auto">
              <a:xfrm>
                <a:off x="4527" y="1227"/>
                <a:ext cx="191" cy="23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55" name="Oval 83"/>
              <p:cNvSpPr>
                <a:spLocks noChangeArrowheads="1"/>
              </p:cNvSpPr>
              <p:nvPr/>
            </p:nvSpPr>
            <p:spPr bwMode="auto">
              <a:xfrm>
                <a:off x="3628" y="2088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6" name="Freeform 84"/>
              <p:cNvSpPr>
                <a:spLocks noChangeArrowheads="1"/>
              </p:cNvSpPr>
              <p:nvPr/>
            </p:nvSpPr>
            <p:spPr bwMode="auto">
              <a:xfrm flipV="1">
                <a:off x="4518" y="2397"/>
                <a:ext cx="191" cy="23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7" name="Rectangle 85"/>
              <p:cNvSpPr>
                <a:spLocks noChangeArrowheads="1"/>
              </p:cNvSpPr>
              <p:nvPr/>
            </p:nvSpPr>
            <p:spPr bwMode="auto">
              <a:xfrm>
                <a:off x="4508" y="2548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8" name="Rectangle 86"/>
              <p:cNvSpPr>
                <a:spLocks noChangeArrowheads="1"/>
              </p:cNvSpPr>
              <p:nvPr/>
            </p:nvSpPr>
            <p:spPr bwMode="auto">
              <a:xfrm>
                <a:off x="4942" y="203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99" name="Rectangle 87"/>
              <p:cNvSpPr>
                <a:spLocks noChangeArrowheads="1"/>
              </p:cNvSpPr>
              <p:nvPr/>
            </p:nvSpPr>
            <p:spPr bwMode="auto">
              <a:xfrm>
                <a:off x="3988" y="169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100" name="Freeform 88"/>
              <p:cNvSpPr>
                <a:spLocks noChangeArrowheads="1"/>
              </p:cNvSpPr>
              <p:nvPr/>
            </p:nvSpPr>
            <p:spPr bwMode="auto">
              <a:xfrm>
                <a:off x="4739" y="2316"/>
                <a:ext cx="578" cy="106"/>
              </a:xfrm>
              <a:custGeom>
                <a:avLst/>
                <a:gdLst>
                  <a:gd name="T0" fmla="*/ 900 w 900"/>
                  <a:gd name="T1" fmla="*/ 0 h 154"/>
                  <a:gd name="T2" fmla="*/ 435 w 900"/>
                  <a:gd name="T3" fmla="*/ 151 h 154"/>
                  <a:gd name="T4" fmla="*/ 0 w 900"/>
                  <a:gd name="T5" fmla="*/ 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0" h="154">
                    <a:moveTo>
                      <a:pt x="900" y="0"/>
                    </a:moveTo>
                    <a:cubicBezTo>
                      <a:pt x="823" y="25"/>
                      <a:pt x="585" y="148"/>
                      <a:pt x="435" y="151"/>
                    </a:cubicBezTo>
                    <a:cubicBezTo>
                      <a:pt x="285" y="154"/>
                      <a:pt x="91" y="44"/>
                      <a:pt x="0" y="16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01" name="Rectangle 89"/>
              <p:cNvSpPr>
                <a:spLocks noChangeArrowheads="1"/>
              </p:cNvSpPr>
              <p:nvPr/>
            </p:nvSpPr>
            <p:spPr bwMode="auto">
              <a:xfrm>
                <a:off x="4951" y="2353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102" name="Rectangle 90"/>
              <p:cNvSpPr>
                <a:spLocks noChangeArrowheads="1"/>
              </p:cNvSpPr>
              <p:nvPr/>
            </p:nvSpPr>
            <p:spPr bwMode="auto">
              <a:xfrm>
                <a:off x="4556" y="1008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103" name="Oval 91"/>
              <p:cNvSpPr>
                <a:spLocks noChangeArrowheads="1"/>
              </p:cNvSpPr>
              <p:nvPr/>
            </p:nvSpPr>
            <p:spPr bwMode="auto">
              <a:xfrm>
                <a:off x="4495" y="1467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C</a:t>
                </a:r>
              </a:p>
            </p:txBody>
          </p:sp>
          <p:sp>
            <p:nvSpPr>
              <p:cNvPr id="104" name="Line 92"/>
              <p:cNvSpPr>
                <a:spLocks noChangeShapeType="1"/>
              </p:cNvSpPr>
              <p:nvPr/>
            </p:nvSpPr>
            <p:spPr bwMode="auto">
              <a:xfrm flipV="1">
                <a:off x="3853" y="1676"/>
                <a:ext cx="607" cy="43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93"/>
              <p:cNvSpPr>
                <a:spLocks noChangeShapeType="1"/>
              </p:cNvSpPr>
              <p:nvPr/>
            </p:nvSpPr>
            <p:spPr bwMode="auto">
              <a:xfrm>
                <a:off x="4614" y="177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94"/>
              <p:cNvSpPr>
                <a:spLocks noChangeShapeType="1"/>
              </p:cNvSpPr>
              <p:nvPr/>
            </p:nvSpPr>
            <p:spPr bwMode="auto">
              <a:xfrm flipH="1" flipV="1">
                <a:off x="4787" y="1666"/>
                <a:ext cx="607" cy="43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Rectangle 95"/>
              <p:cNvSpPr>
                <a:spLocks noChangeArrowheads="1"/>
              </p:cNvSpPr>
              <p:nvPr/>
            </p:nvSpPr>
            <p:spPr bwMode="auto">
              <a:xfrm>
                <a:off x="5125" y="169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108" name="Rectangle 96"/>
              <p:cNvSpPr>
                <a:spLocks noChangeArrowheads="1"/>
              </p:cNvSpPr>
              <p:nvPr/>
            </p:nvSpPr>
            <p:spPr bwMode="auto">
              <a:xfrm>
                <a:off x="4604" y="1742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</p:grpSp>
        <p:sp>
          <p:nvSpPr>
            <p:cNvPr id="112" name="Rectangle 53"/>
            <p:cNvSpPr/>
            <p:nvPr/>
          </p:nvSpPr>
          <p:spPr>
            <a:xfrm>
              <a:off x="3373831" y="5269644"/>
              <a:ext cx="803999" cy="3604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schemeClr val="bg1"/>
                  </a:solidFill>
                  <a:latin typeface="楷体" charset="0"/>
                  <a:cs typeface="楷体" charset="0"/>
                </a:rPr>
                <a:t>D</a:t>
              </a:r>
              <a:r>
                <a:rPr lang="en-US" altLang="zh-CN" sz="2000" b="1" kern="0" dirty="0" smtClean="0">
                  <a:solidFill>
                    <a:schemeClr val="bg1"/>
                  </a:solidFill>
                  <a:latin typeface="楷体" charset="0"/>
                  <a:cs typeface="楷体" charset="0"/>
                </a:rPr>
                <a:t>FA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charset="0"/>
                <a:cs typeface="楷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22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113" name="Group 97"/>
          <p:cNvGrpSpPr/>
          <p:nvPr/>
        </p:nvGrpSpPr>
        <p:grpSpPr bwMode="auto">
          <a:xfrm>
            <a:off x="3079129" y="4192325"/>
            <a:ext cx="3464560" cy="1657350"/>
            <a:chOff x="1758" y="576"/>
            <a:chExt cx="2610" cy="1200"/>
          </a:xfrm>
        </p:grpSpPr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1</a:t>
              </a:r>
            </a:p>
          </p:txBody>
        </p:sp>
        <p:grpSp>
          <p:nvGrpSpPr>
            <p:cNvPr id="115" name="Group 99"/>
            <p:cNvGrpSpPr/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131" name="Oval 10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32" name="Oval 10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2</a:t>
                </a:r>
              </a:p>
            </p:txBody>
          </p:sp>
        </p:grpSp>
        <p:sp>
          <p:nvSpPr>
            <p:cNvPr id="116" name="Line 102"/>
            <p:cNvSpPr>
              <a:spLocks noChangeShapeType="1"/>
            </p:cNvSpPr>
            <p:nvPr/>
          </p:nvSpPr>
          <p:spPr bwMode="auto">
            <a:xfrm>
              <a:off x="1758" y="1248"/>
              <a:ext cx="517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03"/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Rectangle 104"/>
            <p:cNvSpPr>
              <a:spLocks noChangeArrowheads="1"/>
            </p:cNvSpPr>
            <p:nvPr/>
          </p:nvSpPr>
          <p:spPr bwMode="auto">
            <a:xfrm>
              <a:off x="1800" y="1027"/>
              <a:ext cx="5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200" b="1" dirty="0">
                  <a:solidFill>
                    <a:srgbClr val="FFFFFF"/>
                  </a:solidFill>
                  <a:latin typeface="楷体" charset="0"/>
                  <a:ea typeface="楷体" charset="0"/>
                </a:rPr>
                <a:t>开始</a:t>
              </a:r>
            </a:p>
          </p:txBody>
        </p:sp>
        <p:sp>
          <p:nvSpPr>
            <p:cNvPr id="119" name="Rectangle 105"/>
            <p:cNvSpPr>
              <a:spLocks noChangeArrowheads="1"/>
            </p:cNvSpPr>
            <p:nvPr/>
          </p:nvSpPr>
          <p:spPr bwMode="auto">
            <a:xfrm>
              <a:off x="2765" y="955"/>
              <a:ext cx="2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120" name="Line 106"/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07"/>
            <p:cNvSpPr>
              <a:spLocks noChangeArrowheads="1"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122" name="Oval 108"/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0</a:t>
              </a:r>
            </a:p>
          </p:txBody>
        </p:sp>
        <p:sp>
          <p:nvSpPr>
            <p:cNvPr id="123" name="Freeform 109"/>
            <p:cNvSpPr>
              <a:spLocks noChangeArrowheads="1"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124" name="Rectangle 110"/>
            <p:cNvSpPr>
              <a:spLocks noChangeArrowheads="1"/>
            </p:cNvSpPr>
            <p:nvPr/>
          </p:nvSpPr>
          <p:spPr bwMode="auto">
            <a:xfrm>
              <a:off x="3244" y="1528"/>
              <a:ext cx="23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125" name="Rectangle 111"/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126" name="Rectangle 112"/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127" name="Freeform 113"/>
            <p:cNvSpPr>
              <a:spLocks noChangeArrowheads="1"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128" name="Rectangle 114"/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129" name="Freeform 115"/>
            <p:cNvSpPr>
              <a:spLocks noChangeArrowheads="1"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130" name="Rectangle 116"/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9673" y="968849"/>
            <a:ext cx="7062813" cy="2771002"/>
            <a:chOff x="829673" y="968849"/>
            <a:chExt cx="7062813" cy="2771002"/>
          </a:xfrm>
        </p:grpSpPr>
        <p:grpSp>
          <p:nvGrpSpPr>
            <p:cNvPr id="46" name="Group 45"/>
            <p:cNvGrpSpPr/>
            <p:nvPr/>
          </p:nvGrpSpPr>
          <p:grpSpPr>
            <a:xfrm>
              <a:off x="1877749" y="1025226"/>
              <a:ext cx="4796337" cy="2714625"/>
              <a:chOff x="3373831" y="3629599"/>
              <a:chExt cx="4796337" cy="2714625"/>
            </a:xfrm>
          </p:grpSpPr>
          <p:grpSp>
            <p:nvGrpSpPr>
              <p:cNvPr id="47" name="Group 72"/>
              <p:cNvGrpSpPr/>
              <p:nvPr/>
            </p:nvGrpSpPr>
            <p:grpSpPr bwMode="auto">
              <a:xfrm>
                <a:off x="4340703" y="3629599"/>
                <a:ext cx="3829465" cy="2714625"/>
                <a:chOff x="3085" y="1008"/>
                <a:chExt cx="2531" cy="1776"/>
              </a:xfrm>
            </p:grpSpPr>
            <p:sp>
              <p:nvSpPr>
                <p:cNvPr id="49" name="Oval 73"/>
                <p:cNvSpPr>
                  <a:spLocks noChangeArrowheads="1"/>
                </p:cNvSpPr>
                <p:nvPr/>
              </p:nvSpPr>
              <p:spPr bwMode="auto">
                <a:xfrm>
                  <a:off x="4466" y="2102"/>
                  <a:ext cx="273" cy="294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28800" rIns="21600" bIns="4680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grpSp>
              <p:nvGrpSpPr>
                <p:cNvPr id="50" name="Group 74"/>
                <p:cNvGrpSpPr/>
                <p:nvPr/>
              </p:nvGrpSpPr>
              <p:grpSpPr bwMode="auto">
                <a:xfrm>
                  <a:off x="5343" y="2102"/>
                  <a:ext cx="273" cy="294"/>
                  <a:chOff x="7120" y="12162"/>
                  <a:chExt cx="425" cy="425"/>
                </a:xfrm>
              </p:grpSpPr>
              <p:sp>
                <p:nvSpPr>
                  <p:cNvPr id="111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7120" y="12162"/>
                    <a:ext cx="425" cy="425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43200" tIns="0" rIns="720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endParaRPr lang="zh-CN" altLang="en-US" sz="2000" b="1">
                      <a:latin typeface="楷体" charset="0"/>
                      <a:cs typeface="楷体" charset="0"/>
                    </a:endParaRPr>
                  </a:p>
                </p:txBody>
              </p:sp>
              <p:sp>
                <p:nvSpPr>
                  <p:cNvPr id="112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7180" y="12218"/>
                    <a:ext cx="312" cy="31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43200" tIns="0" rIns="7200" bIns="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2000" b="1" dirty="0">
                        <a:solidFill>
                          <a:srgbClr val="FFFFFF"/>
                        </a:solidFill>
                        <a:latin typeface="楷体" charset="0"/>
                        <a:cs typeface="楷体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51" name="Line 77"/>
                <p:cNvSpPr>
                  <a:spLocks noChangeShapeType="1"/>
                </p:cNvSpPr>
                <p:nvPr/>
              </p:nvSpPr>
              <p:spPr bwMode="auto">
                <a:xfrm>
                  <a:off x="3085" y="2227"/>
                  <a:ext cx="546" cy="1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930" y="2239"/>
                  <a:ext cx="549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Rectangle 79"/>
                <p:cNvSpPr>
                  <a:spLocks noChangeArrowheads="1"/>
                </p:cNvSpPr>
                <p:nvPr/>
              </p:nvSpPr>
              <p:spPr bwMode="auto">
                <a:xfrm>
                  <a:off x="3166" y="2048"/>
                  <a:ext cx="472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1200" b="1" dirty="0">
                      <a:solidFill>
                        <a:schemeClr val="bg1"/>
                      </a:solidFill>
                      <a:latin typeface="楷体" charset="0"/>
                      <a:ea typeface="楷体" charset="0"/>
                    </a:rPr>
                    <a:t>开始</a:t>
                  </a:r>
                </a:p>
              </p:txBody>
            </p:sp>
            <p:sp>
              <p:nvSpPr>
                <p:cNvPr id="54" name="Rectangle 80"/>
                <p:cNvSpPr>
                  <a:spLocks noChangeArrowheads="1"/>
                </p:cNvSpPr>
                <p:nvPr/>
              </p:nvSpPr>
              <p:spPr bwMode="auto">
                <a:xfrm>
                  <a:off x="4065" y="1999"/>
                  <a:ext cx="221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55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4778" y="2240"/>
                  <a:ext cx="549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Freeform 82"/>
                <p:cNvSpPr>
                  <a:spLocks noChangeArrowheads="1"/>
                </p:cNvSpPr>
                <p:nvPr/>
              </p:nvSpPr>
              <p:spPr bwMode="auto">
                <a:xfrm>
                  <a:off x="4527" y="1227"/>
                  <a:ext cx="191" cy="230"/>
                </a:xfrm>
                <a:custGeom>
                  <a:avLst/>
                  <a:gdLst>
                    <a:gd name="T0" fmla="*/ 225 w 297"/>
                    <a:gd name="T1" fmla="*/ 332 h 333"/>
                    <a:gd name="T2" fmla="*/ 285 w 297"/>
                    <a:gd name="T3" fmla="*/ 126 h 333"/>
                    <a:gd name="T4" fmla="*/ 150 w 297"/>
                    <a:gd name="T5" fmla="*/ 3 h 333"/>
                    <a:gd name="T6" fmla="*/ 15 w 297"/>
                    <a:gd name="T7" fmla="*/ 111 h 333"/>
                    <a:gd name="T8" fmla="*/ 60 w 297"/>
                    <a:gd name="T9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333">
                      <a:moveTo>
                        <a:pt x="225" y="332"/>
                      </a:moveTo>
                      <a:cubicBezTo>
                        <a:pt x="235" y="298"/>
                        <a:pt x="297" y="181"/>
                        <a:pt x="285" y="126"/>
                      </a:cubicBezTo>
                      <a:cubicBezTo>
                        <a:pt x="273" y="71"/>
                        <a:pt x="195" y="6"/>
                        <a:pt x="150" y="3"/>
                      </a:cubicBezTo>
                      <a:cubicBezTo>
                        <a:pt x="105" y="0"/>
                        <a:pt x="30" y="56"/>
                        <a:pt x="15" y="111"/>
                      </a:cubicBezTo>
                      <a:cubicBezTo>
                        <a:pt x="0" y="166"/>
                        <a:pt x="51" y="287"/>
                        <a:pt x="60" y="333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7" name="Oval 83"/>
                <p:cNvSpPr>
                  <a:spLocks noChangeArrowheads="1"/>
                </p:cNvSpPr>
                <p:nvPr/>
              </p:nvSpPr>
              <p:spPr bwMode="auto">
                <a:xfrm>
                  <a:off x="3628" y="2088"/>
                  <a:ext cx="273" cy="294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28800" rIns="21600" bIns="4680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98" name="Freeform 84"/>
                <p:cNvSpPr>
                  <a:spLocks noChangeArrowheads="1"/>
                </p:cNvSpPr>
                <p:nvPr/>
              </p:nvSpPr>
              <p:spPr bwMode="auto">
                <a:xfrm flipV="1">
                  <a:off x="4518" y="2397"/>
                  <a:ext cx="191" cy="230"/>
                </a:xfrm>
                <a:custGeom>
                  <a:avLst/>
                  <a:gdLst>
                    <a:gd name="T0" fmla="*/ 225 w 297"/>
                    <a:gd name="T1" fmla="*/ 332 h 333"/>
                    <a:gd name="T2" fmla="*/ 285 w 297"/>
                    <a:gd name="T3" fmla="*/ 126 h 333"/>
                    <a:gd name="T4" fmla="*/ 150 w 297"/>
                    <a:gd name="T5" fmla="*/ 3 h 333"/>
                    <a:gd name="T6" fmla="*/ 15 w 297"/>
                    <a:gd name="T7" fmla="*/ 111 h 333"/>
                    <a:gd name="T8" fmla="*/ 60 w 297"/>
                    <a:gd name="T9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333">
                      <a:moveTo>
                        <a:pt x="225" y="332"/>
                      </a:moveTo>
                      <a:cubicBezTo>
                        <a:pt x="235" y="298"/>
                        <a:pt x="297" y="181"/>
                        <a:pt x="285" y="126"/>
                      </a:cubicBezTo>
                      <a:cubicBezTo>
                        <a:pt x="273" y="71"/>
                        <a:pt x="195" y="6"/>
                        <a:pt x="150" y="3"/>
                      </a:cubicBezTo>
                      <a:cubicBezTo>
                        <a:pt x="105" y="0"/>
                        <a:pt x="30" y="56"/>
                        <a:pt x="15" y="111"/>
                      </a:cubicBezTo>
                      <a:cubicBezTo>
                        <a:pt x="0" y="166"/>
                        <a:pt x="51" y="287"/>
                        <a:pt x="60" y="333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9" name="Rectangle 85"/>
                <p:cNvSpPr>
                  <a:spLocks noChangeArrowheads="1"/>
                </p:cNvSpPr>
                <p:nvPr/>
              </p:nvSpPr>
              <p:spPr bwMode="auto">
                <a:xfrm>
                  <a:off x="4508" y="2548"/>
                  <a:ext cx="22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100" name="Rectangle 86"/>
                <p:cNvSpPr>
                  <a:spLocks noChangeArrowheads="1"/>
                </p:cNvSpPr>
                <p:nvPr/>
              </p:nvSpPr>
              <p:spPr bwMode="auto">
                <a:xfrm>
                  <a:off x="4942" y="2030"/>
                  <a:ext cx="221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101" name="Rectangle 87"/>
                <p:cNvSpPr>
                  <a:spLocks noChangeArrowheads="1"/>
                </p:cNvSpPr>
                <p:nvPr/>
              </p:nvSpPr>
              <p:spPr bwMode="auto">
                <a:xfrm>
                  <a:off x="3988" y="1690"/>
                  <a:ext cx="221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102" name="Freeform 88"/>
                <p:cNvSpPr>
                  <a:spLocks noChangeArrowheads="1"/>
                </p:cNvSpPr>
                <p:nvPr/>
              </p:nvSpPr>
              <p:spPr bwMode="auto">
                <a:xfrm>
                  <a:off x="4739" y="2316"/>
                  <a:ext cx="578" cy="106"/>
                </a:xfrm>
                <a:custGeom>
                  <a:avLst/>
                  <a:gdLst>
                    <a:gd name="T0" fmla="*/ 900 w 900"/>
                    <a:gd name="T1" fmla="*/ 0 h 154"/>
                    <a:gd name="T2" fmla="*/ 435 w 900"/>
                    <a:gd name="T3" fmla="*/ 151 h 154"/>
                    <a:gd name="T4" fmla="*/ 0 w 900"/>
                    <a:gd name="T5" fmla="*/ 1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00" h="154">
                      <a:moveTo>
                        <a:pt x="900" y="0"/>
                      </a:moveTo>
                      <a:cubicBezTo>
                        <a:pt x="823" y="25"/>
                        <a:pt x="585" y="148"/>
                        <a:pt x="435" y="151"/>
                      </a:cubicBezTo>
                      <a:cubicBezTo>
                        <a:pt x="285" y="154"/>
                        <a:pt x="91" y="44"/>
                        <a:pt x="0" y="16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103" name="Rectangle 89"/>
                <p:cNvSpPr>
                  <a:spLocks noChangeArrowheads="1"/>
                </p:cNvSpPr>
                <p:nvPr/>
              </p:nvSpPr>
              <p:spPr bwMode="auto">
                <a:xfrm>
                  <a:off x="4951" y="2353"/>
                  <a:ext cx="22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104" name="Rectangle 90"/>
                <p:cNvSpPr>
                  <a:spLocks noChangeArrowheads="1"/>
                </p:cNvSpPr>
                <p:nvPr/>
              </p:nvSpPr>
              <p:spPr bwMode="auto">
                <a:xfrm>
                  <a:off x="4556" y="1008"/>
                  <a:ext cx="22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105" name="Oval 91"/>
                <p:cNvSpPr>
                  <a:spLocks noChangeArrowheads="1"/>
                </p:cNvSpPr>
                <p:nvPr/>
              </p:nvSpPr>
              <p:spPr bwMode="auto">
                <a:xfrm>
                  <a:off x="4495" y="1467"/>
                  <a:ext cx="273" cy="294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28800" rIns="21600" bIns="4680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C</a:t>
                  </a:r>
                </a:p>
              </p:txBody>
            </p:sp>
            <p:sp>
              <p:nvSpPr>
                <p:cNvPr id="10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3853" y="1676"/>
                  <a:ext cx="607" cy="435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Line 93"/>
                <p:cNvSpPr>
                  <a:spLocks noChangeShapeType="1"/>
                </p:cNvSpPr>
                <p:nvPr/>
              </p:nvSpPr>
              <p:spPr bwMode="auto">
                <a:xfrm>
                  <a:off x="4614" y="1778"/>
                  <a:ext cx="0" cy="31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4787" y="1666"/>
                  <a:ext cx="607" cy="435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Rectangle 95"/>
                <p:cNvSpPr>
                  <a:spLocks noChangeArrowheads="1"/>
                </p:cNvSpPr>
                <p:nvPr/>
              </p:nvSpPr>
              <p:spPr bwMode="auto">
                <a:xfrm>
                  <a:off x="5125" y="1690"/>
                  <a:ext cx="221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110" name="Rectangle 96"/>
                <p:cNvSpPr>
                  <a:spLocks noChangeArrowheads="1"/>
                </p:cNvSpPr>
                <p:nvPr/>
              </p:nvSpPr>
              <p:spPr bwMode="auto">
                <a:xfrm>
                  <a:off x="4604" y="1742"/>
                  <a:ext cx="22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</p:grpSp>
          <p:sp>
            <p:nvSpPr>
              <p:cNvPr id="48" name="Rectangle 53"/>
              <p:cNvSpPr/>
              <p:nvPr/>
            </p:nvSpPr>
            <p:spPr>
              <a:xfrm>
                <a:off x="3373831" y="5269644"/>
                <a:ext cx="803999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b="1" kern="0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D</a:t>
                </a:r>
                <a:r>
                  <a:rPr lang="en-US" altLang="zh-CN" sz="2000" b="1" kern="0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FA</a:t>
                </a:r>
                <a:endPara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</p:grpSp>
        <p:sp>
          <p:nvSpPr>
            <p:cNvPr id="133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18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113" name="Group 97"/>
          <p:cNvGrpSpPr/>
          <p:nvPr/>
        </p:nvGrpSpPr>
        <p:grpSpPr bwMode="auto">
          <a:xfrm>
            <a:off x="3079129" y="4192325"/>
            <a:ext cx="3464560" cy="1657350"/>
            <a:chOff x="1758" y="576"/>
            <a:chExt cx="2610" cy="1200"/>
          </a:xfrm>
        </p:grpSpPr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1</a:t>
              </a:r>
            </a:p>
          </p:txBody>
        </p:sp>
        <p:grpSp>
          <p:nvGrpSpPr>
            <p:cNvPr id="115" name="Group 99"/>
            <p:cNvGrpSpPr/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131" name="Oval 10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 b="1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32" name="Oval 10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 b="1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2</a:t>
                </a:r>
              </a:p>
            </p:txBody>
          </p:sp>
        </p:grpSp>
        <p:sp>
          <p:nvSpPr>
            <p:cNvPr id="116" name="Line 102"/>
            <p:cNvSpPr>
              <a:spLocks noChangeShapeType="1"/>
            </p:cNvSpPr>
            <p:nvPr/>
          </p:nvSpPr>
          <p:spPr bwMode="auto">
            <a:xfrm>
              <a:off x="1758" y="1248"/>
              <a:ext cx="517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03"/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Rectangle 104"/>
            <p:cNvSpPr>
              <a:spLocks noChangeArrowheads="1"/>
            </p:cNvSpPr>
            <p:nvPr/>
          </p:nvSpPr>
          <p:spPr bwMode="auto">
            <a:xfrm>
              <a:off x="1800" y="1027"/>
              <a:ext cx="5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200" b="1" dirty="0">
                  <a:solidFill>
                    <a:srgbClr val="FFFFFF"/>
                  </a:solidFill>
                  <a:latin typeface="楷体" charset="0"/>
                  <a:ea typeface="楷体" charset="0"/>
                </a:rPr>
                <a:t>开始</a:t>
              </a:r>
            </a:p>
          </p:txBody>
        </p:sp>
        <p:sp>
          <p:nvSpPr>
            <p:cNvPr id="119" name="Rectangle 105"/>
            <p:cNvSpPr>
              <a:spLocks noChangeArrowheads="1"/>
            </p:cNvSpPr>
            <p:nvPr/>
          </p:nvSpPr>
          <p:spPr bwMode="auto">
            <a:xfrm>
              <a:off x="2765" y="955"/>
              <a:ext cx="23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120" name="Line 106"/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07"/>
            <p:cNvSpPr>
              <a:spLocks noChangeArrowheads="1"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122" name="Oval 108"/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0</a:t>
              </a:r>
            </a:p>
          </p:txBody>
        </p:sp>
        <p:sp>
          <p:nvSpPr>
            <p:cNvPr id="123" name="Freeform 109"/>
            <p:cNvSpPr>
              <a:spLocks noChangeArrowheads="1"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124" name="Rectangle 110"/>
            <p:cNvSpPr>
              <a:spLocks noChangeArrowheads="1"/>
            </p:cNvSpPr>
            <p:nvPr/>
          </p:nvSpPr>
          <p:spPr bwMode="auto">
            <a:xfrm>
              <a:off x="3244" y="1528"/>
              <a:ext cx="23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125" name="Rectangle 111"/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126" name="Rectangle 112"/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  <p:sp>
          <p:nvSpPr>
            <p:cNvPr id="127" name="Freeform 113"/>
            <p:cNvSpPr>
              <a:spLocks noChangeArrowheads="1"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128" name="Rectangle 114"/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sp>
          <p:nvSpPr>
            <p:cNvPr id="129" name="Freeform 115"/>
            <p:cNvSpPr>
              <a:spLocks noChangeArrowheads="1"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楷体" charset="0"/>
                <a:cs typeface="楷体" charset="0"/>
              </a:endParaRPr>
            </a:p>
          </p:txBody>
        </p:sp>
        <p:sp>
          <p:nvSpPr>
            <p:cNvPr id="130" name="Rectangle 116"/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b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9673" y="968849"/>
            <a:ext cx="7062813" cy="2771002"/>
            <a:chOff x="829673" y="968849"/>
            <a:chExt cx="7062813" cy="2771002"/>
          </a:xfrm>
        </p:grpSpPr>
        <p:grpSp>
          <p:nvGrpSpPr>
            <p:cNvPr id="46" name="Group 45"/>
            <p:cNvGrpSpPr/>
            <p:nvPr/>
          </p:nvGrpSpPr>
          <p:grpSpPr>
            <a:xfrm>
              <a:off x="1877749" y="1025226"/>
              <a:ext cx="4796337" cy="2714625"/>
              <a:chOff x="3373831" y="3629599"/>
              <a:chExt cx="4796337" cy="2714625"/>
            </a:xfrm>
          </p:grpSpPr>
          <p:grpSp>
            <p:nvGrpSpPr>
              <p:cNvPr id="47" name="Group 72"/>
              <p:cNvGrpSpPr/>
              <p:nvPr/>
            </p:nvGrpSpPr>
            <p:grpSpPr bwMode="auto">
              <a:xfrm>
                <a:off x="4340703" y="3629599"/>
                <a:ext cx="3829465" cy="2714625"/>
                <a:chOff x="3085" y="1008"/>
                <a:chExt cx="2531" cy="1776"/>
              </a:xfrm>
            </p:grpSpPr>
            <p:sp>
              <p:nvSpPr>
                <p:cNvPr id="49" name="Oval 73"/>
                <p:cNvSpPr>
                  <a:spLocks noChangeArrowheads="1"/>
                </p:cNvSpPr>
                <p:nvPr/>
              </p:nvSpPr>
              <p:spPr bwMode="auto">
                <a:xfrm>
                  <a:off x="4466" y="2102"/>
                  <a:ext cx="273" cy="294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28800" rIns="21600" bIns="4680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grpSp>
              <p:nvGrpSpPr>
                <p:cNvPr id="50" name="Group 74"/>
                <p:cNvGrpSpPr/>
                <p:nvPr/>
              </p:nvGrpSpPr>
              <p:grpSpPr bwMode="auto">
                <a:xfrm>
                  <a:off x="5343" y="2102"/>
                  <a:ext cx="273" cy="294"/>
                  <a:chOff x="7120" y="12162"/>
                  <a:chExt cx="425" cy="425"/>
                </a:xfrm>
              </p:grpSpPr>
              <p:sp>
                <p:nvSpPr>
                  <p:cNvPr id="111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7120" y="12162"/>
                    <a:ext cx="425" cy="425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43200" tIns="0" rIns="720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endParaRPr lang="zh-CN" altLang="en-US" sz="2000" b="1">
                      <a:latin typeface="楷体" charset="0"/>
                      <a:cs typeface="楷体" charset="0"/>
                    </a:endParaRPr>
                  </a:p>
                </p:txBody>
              </p:sp>
              <p:sp>
                <p:nvSpPr>
                  <p:cNvPr id="112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7180" y="12218"/>
                    <a:ext cx="312" cy="31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43200" tIns="0" rIns="7200" bIns="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2000" b="1" dirty="0">
                        <a:solidFill>
                          <a:srgbClr val="FFFFFF"/>
                        </a:solidFill>
                        <a:latin typeface="楷体" charset="0"/>
                        <a:cs typeface="楷体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51" name="Line 77"/>
                <p:cNvSpPr>
                  <a:spLocks noChangeShapeType="1"/>
                </p:cNvSpPr>
                <p:nvPr/>
              </p:nvSpPr>
              <p:spPr bwMode="auto">
                <a:xfrm>
                  <a:off x="3085" y="2227"/>
                  <a:ext cx="546" cy="1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930" y="2239"/>
                  <a:ext cx="549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Rectangle 79"/>
                <p:cNvSpPr>
                  <a:spLocks noChangeArrowheads="1"/>
                </p:cNvSpPr>
                <p:nvPr/>
              </p:nvSpPr>
              <p:spPr bwMode="auto">
                <a:xfrm>
                  <a:off x="3166" y="2048"/>
                  <a:ext cx="472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1200" b="1" dirty="0">
                      <a:solidFill>
                        <a:schemeClr val="bg1"/>
                      </a:solidFill>
                      <a:latin typeface="楷体" charset="0"/>
                      <a:ea typeface="楷体" charset="0"/>
                    </a:rPr>
                    <a:t>开始</a:t>
                  </a:r>
                </a:p>
              </p:txBody>
            </p:sp>
            <p:sp>
              <p:nvSpPr>
                <p:cNvPr id="54" name="Rectangle 80"/>
                <p:cNvSpPr>
                  <a:spLocks noChangeArrowheads="1"/>
                </p:cNvSpPr>
                <p:nvPr/>
              </p:nvSpPr>
              <p:spPr bwMode="auto">
                <a:xfrm>
                  <a:off x="4065" y="1999"/>
                  <a:ext cx="221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55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4778" y="2240"/>
                  <a:ext cx="549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Freeform 82"/>
                <p:cNvSpPr>
                  <a:spLocks noChangeArrowheads="1"/>
                </p:cNvSpPr>
                <p:nvPr/>
              </p:nvSpPr>
              <p:spPr bwMode="auto">
                <a:xfrm>
                  <a:off x="4527" y="1227"/>
                  <a:ext cx="191" cy="230"/>
                </a:xfrm>
                <a:custGeom>
                  <a:avLst/>
                  <a:gdLst>
                    <a:gd name="T0" fmla="*/ 225 w 297"/>
                    <a:gd name="T1" fmla="*/ 332 h 333"/>
                    <a:gd name="T2" fmla="*/ 285 w 297"/>
                    <a:gd name="T3" fmla="*/ 126 h 333"/>
                    <a:gd name="T4" fmla="*/ 150 w 297"/>
                    <a:gd name="T5" fmla="*/ 3 h 333"/>
                    <a:gd name="T6" fmla="*/ 15 w 297"/>
                    <a:gd name="T7" fmla="*/ 111 h 333"/>
                    <a:gd name="T8" fmla="*/ 60 w 297"/>
                    <a:gd name="T9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333">
                      <a:moveTo>
                        <a:pt x="225" y="332"/>
                      </a:moveTo>
                      <a:cubicBezTo>
                        <a:pt x="235" y="298"/>
                        <a:pt x="297" y="181"/>
                        <a:pt x="285" y="126"/>
                      </a:cubicBezTo>
                      <a:cubicBezTo>
                        <a:pt x="273" y="71"/>
                        <a:pt x="195" y="6"/>
                        <a:pt x="150" y="3"/>
                      </a:cubicBezTo>
                      <a:cubicBezTo>
                        <a:pt x="105" y="0"/>
                        <a:pt x="30" y="56"/>
                        <a:pt x="15" y="111"/>
                      </a:cubicBezTo>
                      <a:cubicBezTo>
                        <a:pt x="0" y="166"/>
                        <a:pt x="51" y="287"/>
                        <a:pt x="60" y="333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7" name="Oval 83"/>
                <p:cNvSpPr>
                  <a:spLocks noChangeArrowheads="1"/>
                </p:cNvSpPr>
                <p:nvPr/>
              </p:nvSpPr>
              <p:spPr bwMode="auto">
                <a:xfrm>
                  <a:off x="3628" y="2088"/>
                  <a:ext cx="273" cy="294"/>
                </a:xfrm>
                <a:prstGeom prst="ellips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28800" rIns="21600" bIns="4680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b="1" dirty="0">
                      <a:solidFill>
                        <a:srgbClr val="FFFF00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98" name="Freeform 84"/>
                <p:cNvSpPr>
                  <a:spLocks noChangeArrowheads="1"/>
                </p:cNvSpPr>
                <p:nvPr/>
              </p:nvSpPr>
              <p:spPr bwMode="auto">
                <a:xfrm flipV="1">
                  <a:off x="4518" y="2397"/>
                  <a:ext cx="191" cy="230"/>
                </a:xfrm>
                <a:custGeom>
                  <a:avLst/>
                  <a:gdLst>
                    <a:gd name="T0" fmla="*/ 225 w 297"/>
                    <a:gd name="T1" fmla="*/ 332 h 333"/>
                    <a:gd name="T2" fmla="*/ 285 w 297"/>
                    <a:gd name="T3" fmla="*/ 126 h 333"/>
                    <a:gd name="T4" fmla="*/ 150 w 297"/>
                    <a:gd name="T5" fmla="*/ 3 h 333"/>
                    <a:gd name="T6" fmla="*/ 15 w 297"/>
                    <a:gd name="T7" fmla="*/ 111 h 333"/>
                    <a:gd name="T8" fmla="*/ 60 w 297"/>
                    <a:gd name="T9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333">
                      <a:moveTo>
                        <a:pt x="225" y="332"/>
                      </a:moveTo>
                      <a:cubicBezTo>
                        <a:pt x="235" y="298"/>
                        <a:pt x="297" y="181"/>
                        <a:pt x="285" y="126"/>
                      </a:cubicBezTo>
                      <a:cubicBezTo>
                        <a:pt x="273" y="71"/>
                        <a:pt x="195" y="6"/>
                        <a:pt x="150" y="3"/>
                      </a:cubicBezTo>
                      <a:cubicBezTo>
                        <a:pt x="105" y="0"/>
                        <a:pt x="30" y="56"/>
                        <a:pt x="15" y="111"/>
                      </a:cubicBezTo>
                      <a:cubicBezTo>
                        <a:pt x="0" y="166"/>
                        <a:pt x="51" y="287"/>
                        <a:pt x="60" y="333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9" name="Rectangle 85"/>
                <p:cNvSpPr>
                  <a:spLocks noChangeArrowheads="1"/>
                </p:cNvSpPr>
                <p:nvPr/>
              </p:nvSpPr>
              <p:spPr bwMode="auto">
                <a:xfrm>
                  <a:off x="4508" y="2548"/>
                  <a:ext cx="22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100" name="Rectangle 86"/>
                <p:cNvSpPr>
                  <a:spLocks noChangeArrowheads="1"/>
                </p:cNvSpPr>
                <p:nvPr/>
              </p:nvSpPr>
              <p:spPr bwMode="auto">
                <a:xfrm>
                  <a:off x="4942" y="2030"/>
                  <a:ext cx="221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101" name="Rectangle 87"/>
                <p:cNvSpPr>
                  <a:spLocks noChangeArrowheads="1"/>
                </p:cNvSpPr>
                <p:nvPr/>
              </p:nvSpPr>
              <p:spPr bwMode="auto">
                <a:xfrm>
                  <a:off x="3988" y="1690"/>
                  <a:ext cx="221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102" name="Freeform 88"/>
                <p:cNvSpPr>
                  <a:spLocks noChangeArrowheads="1"/>
                </p:cNvSpPr>
                <p:nvPr/>
              </p:nvSpPr>
              <p:spPr bwMode="auto">
                <a:xfrm>
                  <a:off x="4739" y="2316"/>
                  <a:ext cx="578" cy="106"/>
                </a:xfrm>
                <a:custGeom>
                  <a:avLst/>
                  <a:gdLst>
                    <a:gd name="T0" fmla="*/ 900 w 900"/>
                    <a:gd name="T1" fmla="*/ 0 h 154"/>
                    <a:gd name="T2" fmla="*/ 435 w 900"/>
                    <a:gd name="T3" fmla="*/ 151 h 154"/>
                    <a:gd name="T4" fmla="*/ 0 w 900"/>
                    <a:gd name="T5" fmla="*/ 1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00" h="154">
                      <a:moveTo>
                        <a:pt x="900" y="0"/>
                      </a:moveTo>
                      <a:cubicBezTo>
                        <a:pt x="823" y="25"/>
                        <a:pt x="585" y="148"/>
                        <a:pt x="435" y="151"/>
                      </a:cubicBezTo>
                      <a:cubicBezTo>
                        <a:pt x="285" y="154"/>
                        <a:pt x="91" y="44"/>
                        <a:pt x="0" y="16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 b="1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103" name="Rectangle 89"/>
                <p:cNvSpPr>
                  <a:spLocks noChangeArrowheads="1"/>
                </p:cNvSpPr>
                <p:nvPr/>
              </p:nvSpPr>
              <p:spPr bwMode="auto">
                <a:xfrm>
                  <a:off x="4951" y="2353"/>
                  <a:ext cx="22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  <p:sp>
              <p:nvSpPr>
                <p:cNvPr id="104" name="Rectangle 90"/>
                <p:cNvSpPr>
                  <a:spLocks noChangeArrowheads="1"/>
                </p:cNvSpPr>
                <p:nvPr/>
              </p:nvSpPr>
              <p:spPr bwMode="auto">
                <a:xfrm>
                  <a:off x="4556" y="1008"/>
                  <a:ext cx="22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105" name="Oval 91"/>
                <p:cNvSpPr>
                  <a:spLocks noChangeArrowheads="1"/>
                </p:cNvSpPr>
                <p:nvPr/>
              </p:nvSpPr>
              <p:spPr bwMode="auto">
                <a:xfrm>
                  <a:off x="4495" y="1467"/>
                  <a:ext cx="273" cy="294"/>
                </a:xfrm>
                <a:prstGeom prst="ellips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28800" rIns="21600" bIns="4680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b="1" dirty="0">
                      <a:solidFill>
                        <a:srgbClr val="FFFF00"/>
                      </a:solidFill>
                      <a:latin typeface="楷体" charset="0"/>
                      <a:cs typeface="楷体" charset="0"/>
                    </a:rPr>
                    <a:t>C</a:t>
                  </a:r>
                </a:p>
              </p:txBody>
            </p:sp>
            <p:sp>
              <p:nvSpPr>
                <p:cNvPr id="10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3853" y="1676"/>
                  <a:ext cx="607" cy="435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Line 93"/>
                <p:cNvSpPr>
                  <a:spLocks noChangeShapeType="1"/>
                </p:cNvSpPr>
                <p:nvPr/>
              </p:nvSpPr>
              <p:spPr bwMode="auto">
                <a:xfrm>
                  <a:off x="4614" y="1778"/>
                  <a:ext cx="0" cy="31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4787" y="1666"/>
                  <a:ext cx="607" cy="435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Rectangle 95"/>
                <p:cNvSpPr>
                  <a:spLocks noChangeArrowheads="1"/>
                </p:cNvSpPr>
                <p:nvPr/>
              </p:nvSpPr>
              <p:spPr bwMode="auto">
                <a:xfrm>
                  <a:off x="5125" y="1690"/>
                  <a:ext cx="221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b</a:t>
                  </a:r>
                </a:p>
              </p:txBody>
            </p:sp>
            <p:sp>
              <p:nvSpPr>
                <p:cNvPr id="110" name="Rectangle 96"/>
                <p:cNvSpPr>
                  <a:spLocks noChangeArrowheads="1"/>
                </p:cNvSpPr>
                <p:nvPr/>
              </p:nvSpPr>
              <p:spPr bwMode="auto">
                <a:xfrm>
                  <a:off x="4604" y="1742"/>
                  <a:ext cx="22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a</a:t>
                  </a:r>
                </a:p>
              </p:txBody>
            </p:sp>
          </p:grpSp>
          <p:sp>
            <p:nvSpPr>
              <p:cNvPr id="48" name="Rectangle 53"/>
              <p:cNvSpPr/>
              <p:nvPr/>
            </p:nvSpPr>
            <p:spPr>
              <a:xfrm>
                <a:off x="3373831" y="5269644"/>
                <a:ext cx="803999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b="1" kern="0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D</a:t>
                </a:r>
                <a:r>
                  <a:rPr lang="en-US" altLang="zh-CN" sz="2000" b="1" kern="0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FA</a:t>
                </a:r>
                <a:endPara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</p:grpSp>
        <p:sp>
          <p:nvSpPr>
            <p:cNvPr id="133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74849" y="3402765"/>
            <a:ext cx="2975241" cy="477054"/>
            <a:chOff x="974849" y="3402765"/>
            <a:chExt cx="2975241" cy="477054"/>
          </a:xfrm>
        </p:grpSpPr>
        <p:sp>
          <p:nvSpPr>
            <p:cNvPr id="57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889" y="3402765"/>
              <a:ext cx="291420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和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C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都不是接受状态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;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58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49" y="3595063"/>
              <a:ext cx="118663" cy="11866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965801" y="3824212"/>
            <a:ext cx="5212268" cy="477054"/>
            <a:chOff x="965801" y="3824212"/>
            <a:chExt cx="5212268" cy="477054"/>
          </a:xfrm>
        </p:grpSpPr>
        <p:sp>
          <p:nvSpPr>
            <p:cNvPr id="59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841" y="3824212"/>
              <a:ext cx="515122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对任意的输入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,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它们总是转到同一个状态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.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60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01" y="4016510"/>
              <a:ext cx="118663" cy="118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38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Hopcroft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51137" y="1345515"/>
            <a:ext cx="7322562" cy="477054"/>
            <a:chOff x="1151137" y="1345515"/>
            <a:chExt cx="7322562" cy="477054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6" y="1345515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Split (G) 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478944"/>
              <a:ext cx="259749" cy="2597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351554" y="1712071"/>
            <a:ext cx="4987963" cy="477054"/>
            <a:chOff x="1351554" y="1712071"/>
            <a:chExt cx="4987963" cy="477054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6" y="1712071"/>
              <a:ext cx="492863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G</a:t>
              </a: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是一个状态集合</a:t>
              </a:r>
              <a:endPara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554" y="1903503"/>
              <a:ext cx="118663" cy="11866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364035" y="2122756"/>
            <a:ext cx="5212272" cy="877163"/>
            <a:chOff x="1364035" y="2122756"/>
            <a:chExt cx="5212272" cy="877163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418" y="2122756"/>
              <a:ext cx="5109889" cy="87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输出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1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, 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…, T</a:t>
              </a:r>
              <a:r>
                <a:rPr lang="is-I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.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其中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G = 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1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∪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∪ </a:t>
              </a:r>
              <a:r>
                <a:rPr lang="is-I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… ∪ 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is-I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n,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并且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en-US" altLang="zh-CN" sz="2000" b="1" baseline="-25000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i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∩ 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j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= </a:t>
              </a:r>
              <a:r>
                <a:rPr lang="el-GR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Φ.</a:t>
              </a:r>
              <a:endPara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8" name="图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035" y="2314191"/>
              <a:ext cx="118663" cy="118663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345402" y="3271610"/>
            <a:ext cx="6070434" cy="19263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FFFFFF"/>
                </a:solidFill>
              </a:rPr>
              <a:t>for </a:t>
            </a:r>
            <a:r>
              <a:rPr lang="zh-TW" altLang="en-US" dirty="0">
                <a:solidFill>
                  <a:srgbClr val="FFFFFF"/>
                </a:solidFill>
              </a:rPr>
              <a:t>（每个字母表中的符号 </a:t>
            </a:r>
            <a:r>
              <a:rPr lang="en-US" altLang="zh-TW" dirty="0">
                <a:solidFill>
                  <a:srgbClr val="FFFFFF"/>
                </a:solidFill>
              </a:rPr>
              <a:t>a </a:t>
            </a:r>
            <a:r>
              <a:rPr lang="zh-TW" altLang="en-US" dirty="0">
                <a:solidFill>
                  <a:srgbClr val="FFFFFF"/>
                </a:solidFill>
              </a:rPr>
              <a:t>）</a:t>
            </a:r>
            <a:r>
              <a:rPr lang="en-US" altLang="zh-TW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FFFFFF"/>
                </a:solidFill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</a:rPr>
              <a:t>     if (a</a:t>
            </a:r>
            <a:r>
              <a:rPr lang="zh-CN" altLang="en-US" dirty="0" smtClean="0">
                <a:solidFill>
                  <a:srgbClr val="FFFFFF"/>
                </a:solidFill>
              </a:rPr>
              <a:t>可以分解</a:t>
            </a:r>
            <a:r>
              <a:rPr lang="en-US" altLang="zh-CN" dirty="0" smtClean="0">
                <a:solidFill>
                  <a:srgbClr val="FFFFFF"/>
                </a:solidFill>
              </a:rPr>
              <a:t> G) {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         </a:t>
            </a:r>
            <a:r>
              <a:rPr lang="zh-CN" altLang="en-US" dirty="0" smtClean="0">
                <a:solidFill>
                  <a:srgbClr val="FFFFFF"/>
                </a:solidFill>
              </a:rPr>
              <a:t>将</a:t>
            </a:r>
            <a:r>
              <a:rPr lang="en-US" altLang="zh-CN" dirty="0" smtClean="0">
                <a:solidFill>
                  <a:srgbClr val="FFFFFF"/>
                </a:solidFill>
              </a:rPr>
              <a:t>S</a:t>
            </a:r>
            <a:r>
              <a:rPr lang="zh-CN" altLang="en-US" dirty="0" smtClean="0">
                <a:solidFill>
                  <a:srgbClr val="FFFFFF"/>
                </a:solidFill>
              </a:rPr>
              <a:t>分解为</a:t>
            </a:r>
            <a:r>
              <a:rPr lang="en-US" altLang="zh-CN" dirty="0" smtClean="0">
                <a:solidFill>
                  <a:srgbClr val="FFFFFF"/>
                </a:solidFill>
              </a:rPr>
              <a:t> T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1</a:t>
            </a:r>
            <a:r>
              <a:rPr lang="en-US" altLang="zh-CN" dirty="0" smtClean="0">
                <a:solidFill>
                  <a:srgbClr val="FFFFFF"/>
                </a:solidFill>
              </a:rPr>
              <a:t>, </a:t>
            </a:r>
            <a:r>
              <a:rPr lang="is-IS" altLang="zh-CN" dirty="0" smtClean="0">
                <a:solidFill>
                  <a:srgbClr val="FFFFFF"/>
                </a:solidFill>
              </a:rPr>
              <a:t>…, T</a:t>
            </a:r>
            <a:r>
              <a:rPr lang="is-IS" altLang="zh-CN" baseline="-25000" dirty="0" smtClean="0">
                <a:solidFill>
                  <a:srgbClr val="FFFFFF"/>
                </a:solidFill>
              </a:rPr>
              <a:t>n</a:t>
            </a:r>
            <a:endParaRPr lang="is-IS" altLang="zh-CN" dirty="0" smtClean="0">
              <a:solidFill>
                <a:srgbClr val="FFFFFF"/>
              </a:solidFill>
            </a:endParaRPr>
          </a:p>
          <a:p>
            <a:r>
              <a:rPr lang="is-IS" altLang="zh-CN" baseline="-25000" dirty="0">
                <a:solidFill>
                  <a:srgbClr val="FFFFFF"/>
                </a:solidFill>
              </a:rPr>
              <a:t> </a:t>
            </a:r>
            <a:r>
              <a:rPr lang="is-IS" altLang="zh-CN" baseline="-25000" dirty="0" smtClean="0">
                <a:solidFill>
                  <a:srgbClr val="FFFFFF"/>
                </a:solidFill>
              </a:rPr>
              <a:t>              </a:t>
            </a:r>
            <a:r>
              <a:rPr lang="is-IS" altLang="zh-CN" dirty="0" smtClean="0">
                <a:solidFill>
                  <a:srgbClr val="FFFFFF"/>
                </a:solidFill>
              </a:rPr>
              <a:t>return </a:t>
            </a:r>
            <a:r>
              <a:rPr lang="en-US" altLang="zh-CN" dirty="0">
                <a:solidFill>
                  <a:srgbClr val="FFFFFF"/>
                </a:solidFill>
              </a:rPr>
              <a:t>T</a:t>
            </a:r>
            <a:r>
              <a:rPr lang="en-US" altLang="zh-CN" baseline="-25000" dirty="0">
                <a:solidFill>
                  <a:srgbClr val="FFFFFF"/>
                </a:solidFill>
              </a:rPr>
              <a:t>1</a:t>
            </a:r>
            <a:r>
              <a:rPr lang="en-US" altLang="zh-CN" dirty="0">
                <a:solidFill>
                  <a:srgbClr val="FFFFFF"/>
                </a:solidFill>
              </a:rPr>
              <a:t>, </a:t>
            </a:r>
            <a:r>
              <a:rPr lang="is-IS" altLang="zh-CN" dirty="0">
                <a:solidFill>
                  <a:srgbClr val="FFFFFF"/>
                </a:solidFill>
              </a:rPr>
              <a:t>…, T</a:t>
            </a:r>
            <a:r>
              <a:rPr lang="is-IS" altLang="zh-CN" baseline="-25000" dirty="0">
                <a:solidFill>
                  <a:srgbClr val="FFFFFF"/>
                </a:solidFill>
              </a:rPr>
              <a:t>n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TW" dirty="0">
                <a:solidFill>
                  <a:srgbClr val="FFFFFF"/>
                </a:solidFill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</a:rPr>
              <a:t>     }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return 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6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Hopcroft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51137" y="1345515"/>
            <a:ext cx="7322562" cy="477054"/>
            <a:chOff x="1151137" y="1345515"/>
            <a:chExt cx="7322562" cy="477054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6" y="1345515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Split (G) 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478944"/>
              <a:ext cx="259749" cy="2597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351554" y="1712071"/>
            <a:ext cx="4987963" cy="477054"/>
            <a:chOff x="1351554" y="1712071"/>
            <a:chExt cx="4987963" cy="477054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6" y="1712071"/>
              <a:ext cx="492863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G</a:t>
              </a: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是一个状态集合</a:t>
              </a:r>
              <a:endPara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554" y="1903503"/>
              <a:ext cx="118663" cy="11866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364035" y="2122756"/>
            <a:ext cx="5158456" cy="877163"/>
            <a:chOff x="1364035" y="2122756"/>
            <a:chExt cx="5158456" cy="877163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418" y="2122756"/>
              <a:ext cx="5056073" cy="87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输出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1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, 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…, T</a:t>
              </a:r>
              <a:r>
                <a:rPr lang="is-I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.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其中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G = 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1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∪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∪ </a:t>
              </a:r>
              <a:r>
                <a:rPr lang="is-I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… ∪ 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is-I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n,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并且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en-US" altLang="zh-CN" sz="2000" b="1" baseline="-25000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i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∩ 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j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= </a:t>
              </a:r>
              <a:r>
                <a:rPr lang="el-GR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Φ.</a:t>
              </a:r>
              <a:endPara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8" name="图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035" y="2314191"/>
              <a:ext cx="118663" cy="118663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345402" y="3271610"/>
            <a:ext cx="6070434" cy="19263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FFFFFF"/>
                </a:solidFill>
              </a:rPr>
              <a:t>for </a:t>
            </a:r>
            <a:r>
              <a:rPr lang="zh-TW" altLang="en-US" dirty="0">
                <a:solidFill>
                  <a:srgbClr val="FFFFFF"/>
                </a:solidFill>
              </a:rPr>
              <a:t>（每个字母表中的符号 </a:t>
            </a:r>
            <a:r>
              <a:rPr lang="en-US" altLang="zh-TW" dirty="0">
                <a:solidFill>
                  <a:srgbClr val="FFFFFF"/>
                </a:solidFill>
              </a:rPr>
              <a:t>a </a:t>
            </a:r>
            <a:r>
              <a:rPr lang="zh-TW" altLang="en-US" dirty="0">
                <a:solidFill>
                  <a:srgbClr val="FFFFFF"/>
                </a:solidFill>
              </a:rPr>
              <a:t>）</a:t>
            </a:r>
            <a:r>
              <a:rPr lang="en-US" altLang="zh-TW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FFFFFF"/>
                </a:solidFill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</a:rPr>
              <a:t>     if (</a:t>
            </a:r>
            <a:r>
              <a:rPr lang="en-US" altLang="zh-TW" dirty="0" smtClean="0">
                <a:solidFill>
                  <a:srgbClr val="FFFF00"/>
                </a:solidFill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</a:rPr>
              <a:t>可以分解</a:t>
            </a:r>
            <a:r>
              <a:rPr lang="en-US" altLang="zh-CN" dirty="0" smtClean="0">
                <a:solidFill>
                  <a:srgbClr val="FFFF00"/>
                </a:solidFill>
              </a:rPr>
              <a:t> G</a:t>
            </a:r>
            <a:r>
              <a:rPr lang="en-US" altLang="zh-CN" dirty="0" smtClean="0">
                <a:solidFill>
                  <a:srgbClr val="FFFFFF"/>
                </a:solidFill>
              </a:rPr>
              <a:t>) {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         </a:t>
            </a:r>
            <a:r>
              <a:rPr lang="zh-CN" altLang="en-US" dirty="0" smtClean="0">
                <a:solidFill>
                  <a:srgbClr val="FFFFFF"/>
                </a:solidFill>
              </a:rPr>
              <a:t>将</a:t>
            </a:r>
            <a:r>
              <a:rPr lang="en-US" altLang="zh-CN" dirty="0">
                <a:solidFill>
                  <a:srgbClr val="FFFFFF"/>
                </a:solidFill>
              </a:rPr>
              <a:t>G</a:t>
            </a:r>
            <a:r>
              <a:rPr lang="zh-CN" altLang="en-US" dirty="0" smtClean="0">
                <a:solidFill>
                  <a:srgbClr val="FFFFFF"/>
                </a:solidFill>
              </a:rPr>
              <a:t>分解为</a:t>
            </a:r>
            <a:r>
              <a:rPr lang="en-US" altLang="zh-CN" dirty="0" smtClean="0">
                <a:solidFill>
                  <a:srgbClr val="FFFFFF"/>
                </a:solidFill>
              </a:rPr>
              <a:t> T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1</a:t>
            </a:r>
            <a:r>
              <a:rPr lang="en-US" altLang="zh-CN" dirty="0" smtClean="0">
                <a:solidFill>
                  <a:srgbClr val="FFFFFF"/>
                </a:solidFill>
              </a:rPr>
              <a:t>, </a:t>
            </a:r>
            <a:r>
              <a:rPr lang="is-IS" altLang="zh-CN" dirty="0" smtClean="0">
                <a:solidFill>
                  <a:srgbClr val="FFFFFF"/>
                </a:solidFill>
              </a:rPr>
              <a:t>…, T</a:t>
            </a:r>
            <a:r>
              <a:rPr lang="is-IS" altLang="zh-CN" baseline="-25000" dirty="0" smtClean="0">
                <a:solidFill>
                  <a:srgbClr val="FFFFFF"/>
                </a:solidFill>
              </a:rPr>
              <a:t>n</a:t>
            </a:r>
            <a:endParaRPr lang="is-IS" altLang="zh-CN" dirty="0" smtClean="0">
              <a:solidFill>
                <a:srgbClr val="FFFFFF"/>
              </a:solidFill>
            </a:endParaRPr>
          </a:p>
          <a:p>
            <a:r>
              <a:rPr lang="is-IS" altLang="zh-CN" baseline="-25000" dirty="0">
                <a:solidFill>
                  <a:srgbClr val="FFFFFF"/>
                </a:solidFill>
              </a:rPr>
              <a:t> </a:t>
            </a:r>
            <a:r>
              <a:rPr lang="is-IS" altLang="zh-CN" baseline="-25000" dirty="0" smtClean="0">
                <a:solidFill>
                  <a:srgbClr val="FFFFFF"/>
                </a:solidFill>
              </a:rPr>
              <a:t>              </a:t>
            </a:r>
            <a:r>
              <a:rPr lang="is-IS" altLang="zh-CN" dirty="0" smtClean="0">
                <a:solidFill>
                  <a:srgbClr val="FFFFFF"/>
                </a:solidFill>
              </a:rPr>
              <a:t>return </a:t>
            </a:r>
            <a:r>
              <a:rPr lang="en-US" altLang="zh-CN" dirty="0">
                <a:solidFill>
                  <a:srgbClr val="FFFFFF"/>
                </a:solidFill>
              </a:rPr>
              <a:t>T</a:t>
            </a:r>
            <a:r>
              <a:rPr lang="en-US" altLang="zh-CN" baseline="-25000" dirty="0">
                <a:solidFill>
                  <a:srgbClr val="FFFFFF"/>
                </a:solidFill>
              </a:rPr>
              <a:t>1</a:t>
            </a:r>
            <a:r>
              <a:rPr lang="en-US" altLang="zh-CN" dirty="0">
                <a:solidFill>
                  <a:srgbClr val="FFFFFF"/>
                </a:solidFill>
              </a:rPr>
              <a:t>, </a:t>
            </a:r>
            <a:r>
              <a:rPr lang="is-IS" altLang="zh-CN" dirty="0">
                <a:solidFill>
                  <a:srgbClr val="FFFFFF"/>
                </a:solidFill>
              </a:rPr>
              <a:t>…, T</a:t>
            </a:r>
            <a:r>
              <a:rPr lang="is-IS" altLang="zh-CN" baseline="-25000" dirty="0">
                <a:solidFill>
                  <a:srgbClr val="FFFFFF"/>
                </a:solidFill>
              </a:rPr>
              <a:t>n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TW" dirty="0">
                <a:solidFill>
                  <a:srgbClr val="FFFFFF"/>
                </a:solidFill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</a:rPr>
              <a:t>     }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return 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1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2.2.3DFA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的化简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Hopcroft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51137" y="1345515"/>
            <a:ext cx="7322562" cy="477054"/>
            <a:chOff x="1151137" y="1345515"/>
            <a:chExt cx="7322562" cy="477054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6" y="1345515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Split (G) 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478944"/>
              <a:ext cx="259749" cy="2597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351554" y="1712071"/>
            <a:ext cx="4987963" cy="477054"/>
            <a:chOff x="1351554" y="1712071"/>
            <a:chExt cx="4987963" cy="477054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6" y="1712071"/>
              <a:ext cx="492863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G</a:t>
              </a: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是一个状态集合</a:t>
              </a:r>
              <a:endPara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554" y="1903503"/>
              <a:ext cx="118663" cy="11866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364035" y="2122756"/>
            <a:ext cx="5179983" cy="877163"/>
            <a:chOff x="1364035" y="2122756"/>
            <a:chExt cx="5179983" cy="877163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418" y="2122756"/>
              <a:ext cx="5077600" cy="87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输出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1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, 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…, T</a:t>
              </a:r>
              <a:r>
                <a:rPr lang="is-I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.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其中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G = 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1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∪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∪ </a:t>
              </a:r>
              <a:r>
                <a:rPr lang="is-I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… ∪ 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is-I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n,</a:t>
              </a:r>
              <a:r>
                <a:rPr lang="is-I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并且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en-US" altLang="zh-CN" sz="2000" b="1" baseline="-25000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i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∩ T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j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= </a:t>
              </a:r>
              <a:r>
                <a:rPr lang="el-GR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Φ.</a:t>
              </a:r>
              <a:endPara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8" name="图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035" y="2314191"/>
              <a:ext cx="118663" cy="118663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345402" y="3271610"/>
            <a:ext cx="6070434" cy="19263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FFFFFF"/>
                </a:solidFill>
              </a:rPr>
              <a:t>for </a:t>
            </a:r>
            <a:r>
              <a:rPr lang="zh-TW" altLang="en-US" dirty="0">
                <a:solidFill>
                  <a:srgbClr val="FFFFFF"/>
                </a:solidFill>
              </a:rPr>
              <a:t>（每个字母表中的符号 </a:t>
            </a:r>
            <a:r>
              <a:rPr lang="en-US" altLang="zh-TW" dirty="0">
                <a:solidFill>
                  <a:srgbClr val="FFFFFF"/>
                </a:solidFill>
              </a:rPr>
              <a:t>a </a:t>
            </a:r>
            <a:r>
              <a:rPr lang="zh-TW" altLang="en-US" dirty="0">
                <a:solidFill>
                  <a:srgbClr val="FFFFFF"/>
                </a:solidFill>
              </a:rPr>
              <a:t>）</a:t>
            </a:r>
            <a:r>
              <a:rPr lang="en-US" altLang="zh-TW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FFFFFF"/>
                </a:solidFill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</a:rPr>
              <a:t>     if (</a:t>
            </a:r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可以分解</a:t>
            </a:r>
            <a:r>
              <a:rPr lang="en-US" altLang="zh-CN" dirty="0" smtClean="0">
                <a:solidFill>
                  <a:schemeClr val="bg1"/>
                </a:solidFill>
              </a:rPr>
              <a:t> G</a:t>
            </a:r>
            <a:r>
              <a:rPr lang="en-US" altLang="zh-CN" dirty="0" smtClean="0">
                <a:solidFill>
                  <a:srgbClr val="FFFFFF"/>
                </a:solidFill>
              </a:rPr>
              <a:t>) {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         </a:t>
            </a:r>
            <a:r>
              <a:rPr lang="zh-CN" altLang="en-US" dirty="0" smtClean="0">
                <a:solidFill>
                  <a:srgbClr val="FFFFFF"/>
                </a:solidFill>
              </a:rPr>
              <a:t>将</a:t>
            </a:r>
            <a:r>
              <a:rPr lang="en-US" altLang="zh-CN" dirty="0">
                <a:solidFill>
                  <a:srgbClr val="FFFFFF"/>
                </a:solidFill>
              </a:rPr>
              <a:t>G</a:t>
            </a:r>
            <a:r>
              <a:rPr lang="zh-CN" altLang="en-US" dirty="0" smtClean="0">
                <a:solidFill>
                  <a:srgbClr val="FFFFFF"/>
                </a:solidFill>
              </a:rPr>
              <a:t>分解为</a:t>
            </a:r>
            <a:r>
              <a:rPr lang="en-US" altLang="zh-CN" dirty="0" smtClean="0">
                <a:solidFill>
                  <a:srgbClr val="FFFFFF"/>
                </a:solidFill>
              </a:rPr>
              <a:t> T</a:t>
            </a:r>
            <a:r>
              <a:rPr lang="en-US" altLang="zh-CN" baseline="-25000" dirty="0" smtClean="0">
                <a:solidFill>
                  <a:srgbClr val="FFFFFF"/>
                </a:solidFill>
              </a:rPr>
              <a:t>1</a:t>
            </a:r>
            <a:r>
              <a:rPr lang="en-US" altLang="zh-CN" dirty="0" smtClean="0">
                <a:solidFill>
                  <a:srgbClr val="FFFFFF"/>
                </a:solidFill>
              </a:rPr>
              <a:t>, </a:t>
            </a:r>
            <a:r>
              <a:rPr lang="is-IS" altLang="zh-CN" dirty="0" smtClean="0">
                <a:solidFill>
                  <a:srgbClr val="FFFFFF"/>
                </a:solidFill>
              </a:rPr>
              <a:t>…, T</a:t>
            </a:r>
            <a:r>
              <a:rPr lang="is-IS" altLang="zh-CN" baseline="-25000" dirty="0" smtClean="0">
                <a:solidFill>
                  <a:srgbClr val="FFFFFF"/>
                </a:solidFill>
              </a:rPr>
              <a:t>n</a:t>
            </a:r>
            <a:endParaRPr lang="is-IS" altLang="zh-CN" dirty="0" smtClean="0">
              <a:solidFill>
                <a:srgbClr val="FFFFFF"/>
              </a:solidFill>
            </a:endParaRPr>
          </a:p>
          <a:p>
            <a:r>
              <a:rPr lang="is-IS" altLang="zh-CN" baseline="-25000" dirty="0">
                <a:solidFill>
                  <a:srgbClr val="FFFFFF"/>
                </a:solidFill>
              </a:rPr>
              <a:t> </a:t>
            </a:r>
            <a:r>
              <a:rPr lang="is-IS" altLang="zh-CN" baseline="-25000" dirty="0" smtClean="0">
                <a:solidFill>
                  <a:srgbClr val="FFFFFF"/>
                </a:solidFill>
              </a:rPr>
              <a:t>              </a:t>
            </a:r>
            <a:r>
              <a:rPr lang="is-IS" altLang="zh-CN" dirty="0" smtClean="0">
                <a:solidFill>
                  <a:srgbClr val="FFFFFF"/>
                </a:solidFill>
              </a:rPr>
              <a:t>return </a:t>
            </a:r>
            <a:r>
              <a:rPr lang="en-US" altLang="zh-CN" dirty="0">
                <a:solidFill>
                  <a:srgbClr val="FFFFFF"/>
                </a:solidFill>
              </a:rPr>
              <a:t>T</a:t>
            </a:r>
            <a:r>
              <a:rPr lang="en-US" altLang="zh-CN" baseline="-25000" dirty="0">
                <a:solidFill>
                  <a:srgbClr val="FFFFFF"/>
                </a:solidFill>
              </a:rPr>
              <a:t>1</a:t>
            </a:r>
            <a:r>
              <a:rPr lang="en-US" altLang="zh-CN" dirty="0">
                <a:solidFill>
                  <a:srgbClr val="FFFFFF"/>
                </a:solidFill>
              </a:rPr>
              <a:t>, </a:t>
            </a:r>
            <a:r>
              <a:rPr lang="is-IS" altLang="zh-CN" dirty="0">
                <a:solidFill>
                  <a:srgbClr val="FFFFFF"/>
                </a:solidFill>
              </a:rPr>
              <a:t>…, T</a:t>
            </a:r>
            <a:r>
              <a:rPr lang="is-IS" altLang="zh-CN" baseline="-25000" dirty="0">
                <a:solidFill>
                  <a:srgbClr val="FFFFFF"/>
                </a:solidFill>
              </a:rPr>
              <a:t>n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en-US" altLang="zh-TW" dirty="0">
                <a:solidFill>
                  <a:srgbClr val="FFFFFF"/>
                </a:solidFill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</a:rPr>
              <a:t>     }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return 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7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1501</Words>
  <Application>Microsoft Macintosh PowerPoint</Application>
  <PresentationFormat>Custom</PresentationFormat>
  <Paragraphs>369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自定义设计方案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jh li</cp:lastModifiedBy>
  <cp:revision>307</cp:revision>
  <dcterms:created xsi:type="dcterms:W3CDTF">2019-10-18T01:39:30Z</dcterms:created>
  <dcterms:modified xsi:type="dcterms:W3CDTF">2019-11-06T15:14:27Z</dcterms:modified>
</cp:coreProperties>
</file>