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6" r:id="rId3"/>
    <p:sldId id="376" r:id="rId4"/>
    <p:sldId id="377" r:id="rId5"/>
    <p:sldId id="397" r:id="rId6"/>
    <p:sldId id="378" r:id="rId7"/>
    <p:sldId id="379" r:id="rId8"/>
    <p:sldId id="380" r:id="rId9"/>
    <p:sldId id="398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57" r:id="rId27"/>
    <p:sldId id="358" r:id="rId28"/>
    <p:sldId id="359" r:id="rId29"/>
    <p:sldId id="361" r:id="rId30"/>
    <p:sldId id="360" r:id="rId31"/>
    <p:sldId id="375" r:id="rId32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59" d="100"/>
          <a:sy n="59" d="100"/>
        </p:scale>
        <p:origin x="84" y="210"/>
      </p:cViewPr>
      <p:guideLst>
        <p:guide orient="horz" pos="2208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分析表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7789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拓广文法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|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7840" y="3502025"/>
            <a:ext cx="1581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非核心项目，通过对核心项目求闭包而获得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7840" y="2710180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核心项目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958465" y="2442845"/>
            <a:ext cx="3617595" cy="953135"/>
            <a:chOff x="4659" y="4073"/>
            <a:chExt cx="5697" cy="1501"/>
          </a:xfrm>
        </p:grpSpPr>
        <p:cxnSp>
          <p:nvCxnSpPr>
            <p:cNvPr id="6" name="直接箭头连接符 5"/>
            <p:cNvCxnSpPr>
              <a:endCxn id="7" idx="1"/>
            </p:cNvCxnSpPr>
            <p:nvPr/>
          </p:nvCxnSpPr>
          <p:spPr>
            <a:xfrm flipV="1">
              <a:off x="4659" y="4897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003" y="440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67" y="4073"/>
              <a:ext cx="4089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 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67045" y="2950210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59100" y="3452495"/>
            <a:ext cx="3705225" cy="953135"/>
            <a:chOff x="4659" y="4073"/>
            <a:chExt cx="5835" cy="1501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4659" y="4897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003" y="440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05" y="4073"/>
              <a:ext cx="4089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0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58465" y="4529455"/>
            <a:ext cx="3705860" cy="680720"/>
            <a:chOff x="4659" y="7133"/>
            <a:chExt cx="5836" cy="1072"/>
          </a:xfrm>
        </p:grpSpPr>
        <p:grpSp>
          <p:nvGrpSpPr>
            <p:cNvPr id="19" name="组合 18"/>
            <p:cNvGrpSpPr/>
            <p:nvPr/>
          </p:nvGrpSpPr>
          <p:grpSpPr>
            <a:xfrm>
              <a:off x="5117" y="7133"/>
              <a:ext cx="5378" cy="1072"/>
              <a:chOff x="5003" y="4178"/>
              <a:chExt cx="5378" cy="107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5003" y="4178"/>
                <a:ext cx="6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92" y="4186"/>
                <a:ext cx="4089" cy="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lvl="1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：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lvl="0" indent="0">
                  <a:buFont typeface="Arial" panose="020B0604020202020204" pitchFamily="34" charset="0"/>
                  <a:buNone/>
                </a:pP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	</a:t>
                </a:r>
                <a:endPara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4" name="直接箭头连接符 3"/>
            <p:cNvCxnSpPr/>
            <p:nvPr/>
          </p:nvCxnSpPr>
          <p:spPr>
            <a:xfrm flipV="1">
              <a:off x="4659" y="7713"/>
              <a:ext cx="1280" cy="2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677795" y="2953385"/>
            <a:ext cx="812800" cy="1651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6235" y="256857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98875" y="2430145"/>
            <a:ext cx="259651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69235" y="4874260"/>
            <a:ext cx="3691890" cy="752475"/>
            <a:chOff x="4542" y="4404"/>
            <a:chExt cx="5814" cy="1185"/>
          </a:xfrm>
        </p:grpSpPr>
        <p:cxnSp>
          <p:nvCxnSpPr>
            <p:cNvPr id="5" name="直接箭头连接符 4"/>
            <p:cNvCxnSpPr>
              <a:endCxn id="16" idx="1"/>
            </p:cNvCxnSpPr>
            <p:nvPr/>
          </p:nvCxnSpPr>
          <p:spPr>
            <a:xfrm>
              <a:off x="4542" y="4736"/>
              <a:ext cx="1725" cy="32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003" y="440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67" y="4525"/>
              <a:ext cx="4089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5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2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88055" y="1440180"/>
            <a:ext cx="259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614420" y="2348865"/>
            <a:ext cx="1506855" cy="2580640"/>
            <a:chOff x="5692" y="3699"/>
            <a:chExt cx="2373" cy="4064"/>
          </a:xfrm>
        </p:grpSpPr>
        <p:cxnSp>
          <p:nvCxnSpPr>
            <p:cNvPr id="47" name="直接箭头连接符 46"/>
            <p:cNvCxnSpPr/>
            <p:nvPr/>
          </p:nvCxnSpPr>
          <p:spPr>
            <a:xfrm>
              <a:off x="5953" y="3699"/>
              <a:ext cx="0" cy="11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5692" y="3979"/>
              <a:ext cx="2373" cy="3784"/>
              <a:chOff x="5692" y="3979"/>
              <a:chExt cx="2373" cy="3784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009" y="3979"/>
                <a:ext cx="51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692" y="5002"/>
                <a:ext cx="2373" cy="2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:	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E + 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F 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 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(E) 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id 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6090285" y="1395730"/>
            <a:ext cx="2596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0">
              <a:buClr>
                <a:srgbClr val="4F81BD"/>
              </a:buClr>
              <a:buSzPct val="85000"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163945" y="2393315"/>
            <a:ext cx="1506855" cy="2026285"/>
            <a:chOff x="5692" y="3699"/>
            <a:chExt cx="2373" cy="3191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5953" y="3699"/>
              <a:ext cx="0" cy="11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692" y="3979"/>
              <a:ext cx="2373" cy="2911"/>
              <a:chOff x="5692" y="3979"/>
              <a:chExt cx="2373" cy="2911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6009" y="3979"/>
                <a:ext cx="51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5692" y="5002"/>
                <a:ext cx="2373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eaLnBrk="0" hangingPunct="0"/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baseline="-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7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:	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eaLnBrk="0" hangingPunct="0"/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 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eaLnBrk="0" hangingPunct="0"/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id 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88055" y="1440180"/>
            <a:ext cx="3663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			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无状态转换</a:t>
            </a:r>
            <a:endParaRPr lang="zh-CN" altLang="en-US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515360" y="1414145"/>
            <a:ext cx="1918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0" hangingPunct="0"/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b="1" i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76825" y="1414145"/>
            <a:ext cx="2926080" cy="1014730"/>
            <a:chOff x="7995" y="2227"/>
            <a:chExt cx="4608" cy="1598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7995" y="3245"/>
              <a:ext cx="136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347" y="2679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582" y="2227"/>
              <a:ext cx="302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0" hangingPunct="0"/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I</a:t>
              </a:r>
              <a:r>
                <a:rPr lang="en-US" altLang="zh-CN" sz="2000" baseline="-30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8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: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marL="457200" indent="-457200" eaLnBrk="0" hangingPunct="0"/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(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marL="457200" indent="-457200" eaLnBrk="0" hangingPunct="0"/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T</a:t>
              </a:r>
              <a:endPara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76825" y="2493010"/>
            <a:ext cx="3617595" cy="953135"/>
            <a:chOff x="7995" y="4039"/>
            <a:chExt cx="5697" cy="1501"/>
          </a:xfrm>
        </p:grpSpPr>
        <p:grpSp>
          <p:nvGrpSpPr>
            <p:cNvPr id="4" name="组合 3"/>
            <p:cNvGrpSpPr/>
            <p:nvPr/>
          </p:nvGrpSpPr>
          <p:grpSpPr>
            <a:xfrm>
              <a:off x="8339" y="4039"/>
              <a:ext cx="5353" cy="1501"/>
              <a:chOff x="5003" y="4073"/>
              <a:chExt cx="5353" cy="150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003" y="4404"/>
                <a:ext cx="6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267" y="4073"/>
                <a:ext cx="4089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lvl="1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：</a:t>
                </a:r>
                <a:endPara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>
                  <a:buClr>
                    <a:srgbClr val="4F81BD"/>
                  </a:buClr>
                  <a:buSzPct val="85000"/>
                  <a:buFont typeface="Arial" panose="020B0604020202020204" pitchFamily="34" charset="0"/>
                  <a:buNone/>
                </a:pP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charset="0"/>
                  </a:rPr>
                  <a:t>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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F</a:t>
                </a:r>
                <a:r>
                  <a:rPr lang="en-US" altLang="zh-CN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	</a:t>
                </a:r>
                <a:endPara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7995" y="4925"/>
              <a:ext cx="136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932045" y="3441065"/>
            <a:ext cx="3842385" cy="895985"/>
            <a:chOff x="4192" y="3952"/>
            <a:chExt cx="6051" cy="1411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4192" y="4274"/>
              <a:ext cx="1814" cy="5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003" y="3952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54" y="4299"/>
              <a:ext cx="4089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3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	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427855" y="4077335"/>
            <a:ext cx="3965575" cy="1184275"/>
            <a:chOff x="4111" y="3724"/>
            <a:chExt cx="6245" cy="1865"/>
          </a:xfrm>
        </p:grpSpPr>
        <p:cxnSp>
          <p:nvCxnSpPr>
            <p:cNvPr id="48" name="直接箭头连接符 47"/>
            <p:cNvCxnSpPr>
              <a:endCxn id="50" idx="1"/>
            </p:cNvCxnSpPr>
            <p:nvPr/>
          </p:nvCxnSpPr>
          <p:spPr>
            <a:xfrm>
              <a:off x="4111" y="3724"/>
              <a:ext cx="2156" cy="13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342" y="4065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67" y="4525"/>
              <a:ext cx="4089" cy="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lvl="1" indent="0">
                <a:buClr>
                  <a:srgbClr val="4F81BD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5</a:t>
              </a:r>
              <a:r>
                <a:rPr lang="zh-CN" alt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endPara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2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71850" y="4004945"/>
            <a:ext cx="1656715" cy="1740535"/>
            <a:chOff x="5197" y="6307"/>
            <a:chExt cx="2609" cy="2741"/>
          </a:xfrm>
        </p:grpSpPr>
        <p:sp>
          <p:nvSpPr>
            <p:cNvPr id="44" name="文本框 43"/>
            <p:cNvSpPr txBox="1"/>
            <p:nvPr/>
          </p:nvSpPr>
          <p:spPr>
            <a:xfrm>
              <a:off x="5557" y="7450"/>
              <a:ext cx="224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0" hangingPunct="0"/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000" baseline="-30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4</a:t>
              </a:r>
              <a:r>
                <a: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:</a:t>
              </a:r>
              <a:endPara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marL="457200" indent="-457200" eaLnBrk="0" hangingPunct="0"/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(</a:t>
              </a: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sz="20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marL="457200" indent="-457200" eaLnBrk="0" hangingPunct="0"/>
              <a:r>
                <a:rPr lang="en-US" altLang="zh-CN" sz="2000" b="1" i="1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...</a:t>
              </a:r>
              <a:endPara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5726" y="6307"/>
              <a:ext cx="0" cy="9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197" y="6358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8040" y="1606550"/>
            <a:ext cx="2101215" cy="4780280"/>
            <a:chOff x="1304" y="2530"/>
            <a:chExt cx="3309" cy="7528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333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0" idx="2"/>
              <a:endCxn id="18" idx="1"/>
            </p:cNvCxnSpPr>
            <p:nvPr/>
          </p:nvCxnSpPr>
          <p:spPr>
            <a:xfrm rot="5400000" flipV="1">
              <a:off x="2177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0" idx="2"/>
              <a:endCxn id="31" idx="1"/>
            </p:cNvCxnSpPr>
            <p:nvPr/>
          </p:nvCxnSpPr>
          <p:spPr>
            <a:xfrm rot="5400000" flipV="1">
              <a:off x="-323" y="5465"/>
              <a:ext cx="6224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33" y="8515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88055" y="1440180"/>
            <a:ext cx="3663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hangingPunct="0"/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aseline="-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			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-457200" eaLnBrk="0" hangingPunct="0"/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无状态转换</a:t>
            </a:r>
            <a:endParaRPr lang="zh-CN" altLang="en-US" sz="2000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28040" y="1744345"/>
            <a:ext cx="431800" cy="460375"/>
            <a:chOff x="1304" y="2747"/>
            <a:chExt cx="680" cy="725"/>
          </a:xfrm>
        </p:grpSpPr>
        <p:sp>
          <p:nvSpPr>
            <p:cNvPr id="9" name="椭圆 8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0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97455" y="1744345"/>
            <a:ext cx="431800" cy="460375"/>
            <a:chOff x="1304" y="2747"/>
            <a:chExt cx="680" cy="725"/>
          </a:xfrm>
        </p:grpSpPr>
        <p:sp>
          <p:nvSpPr>
            <p:cNvPr id="13" name="椭圆 12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65705" y="2766695"/>
            <a:ext cx="431800" cy="460375"/>
            <a:chOff x="1304" y="2747"/>
            <a:chExt cx="680" cy="725"/>
          </a:xfrm>
        </p:grpSpPr>
        <p:sp>
          <p:nvSpPr>
            <p:cNvPr id="17" name="椭圆 16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65705" y="3804920"/>
            <a:ext cx="431800" cy="460375"/>
            <a:chOff x="1304" y="2747"/>
            <a:chExt cx="680" cy="725"/>
          </a:xfrm>
        </p:grpSpPr>
        <p:sp>
          <p:nvSpPr>
            <p:cNvPr id="24" name="椭圆 23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49830" y="4858385"/>
            <a:ext cx="431800" cy="460375"/>
            <a:chOff x="1304" y="2747"/>
            <a:chExt cx="680" cy="725"/>
          </a:xfrm>
        </p:grpSpPr>
        <p:sp>
          <p:nvSpPr>
            <p:cNvPr id="27" name="椭圆 26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4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49830" y="6141720"/>
            <a:ext cx="431800" cy="460375"/>
            <a:chOff x="1304" y="2747"/>
            <a:chExt cx="680" cy="725"/>
          </a:xfrm>
        </p:grpSpPr>
        <p:sp>
          <p:nvSpPr>
            <p:cNvPr id="30" name="椭圆 29"/>
            <p:cNvSpPr/>
            <p:nvPr/>
          </p:nvSpPr>
          <p:spPr>
            <a:xfrm>
              <a:off x="1304" y="2792"/>
              <a:ext cx="680" cy="6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54" y="2747"/>
              <a:ext cx="6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5</a:t>
              </a:r>
              <a:endPara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cxnSp>
        <p:nvCxnSpPr>
          <p:cNvPr id="32" name="曲线连接符 31"/>
          <p:cNvCxnSpPr>
            <a:stCxn id="10" idx="3"/>
            <a:endCxn id="14" idx="1"/>
          </p:cNvCxnSpPr>
          <p:nvPr/>
        </p:nvCxnSpPr>
        <p:spPr>
          <a:xfrm>
            <a:off x="1259840" y="1974850"/>
            <a:ext cx="1269365" cy="3175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0" idx="2"/>
            <a:endCxn id="18" idx="1"/>
          </p:cNvCxnSpPr>
          <p:nvPr/>
        </p:nvCxnSpPr>
        <p:spPr>
          <a:xfrm rot="5400000" flipV="1">
            <a:off x="1382395" y="1882140"/>
            <a:ext cx="792480" cy="1437640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0" idx="2"/>
            <a:endCxn id="24" idx="2"/>
          </p:cNvCxnSpPr>
          <p:nvPr/>
        </p:nvCxnSpPr>
        <p:spPr>
          <a:xfrm rot="5400000" flipV="1">
            <a:off x="840740" y="2424430"/>
            <a:ext cx="1844675" cy="1405890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0" idx="2"/>
            <a:endCxn id="28" idx="1"/>
          </p:cNvCxnSpPr>
          <p:nvPr/>
        </p:nvCxnSpPr>
        <p:spPr>
          <a:xfrm rot="5400000" flipV="1">
            <a:off x="328930" y="2936240"/>
            <a:ext cx="2884170" cy="1421765"/>
          </a:xfrm>
          <a:prstGeom prst="curved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740535" y="3420745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i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40535" y="1606550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40535" y="2506345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i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40535" y="4364990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10" idx="2"/>
            <a:endCxn id="31" idx="1"/>
          </p:cNvCxnSpPr>
          <p:nvPr/>
        </p:nvCxnSpPr>
        <p:spPr>
          <a:xfrm rot="5400000" flipV="1">
            <a:off x="-313055" y="3577590"/>
            <a:ext cx="4167505" cy="1421765"/>
          </a:xfrm>
          <a:prstGeom prst="bentConnector2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630680" y="6036310"/>
            <a:ext cx="49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668780" y="1617345"/>
            <a:ext cx="3093720" cy="4552950"/>
            <a:chOff x="2628" y="2547"/>
            <a:chExt cx="4872" cy="7170"/>
          </a:xfrm>
        </p:grpSpPr>
        <p:grpSp>
          <p:nvGrpSpPr>
            <p:cNvPr id="73" name="组合 72"/>
            <p:cNvGrpSpPr/>
            <p:nvPr/>
          </p:nvGrpSpPr>
          <p:grpSpPr>
            <a:xfrm>
              <a:off x="2628" y="2547"/>
              <a:ext cx="4873" cy="7170"/>
              <a:chOff x="2628" y="2547"/>
              <a:chExt cx="4873" cy="717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974" y="2747"/>
                <a:ext cx="680" cy="725"/>
                <a:chOff x="1304" y="2747"/>
                <a:chExt cx="680" cy="725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304" y="2792"/>
                  <a:ext cx="680" cy="68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1354" y="2747"/>
                  <a:ext cx="63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sz="24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6</a:t>
                  </a:r>
                  <a:endPara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  <p:cxnSp>
            <p:nvCxnSpPr>
              <p:cNvPr id="6" name="直接箭头连接符 5"/>
              <p:cNvCxnSpPr>
                <a:stCxn id="14" idx="3"/>
                <a:endCxn id="5" idx="1"/>
              </p:cNvCxnSpPr>
              <p:nvPr/>
            </p:nvCxnSpPr>
            <p:spPr>
              <a:xfrm>
                <a:off x="4613" y="3110"/>
                <a:ext cx="1411" cy="0"/>
              </a:xfrm>
              <a:prstGeom prst="straightConnector1">
                <a:avLst/>
              </a:prstGeom>
              <a:ln w="1905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5135" y="2547"/>
                <a:ext cx="5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5974" y="4357"/>
                <a:ext cx="680" cy="725"/>
                <a:chOff x="1304" y="2747"/>
                <a:chExt cx="680" cy="725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304" y="2792"/>
                  <a:ext cx="680" cy="68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354" y="2747"/>
                  <a:ext cx="63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I</a:t>
                  </a:r>
                  <a:r>
                    <a:rPr lang="en-US" altLang="zh-CN" sz="24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rPr>
                    <a:t>7</a:t>
                  </a:r>
                  <a:endPara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5048" y="4268"/>
                <a:ext cx="5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endParaRPr lang="en-US" altLang="zh-CN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直接箭头连接符 51"/>
              <p:cNvCxnSpPr>
                <a:stCxn id="18" idx="3"/>
                <a:endCxn id="16" idx="1"/>
              </p:cNvCxnSpPr>
              <p:nvPr/>
            </p:nvCxnSpPr>
            <p:spPr>
              <a:xfrm>
                <a:off x="4563" y="4720"/>
                <a:ext cx="1461" cy="0"/>
              </a:xfrm>
              <a:prstGeom prst="straightConnector1">
                <a:avLst/>
              </a:prstGeom>
              <a:ln w="1905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2628" y="7435"/>
                <a:ext cx="4873" cy="2282"/>
                <a:chOff x="2628" y="7435"/>
                <a:chExt cx="4873" cy="2282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4538" y="7435"/>
                  <a:ext cx="2116" cy="940"/>
                  <a:chOff x="4538" y="7435"/>
                  <a:chExt cx="2116" cy="940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5974" y="7650"/>
                    <a:ext cx="680" cy="725"/>
                    <a:chOff x="1304" y="2747"/>
                    <a:chExt cx="680" cy="725"/>
                  </a:xfrm>
                </p:grpSpPr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1304" y="2792"/>
                      <a:ext cx="680" cy="680"/>
                    </a:xfrm>
                    <a:prstGeom prst="ellipse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sz="1400" baseline="-2500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1354" y="2747"/>
                      <a:ext cx="630" cy="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</a:t>
                      </a:r>
                      <a:r>
                        <a:rPr lang="en-US" altLang="zh-CN" sz="2400" baseline="-250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8</a:t>
                      </a:r>
                      <a:endParaRPr lang="en-US" altLang="zh-CN" sz="2400" baseline="-2500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p:txBody>
                </p:sp>
              </p:grpSp>
              <p:cxnSp>
                <p:nvCxnSpPr>
                  <p:cNvPr id="55" name="直接箭头连接符 54"/>
                  <p:cNvCxnSpPr>
                    <a:stCxn id="28" idx="3"/>
                    <a:endCxn id="21" idx="1"/>
                  </p:cNvCxnSpPr>
                  <p:nvPr/>
                </p:nvCxnSpPr>
                <p:spPr>
                  <a:xfrm flipV="1">
                    <a:off x="4538" y="8013"/>
                    <a:ext cx="1486" cy="1"/>
                  </a:xfrm>
                  <a:prstGeom prst="straightConnector1">
                    <a:avLst/>
                  </a:prstGeom>
                  <a:ln w="190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5076" y="7435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E</a:t>
                    </a:r>
                    <a:endParaRPr lang="en-US" altLang="zh-CN" i="1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2628" y="8127"/>
                  <a:ext cx="4873" cy="1590"/>
                  <a:chOff x="2628" y="8127"/>
                  <a:chExt cx="4873" cy="1590"/>
                </a:xfrm>
              </p:grpSpPr>
              <p:cxnSp>
                <p:nvCxnSpPr>
                  <p:cNvPr id="50" name="直接箭头连接符 49"/>
                  <p:cNvCxnSpPr>
                    <a:stCxn id="28" idx="2"/>
                    <a:endCxn id="31" idx="0"/>
                  </p:cNvCxnSpPr>
                  <p:nvPr/>
                </p:nvCxnSpPr>
                <p:spPr>
                  <a:xfrm>
                    <a:off x="4223" y="8376"/>
                    <a:ext cx="0" cy="1296"/>
                  </a:xfrm>
                  <a:prstGeom prst="straightConnector1">
                    <a:avLst/>
                  </a:prstGeom>
                  <a:ln w="190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4958" y="8802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endParaRPr lang="en-US" altLang="zh-CN" i="1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5016" y="8242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  <a:endParaRPr lang="en-US" altLang="zh-CN" i="1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724" y="8967"/>
                    <a:ext cx="779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id</a:t>
                    </a:r>
                    <a:endParaRPr lang="en-US" altLang="zh-CN" b="1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939" name="Rectangle 44"/>
                  <p:cNvSpPr/>
                  <p:nvPr/>
                </p:nvSpPr>
                <p:spPr>
                  <a:xfrm>
                    <a:off x="5798" y="8530"/>
                    <a:ext cx="1703" cy="6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54000" tIns="28800" rIns="54000" bIns="28800" anchor="ctr"/>
                  <a:lstStyle/>
                  <a:p>
                    <a:pPr algn="just" eaLnBrk="0" hangingPunct="0"/>
                    <a:r>
                      <a:rPr lang="zh-CN" alt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指向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baseline="-25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2</a:t>
                    </a:r>
                    <a:endParaRPr lang="en-US" altLang="zh-CN" baseline="-25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8" name="曲线连接符 47"/>
                  <p:cNvCxnSpPr>
                    <a:stCxn id="28" idx="2"/>
                  </p:cNvCxnSpPr>
                  <p:nvPr/>
                </p:nvCxnSpPr>
                <p:spPr>
                  <a:xfrm rot="5400000" flipH="1">
                    <a:off x="3997" y="8149"/>
                    <a:ext cx="141" cy="311"/>
                  </a:xfrm>
                  <a:prstGeom prst="curvedConnector4">
                    <a:avLst>
                      <a:gd name="adj1" fmla="val -378723"/>
                      <a:gd name="adj2" fmla="val 362700"/>
                    </a:avLst>
                  </a:prstGeom>
                  <a:ln w="19050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2628" y="8127"/>
                    <a:ext cx="48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:endParaRPr lang="en-US" altLang="zh-CN" dirty="0"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Rectangle 44"/>
                  <p:cNvSpPr/>
                  <p:nvPr/>
                </p:nvSpPr>
                <p:spPr>
                  <a:xfrm>
                    <a:off x="5798" y="9034"/>
                    <a:ext cx="1703" cy="683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54000" tIns="28800" rIns="54000" bIns="28800" anchor="ctr"/>
                  <a:lstStyle/>
                  <a:p>
                    <a:pPr algn="just" eaLnBrk="0" hangingPunct="0"/>
                    <a:r>
                      <a:rPr lang="zh-CN" alt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指向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baseline="-25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3</a:t>
                    </a:r>
                    <a:endParaRPr lang="en-US" altLang="zh-CN" baseline="-25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74" name="曲线连接符 73"/>
            <p:cNvCxnSpPr>
              <a:stCxn id="28" idx="2"/>
              <a:endCxn id="80939" idx="1"/>
            </p:cNvCxnSpPr>
            <p:nvPr/>
          </p:nvCxnSpPr>
          <p:spPr>
            <a:xfrm rot="5400000" flipV="1">
              <a:off x="4762" y="7836"/>
              <a:ext cx="496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28" idx="2"/>
              <a:endCxn id="63" idx="1"/>
            </p:cNvCxnSpPr>
            <p:nvPr/>
          </p:nvCxnSpPr>
          <p:spPr>
            <a:xfrm rot="5400000" flipV="1">
              <a:off x="4510" y="8088"/>
              <a:ext cx="1000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1166406" name="Rectangle 70" descr="Green marble"/>
          <p:cNvSpPr/>
          <p:nvPr/>
        </p:nvSpPr>
        <p:spPr>
          <a:xfrm>
            <a:off x="6409055" y="2435225"/>
            <a:ext cx="2514600" cy="915670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把所有状态都作为接受状态，这是一个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6405" name="Rectangle 69" descr="Green marble"/>
          <p:cNvSpPr/>
          <p:nvPr/>
        </p:nvSpPr>
        <p:spPr>
          <a:xfrm>
            <a:off x="6414135" y="3505200"/>
            <a:ext cx="2514600" cy="1583690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E+T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E+T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E+T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buFont typeface="Symbol" panose="05050102010706020507" pitchFamily="18" charset="2"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E+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6407" name="Rectangle 71" descr="Green marble"/>
          <p:cNvSpPr/>
          <p:nvPr/>
        </p:nvSpPr>
        <p:spPr>
          <a:xfrm>
            <a:off x="5452110" y="5860415"/>
            <a:ext cx="3046095" cy="471805"/>
          </a:xfrm>
          <a:prstGeom prst="rect">
            <a:avLst/>
          </a:prstGeom>
          <a:noFill/>
          <a:ln w="12700">
            <a:noFill/>
          </a:ln>
        </p:spPr>
        <p:txBody>
          <a:bodyPr wrap="none" anchor="t"/>
          <a:lstStyle/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E+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的所有前缀都可接受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828040" y="1606550"/>
            <a:ext cx="7092950" cy="4995545"/>
            <a:chOff x="1304" y="2530"/>
            <a:chExt cx="11170" cy="7867"/>
          </a:xfrm>
        </p:grpSpPr>
        <p:grpSp>
          <p:nvGrpSpPr>
            <p:cNvPr id="11" name="组合 10"/>
            <p:cNvGrpSpPr/>
            <p:nvPr/>
          </p:nvGrpSpPr>
          <p:grpSpPr>
            <a:xfrm>
              <a:off x="1304" y="2747"/>
              <a:ext cx="680" cy="725"/>
              <a:chOff x="1304" y="2747"/>
              <a:chExt cx="680" cy="7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33" y="2747"/>
              <a:ext cx="680" cy="725"/>
              <a:chOff x="1304" y="2747"/>
              <a:chExt cx="680" cy="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83" y="4357"/>
              <a:ext cx="680" cy="725"/>
              <a:chOff x="1304" y="2747"/>
              <a:chExt cx="680" cy="72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883" y="5992"/>
              <a:ext cx="680" cy="725"/>
              <a:chOff x="1304" y="2747"/>
              <a:chExt cx="680" cy="7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58" y="7651"/>
              <a:ext cx="680" cy="725"/>
              <a:chOff x="1304" y="2747"/>
              <a:chExt cx="680" cy="7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858" y="9672"/>
              <a:ext cx="680" cy="725"/>
              <a:chOff x="1304" y="2747"/>
              <a:chExt cx="680" cy="72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32" name="曲线连接符 31"/>
            <p:cNvCxnSpPr>
              <a:stCxn id="10" idx="3"/>
              <a:endCxn id="14" idx="1"/>
            </p:cNvCxnSpPr>
            <p:nvPr/>
          </p:nvCxnSpPr>
          <p:spPr>
            <a:xfrm>
              <a:off x="1984" y="3110"/>
              <a:ext cx="1999" cy="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/>
            <p:nvPr/>
          </p:nvCxnSpPr>
          <p:spPr>
            <a:xfrm rot="5400000" flipV="1">
              <a:off x="2178" y="2964"/>
              <a:ext cx="1248" cy="226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0" idx="2"/>
              <a:endCxn id="24" idx="2"/>
            </p:cNvCxnSpPr>
            <p:nvPr/>
          </p:nvCxnSpPr>
          <p:spPr>
            <a:xfrm rot="5400000" flipV="1">
              <a:off x="1324" y="3818"/>
              <a:ext cx="2905" cy="2214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10" idx="2"/>
              <a:endCxn id="28" idx="1"/>
            </p:cNvCxnSpPr>
            <p:nvPr/>
          </p:nvCxnSpPr>
          <p:spPr>
            <a:xfrm rot="5400000" flipV="1">
              <a:off x="518" y="4624"/>
              <a:ext cx="4542" cy="223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41" y="538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41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41" y="3947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41" y="6874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肘形连接符 21"/>
            <p:cNvCxnSpPr>
              <a:stCxn id="10" idx="2"/>
              <a:endCxn id="31" idx="1"/>
            </p:cNvCxnSpPr>
            <p:nvPr/>
          </p:nvCxnSpPr>
          <p:spPr>
            <a:xfrm rot="5400000" flipV="1">
              <a:off x="-493" y="5634"/>
              <a:ext cx="6563" cy="2239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568" y="9506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b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974" y="2747"/>
              <a:ext cx="680" cy="725"/>
              <a:chOff x="1304" y="2747"/>
              <a:chExt cx="680" cy="72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6" name="直接箭头连接符 5"/>
            <p:cNvCxnSpPr>
              <a:stCxn id="14" idx="3"/>
              <a:endCxn id="5" idx="1"/>
            </p:cNvCxnSpPr>
            <p:nvPr/>
          </p:nvCxnSpPr>
          <p:spPr>
            <a:xfrm>
              <a:off x="4613" y="3110"/>
              <a:ext cx="1411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135" y="2547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974" y="4357"/>
              <a:ext cx="680" cy="725"/>
              <a:chOff x="1304" y="2747"/>
              <a:chExt cx="680" cy="725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7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5048" y="4268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altLang="zh-CN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>
              <a:stCxn id="18" idx="3"/>
              <a:endCxn id="16" idx="1"/>
            </p:cNvCxnSpPr>
            <p:nvPr/>
          </p:nvCxnSpPr>
          <p:spPr>
            <a:xfrm>
              <a:off x="4563" y="4720"/>
              <a:ext cx="1461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>
              <a:off x="2628" y="7435"/>
              <a:ext cx="4873" cy="2282"/>
              <a:chOff x="2628" y="7435"/>
              <a:chExt cx="4873" cy="228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538" y="7435"/>
                <a:ext cx="2116" cy="940"/>
                <a:chOff x="4538" y="7435"/>
                <a:chExt cx="2116" cy="940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5974" y="7650"/>
                  <a:ext cx="680" cy="725"/>
                  <a:chOff x="1304" y="2747"/>
                  <a:chExt cx="680" cy="725"/>
                </a:xfrm>
              </p:grpSpPr>
              <p:sp>
                <p:nvSpPr>
                  <p:cNvPr id="20" name="椭圆 19"/>
                  <p:cNvSpPr/>
                  <p:nvPr/>
                </p:nvSpPr>
                <p:spPr>
                  <a:xfrm>
                    <a:off x="1304" y="2792"/>
                    <a:ext cx="680" cy="680"/>
                  </a:xfrm>
                  <a:prstGeom prst="ellipse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1400" baseline="-2500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354" y="2747"/>
                    <a:ext cx="630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a:t>I</a:t>
                    </a:r>
                    <a:r>
                      <a:rPr lang="en-US" altLang="zh-CN" sz="2400" baseline="-250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rPr>
                      <a:t>8</a:t>
                    </a:r>
                    <a:endParaRPr lang="en-US" altLang="zh-CN" sz="2400" baseline="-2500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p:grpSp>
            <p:cxnSp>
              <p:nvCxnSpPr>
                <p:cNvPr id="55" name="直接箭头连接符 54"/>
                <p:cNvCxnSpPr>
                  <a:stCxn id="28" idx="3"/>
                  <a:endCxn id="21" idx="1"/>
                </p:cNvCxnSpPr>
                <p:nvPr/>
              </p:nvCxnSpPr>
              <p:spPr>
                <a:xfrm flipV="1">
                  <a:off x="4538" y="8013"/>
                  <a:ext cx="1486" cy="1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本框 55"/>
                <p:cNvSpPr txBox="1"/>
                <p:nvPr/>
              </p:nvSpPr>
              <p:spPr>
                <a:xfrm>
                  <a:off x="5076" y="7435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E</a:t>
                  </a:r>
                  <a:endParaRPr lang="en-US" altLang="zh-CN" i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2628" y="8127"/>
                <a:ext cx="4873" cy="1590"/>
                <a:chOff x="2628" y="8127"/>
                <a:chExt cx="4873" cy="1590"/>
              </a:xfrm>
            </p:grpSpPr>
            <p:cxnSp>
              <p:nvCxnSpPr>
                <p:cNvPr id="50" name="直接箭头连接符 49"/>
                <p:cNvCxnSpPr>
                  <a:stCxn id="28" idx="2"/>
                  <a:endCxn id="31" idx="0"/>
                </p:cNvCxnSpPr>
                <p:nvPr/>
              </p:nvCxnSpPr>
              <p:spPr>
                <a:xfrm>
                  <a:off x="4223" y="8376"/>
                  <a:ext cx="0" cy="1296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4958" y="8802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i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016" y="8242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en-US" altLang="zh-CN" i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3724" y="8967"/>
                  <a:ext cx="7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id</a:t>
                  </a:r>
                  <a:endParaRPr lang="en-US" altLang="zh-CN" b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939" name="Rectangle 44"/>
                <p:cNvSpPr/>
                <p:nvPr/>
              </p:nvSpPr>
              <p:spPr>
                <a:xfrm>
                  <a:off x="5798" y="8530"/>
                  <a:ext cx="1703" cy="68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 anchor="ctr"/>
                <a:lstStyle/>
                <a:p>
                  <a:pPr algn="just" eaLnBrk="0" hangingPunct="0"/>
                  <a:r>
                    <a:rPr lang="zh-CN" altLang="en-US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指向</a:t>
                  </a:r>
                  <a:r>
                    <a:rPr lang="en-US" altLang="zh-CN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aseline="-2500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endParaRPr lang="en-US" altLang="zh-CN" baseline="-25000" dirty="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8" name="曲线连接符 47"/>
                <p:cNvCxnSpPr>
                  <a:stCxn id="28" idx="2"/>
                </p:cNvCxnSpPr>
                <p:nvPr/>
              </p:nvCxnSpPr>
              <p:spPr>
                <a:xfrm rot="5400000" flipH="1">
                  <a:off x="3997" y="8149"/>
                  <a:ext cx="141" cy="311"/>
                </a:xfrm>
                <a:prstGeom prst="curvedConnector4">
                  <a:avLst>
                    <a:gd name="adj1" fmla="val -378723"/>
                    <a:gd name="adj2" fmla="val 362700"/>
                  </a:avLst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/>
              </p:nvSpPr>
              <p:spPr>
                <a:xfrm>
                  <a:off x="2628" y="8127"/>
                  <a:ext cx="48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endParaRPr lang="en-US" altLang="zh-CN" i="1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Rectangle 44"/>
                <p:cNvSpPr/>
                <p:nvPr/>
              </p:nvSpPr>
              <p:spPr>
                <a:xfrm>
                  <a:off x="5798" y="9034"/>
                  <a:ext cx="1703" cy="68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54000" tIns="28800" rIns="54000" bIns="28800" anchor="ctr"/>
                <a:lstStyle/>
                <a:p>
                  <a:pPr algn="just" eaLnBrk="0" hangingPunct="0"/>
                  <a:r>
                    <a:rPr lang="zh-CN" altLang="en-US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指向</a:t>
                  </a:r>
                  <a:r>
                    <a:rPr lang="en-US" altLang="zh-CN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aseline="-25000" dirty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endParaRPr lang="en-US" altLang="zh-CN" baseline="-25000" dirty="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8310" y="2747"/>
              <a:ext cx="680" cy="725"/>
              <a:chOff x="1304" y="2747"/>
              <a:chExt cx="680" cy="725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354" y="2747"/>
                <a:ext cx="63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4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9</a:t>
                </a:r>
                <a:endParaRPr lang="en-US" altLang="zh-CN" sz="2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46" name="直接箭头连接符 45"/>
            <p:cNvCxnSpPr>
              <a:stCxn id="5" idx="3"/>
              <a:endCxn id="45" idx="1"/>
            </p:cNvCxnSpPr>
            <p:nvPr/>
          </p:nvCxnSpPr>
          <p:spPr>
            <a:xfrm>
              <a:off x="6654" y="3110"/>
              <a:ext cx="1706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5" idx="2"/>
              <a:endCxn id="67" idx="1"/>
            </p:cNvCxnSpPr>
            <p:nvPr/>
          </p:nvCxnSpPr>
          <p:spPr>
            <a:xfrm rot="5400000" flipV="1">
              <a:off x="7178" y="2632"/>
              <a:ext cx="544" cy="2223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>
              <a:stCxn id="5" idx="2"/>
              <a:endCxn id="68" idx="1"/>
            </p:cNvCxnSpPr>
            <p:nvPr/>
          </p:nvCxnSpPr>
          <p:spPr>
            <a:xfrm rot="5400000" flipV="1">
              <a:off x="6933" y="2877"/>
              <a:ext cx="1035" cy="2223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/>
            <p:cNvCxnSpPr>
              <a:stCxn id="5" idx="2"/>
              <a:endCxn id="69" idx="1"/>
            </p:cNvCxnSpPr>
            <p:nvPr/>
          </p:nvCxnSpPr>
          <p:spPr>
            <a:xfrm rot="5400000" flipV="1">
              <a:off x="6656" y="3154"/>
              <a:ext cx="1589" cy="2223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44"/>
            <p:cNvSpPr/>
            <p:nvPr/>
          </p:nvSpPr>
          <p:spPr>
            <a:xfrm>
              <a:off x="10771" y="2769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/>
            <p:cNvCxnSpPr>
              <a:stCxn id="45" idx="3"/>
              <a:endCxn id="65" idx="1"/>
            </p:cNvCxnSpPr>
            <p:nvPr/>
          </p:nvCxnSpPr>
          <p:spPr>
            <a:xfrm>
              <a:off x="8990" y="3110"/>
              <a:ext cx="1781" cy="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44"/>
            <p:cNvSpPr/>
            <p:nvPr/>
          </p:nvSpPr>
          <p:spPr>
            <a:xfrm>
              <a:off x="8562" y="3674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4"/>
            <p:cNvSpPr/>
            <p:nvPr/>
          </p:nvSpPr>
          <p:spPr>
            <a:xfrm>
              <a:off x="8562" y="4165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44"/>
            <p:cNvSpPr/>
            <p:nvPr/>
          </p:nvSpPr>
          <p:spPr>
            <a:xfrm>
              <a:off x="8562" y="4719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5" name="肘形连接符 74"/>
            <p:cNvCxnSpPr>
              <a:stCxn id="16" idx="2"/>
              <a:endCxn id="78" idx="1"/>
            </p:cNvCxnSpPr>
            <p:nvPr/>
          </p:nvCxnSpPr>
          <p:spPr>
            <a:xfrm rot="5400000" flipV="1">
              <a:off x="7035" y="4385"/>
              <a:ext cx="629" cy="2021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8310" y="5329"/>
              <a:ext cx="1224" cy="696"/>
              <a:chOff x="1304" y="2792"/>
              <a:chExt cx="1224" cy="696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354" y="2860"/>
                <a:ext cx="117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10</a:t>
                </a:r>
                <a:endParaRPr lang="en-US" altLang="zh-CN" sz="20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79" name="肘形连接符 78"/>
            <p:cNvCxnSpPr>
              <a:stCxn id="16" idx="2"/>
            </p:cNvCxnSpPr>
            <p:nvPr/>
          </p:nvCxnSpPr>
          <p:spPr>
            <a:xfrm rot="5400000" flipV="1">
              <a:off x="6724" y="4696"/>
              <a:ext cx="1338" cy="2109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16" idx="2"/>
            </p:cNvCxnSpPr>
            <p:nvPr/>
          </p:nvCxnSpPr>
          <p:spPr>
            <a:xfrm rot="5400000" flipV="1">
              <a:off x="6384" y="5036"/>
              <a:ext cx="2019" cy="2109"/>
            </a:xfrm>
            <a:prstGeom prst="bent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44"/>
            <p:cNvSpPr/>
            <p:nvPr/>
          </p:nvSpPr>
          <p:spPr>
            <a:xfrm>
              <a:off x="8448" y="6053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44"/>
            <p:cNvSpPr/>
            <p:nvPr/>
          </p:nvSpPr>
          <p:spPr>
            <a:xfrm>
              <a:off x="8448" y="6717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8310" y="7650"/>
              <a:ext cx="1224" cy="696"/>
              <a:chOff x="1304" y="2792"/>
              <a:chExt cx="1224" cy="69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304" y="2792"/>
                <a:ext cx="680" cy="6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54" y="2860"/>
                <a:ext cx="117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en-US" altLang="zh-CN" sz="2000" baseline="-2500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11</a:t>
                </a:r>
                <a:endParaRPr lang="en-US" altLang="zh-CN" sz="2000" baseline="-2500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86" name="直接箭头连接符 85"/>
            <p:cNvCxnSpPr>
              <a:stCxn id="21" idx="3"/>
              <a:endCxn id="85" idx="1"/>
            </p:cNvCxnSpPr>
            <p:nvPr/>
          </p:nvCxnSpPr>
          <p:spPr>
            <a:xfrm>
              <a:off x="6654" y="8013"/>
              <a:ext cx="1706" cy="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曲线连接符 86"/>
            <p:cNvCxnSpPr>
              <a:stCxn id="21" idx="2"/>
              <a:endCxn id="88" idx="1"/>
            </p:cNvCxnSpPr>
            <p:nvPr/>
          </p:nvCxnSpPr>
          <p:spPr>
            <a:xfrm rot="5400000" flipV="1">
              <a:off x="6975" y="7738"/>
              <a:ext cx="497" cy="1769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44"/>
            <p:cNvSpPr/>
            <p:nvPr/>
          </p:nvSpPr>
          <p:spPr>
            <a:xfrm>
              <a:off x="8108" y="8530"/>
              <a:ext cx="1703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 anchor="ctr"/>
            <a:lstStyle/>
            <a:p>
              <a:pPr algn="just" eaLnBrk="0" hangingPunct="0"/>
              <a:r>
                <a:rPr lang="zh-CN" altLang="en-US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endParaRPr lang="en-US" altLang="zh-CN" baseline="-25000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151" y="51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501" y="3473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636" y="3903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669" y="4523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b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151" y="584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174" y="65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b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151" y="7433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160" y="8107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107" y="2530"/>
              <a:ext cx="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591" y="2660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n>
                    <a:noFill/>
                  </a:ln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altLang="zh-CN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曲线连接符 98"/>
            <p:cNvCxnSpPr>
              <a:stCxn id="28" idx="2"/>
              <a:endCxn id="80939" idx="1"/>
            </p:cNvCxnSpPr>
            <p:nvPr/>
          </p:nvCxnSpPr>
          <p:spPr>
            <a:xfrm rot="5400000" flipV="1">
              <a:off x="4763" y="7837"/>
              <a:ext cx="496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/>
            <p:cNvCxnSpPr>
              <a:stCxn id="28" idx="2"/>
              <a:endCxn id="63" idx="1"/>
            </p:cNvCxnSpPr>
            <p:nvPr/>
          </p:nvCxnSpPr>
          <p:spPr>
            <a:xfrm rot="5400000" flipV="1">
              <a:off x="4511" y="8089"/>
              <a:ext cx="1000" cy="1575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406" grpId="0"/>
      <p:bldP spid="1166406" grpId="1"/>
      <p:bldP spid="1166405" grpId="0"/>
      <p:bldP spid="1166405" grpId="1"/>
      <p:bldP spid="1166407" grpId="0"/>
      <p:bldP spid="116640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文法构造识别可行前缀的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拓广文法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项目集规范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也可以构造一个识别可行前缀的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Font typeface="Arial" panose="020B0604020202020204" pitchFamily="34" charset="0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8870" y="2078990"/>
            <a:ext cx="2931795" cy="922020"/>
          </a:xfrm>
          <a:prstGeom prst="rect">
            <a:avLst/>
          </a:prstGeom>
          <a:noFill/>
          <a:ln w="1905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每个项目一个状态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567430" y="2959735"/>
            <a:ext cx="3453130" cy="1045210"/>
            <a:chOff x="5618" y="4661"/>
            <a:chExt cx="5438" cy="1646"/>
          </a:xfrm>
        </p:grpSpPr>
        <p:sp>
          <p:nvSpPr>
            <p:cNvPr id="4" name="文本框 3"/>
            <p:cNvSpPr txBox="1"/>
            <p:nvPr/>
          </p:nvSpPr>
          <p:spPr>
            <a:xfrm>
              <a:off x="5618" y="5727"/>
              <a:ext cx="2063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 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74" y="5727"/>
              <a:ext cx="1782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6" name="直接箭头连接符 5"/>
            <p:cNvCxnSpPr>
              <a:stCxn id="3" idx="2"/>
              <a:endCxn id="4" idx="0"/>
            </p:cNvCxnSpPr>
            <p:nvPr/>
          </p:nvCxnSpPr>
          <p:spPr>
            <a:xfrm flipH="1">
              <a:off x="6650" y="4726"/>
              <a:ext cx="1421" cy="100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3" idx="2"/>
            </p:cNvCxnSpPr>
            <p:nvPr/>
          </p:nvCxnSpPr>
          <p:spPr>
            <a:xfrm>
              <a:off x="8071" y="4726"/>
              <a:ext cx="2094" cy="100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68" name="Rectangle 5" descr="Green marble"/>
            <p:cNvSpPr/>
            <p:nvPr/>
          </p:nvSpPr>
          <p:spPr>
            <a:xfrm>
              <a:off x="8893" y="4661"/>
              <a:ext cx="720" cy="512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" name="Rectangle 5" descr="Green marble"/>
            <p:cNvSpPr/>
            <p:nvPr/>
          </p:nvSpPr>
          <p:spPr>
            <a:xfrm>
              <a:off x="6898" y="4725"/>
              <a:ext cx="520" cy="646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63875" y="3499485"/>
            <a:ext cx="2825115" cy="621665"/>
            <a:chOff x="4825" y="5511"/>
            <a:chExt cx="4449" cy="979"/>
          </a:xfrm>
        </p:grpSpPr>
        <p:cxnSp>
          <p:nvCxnSpPr>
            <p:cNvPr id="8" name="直接箭头连接符 7"/>
            <p:cNvCxnSpPr>
              <a:stCxn id="4" idx="3"/>
              <a:endCxn id="5" idx="1"/>
            </p:cNvCxnSpPr>
            <p:nvPr/>
          </p:nvCxnSpPr>
          <p:spPr>
            <a:xfrm>
              <a:off x="7681" y="6017"/>
              <a:ext cx="1593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4825" y="5512"/>
              <a:ext cx="931" cy="978"/>
              <a:chOff x="4825" y="5512"/>
              <a:chExt cx="931" cy="978"/>
            </a:xfrm>
          </p:grpSpPr>
          <p:sp>
            <p:nvSpPr>
              <p:cNvPr id="88073" name="Freeform 10" descr="Green marble"/>
              <p:cNvSpPr/>
              <p:nvPr/>
            </p:nvSpPr>
            <p:spPr>
              <a:xfrm>
                <a:off x="5206" y="5512"/>
                <a:ext cx="550" cy="97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323" h="535">
                    <a:moveTo>
                      <a:pt x="323" y="409"/>
                    </a:moveTo>
                    <a:cubicBezTo>
                      <a:pt x="295" y="426"/>
                      <a:pt x="211" y="535"/>
                      <a:pt x="157" y="513"/>
                    </a:cubicBezTo>
                    <a:cubicBezTo>
                      <a:pt x="103" y="491"/>
                      <a:pt x="0" y="359"/>
                      <a:pt x="0" y="278"/>
                    </a:cubicBezTo>
                    <a:cubicBezTo>
                      <a:pt x="0" y="197"/>
                      <a:pt x="103" y="50"/>
                      <a:pt x="157" y="25"/>
                    </a:cubicBezTo>
                    <a:cubicBezTo>
                      <a:pt x="211" y="0"/>
                      <a:pt x="289" y="107"/>
                      <a:pt x="323" y="129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Rectangle 5" descr="Green marble"/>
              <p:cNvSpPr/>
              <p:nvPr/>
            </p:nvSpPr>
            <p:spPr>
              <a:xfrm>
                <a:off x="4825" y="5537"/>
                <a:ext cx="382" cy="770"/>
              </a:xfrm>
              <a:prstGeom prst="rect">
                <a:avLst/>
              </a:prstGeom>
              <a:noFill/>
              <a:ln w="19050" cmpd="sng">
                <a:noFill/>
                <a:prstDash val="solid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1" name="Rectangle 5" descr="Green marble"/>
            <p:cNvSpPr/>
            <p:nvPr/>
          </p:nvSpPr>
          <p:spPr>
            <a:xfrm>
              <a:off x="8104" y="5511"/>
              <a:ext cx="563" cy="615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838065" y="3964305"/>
            <a:ext cx="2980690" cy="1056640"/>
            <a:chOff x="7619" y="6243"/>
            <a:chExt cx="4694" cy="1664"/>
          </a:xfrm>
        </p:grpSpPr>
        <p:cxnSp>
          <p:nvCxnSpPr>
            <p:cNvPr id="22" name="直接箭头连接符 21"/>
            <p:cNvCxnSpPr>
              <a:stCxn id="5" idx="2"/>
              <a:endCxn id="24" idx="0"/>
            </p:cNvCxnSpPr>
            <p:nvPr/>
          </p:nvCxnSpPr>
          <p:spPr>
            <a:xfrm flipH="1">
              <a:off x="8673" y="6307"/>
              <a:ext cx="1492" cy="10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2"/>
              <a:endCxn id="25" idx="0"/>
            </p:cNvCxnSpPr>
            <p:nvPr/>
          </p:nvCxnSpPr>
          <p:spPr>
            <a:xfrm>
              <a:off x="10165" y="6307"/>
              <a:ext cx="1326" cy="10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619" y="7327"/>
              <a:ext cx="2108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669" y="7327"/>
              <a:ext cx="1644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9" name="Rectangle 5" descr="Green marble"/>
            <p:cNvSpPr/>
            <p:nvPr/>
          </p:nvSpPr>
          <p:spPr>
            <a:xfrm>
              <a:off x="9062" y="6243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" name="Rectangle 5" descr="Green marble"/>
            <p:cNvSpPr/>
            <p:nvPr/>
          </p:nvSpPr>
          <p:spPr>
            <a:xfrm>
              <a:off x="10674" y="6243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232275" y="4454525"/>
            <a:ext cx="2541905" cy="692150"/>
            <a:chOff x="6665" y="7015"/>
            <a:chExt cx="4003" cy="1090"/>
          </a:xfrm>
        </p:grpSpPr>
        <p:sp>
          <p:nvSpPr>
            <p:cNvPr id="28" name="Rectangle 5" descr="Green marble"/>
            <p:cNvSpPr/>
            <p:nvPr/>
          </p:nvSpPr>
          <p:spPr>
            <a:xfrm>
              <a:off x="6665" y="7232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7160" y="7015"/>
              <a:ext cx="3509" cy="1091"/>
              <a:chOff x="7160" y="7015"/>
              <a:chExt cx="3509" cy="1091"/>
            </a:xfrm>
          </p:grpSpPr>
          <p:cxnSp>
            <p:nvCxnSpPr>
              <p:cNvPr id="26" name="直接箭头连接符 25"/>
              <p:cNvCxnSpPr>
                <a:stCxn id="24" idx="3"/>
                <a:endCxn id="25" idx="1"/>
              </p:cNvCxnSpPr>
              <p:nvPr/>
            </p:nvCxnSpPr>
            <p:spPr>
              <a:xfrm>
                <a:off x="9727" y="7617"/>
                <a:ext cx="942" cy="0"/>
              </a:xfrm>
              <a:prstGeom prst="straightConnector1">
                <a:avLst/>
              </a:prstGeom>
              <a:ln w="1905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10" descr="Green marble"/>
              <p:cNvSpPr/>
              <p:nvPr/>
            </p:nvSpPr>
            <p:spPr>
              <a:xfrm>
                <a:off x="7160" y="7128"/>
                <a:ext cx="550" cy="97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323" h="535">
                    <a:moveTo>
                      <a:pt x="323" y="409"/>
                    </a:moveTo>
                    <a:cubicBezTo>
                      <a:pt x="295" y="426"/>
                      <a:pt x="211" y="535"/>
                      <a:pt x="157" y="513"/>
                    </a:cubicBezTo>
                    <a:cubicBezTo>
                      <a:pt x="103" y="491"/>
                      <a:pt x="0" y="359"/>
                      <a:pt x="0" y="278"/>
                    </a:cubicBezTo>
                    <a:cubicBezTo>
                      <a:pt x="0" y="197"/>
                      <a:pt x="103" y="50"/>
                      <a:pt x="157" y="25"/>
                    </a:cubicBezTo>
                    <a:cubicBezTo>
                      <a:pt x="211" y="0"/>
                      <a:pt x="289" y="107"/>
                      <a:pt x="323" y="129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sm" len="sm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Rectangle 5" descr="Green marble"/>
              <p:cNvSpPr/>
              <p:nvPr/>
            </p:nvSpPr>
            <p:spPr>
              <a:xfrm>
                <a:off x="9861" y="7015"/>
                <a:ext cx="405" cy="489"/>
              </a:xfrm>
              <a:prstGeom prst="rect">
                <a:avLst/>
              </a:prstGeom>
              <a:noFill/>
              <a:ln w="19050" cmpd="sng">
                <a:noFill/>
                <a:prstDash val="solid"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712460" y="5020945"/>
            <a:ext cx="2933065" cy="1045210"/>
            <a:chOff x="8996" y="7907"/>
            <a:chExt cx="4619" cy="1646"/>
          </a:xfrm>
        </p:grpSpPr>
        <p:sp>
          <p:nvSpPr>
            <p:cNvPr id="35" name="文本框 34"/>
            <p:cNvSpPr txBox="1"/>
            <p:nvPr/>
          </p:nvSpPr>
          <p:spPr>
            <a:xfrm>
              <a:off x="8996" y="8973"/>
              <a:ext cx="2108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 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927" y="8860"/>
              <a:ext cx="1688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indent="0">
                <a:buFont typeface="Arial" panose="020B0604020202020204" pitchFamily="34" charset="0"/>
                <a:buNone/>
              </a:pP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endPara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8" name="直接箭头连接符 37"/>
            <p:cNvCxnSpPr>
              <a:stCxn id="25" idx="2"/>
              <a:endCxn id="37" idx="0"/>
            </p:cNvCxnSpPr>
            <p:nvPr/>
          </p:nvCxnSpPr>
          <p:spPr>
            <a:xfrm>
              <a:off x="11491" y="7907"/>
              <a:ext cx="1280" cy="95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5" idx="2"/>
              <a:endCxn id="35" idx="0"/>
            </p:cNvCxnSpPr>
            <p:nvPr/>
          </p:nvCxnSpPr>
          <p:spPr>
            <a:xfrm flipH="1">
              <a:off x="10050" y="7907"/>
              <a:ext cx="1441" cy="10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5" descr="Green marble"/>
            <p:cNvSpPr/>
            <p:nvPr/>
          </p:nvSpPr>
          <p:spPr>
            <a:xfrm>
              <a:off x="10247" y="8050"/>
              <a:ext cx="405" cy="489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" name="Rectangle 5" descr="Green marble"/>
            <p:cNvSpPr/>
            <p:nvPr/>
          </p:nvSpPr>
          <p:spPr>
            <a:xfrm>
              <a:off x="12187" y="8115"/>
              <a:ext cx="405" cy="489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754370" y="2470785"/>
            <a:ext cx="2346325" cy="577215"/>
            <a:chOff x="9062" y="3891"/>
            <a:chExt cx="3695" cy="909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9062" y="4543"/>
              <a:ext cx="1593" cy="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890" y="4220"/>
              <a:ext cx="1867" cy="58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 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  </a:t>
              </a:r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endPara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  <p:sp>
          <p:nvSpPr>
            <p:cNvPr id="54" name="Rectangle 5" descr="Green marble"/>
            <p:cNvSpPr/>
            <p:nvPr/>
          </p:nvSpPr>
          <p:spPr>
            <a:xfrm>
              <a:off x="9613" y="3891"/>
              <a:ext cx="382" cy="770"/>
            </a:xfrm>
            <a:prstGeom prst="rect">
              <a:avLst/>
            </a:prstGeom>
            <a:noFill/>
            <a:ln w="19050" cmpd="sng">
              <a:noFill/>
              <a:prstDash val="solid"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识别可行前缀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的一些特点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概念：有效项目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那么就说项目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对可行前缀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一个项目可能对好几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都是有效的</a:t>
            </a:r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16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8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这两个活前缀都有效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			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都为空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		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=“(”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为空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读过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和(后到达不同的状态，那么项目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就出现在对应的不同项目集中</a:t>
            </a:r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的一些特点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概念：有效项目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那么就说项目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对可行前缀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一个项目可能对好几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都是有效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对活前缀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有效这个事实可以知道</a:t>
            </a:r>
            <a:endParaRPr lang="zh-CN" altLang="en-US" sz="14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71600" lvl="3" indent="-18288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16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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，应该移进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371600" lvl="3" indent="-18288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16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 应该用产生式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6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归约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识别可行前缀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的一些特点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概念：有效项目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那么就说项目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对可行前缀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</a:t>
            </a:r>
            <a:r>
              <a:rPr lang="zh-CN" altLang="en-US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一个项目可能对好几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都是有效的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可能有多个有效项目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2" indent="-18288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个可行前缀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有效项目集就是从这个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的初态出发，沿着标记为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的路径到达的那个项目集（状态）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18288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串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是可行前缀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，读完它后，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处于状态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endParaRPr lang="en-US" altLang="zh-CN" baseline="-30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0" fontAlgn="auto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 indent="0" fontAlgn="auto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355" y="3875405"/>
            <a:ext cx="30079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8050" y="3875405"/>
            <a:ext cx="30079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53735" y="3875405"/>
            <a:ext cx="30079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，它的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函数如下确定：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中，并且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sj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中的所有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rj</a:t>
            </a:r>
            <a:r>
              <a:rPr lang="zh-CN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是产生式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的编号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$ 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为接受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如果出现动作冲突，那么该文法就不是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构造，它的</a:t>
            </a:r>
            <a:r>
              <a:rPr lang="en-US" altLang="zh-CN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函数如下确定：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中，并且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sj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中的所有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是产生式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的编号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$ 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为接受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使用下面规则构造状态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i="1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函数：</a:t>
            </a:r>
            <a:endParaRPr lang="zh-CN" altLang="en-US" sz="1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对所有的非终结符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endParaRPr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spcBef>
                <a:spcPct val="0"/>
              </a:spcBef>
            </a:pPr>
            <a:endParaRPr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不能由上面两步定义的条目都置为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-18288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分析器的初始状态是包含[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的项目集对应的状态</a:t>
            </a:r>
            <a:endParaRPr lang="en-US" altLang="zh-CN" sz="1665" b="1" dirty="0">
              <a:latin typeface="宋体" panose="02010600030101010101" pitchFamily="2" charset="-122"/>
            </a:endParaRPr>
          </a:p>
          <a:p>
            <a:pPr marL="274320" lvl="1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48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sz="166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1665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charset="0"/>
              </a:rPr>
              <a:t>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spcBef>
                <a:spcPct val="0"/>
              </a:spcBef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 algn="just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 { $, +, ) },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所以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 algn="just">
              <a:spcBef>
                <a:spcPct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$]=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+]=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)] 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 algn="just">
              <a:spcBef>
                <a:spcPct val="0"/>
              </a:spcBef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30605" y="4390390"/>
          <a:ext cx="6521450" cy="221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145"/>
                <a:gridCol w="652145"/>
                <a:gridCol w="652145"/>
                <a:gridCol w="652145"/>
                <a:gridCol w="652145"/>
                <a:gridCol w="652145"/>
                <a:gridCol w="652145"/>
                <a:gridCol w="652145"/>
                <a:gridCol w="652145"/>
                <a:gridCol w="652145"/>
              </a:tblGrid>
              <a:tr h="365760">
                <a:tc rowSpan="2">
                  <a:txBody>
                    <a:bodyPr/>
                    <a:lstStyle/>
                    <a:p>
                      <a:pPr algn="ctr">
                        <a:lnSpc>
                          <a:spcPct val="240000"/>
                        </a:lnSpc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状态</a:t>
                      </a:r>
                      <a:endParaRPr lang="zh-CN" altLang="en-US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sym typeface="+mn-ea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动      作</a:t>
                      </a:r>
                      <a:endParaRPr lang="zh-CN" altLang="en-US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转    移</a:t>
                      </a:r>
                      <a:endParaRPr lang="zh-CN" altLang="en-US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798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id</a:t>
                      </a:r>
                      <a:endParaRPr lang="en-US" altLang="zh-CN" sz="1800" b="1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en-US" altLang="zh-CN" b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endParaRPr lang="en-US" altLang="zh-CN" sz="1800" b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（</a:t>
                      </a:r>
                      <a:endParaRPr lang="zh-CN" altLang="en-US" sz="1800" b="1">
                        <a:latin typeface="Times New Roman" panose="02020603050405020304" pitchFamily="18" charset="0"/>
                        <a:ea typeface="楷体" panose="02010609060101010101" pitchFamily="49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sym typeface="+mn-ea"/>
                        </a:rPr>
                        <a:t>）</a:t>
                      </a:r>
                      <a:endParaRPr lang="zh-CN" altLang="en-US" sz="1800" b="1">
                        <a:latin typeface="Times New Roman" panose="02020603050405020304" pitchFamily="18" charset="0"/>
                        <a:ea typeface="楷体" panose="02010609060101010101" pitchFamily="49" charset="-122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lang="en-US" altLang="zh-CN" sz="1800" b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zh-CN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en-US" altLang="zh-CN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en-US" altLang="zh-CN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文法的描述能力有限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文法都是无二义性的，但是存在很多不是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的无二义性文法。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=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1194" name="Rectangle 12"/>
          <p:cNvSpPr/>
          <p:nvPr/>
        </p:nvSpPr>
        <p:spPr>
          <a:xfrm>
            <a:off x="1860550" y="5001895"/>
            <a:ext cx="3316605" cy="1463675"/>
          </a:xfrm>
          <a:prstGeom prst="rect">
            <a:avLst/>
          </a:prstGeom>
          <a:noFill/>
          <a:ln w="25400">
            <a:noFill/>
          </a:ln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=是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E的一个后继符：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S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i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2335" y="4151630"/>
            <a:ext cx="3817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第一项目使得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 = s6 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第二项目使得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为按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EV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归约，因为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的一个后继符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418080" y="2707640"/>
            <a:ext cx="1581150" cy="186182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167630" y="2851150"/>
            <a:ext cx="1750695" cy="90614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06850" y="3303905"/>
            <a:ext cx="116395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4350" y="29356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4" grpId="0"/>
      <p:bldP spid="22119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文法的描述能力有限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每个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文法都是无二义性的，但是存在很多不是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的无二义性文法。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=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en-US" altLang="zh-CN" sz="16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1194" name="Rectangle 12"/>
          <p:cNvSpPr/>
          <p:nvPr/>
        </p:nvSpPr>
        <p:spPr>
          <a:xfrm>
            <a:off x="1788795" y="5001895"/>
            <a:ext cx="3316605" cy="1463675"/>
          </a:xfrm>
          <a:prstGeom prst="rect">
            <a:avLst/>
          </a:prstGeom>
          <a:noFill/>
          <a:ln w="25400">
            <a:noFill/>
          </a:ln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在所关注场合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的后继是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S $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 = E $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E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 $</a:t>
            </a:r>
            <a:endParaRPr lang="en-US" altLang="zh-CN" i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 $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E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None/>
            </a:pPr>
            <a:endParaRPr lang="en-US" altLang="zh-CN" i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12335" y="4151630"/>
            <a:ext cx="3817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第一项目使得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 = s6 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第二项目使得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为按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EV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归约，因为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的一个后继符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418080" y="2707640"/>
            <a:ext cx="1581150" cy="186182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167630" y="2851150"/>
            <a:ext cx="1750695" cy="90614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06850" y="3303905"/>
            <a:ext cx="116395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4350" y="29356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2119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表本质上就是构造一个基于文法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右部的某个地方加点的产生式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加点的目的是用来表示分析过程中的状态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642995" y="3357880"/>
            <a:ext cx="2210435" cy="946150"/>
            <a:chOff x="5737" y="5288"/>
            <a:chExt cx="3481" cy="1490"/>
          </a:xfrm>
        </p:grpSpPr>
        <p:grpSp>
          <p:nvGrpSpPr>
            <p:cNvPr id="32" name="组合 31"/>
            <p:cNvGrpSpPr/>
            <p:nvPr/>
          </p:nvGrpSpPr>
          <p:grpSpPr>
            <a:xfrm>
              <a:off x="5737" y="5288"/>
              <a:ext cx="3481" cy="1488"/>
              <a:chOff x="5737" y="5288"/>
              <a:chExt cx="3481" cy="1488"/>
            </a:xfrm>
          </p:grpSpPr>
          <p:sp>
            <p:nvSpPr>
              <p:cNvPr id="33" name="Rectangle 5"/>
              <p:cNvSpPr/>
              <p:nvPr/>
            </p:nvSpPr>
            <p:spPr>
              <a:xfrm>
                <a:off x="6903" y="5288"/>
                <a:ext cx="995" cy="57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9"/>
              <p:cNvSpPr/>
              <p:nvPr/>
            </p:nvSpPr>
            <p:spPr>
              <a:xfrm>
                <a:off x="5737" y="6250"/>
                <a:ext cx="928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10"/>
              <p:cNvSpPr/>
              <p:nvPr/>
            </p:nvSpPr>
            <p:spPr>
              <a:xfrm>
                <a:off x="7130" y="6343"/>
                <a:ext cx="542" cy="3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11"/>
              <p:cNvSpPr/>
              <p:nvPr/>
            </p:nvSpPr>
            <p:spPr>
              <a:xfrm>
                <a:off x="8292" y="6250"/>
                <a:ext cx="926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term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连接符 36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6201" y="5860"/>
                <a:ext cx="1200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3" idx="2"/>
                <a:endCxn id="35" idx="0"/>
              </p:cNvCxnSpPr>
              <p:nvPr/>
            </p:nvCxnSpPr>
            <p:spPr>
              <a:xfrm>
                <a:off x="7401" y="5860"/>
                <a:ext cx="0" cy="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3" idx="2"/>
                <a:endCxn id="36" idx="0"/>
              </p:cNvCxnSpPr>
              <p:nvPr/>
            </p:nvCxnSpPr>
            <p:spPr>
              <a:xfrm>
                <a:off x="7401" y="5860"/>
                <a:ext cx="1354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10"/>
            <p:cNvSpPr/>
            <p:nvPr/>
          </p:nvSpPr>
          <p:spPr>
            <a:xfrm>
              <a:off x="7559" y="6343"/>
              <a:ext cx="576" cy="435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rPr>
                <a:t>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在右部的某个地方加点的产生式</a:t>
            </a:r>
            <a:endParaRPr lang="zh-CN" altLang="en-US" sz="18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加点的目的是用来表示分析过程中的状态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642995" y="3357880"/>
            <a:ext cx="3024505" cy="1578610"/>
            <a:chOff x="5737" y="5288"/>
            <a:chExt cx="4763" cy="2486"/>
          </a:xfrm>
        </p:grpSpPr>
        <p:grpSp>
          <p:nvGrpSpPr>
            <p:cNvPr id="22" name="组合 21"/>
            <p:cNvGrpSpPr/>
            <p:nvPr/>
          </p:nvGrpSpPr>
          <p:grpSpPr>
            <a:xfrm>
              <a:off x="5737" y="5288"/>
              <a:ext cx="3481" cy="1488"/>
              <a:chOff x="5737" y="5288"/>
              <a:chExt cx="3481" cy="1488"/>
            </a:xfrm>
          </p:grpSpPr>
          <p:sp>
            <p:nvSpPr>
              <p:cNvPr id="23" name="Rectangle 5"/>
              <p:cNvSpPr/>
              <p:nvPr/>
            </p:nvSpPr>
            <p:spPr>
              <a:xfrm>
                <a:off x="6903" y="5288"/>
                <a:ext cx="995" cy="57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9"/>
              <p:cNvSpPr/>
              <p:nvPr/>
            </p:nvSpPr>
            <p:spPr>
              <a:xfrm>
                <a:off x="5737" y="6250"/>
                <a:ext cx="928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10"/>
              <p:cNvSpPr/>
              <p:nvPr/>
            </p:nvSpPr>
            <p:spPr>
              <a:xfrm>
                <a:off x="7130" y="6343"/>
                <a:ext cx="542" cy="3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11"/>
              <p:cNvSpPr/>
              <p:nvPr/>
            </p:nvSpPr>
            <p:spPr>
              <a:xfrm>
                <a:off x="8292" y="6250"/>
                <a:ext cx="926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term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连接符 26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6201" y="5860"/>
                <a:ext cx="1200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3" idx="2"/>
                <a:endCxn id="25" idx="0"/>
              </p:cNvCxnSpPr>
              <p:nvPr/>
            </p:nvCxnSpPr>
            <p:spPr>
              <a:xfrm>
                <a:off x="7401" y="5860"/>
                <a:ext cx="0" cy="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3" idx="2"/>
                <a:endCxn id="26" idx="0"/>
              </p:cNvCxnSpPr>
              <p:nvPr/>
            </p:nvCxnSpPr>
            <p:spPr>
              <a:xfrm>
                <a:off x="7401" y="5860"/>
                <a:ext cx="1354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9"/>
            <p:cNvSpPr/>
            <p:nvPr/>
          </p:nvSpPr>
          <p:spPr>
            <a:xfrm>
              <a:off x="7130" y="7247"/>
              <a:ext cx="928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8484" y="7247"/>
              <a:ext cx="542" cy="34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9574" y="7247"/>
              <a:ext cx="926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factor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26" idx="2"/>
              <a:endCxn id="30" idx="0"/>
            </p:cNvCxnSpPr>
            <p:nvPr/>
          </p:nvCxnSpPr>
          <p:spPr>
            <a:xfrm flipH="1">
              <a:off x="7594" y="6777"/>
              <a:ext cx="1161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2"/>
              <a:endCxn id="31" idx="0"/>
            </p:cNvCxnSpPr>
            <p:nvPr/>
          </p:nvCxnSpPr>
          <p:spPr>
            <a:xfrm>
              <a:off x="8755" y="6777"/>
              <a:ext cx="0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6" idx="2"/>
              <a:endCxn id="32" idx="0"/>
            </p:cNvCxnSpPr>
            <p:nvPr/>
          </p:nvCxnSpPr>
          <p:spPr>
            <a:xfrm>
              <a:off x="8755" y="6777"/>
              <a:ext cx="1282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0"/>
            <p:cNvSpPr/>
            <p:nvPr/>
          </p:nvSpPr>
          <p:spPr>
            <a:xfrm>
              <a:off x="6712" y="7247"/>
              <a:ext cx="576" cy="435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rPr>
                <a:t>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endParaRPr lang="zh-CN" altLang="en-US" sz="20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在右部的某个地方加点的产生式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加点的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目的是用来表示分析过程中的状态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42995" y="3357880"/>
            <a:ext cx="3024505" cy="1578610"/>
            <a:chOff x="5737" y="5288"/>
            <a:chExt cx="4763" cy="2486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7" y="5288"/>
              <a:ext cx="3481" cy="1488"/>
              <a:chOff x="5737" y="5288"/>
              <a:chExt cx="3481" cy="1488"/>
            </a:xfrm>
          </p:grpSpPr>
          <p:sp>
            <p:nvSpPr>
              <p:cNvPr id="13316" name="Rectangle 5"/>
              <p:cNvSpPr/>
              <p:nvPr/>
            </p:nvSpPr>
            <p:spPr>
              <a:xfrm>
                <a:off x="6903" y="5288"/>
                <a:ext cx="995" cy="57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20" name="Rectangle 9"/>
              <p:cNvSpPr/>
              <p:nvPr/>
            </p:nvSpPr>
            <p:spPr>
              <a:xfrm>
                <a:off x="5737" y="6250"/>
                <a:ext cx="928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expr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21" name="Rectangle 10"/>
              <p:cNvSpPr/>
              <p:nvPr/>
            </p:nvSpPr>
            <p:spPr>
              <a:xfrm>
                <a:off x="7130" y="6343"/>
                <a:ext cx="542" cy="3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22" name="Rectangle 11"/>
              <p:cNvSpPr/>
              <p:nvPr/>
            </p:nvSpPr>
            <p:spPr>
              <a:xfrm>
                <a:off x="8292" y="6250"/>
                <a:ext cx="926" cy="5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10800" rIns="18000" bIns="10800" anchor="t"/>
              <a:lstStyle/>
              <a:p>
                <a:pPr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term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stCxn id="13316" idx="2"/>
                <a:endCxn id="13320" idx="0"/>
              </p:cNvCxnSpPr>
              <p:nvPr/>
            </p:nvCxnSpPr>
            <p:spPr>
              <a:xfrm flipH="1">
                <a:off x="6201" y="5860"/>
                <a:ext cx="1200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3316" idx="2"/>
                <a:endCxn id="13321" idx="0"/>
              </p:cNvCxnSpPr>
              <p:nvPr/>
            </p:nvCxnSpPr>
            <p:spPr>
              <a:xfrm>
                <a:off x="7401" y="5860"/>
                <a:ext cx="0" cy="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3316" idx="2"/>
                <a:endCxn id="13322" idx="0"/>
              </p:cNvCxnSpPr>
              <p:nvPr/>
            </p:nvCxnSpPr>
            <p:spPr>
              <a:xfrm>
                <a:off x="7401" y="5860"/>
                <a:ext cx="1354" cy="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9"/>
            <p:cNvSpPr/>
            <p:nvPr/>
          </p:nvSpPr>
          <p:spPr>
            <a:xfrm>
              <a:off x="7130" y="7247"/>
              <a:ext cx="928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term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8484" y="7247"/>
              <a:ext cx="542" cy="34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9574" y="7247"/>
              <a:ext cx="926" cy="5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factor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/>
            <p:cNvCxnSpPr>
              <a:stCxn id="13322" idx="2"/>
              <a:endCxn id="7" idx="0"/>
            </p:cNvCxnSpPr>
            <p:nvPr/>
          </p:nvCxnSpPr>
          <p:spPr>
            <a:xfrm flipH="1">
              <a:off x="7594" y="6777"/>
              <a:ext cx="1161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13322" idx="2"/>
              <a:endCxn id="8" idx="0"/>
            </p:cNvCxnSpPr>
            <p:nvPr/>
          </p:nvCxnSpPr>
          <p:spPr>
            <a:xfrm>
              <a:off x="8755" y="6777"/>
              <a:ext cx="0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3322" idx="2"/>
              <a:endCxn id="9" idx="0"/>
            </p:cNvCxnSpPr>
            <p:nvPr/>
          </p:nvCxnSpPr>
          <p:spPr>
            <a:xfrm>
              <a:off x="8755" y="6777"/>
              <a:ext cx="1282" cy="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0"/>
            <p:cNvSpPr/>
            <p:nvPr/>
          </p:nvSpPr>
          <p:spPr>
            <a:xfrm>
              <a:off x="7886" y="7247"/>
              <a:ext cx="576" cy="435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txBody>
            <a:bodyPr lIns="18000" tIns="10800" rIns="18000" bIns="10800" anchor="t"/>
            <a:lstStyle/>
            <a:p>
              <a:pPr algn="ctr" eaLnBrk="0" hangingPunct="0"/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charset="0"/>
                </a:rPr>
                <a:t>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XYZ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文法可得到如下四个项目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XYZ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YZ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XYZ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3789040"/>
            <a:ext cx="8229600" cy="290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5000"/>
              </a:spcBef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对于产生式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只有一个项目和它对应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zh-CN" altLang="en-US" sz="18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</a:t>
            </a:r>
            <a:endParaRPr lang="zh-CN" altLang="en-US" sz="20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根据文法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项目构造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识别可行前缀的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=》 LR(0)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</a:t>
            </a:r>
            <a:endParaRPr lang="zh-CN" altLang="en-US" sz="206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spcBef>
                <a:spcPct val="5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文法的所有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项构成一组规范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项集，这些规范项集对应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自动机的状态。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spcBef>
                <a:spcPct val="5000"/>
              </a:spcBef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分析表的两大步骤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从文法构造识别可行前缀的DFA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从上述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8495a2ed-0341-4b4c-8186-f07f316f5c8a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4089</Words>
  <Application>WPS 演示</Application>
  <PresentationFormat>全屏显示(4:3)</PresentationFormat>
  <Paragraphs>825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楷体</vt:lpstr>
      <vt:lpstr>Times New Roman</vt:lpstr>
      <vt:lpstr>Wingdings</vt:lpstr>
      <vt:lpstr>Symbol</vt:lpstr>
      <vt:lpstr>微软雅黑</vt:lpstr>
      <vt:lpstr>Arial Unicode MS</vt:lpstr>
      <vt:lpstr>方正舒体</vt:lpstr>
      <vt:lpstr>Segoe Print</vt:lpstr>
      <vt:lpstr>等线</vt:lpstr>
      <vt:lpstr>透明</vt:lpstr>
      <vt:lpstr>构造SLR分析表</vt:lpstr>
      <vt:lpstr>目录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构造SLR分析表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。</cp:lastModifiedBy>
  <cp:revision>1249</cp:revision>
  <dcterms:created xsi:type="dcterms:W3CDTF">2013-06-17T05:43:00Z</dcterms:created>
  <dcterms:modified xsi:type="dcterms:W3CDTF">2021-10-18T07:14:15Z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F1C678CF13BD402887D7E38D7893A61B</vt:lpwstr>
  </property>
</Properties>
</file>