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65" r:id="rId4"/>
    <p:sldId id="259" r:id="rId5"/>
    <p:sldId id="264" r:id="rId6"/>
    <p:sldId id="261" r:id="rId7"/>
    <p:sldId id="262" r:id="rId8"/>
    <p:sldId id="263" r:id="rId9"/>
    <p:sldId id="266" r:id="rId10"/>
    <p:sldId id="268" r:id="rId11"/>
    <p:sldId id="269" r:id="rId12"/>
    <p:sldId id="270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41DE56-6AEB-4324-89F9-F70EF75FA786}">
          <p14:sldIdLst>
            <p14:sldId id="256"/>
          </p14:sldIdLst>
        </p14:section>
        <p14:section name="Introduction" id="{434FDC48-9BED-4348-A09C-2DA10173ACEA}">
          <p14:sldIdLst>
            <p14:sldId id="258"/>
            <p14:sldId id="265"/>
            <p14:sldId id="259"/>
            <p14:sldId id="264"/>
            <p14:sldId id="261"/>
          </p14:sldIdLst>
        </p14:section>
        <p14:section name="Methods" id="{D37EAB41-5C5B-470B-A041-A67C78AD3936}">
          <p14:sldIdLst>
            <p14:sldId id="262"/>
          </p14:sldIdLst>
        </p14:section>
        <p14:section name="Findings" id="{8C188D95-839F-47D6-8AA4-BDB107BC1860}">
          <p14:sldIdLst>
            <p14:sldId id="263"/>
            <p14:sldId id="266"/>
            <p14:sldId id="268"/>
            <p14:sldId id="269"/>
            <p14:sldId id="270"/>
            <p14:sldId id="272"/>
            <p14:sldId id="273"/>
            <p14:sldId id="274"/>
          </p14:sldIdLst>
        </p14:section>
        <p14:section name="Conclusion" id="{0FCEA543-FFA0-487B-AA38-456A260B9DCC}">
          <p14:sldIdLst/>
        </p14:section>
        <p14:section name="Implications" id="{80A3603A-02A9-4FA3-B9D2-724AB1DA08FB}">
          <p14:sldIdLst/>
        </p14:section>
        <p14:section name="Sources" id="{090D11FA-A02F-4B2F-97EA-83BAD5067F2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F463-B805-495D-B56E-6EF3133AF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Stay in school, kids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8AA1F-99DB-4F23-8EE5-D527EFD31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Is There a Relationship Between the Rate of Imprisonment and High School Dropout Rate in the United States?</a:t>
            </a:r>
          </a:p>
        </p:txBody>
      </p:sp>
    </p:spTree>
    <p:extLst>
      <p:ext uri="{BB962C8B-B14F-4D97-AF65-F5344CB8AC3E}">
        <p14:creationId xmlns:p14="http://schemas.microsoft.com/office/powerpoint/2010/main" val="315698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82E9-AB9A-4263-AAF5-EC5B41E4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8741-C4E9-43D2-83E5-52F97F10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541329"/>
            <a:ext cx="7729727" cy="20746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3200" dirty="0"/>
              <a:t>Will we see a stronger relationship in some races more than others?</a:t>
            </a:r>
          </a:p>
          <a:p>
            <a:pPr marL="0" indent="0" algn="ctr">
              <a:buNone/>
            </a:pPr>
            <a:endParaRPr lang="en-CA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68A7F2-B391-4DBA-B9D1-DB8C6B7364B4}"/>
              </a:ext>
            </a:extLst>
          </p:cNvPr>
          <p:cNvSpPr txBox="1">
            <a:spLocks/>
          </p:cNvSpPr>
          <p:nvPr/>
        </p:nvSpPr>
        <p:spPr>
          <a:xfrm>
            <a:off x="2231134" y="4998370"/>
            <a:ext cx="7729727" cy="108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sz="3200" dirty="0"/>
              <a:t>Yes.</a:t>
            </a:r>
          </a:p>
        </p:txBody>
      </p:sp>
    </p:spTree>
    <p:extLst>
      <p:ext uri="{BB962C8B-B14F-4D97-AF65-F5344CB8AC3E}">
        <p14:creationId xmlns:p14="http://schemas.microsoft.com/office/powerpoint/2010/main" val="120896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A9DB-2B63-4B30-8599-28314D35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Side by side by race/ethnicity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6B8CA4-8E15-49AA-AC04-A94B99ACD530}"/>
              </a:ext>
            </a:extLst>
          </p:cNvPr>
          <p:cNvSpPr txBox="1">
            <a:spLocks/>
          </p:cNvSpPr>
          <p:nvPr/>
        </p:nvSpPr>
        <p:spPr>
          <a:xfrm>
            <a:off x="6096000" y="2658911"/>
            <a:ext cx="386486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EDAC9-C803-4E75-B940-ADB2E84B4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#Insert line graph of imprisonment by race (%)</a:t>
            </a:r>
          </a:p>
          <a:p>
            <a:r>
              <a:rPr lang="en-CA" dirty="0"/>
              <a:t>#Insert line graph of dropout race by race(%)</a:t>
            </a:r>
          </a:p>
        </p:txBody>
      </p:sp>
    </p:spTree>
    <p:extLst>
      <p:ext uri="{BB962C8B-B14F-4D97-AF65-F5344CB8AC3E}">
        <p14:creationId xmlns:p14="http://schemas.microsoft.com/office/powerpoint/2010/main" val="3447224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74C0-6863-4984-A9C6-BEBF2194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>
            <a:normAutofit/>
          </a:bodyPr>
          <a:lstStyle/>
          <a:p>
            <a:r>
              <a:rPr lang="en-CA" sz="1800" dirty="0"/>
              <a:t>African-American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4B486-46A1-4174-AC50-80E2B104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704" y="2587938"/>
            <a:ext cx="3362884" cy="39315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39155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74C0-6863-4984-A9C6-BEBF2194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>
            <a:normAutofit/>
          </a:bodyPr>
          <a:lstStyle/>
          <a:p>
            <a:r>
              <a:rPr lang="en-CA" sz="1800" dirty="0" err="1"/>
              <a:t>hispanic</a:t>
            </a:r>
            <a:endParaRPr lang="en-CA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4B486-46A1-4174-AC50-80E2B104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704" y="2587938"/>
            <a:ext cx="3362884" cy="39315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4020050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74C0-6863-4984-A9C6-BEBF2194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>
            <a:normAutofit/>
          </a:bodyPr>
          <a:lstStyle/>
          <a:p>
            <a:r>
              <a:rPr lang="en-CA" sz="1800" dirty="0" err="1"/>
              <a:t>caucasian</a:t>
            </a:r>
            <a:endParaRPr lang="en-CA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4B486-46A1-4174-AC50-80E2B104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704" y="2587938"/>
            <a:ext cx="3362884" cy="39315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814328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74C0-6863-4984-A9C6-BEBF2194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>
            <a:normAutofit/>
          </a:bodyPr>
          <a:lstStyle/>
          <a:p>
            <a:r>
              <a:rPr lang="en-CA" sz="1800" dirty="0"/>
              <a:t>‘Other’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4B486-46A1-4174-AC50-80E2B104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704" y="2587938"/>
            <a:ext cx="3362884" cy="39315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73363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74C0-6863-4984-A9C6-BEBF2194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>
            <a:normAutofit/>
          </a:bodyPr>
          <a:lstStyle/>
          <a:p>
            <a:r>
              <a:rPr lang="en-CA" sz="200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4B486-46A1-4174-AC50-80E2B104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704" y="2587938"/>
            <a:ext cx="3362884" cy="39315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1600" b="1" dirty="0"/>
              <a:t>Secondary Education in the United States</a:t>
            </a:r>
          </a:p>
          <a:p>
            <a:pPr marL="0" indent="0">
              <a:buNone/>
            </a:pPr>
            <a:r>
              <a:rPr lang="en-CA" sz="1600" dirty="0"/>
              <a:t>The country spends more per student than any other country</a:t>
            </a:r>
            <a:r>
              <a:rPr lang="en-CA" sz="1600" baseline="30000" dirty="0"/>
              <a:t>1</a:t>
            </a:r>
            <a:r>
              <a:rPr lang="en-CA" sz="1600" dirty="0"/>
              <a:t>, yet it consistently scores lower in Secondary School assessments, ranking 40</a:t>
            </a:r>
            <a:r>
              <a:rPr lang="en-CA" sz="1600" baseline="30000" dirty="0"/>
              <a:t>th</a:t>
            </a:r>
            <a:r>
              <a:rPr lang="en-CA" sz="1600" dirty="0"/>
              <a:t> in Math, and 24</a:t>
            </a:r>
            <a:r>
              <a:rPr lang="en-CA" sz="1600" baseline="30000" dirty="0"/>
              <a:t>th</a:t>
            </a:r>
            <a:r>
              <a:rPr lang="en-CA" sz="1600" dirty="0"/>
              <a:t> in Reading and Comprehension, according to PISA</a:t>
            </a:r>
            <a:r>
              <a:rPr lang="en-CA" sz="1600" baseline="30000" dirty="0"/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51C0E-9701-43B5-A5E8-FAF0EA6B3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35" r="-1" b="-1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1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E813-A1C5-4670-B4BA-C18E02C9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9787" y="964692"/>
            <a:ext cx="4476806" cy="1188720"/>
          </a:xfrm>
        </p:spPr>
        <p:txBody>
          <a:bodyPr>
            <a:normAutofit fontScale="90000"/>
          </a:bodyPr>
          <a:lstStyle/>
          <a:p>
            <a:r>
              <a:rPr lang="en-CA" dirty="0"/>
              <a:t>High school dropout rate over the years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6656AB-B8B3-4895-AD32-B928A43C4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760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8BDAE2-5EE0-4B2F-9C9B-7E86A0B4C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1853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FD31AA-9C8E-42BE-B653-007EEC695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44" y="1838867"/>
            <a:ext cx="4782312" cy="3188207"/>
          </a:xfrm>
          <a:prstGeom prst="rect">
            <a:avLst/>
          </a:prstGeom>
        </p:spPr>
      </p:pic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4F41C372-30EF-43FB-81AC-83F60B486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359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/>
              <a:t>360 Independent Surveys Conducted over the span of 12 years.</a:t>
            </a:r>
          </a:p>
          <a:p>
            <a:r>
              <a:rPr lang="en-US" dirty="0"/>
              <a:t>Observations:</a:t>
            </a:r>
          </a:p>
          <a:p>
            <a:pPr lvl="1"/>
            <a:r>
              <a:rPr lang="en-US" dirty="0"/>
              <a:t>High School Dropout Rate has considerably gone down ~7% within ages 18-24 since 2000.</a:t>
            </a:r>
          </a:p>
          <a:p>
            <a:pPr lvl="1"/>
            <a:r>
              <a:rPr lang="en-US" dirty="0"/>
              <a:t>Biggest change occurred between 2008 to 2009.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C46C52-0178-4D97-84C2-B887FF749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6" r="5753"/>
          <a:stretch/>
        </p:blipFill>
        <p:spPr>
          <a:xfrm>
            <a:off x="989507" y="1806750"/>
            <a:ext cx="5106493" cy="338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4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74C0-6863-4984-A9C6-BEBF2194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>
            <a:normAutofit/>
          </a:bodyPr>
          <a:lstStyle/>
          <a:p>
            <a:r>
              <a:rPr lang="en-CA" sz="200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4B486-46A1-4174-AC50-80E2B104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742" y="2623972"/>
            <a:ext cx="3450807" cy="32552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1600" b="1" dirty="0"/>
              <a:t>Imprisonment and Incarceration in the United States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1600" dirty="0"/>
              <a:t>The country has the highest incarceration rate in the world. According to a 2018 report from the Bureau of Justice Statistics, nearly 2.2 million adults were held in US jails and prisons at the end of 2016.</a:t>
            </a:r>
          </a:p>
        </p:txBody>
      </p:sp>
      <p:pic>
        <p:nvPicPr>
          <p:cNvPr id="5" name="Picture 4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11E8DF3B-9E6E-4487-A0AC-425522899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4" r="10192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7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E813-A1C5-4670-B4BA-C18E02C9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9787" y="964692"/>
            <a:ext cx="4476806" cy="1188720"/>
          </a:xfrm>
        </p:spPr>
        <p:txBody>
          <a:bodyPr>
            <a:normAutofit/>
          </a:bodyPr>
          <a:lstStyle/>
          <a:p>
            <a:r>
              <a:rPr lang="en-CA"/>
              <a:t>Imprisonment rate over the years</a:t>
            </a:r>
            <a:endParaRPr lang="en-C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6656AB-B8B3-4895-AD32-B928A43C4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760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8BDAE2-5EE0-4B2F-9C9B-7E86A0B4C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1853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FD31AA-9C8E-42BE-B653-007EEC695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44" y="1838867"/>
            <a:ext cx="4782312" cy="3188207"/>
          </a:xfrm>
          <a:prstGeom prst="rect">
            <a:avLst/>
          </a:prstGeom>
        </p:spPr>
      </p:pic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4F41C372-30EF-43FB-81AC-83F60B486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359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/>
              <a:t>195 Independent Surveys Conducted over the span of 12 years.</a:t>
            </a:r>
          </a:p>
          <a:p>
            <a:r>
              <a:rPr lang="en-US" dirty="0"/>
              <a:t>Observations:</a:t>
            </a:r>
          </a:p>
          <a:p>
            <a:pPr lvl="1"/>
            <a:r>
              <a:rPr lang="en-US" dirty="0"/>
              <a:t>Imprisonment Rate has considerably gone down 6% within ages 18-24 since 2000.</a:t>
            </a:r>
          </a:p>
          <a:p>
            <a:pPr lvl="1"/>
            <a:r>
              <a:rPr lang="en-US" dirty="0"/>
              <a:t>Biggest change occurred between 2009 to 2010, with a 0.98 downward slope.</a:t>
            </a:r>
          </a:p>
        </p:txBody>
      </p:sp>
    </p:spTree>
    <p:extLst>
      <p:ext uri="{BB962C8B-B14F-4D97-AF65-F5344CB8AC3E}">
        <p14:creationId xmlns:p14="http://schemas.microsoft.com/office/powerpoint/2010/main" val="170071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2128-1766-44C0-A04E-D4672315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 there a connection?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422C0-835F-4B76-A577-C696B67F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Is there a strong correlation between US Imprisonment Rate and US High School Dropout Rate in adults between the ages of 18-24?</a:t>
            </a:r>
          </a:p>
          <a:p>
            <a:r>
              <a:rPr lang="en-CA" dirty="0"/>
              <a:t>Will we see a stronger relationship in some races more than others?</a:t>
            </a:r>
          </a:p>
          <a:p>
            <a:r>
              <a:rPr lang="en-CA" dirty="0"/>
              <a:t>Will we see a gender skew in the data?</a:t>
            </a:r>
          </a:p>
          <a:p>
            <a:r>
              <a:rPr lang="en-CA" dirty="0"/>
              <a:t>Does this correlation also reflect in data outside of Education?</a:t>
            </a:r>
          </a:p>
          <a:p>
            <a:r>
              <a:rPr lang="en-CA" dirty="0"/>
              <a:t>Did the 2008 US Financial Crisis strengthen or weaken the relationship?</a:t>
            </a:r>
          </a:p>
        </p:txBody>
      </p:sp>
    </p:spTree>
    <p:extLst>
      <p:ext uri="{BB962C8B-B14F-4D97-AF65-F5344CB8AC3E}">
        <p14:creationId xmlns:p14="http://schemas.microsoft.com/office/powerpoint/2010/main" val="192469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380BC-1457-41EC-BD48-5AC6A929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CA" sz="2400" dirty="0">
                <a:solidFill>
                  <a:srgbClr val="FFFFFF"/>
                </a:solidFill>
              </a:rPr>
              <a:t>procedures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87D07-2B4F-4500-A51C-7C57C14A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404040"/>
                </a:solidFill>
              </a:rPr>
              <a:t>Datasets Used:</a:t>
            </a:r>
          </a:p>
          <a:p>
            <a:pPr lvl="1"/>
            <a:r>
              <a:rPr lang="en-CA" dirty="0">
                <a:solidFill>
                  <a:srgbClr val="404040"/>
                </a:solidFill>
              </a:rPr>
              <a:t>US Department of Education Data</a:t>
            </a:r>
          </a:p>
          <a:p>
            <a:pPr lvl="2"/>
            <a:r>
              <a:rPr lang="en-CA" dirty="0">
                <a:solidFill>
                  <a:srgbClr val="404040"/>
                </a:solidFill>
              </a:rPr>
              <a:t>My Brother’s Keeper </a:t>
            </a:r>
            <a:r>
              <a:rPr lang="en-CA" dirty="0" err="1">
                <a:solidFill>
                  <a:srgbClr val="404040"/>
                </a:solidFill>
              </a:rPr>
              <a:t>TaskForce</a:t>
            </a:r>
            <a:r>
              <a:rPr lang="en-CA" dirty="0">
                <a:solidFill>
                  <a:srgbClr val="404040"/>
                </a:solidFill>
              </a:rPr>
              <a:t> Initiative (JSON)</a:t>
            </a:r>
          </a:p>
          <a:p>
            <a:pPr lvl="2"/>
            <a:r>
              <a:rPr lang="en-CA" dirty="0">
                <a:solidFill>
                  <a:srgbClr val="404040"/>
                </a:solidFill>
              </a:rPr>
              <a:t>Civil Rights Collection Data (JSON)</a:t>
            </a:r>
          </a:p>
          <a:p>
            <a:r>
              <a:rPr lang="en-CA" dirty="0">
                <a:solidFill>
                  <a:srgbClr val="404040"/>
                </a:solidFill>
              </a:rPr>
              <a:t>Data Frame Manipulation:</a:t>
            </a:r>
          </a:p>
          <a:p>
            <a:pPr lvl="1"/>
            <a:r>
              <a:rPr lang="en-CA" dirty="0">
                <a:solidFill>
                  <a:srgbClr val="404040"/>
                </a:solidFill>
              </a:rPr>
              <a:t>Pandas (through </a:t>
            </a:r>
            <a:r>
              <a:rPr lang="en-CA" dirty="0" err="1">
                <a:solidFill>
                  <a:srgbClr val="404040"/>
                </a:solidFill>
              </a:rPr>
              <a:t>Jupyter</a:t>
            </a:r>
            <a:r>
              <a:rPr lang="en-CA" dirty="0">
                <a:solidFill>
                  <a:srgbClr val="404040"/>
                </a:solidFill>
              </a:rPr>
              <a:t> Notebook)</a:t>
            </a:r>
          </a:p>
          <a:p>
            <a:r>
              <a:rPr lang="en-CA" dirty="0">
                <a:solidFill>
                  <a:srgbClr val="404040"/>
                </a:solidFill>
              </a:rPr>
              <a:t>Plotting:</a:t>
            </a:r>
          </a:p>
          <a:p>
            <a:pPr lvl="1"/>
            <a:r>
              <a:rPr lang="en-CA" dirty="0" err="1">
                <a:solidFill>
                  <a:srgbClr val="404040"/>
                </a:solidFill>
              </a:rPr>
              <a:t>Plotly</a:t>
            </a:r>
            <a:r>
              <a:rPr lang="en-CA" dirty="0">
                <a:solidFill>
                  <a:srgbClr val="404040"/>
                </a:solidFill>
              </a:rPr>
              <a:t> (through </a:t>
            </a:r>
            <a:r>
              <a:rPr lang="en-CA" dirty="0" err="1">
                <a:solidFill>
                  <a:srgbClr val="404040"/>
                </a:solidFill>
              </a:rPr>
              <a:t>Jupyter</a:t>
            </a:r>
            <a:r>
              <a:rPr lang="en-CA" dirty="0">
                <a:solidFill>
                  <a:srgbClr val="404040"/>
                </a:solidFill>
              </a:rPr>
              <a:t> Notebook)</a:t>
            </a:r>
          </a:p>
          <a:p>
            <a:pPr marL="457200" lvl="2" indent="0">
              <a:buNone/>
            </a:pPr>
            <a:endParaRPr lang="en-CA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9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82E9-AB9A-4263-AAF5-EC5B41E4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8741-C4E9-43D2-83E5-52F97F10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541329"/>
            <a:ext cx="7729727" cy="20746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3200" dirty="0"/>
              <a:t>Is there a strong correlation between US Imprisonment Rate and US High School Dropout Rate in adults between the ages of 18-24?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68A7F2-B391-4DBA-B9D1-DB8C6B7364B4}"/>
              </a:ext>
            </a:extLst>
          </p:cNvPr>
          <p:cNvSpPr txBox="1">
            <a:spLocks/>
          </p:cNvSpPr>
          <p:nvPr/>
        </p:nvSpPr>
        <p:spPr>
          <a:xfrm>
            <a:off x="2231134" y="4998370"/>
            <a:ext cx="7729727" cy="108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sz="3200" dirty="0"/>
              <a:t>Yes.</a:t>
            </a:r>
          </a:p>
        </p:txBody>
      </p:sp>
    </p:spTree>
    <p:extLst>
      <p:ext uri="{BB962C8B-B14F-4D97-AF65-F5344CB8AC3E}">
        <p14:creationId xmlns:p14="http://schemas.microsoft.com/office/powerpoint/2010/main" val="3775591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A9DB-2B63-4B30-8599-28314D35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ToTals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6B8CA4-8E15-49AA-AC04-A94B99ACD530}"/>
              </a:ext>
            </a:extLst>
          </p:cNvPr>
          <p:cNvSpPr txBox="1">
            <a:spLocks/>
          </p:cNvSpPr>
          <p:nvPr/>
        </p:nvSpPr>
        <p:spPr>
          <a:xfrm>
            <a:off x="6096000" y="2658911"/>
            <a:ext cx="386486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EDAC9-C803-4E75-B940-ADB2E84B4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#Insert line graph overlay of both totals</a:t>
            </a:r>
          </a:p>
          <a:p>
            <a:r>
              <a:rPr lang="en-CA" dirty="0"/>
              <a:t>#Insert scatter plot showing line of best fit for totals</a:t>
            </a:r>
          </a:p>
          <a:p>
            <a:r>
              <a:rPr lang="en-CA" dirty="0"/>
              <a:t>#What is R^2?</a:t>
            </a:r>
          </a:p>
        </p:txBody>
      </p:sp>
    </p:spTree>
    <p:extLst>
      <p:ext uri="{BB962C8B-B14F-4D97-AF65-F5344CB8AC3E}">
        <p14:creationId xmlns:p14="http://schemas.microsoft.com/office/powerpoint/2010/main" val="165386577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423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Parcel</vt:lpstr>
      <vt:lpstr>Stay in school, kids</vt:lpstr>
      <vt:lpstr>Background</vt:lpstr>
      <vt:lpstr>High school dropout rate over the years</vt:lpstr>
      <vt:lpstr>Background</vt:lpstr>
      <vt:lpstr>Imprisonment rate over the years</vt:lpstr>
      <vt:lpstr>is there a connection?</vt:lpstr>
      <vt:lpstr>procedures</vt:lpstr>
      <vt:lpstr>findings</vt:lpstr>
      <vt:lpstr>ToTals</vt:lpstr>
      <vt:lpstr>findings</vt:lpstr>
      <vt:lpstr>Side by side by race/ethnicity</vt:lpstr>
      <vt:lpstr>African-American</vt:lpstr>
      <vt:lpstr>hispanic</vt:lpstr>
      <vt:lpstr>caucasian</vt:lpstr>
      <vt:lpstr>‘Other’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Stay in school, kids</dc:title>
  <dc:creator>Paola Poblete</dc:creator>
  <cp:lastModifiedBy>Paola Poblete</cp:lastModifiedBy>
  <cp:revision>7</cp:revision>
  <dcterms:created xsi:type="dcterms:W3CDTF">2018-11-28T06:07:18Z</dcterms:created>
  <dcterms:modified xsi:type="dcterms:W3CDTF">2018-11-28T07:48:01Z</dcterms:modified>
</cp:coreProperties>
</file>