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9E8D28-1B5B-F92B-902C-3C191ABDC52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2251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97899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71522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2C57A-D38D-40F8-012A-2E254058C05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4572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65592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3524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1E53ED-CCAB-CF3F-C8B1-FAE9A23E911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70D6B0-C977-A162-DDEA-45270859C5E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1EAD0-D521-B6F6-5A6F-04837068834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823F0E-F472-0742-5902-2B61B8E6B47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FFF71B-840B-99E8-6EB6-9C86C4B129F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3A836B-BAA5-8292-712C-48E31C0F990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681101-3893-1620-9B01-A0EEA7FE463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77A077-3369-EC75-0AB5-E599B6BE2C1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6DAFED-29A9-269D-4CD7-542F2F42998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CAA8D3-AB8F-F377-5BC8-52F92F29444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EC2FA9-D6E7-D2F7-8911-F15A2774AAF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048DD5-4AE9-B3A2-3AEC-604FA87F1D0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32F8BF-40E4-7D81-78B1-4FC4B737FC4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8" y="2327188"/>
            <a:ext cx="9144000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A Walk in the Stellar Halo of the Milky Way with DESI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8" y="4895057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en-US"/>
              <a:t>Carlos Allende Prieto</a:t>
            </a:r>
            <a:endParaRPr lang="en-US"/>
          </a:p>
          <a:p>
            <a:pPr>
              <a:defRPr/>
            </a:pPr>
            <a:r>
              <a:rPr lang="en-US"/>
              <a:t>Instituto de Astrofisica de Canarias</a:t>
            </a:r>
            <a:endParaRPr lang="en-US"/>
          </a:p>
        </p:txBody>
      </p:sp>
      <p:pic>
        <p:nvPicPr>
          <p:cNvPr id="8593934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9754" y="206482"/>
            <a:ext cx="3457575" cy="1504949"/>
          </a:xfrm>
          <a:prstGeom prst="rect">
            <a:avLst/>
          </a:prstGeom>
        </p:spPr>
      </p:pic>
      <p:pic>
        <p:nvPicPr>
          <p:cNvPr id="14055207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06012" y="322263"/>
            <a:ext cx="1704974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313763" name="Title 1"/>
          <p:cNvSpPr>
            <a:spLocks noGrp="1"/>
          </p:cNvSpPr>
          <p:nvPr>
            <p:ph type="title"/>
          </p:nvPr>
        </p:nvSpPr>
        <p:spPr bwMode="auto">
          <a:xfrm>
            <a:off x="838199" y="1234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Looking at the data</a:t>
            </a:r>
            <a:endParaRPr/>
          </a:p>
        </p:txBody>
      </p:sp>
      <p:sp>
        <p:nvSpPr>
          <p:cNvPr id="1301786078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384652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Github.com/callendeprieto/desi-forum/distributions.py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400" b="0" i="0" strike="noStrike" cap="none" spc="0">
                <a:latin typeface="Arial"/>
                <a:ea typeface="Arial"/>
                <a:cs typeface="Arial"/>
              </a:rPr>
              <a:t>https://data.desi.lbl.gov/public/edr/vac/edr/mws/fuji/v1.0/mwsall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-pix-fuji.fits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strike="noStrike" cap="none" spc="0">
                <a:latin typeface="Arial"/>
                <a:ea typeface="Arial"/>
                <a:cs typeface="Arial"/>
              </a:rPr>
              <a:t>https://data.desi.lbl.gov/desi/science/mws/redux/iron/mwsall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-pix-iron.fits</a:t>
            </a:r>
            <a:endParaRPr sz="2400"/>
          </a:p>
        </p:txBody>
      </p:sp>
      <p:pic>
        <p:nvPicPr>
          <p:cNvPr id="19572347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4388" y="2959333"/>
            <a:ext cx="5155888" cy="3866916"/>
          </a:xfrm>
          <a:prstGeom prst="rect">
            <a:avLst/>
          </a:prstGeom>
        </p:spPr>
      </p:pic>
      <p:pic>
        <p:nvPicPr>
          <p:cNvPr id="49841643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27703" y="2769305"/>
            <a:ext cx="5526851" cy="4145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852481" name="Title 1"/>
          <p:cNvSpPr>
            <a:spLocks noGrp="1"/>
          </p:cNvSpPr>
          <p:nvPr>
            <p:ph type="title"/>
          </p:nvPr>
        </p:nvSpPr>
        <p:spPr bwMode="auto">
          <a:xfrm>
            <a:off x="838199" y="1234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Looking at </a:t>
            </a:r>
            <a:r>
              <a:rPr b="1"/>
              <a:t>mock </a:t>
            </a:r>
            <a:r>
              <a:rPr/>
              <a:t>data</a:t>
            </a:r>
            <a:endParaRPr/>
          </a:p>
        </p:txBody>
      </p:sp>
      <p:sp>
        <p:nvSpPr>
          <p:cNvPr id="1607532545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384652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Github.com/callendeprieto/desi-forum/aurigaia.py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/global/cfs/cdirs/desi/users/namitha/auridesi/iron/mock_spectroscopic_catalogs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719058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1982" y="2640263"/>
            <a:ext cx="5570175" cy="4177631"/>
          </a:xfrm>
          <a:prstGeom prst="rect">
            <a:avLst/>
          </a:prstGeom>
        </p:spPr>
      </p:pic>
      <p:pic>
        <p:nvPicPr>
          <p:cNvPr id="13140524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55894" y="2840789"/>
            <a:ext cx="5169122" cy="387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282322" name="Title 1"/>
          <p:cNvSpPr>
            <a:spLocks noGrp="1"/>
          </p:cNvSpPr>
          <p:nvPr>
            <p:ph type="title"/>
          </p:nvPr>
        </p:nvSpPr>
        <p:spPr bwMode="auto">
          <a:xfrm>
            <a:off x="838199" y="1234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Looking at the data</a:t>
            </a:r>
            <a:endParaRPr/>
          </a:p>
        </p:txBody>
      </p:sp>
      <p:sp>
        <p:nvSpPr>
          <p:cNvPr id="47448898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384651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Github.com/callendeprieto/desi-forum/distributions.py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400" b="0" i="0" strike="noStrike" cap="none" spc="0">
                <a:latin typeface="Arial"/>
                <a:ea typeface="Arial"/>
                <a:cs typeface="Arial"/>
              </a:rPr>
              <a:t>https://data.desi.lbl.gov/public/edr/vac/edr/mws/fuji/v1.0/mwsall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-pix-fuji.fits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strike="noStrike" cap="none" spc="0">
                <a:latin typeface="Arial"/>
                <a:ea typeface="Arial"/>
                <a:cs typeface="Arial"/>
              </a:rPr>
              <a:t>https://data.desi.lbl.gov/desi/science/mws/redux/iron/mwsall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-pix-iron.fits</a:t>
            </a:r>
            <a:endParaRPr sz="2400"/>
          </a:p>
        </p:txBody>
      </p:sp>
      <p:pic>
        <p:nvPicPr>
          <p:cNvPr id="4220251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4387" y="2959332"/>
            <a:ext cx="5155887" cy="3866915"/>
          </a:xfrm>
          <a:prstGeom prst="rect">
            <a:avLst/>
          </a:prstGeom>
        </p:spPr>
      </p:pic>
      <p:pic>
        <p:nvPicPr>
          <p:cNvPr id="17447493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27703" y="2769304"/>
            <a:ext cx="5526851" cy="4145137"/>
          </a:xfrm>
          <a:prstGeom prst="rect">
            <a:avLst/>
          </a:prstGeom>
        </p:spPr>
      </p:pic>
      <p:sp>
        <p:nvSpPr>
          <p:cNvPr id="689282374" name=""/>
          <p:cNvSpPr/>
          <p:nvPr/>
        </p:nvSpPr>
        <p:spPr bwMode="auto">
          <a:xfrm flipH="0" flipV="0">
            <a:off x="2090526" y="4612105"/>
            <a:ext cx="2606842" cy="634999"/>
          </a:xfrm>
          <a:prstGeom prst="ellipse">
            <a:avLst/>
          </a:prstGeom>
          <a:solidFill>
            <a:schemeClr val="accent2">
              <a:lumMod val="40000"/>
              <a:lumOff val="6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507219" name=""/>
          <p:cNvSpPr/>
          <p:nvPr/>
        </p:nvSpPr>
        <p:spPr bwMode="auto">
          <a:xfrm flipH="0" flipV="0">
            <a:off x="2608552" y="4043947"/>
            <a:ext cx="1572794" cy="520031"/>
          </a:xfrm>
          <a:prstGeom prst="ellipse">
            <a:avLst/>
          </a:prstGeom>
          <a:solidFill>
            <a:srgbClr val="FFFF00">
              <a:alpha val="35000"/>
            </a:srgbClr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Line 0"/>
          <p:cNvCxnSpPr>
            <a:cxnSpLocks/>
          </p:cNvCxnSpPr>
          <p:nvPr/>
        </p:nvCxnSpPr>
        <p:spPr bwMode="auto">
          <a:xfrm rot="0" flipH="0" flipV="0">
            <a:off x="4914000" y="4794447"/>
            <a:ext cx="4344736" cy="367631"/>
          </a:xfrm>
          <a:prstGeom prst="line">
            <a:avLst/>
          </a:prstGeom>
          <a:ln w="63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361718" name="Line 0"/>
          <p:cNvCxnSpPr>
            <a:cxnSpLocks/>
          </p:cNvCxnSpPr>
          <p:nvPr/>
        </p:nvCxnSpPr>
        <p:spPr bwMode="auto">
          <a:xfrm rot="0" flipH="0" flipV="1">
            <a:off x="4314426" y="4303962"/>
            <a:ext cx="5496363" cy="58015"/>
          </a:xfrm>
          <a:prstGeom prst="line">
            <a:avLst/>
          </a:prstGeom>
          <a:ln w="63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3110148" name=""/>
          <p:cNvSpPr txBox="1"/>
          <p:nvPr/>
        </p:nvSpPr>
        <p:spPr bwMode="auto">
          <a:xfrm flipH="0" flipV="0">
            <a:off x="7588289" y="4144210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796207083" name=""/>
          <p:cNvSpPr txBox="1"/>
          <p:nvPr/>
        </p:nvSpPr>
        <p:spPr bwMode="auto">
          <a:xfrm flipH="0" flipV="0">
            <a:off x="8239999" y="3910263"/>
            <a:ext cx="112366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thick disk</a:t>
            </a:r>
            <a:endParaRPr/>
          </a:p>
        </p:txBody>
      </p:sp>
      <p:sp>
        <p:nvSpPr>
          <p:cNvPr id="87568958" name=""/>
          <p:cNvSpPr txBox="1"/>
          <p:nvPr/>
        </p:nvSpPr>
        <p:spPr bwMode="auto">
          <a:xfrm flipH="0" flipV="0">
            <a:off x="8106315" y="4662236"/>
            <a:ext cx="179752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Gaia Enceladus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1278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Other populations in the halo and beyond ...</a:t>
            </a:r>
            <a:endParaRPr/>
          </a:p>
        </p:txBody>
      </p:sp>
      <p:sp>
        <p:nvSpPr>
          <p:cNvPr id="23701257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Globular clusters: NGC 2419, M53, M6, M13, M92 ...</a:t>
            </a:r>
            <a:endParaRPr/>
          </a:p>
          <a:p>
            <a:pPr>
              <a:defRPr/>
            </a:pPr>
            <a:r>
              <a:rPr/>
              <a:t>Dwarf galaxies: UMa II, Sextans, Draco, Sagittarius ...</a:t>
            </a:r>
            <a:endParaRPr/>
          </a:p>
          <a:p>
            <a:pPr>
              <a:defRPr/>
            </a:pPr>
            <a:r>
              <a:rPr/>
              <a:t>Streams: Orphan, GD1, Sagittarius ...</a:t>
            </a:r>
            <a:endParaRPr/>
          </a:p>
          <a:p>
            <a:pPr>
              <a:defRPr/>
            </a:pPr>
            <a:r>
              <a:rPr/>
              <a:t>BHBs</a:t>
            </a:r>
            <a:endParaRPr/>
          </a:p>
          <a:p>
            <a:pPr>
              <a:defRPr/>
            </a:pPr>
            <a:r>
              <a:rPr/>
              <a:t>Red distant giants</a:t>
            </a:r>
            <a:endParaRPr/>
          </a:p>
          <a:p>
            <a:pPr>
              <a:defRPr/>
            </a:pPr>
            <a:r>
              <a:rPr/>
              <a:t>RR Lyrae</a:t>
            </a:r>
            <a:endParaRPr/>
          </a:p>
          <a:p>
            <a:pPr>
              <a:defRPr/>
            </a:pPr>
            <a:r>
              <a:rPr/>
              <a:t>Extremely metal-poor stars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6830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Extremely metal-poor stars</a:t>
            </a:r>
            <a:endParaRPr/>
          </a:p>
        </p:txBody>
      </p:sp>
      <p:sp>
        <p:nvSpPr>
          <p:cNvPr id="13918251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 the MWS catalogs to select stars with [Fe/H]&lt; -4.</a:t>
            </a:r>
            <a:endParaRPr/>
          </a:p>
          <a:p>
            <a:pPr>
              <a:defRPr/>
            </a:pPr>
            <a:r>
              <a:rPr/>
              <a:t>Visually inspect the fittings to weed out hot stars, white dwarfs, spectra with defects, etc.</a:t>
            </a:r>
            <a:endParaRPr/>
          </a:p>
          <a:p>
            <a:pPr>
              <a:defRPr/>
            </a:pPr>
            <a:r>
              <a:rPr/>
              <a:t>Usually the most interesting cases, suggesting [Fe/H] &lt; -5, have modest S/N and follow-up observations are necessary</a:t>
            </a:r>
            <a:endParaRPr/>
          </a:p>
          <a:p>
            <a:pPr>
              <a:defRPr/>
            </a:pPr>
            <a:r>
              <a:rPr/>
              <a:t>In any case </a:t>
            </a:r>
            <a:r>
              <a:rPr b="1"/>
              <a:t>high resolution</a:t>
            </a:r>
            <a:r>
              <a:rPr/>
              <a:t> observations will be necessary to characterize these stars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0577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BAS: quickly fit and look at the spectra</a:t>
            </a:r>
            <a:endParaRPr/>
          </a:p>
        </p:txBody>
      </p:sp>
      <p:sp>
        <p:nvSpPr>
          <p:cNvPr id="4757926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Download and install synple from </a:t>
            </a:r>
            <a:r>
              <a:rPr/>
              <a:t>Github.com/callendeprieto/synple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from synple import bas,plot_spec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bas('coadd-main-bright-26223.fits',target=[39627818182641332])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plot_spec('coadd-main-bright-26223.fits',res=True)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7437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80926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669287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0657" y="334210"/>
            <a:ext cx="8221578" cy="6166184"/>
          </a:xfrm>
          <a:prstGeom prst="rect">
            <a:avLst/>
          </a:prstGeom>
        </p:spPr>
      </p:pic>
      <p:pic>
        <p:nvPicPr>
          <p:cNvPr id="5719936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471663" y="1988552"/>
            <a:ext cx="4720335" cy="2339434"/>
          </a:xfrm>
          <a:prstGeom prst="rect">
            <a:avLst/>
          </a:prstGeom>
        </p:spPr>
      </p:pic>
      <p:pic>
        <p:nvPicPr>
          <p:cNvPr id="11737687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71584" y="4344736"/>
            <a:ext cx="4720415" cy="233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47835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Backyard cosmology</a:t>
            </a:r>
            <a:endParaRPr/>
          </a:p>
        </p:txBody>
      </p:sp>
      <p:sp>
        <p:nvSpPr>
          <p:cNvPr id="65159534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60416" y="1887360"/>
            <a:ext cx="10981577" cy="45541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stars formed in the bulge and the halo</a:t>
            </a:r>
            <a:endParaRPr sz="2800"/>
          </a:p>
          <a:p>
            <a:pPr>
              <a:defRPr/>
            </a:pPr>
            <a:r>
              <a:rPr/>
              <a:t>High-redshift universe vs. local stars</a:t>
            </a:r>
            <a:endParaRPr/>
          </a:p>
          <a:p>
            <a:pPr>
              <a:defRPr/>
            </a:pPr>
            <a:r>
              <a:rPr/>
              <a:t>Star formation at zero and near-zero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metallicity</a:t>
            </a:r>
            <a:endParaRPr/>
          </a:p>
          <a:p>
            <a:pPr>
              <a:defRPr/>
            </a:pPr>
            <a:r>
              <a:rPr/>
              <a:t>The lithium problem</a:t>
            </a:r>
            <a:endParaRPr/>
          </a:p>
          <a:p>
            <a:pPr>
              <a:defRPr/>
            </a:pPr>
            <a:r>
              <a:rPr/>
              <a:t>The origin of neutron-capture elements</a:t>
            </a:r>
            <a:endParaRPr/>
          </a:p>
          <a:p>
            <a:pPr>
              <a:defRPr/>
            </a:pPr>
            <a:r>
              <a:rPr/>
              <a:t>Mixing and fall-back in core-collapse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 supernovae, etc.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5906203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36411" y="661906"/>
            <a:ext cx="4455614" cy="3174165"/>
          </a:xfrm>
          <a:prstGeom prst="rect">
            <a:avLst/>
          </a:prstGeom>
        </p:spPr>
      </p:pic>
      <p:pic>
        <p:nvPicPr>
          <p:cNvPr id="20910616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18516" y="3812690"/>
            <a:ext cx="3713134" cy="3069525"/>
          </a:xfrm>
          <a:prstGeom prst="rect">
            <a:avLst/>
          </a:prstGeom>
        </p:spPr>
      </p:pic>
      <p:sp>
        <p:nvSpPr>
          <p:cNvPr id="834851879" name=""/>
          <p:cNvSpPr txBox="1"/>
          <p:nvPr/>
        </p:nvSpPr>
        <p:spPr bwMode="auto">
          <a:xfrm flipH="0" flipV="0">
            <a:off x="7766948" y="242160"/>
            <a:ext cx="167730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Aguado+ 2019</a:t>
            </a:r>
            <a:endParaRPr/>
          </a:p>
        </p:txBody>
      </p:sp>
      <p:sp>
        <p:nvSpPr>
          <p:cNvPr id="1874167621" name=""/>
          <p:cNvSpPr txBox="1"/>
          <p:nvPr/>
        </p:nvSpPr>
        <p:spPr bwMode="auto">
          <a:xfrm flipH="0" flipV="0">
            <a:off x="5087033" y="6215465"/>
            <a:ext cx="253488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Sneden &amp; Cowan 2003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0678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Pop II stars</a:t>
            </a:r>
            <a:endParaRPr/>
          </a:p>
        </p:txBody>
      </p:sp>
      <p:sp>
        <p:nvSpPr>
          <p:cNvPr id="12872314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Early studies (e.g. Chamberlain &amp; Aller 1951)</a:t>
            </a:r>
            <a:endParaRPr/>
          </a:p>
          <a:p>
            <a:pPr>
              <a:defRPr/>
            </a:pPr>
            <a:r>
              <a:rPr/>
              <a:t>Beers, Preston &amp; Shectman (1985)</a:t>
            </a:r>
            <a:endParaRPr/>
          </a:p>
          <a:p>
            <a:pPr>
              <a:defRPr/>
            </a:pPr>
            <a:r>
              <a:rPr/>
              <a:t>HES</a:t>
            </a:r>
            <a:endParaRPr/>
          </a:p>
          <a:p>
            <a:pPr>
              <a:defRPr/>
            </a:pPr>
            <a:r>
              <a:rPr/>
              <a:t>SDSS</a:t>
            </a:r>
            <a:endParaRPr/>
          </a:p>
          <a:p>
            <a:pPr>
              <a:defRPr/>
            </a:pPr>
            <a:r>
              <a:rPr/>
              <a:t>Skymapper, Pristine</a:t>
            </a:r>
            <a:endParaRPr/>
          </a:p>
          <a:p>
            <a:pPr>
              <a:defRPr/>
            </a:pPr>
            <a:r>
              <a:rPr/>
              <a:t>DESI 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2225464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60760" y="2340889"/>
            <a:ext cx="3850480" cy="2579821"/>
          </a:xfrm>
          <a:prstGeom prst="rect">
            <a:avLst/>
          </a:prstGeom>
        </p:spPr>
      </p:pic>
      <p:sp>
        <p:nvSpPr>
          <p:cNvPr id="113667395" name=""/>
          <p:cNvSpPr txBox="1"/>
          <p:nvPr/>
        </p:nvSpPr>
        <p:spPr bwMode="auto">
          <a:xfrm flipH="0" flipV="0">
            <a:off x="9074618" y="2034152"/>
            <a:ext cx="27632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Melinda &amp; Dean Ketelsen</a:t>
            </a:r>
            <a:endParaRPr/>
          </a:p>
        </p:txBody>
      </p:sp>
      <p:pic>
        <p:nvPicPr>
          <p:cNvPr id="8180733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312555" y="4279442"/>
            <a:ext cx="6116298" cy="2605597"/>
          </a:xfrm>
          <a:prstGeom prst="rect">
            <a:avLst/>
          </a:prstGeom>
        </p:spPr>
      </p:pic>
      <p:sp>
        <p:nvSpPr>
          <p:cNvPr id="417755229" name=""/>
          <p:cNvSpPr txBox="1"/>
          <p:nvPr/>
        </p:nvSpPr>
        <p:spPr bwMode="auto">
          <a:xfrm flipH="0" flipV="0">
            <a:off x="8541864" y="6393050"/>
            <a:ext cx="256011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Starkenburg et al. 2017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7101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DESI’s yields</a:t>
            </a:r>
            <a:endParaRPr/>
          </a:p>
        </p:txBody>
      </p:sp>
      <p:sp>
        <p:nvSpPr>
          <p:cNvPr id="20733809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About half of the stars at [Fe/H]&lt;-5 have been identified from SDSS optical data</a:t>
            </a:r>
            <a:endParaRPr/>
          </a:p>
          <a:p>
            <a:pPr>
              <a:defRPr/>
            </a:pPr>
            <a:r>
              <a:rPr/>
              <a:t>DESI is gathering about 20x as stellar spectra as SDSS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3051212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12580" y="3406398"/>
            <a:ext cx="4633715" cy="3252868"/>
          </a:xfrm>
          <a:prstGeom prst="rect">
            <a:avLst/>
          </a:prstGeom>
        </p:spPr>
      </p:pic>
      <p:sp>
        <p:nvSpPr>
          <p:cNvPr id="2090755667" name=""/>
          <p:cNvSpPr txBox="1"/>
          <p:nvPr/>
        </p:nvSpPr>
        <p:spPr bwMode="auto">
          <a:xfrm flipH="0" flipV="0">
            <a:off x="8558008" y="6102457"/>
            <a:ext cx="236321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Alllende Prieto+ 2023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2913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DESI stars and the Milky Way Survey</a:t>
            </a:r>
            <a:endParaRPr/>
          </a:p>
        </p:txBody>
      </p:sp>
      <p:sp>
        <p:nvSpPr>
          <p:cNvPr id="121716792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Dark time devoted to the main program (incl. </a:t>
            </a:r>
            <a:r>
              <a:rPr/>
              <a:t>calibration stars)</a:t>
            </a:r>
            <a:endParaRPr/>
          </a:p>
          <a:p>
            <a:pPr>
              <a:defRPr/>
            </a:pPr>
            <a:r>
              <a:rPr/>
              <a:t>Bright time includes BGS+MWS (16&lt;g&lt;19)</a:t>
            </a:r>
            <a:endParaRPr/>
          </a:p>
          <a:p>
            <a:pPr>
              <a:defRPr/>
            </a:pPr>
            <a:r>
              <a:rPr/>
              <a:t>‘slow’ speed activates the backup program (g&lt;16 mainly)</a:t>
            </a:r>
            <a:endParaRPr/>
          </a:p>
          <a:p>
            <a:pPr>
              <a:defRPr/>
            </a:pPr>
            <a:r>
              <a:rPr/>
              <a:t>MWS includes MAIN-BLUE, MAIN-RED, and many other categories</a:t>
            </a:r>
            <a:endParaRPr/>
          </a:p>
          <a:p>
            <a:pPr>
              <a:defRPr/>
            </a:pPr>
            <a:r>
              <a:rPr/>
              <a:t>There are various active secondary programs targeting stars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3721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Milky Way Survey in perspective</a:t>
            </a:r>
            <a:endParaRPr/>
          </a:p>
        </p:txBody>
      </p:sp>
      <p:sp>
        <p:nvSpPr>
          <p:cNvPr id="11876358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250276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27516" y="1756126"/>
            <a:ext cx="12517655" cy="4576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88345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Milky Way Survey in perspective</a:t>
            </a:r>
            <a:endParaRPr sz="4400"/>
          </a:p>
        </p:txBody>
      </p:sp>
      <p:sp>
        <p:nvSpPr>
          <p:cNvPr id="2214646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5472521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4414" y="1622777"/>
            <a:ext cx="10285236" cy="4797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3191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MWS targeting</a:t>
            </a:r>
            <a:endParaRPr/>
          </a:p>
        </p:txBody>
      </p:sp>
      <p:sp>
        <p:nvSpPr>
          <p:cNvPr id="29747166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06247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54426" y="1411111"/>
            <a:ext cx="7636505" cy="5324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1885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MWS pipelines</a:t>
            </a:r>
            <a:endParaRPr/>
          </a:p>
        </p:txBody>
      </p:sp>
      <p:sp>
        <p:nvSpPr>
          <p:cNvPr id="191740680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RVS: radial velocity, stellar parameters (Koposov)</a:t>
            </a:r>
            <a:endParaRPr/>
          </a:p>
          <a:p>
            <a:pPr>
              <a:defRPr/>
            </a:pPr>
            <a:r>
              <a:rPr/>
              <a:t>SP: stellar parameters (Allende Prieto)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Look for the RVSTAB, SPTAB, FIBERMAP, GAIA extensions</a:t>
            </a:r>
            <a:endParaRPr/>
          </a:p>
          <a:p>
            <a:pPr>
              <a:defRPr/>
            </a:pPr>
            <a:r>
              <a:rPr/>
              <a:t>Distances: 3 catalogs available (iron) from Koposov, Songting, Thomas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Data at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/global/cfs/cdirs/desi/science/mws/redux/iron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/global/cfs/cdirs/desi/science/mws/value_added/distances/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modified xsi:type="dcterms:W3CDTF">2024-10-07T17:10:12Z</dcterms:modified>
  <cp:category/>
  <cp:contentStatus/>
  <cp:version/>
</cp:coreProperties>
</file>