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eleted user"/>
  <p:cmAuthor clrIdx="1" id="1" initials="" lastIdx="1" name="Dillon Court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slide" Target="slides/slide33.xml"/><Relationship Id="rId18" Type="http://schemas.openxmlformats.org/officeDocument/2006/relationships/slide" Target="slides/slide12.xml"/><Relationship Id="rId42" Type="http://schemas.openxmlformats.org/officeDocument/2006/relationships/font" Target="fonts/ProximaNova-italic.fntdata"/><Relationship Id="rId21" Type="http://schemas.openxmlformats.org/officeDocument/2006/relationships/slide" Target="slides/slide15.xml"/><Relationship Id="rId47" Type="http://schemas.openxmlformats.org/officeDocument/2006/relationships/font" Target="fonts/Montserrat-boldItalic.fntdata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font" Target="fonts/ProximaNova-regular.fntdata"/><Relationship Id="rId24" Type="http://schemas.openxmlformats.org/officeDocument/2006/relationships/slide" Target="slides/slide18.xml"/><Relationship Id="rId45" Type="http://schemas.openxmlformats.org/officeDocument/2006/relationships/font" Target="fonts/Montserrat-bold.fntdata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49" Type="http://schemas.openxmlformats.org/officeDocument/2006/relationships/customXml" Target="../customXml/item2.xml"/><Relationship Id="rId44" Type="http://schemas.openxmlformats.org/officeDocument/2006/relationships/font" Target="fonts/Montserrat-regular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3" Type="http://schemas.openxmlformats.org/officeDocument/2006/relationships/font" Target="fonts/ProximaNova-boldItalic.fntdata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48" Type="http://schemas.openxmlformats.org/officeDocument/2006/relationships/customXml" Target="../customXml/item1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46" Type="http://schemas.openxmlformats.org/officeDocument/2006/relationships/font" Target="fonts/Montserrat-italic.fntdata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font" Target="fonts/ProximaNova-bold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1-20T20:17:47.351">
    <p:pos x="196" y="280"/>
    <p:text>Did we get a rough 'number of minutes per machine' from Mark?</p:text>
  </p:cm>
  <p:cm authorId="1" idx="1" dt="2020-01-20T20:17:47.351">
    <p:pos x="196" y="280"/>
    <p:text>No, we can ask tomorrow if we want to show this stuff.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dc157378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dc157378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Does not scale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Versioning is all over the place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Installing new clients is difficult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client has a different 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Upgrading is a chore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clients are time consuming to set up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dc157378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dc157378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dc157378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dc157378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dc157378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dc157378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dc157378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dc157378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dc157378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dc157378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dc157378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dc157378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ddaa3b1f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ddaa3b1f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ddaa3b1f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ddaa3b1f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daa3b1f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daa3b1f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put a target date on here?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c15737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c15737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ddaa3b1f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ddaa3b1f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ddaa3b1f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ddaa3b1f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ddaa3b1f4_1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ddaa3b1f4_1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ddaa3b1f4_1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ddaa3b1f4_1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ddaa3b1f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ddaa3b1f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ddaa3b1f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ddaa3b1f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ddaa3b1f4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ddaa3b1f4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ddaa3b1f4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ddaa3b1f4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Aria Server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Handles hardware interaction (gate, cash, barcode, etc)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Handles communication between terminal and cloud resources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Separate from presentation service to ensure background tasks don’t affect responsiveness of the User Interface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Aria Daemon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Keeps software on the Aria Terminal up to date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Software version determined by the Settings Service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Can be set to update at a specific time to minimize downtime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Communicates Success / Failure of update, automatic roll back on failure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Installs Aria Terminal software on new Terminals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Insert Flash Drive, Double Click ‘AriaInstaller.exe’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Aria Front End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The user interface of the Aria product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Built with React, a popular and actively developed web technology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Quick, responsive, built to allow features to be added quickly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ddaa3b1f4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ddaa3b1f4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ddaa3b1f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ddaa3b1f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daa3b1f4_1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daa3b1f4_1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ddaa3b1f4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ddaa3b1f4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ddaa3b1f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ddaa3b1f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ddaa3b1f4_1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ddaa3b1f4_1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ddaa3b1f4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ddaa3b1f4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ddaa3b1f4_1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ddaa3b1f4_1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(no one wants to be told they’re doing something “wrong” instead, we take what our clients are doing “right” and we complement and level them up)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/>
              <a:t> (training, conferences, lunch n learns, Callibrity network etc.) and our clients (leading by example)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dc157378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dc157378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c15737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c15737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Performance, support requests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Setting up new clients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Code base is not extensible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c15737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dc15737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c15737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dc15737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Fast to implement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Impossible to maintain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c157378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c157378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9.xml"/><Relationship Id="rId4" Type="http://schemas.openxmlformats.org/officeDocument/2006/relationships/slide" Target="/ppt/slides/slide30.xml"/><Relationship Id="rId10" Type="http://schemas.openxmlformats.org/officeDocument/2006/relationships/slide" Target="/ppt/slides/slide31.xml"/><Relationship Id="rId9" Type="http://schemas.openxmlformats.org/officeDocument/2006/relationships/slide" Target="/ppt/slides/slide30.xml"/><Relationship Id="rId5" Type="http://schemas.openxmlformats.org/officeDocument/2006/relationships/slide" Target="/ppt/slides/slide31.xml"/><Relationship Id="rId6" Type="http://schemas.openxmlformats.org/officeDocument/2006/relationships/slide" Target="/ppt/slides/slide28.xml"/><Relationship Id="rId7" Type="http://schemas.openxmlformats.org/officeDocument/2006/relationships/slide" Target="/ppt/slides/slide30.xml"/><Relationship Id="rId8" Type="http://schemas.openxmlformats.org/officeDocument/2006/relationships/slide" Target="/ppt/slides/slide30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9.xml"/><Relationship Id="rId4" Type="http://schemas.openxmlformats.org/officeDocument/2006/relationships/slide" Target="/ppt/slides/slide30.xml"/><Relationship Id="rId10" Type="http://schemas.openxmlformats.org/officeDocument/2006/relationships/slide" Target="/ppt/slides/slide31.xml"/><Relationship Id="rId9" Type="http://schemas.openxmlformats.org/officeDocument/2006/relationships/slide" Target="/ppt/slides/slide30.xml"/><Relationship Id="rId5" Type="http://schemas.openxmlformats.org/officeDocument/2006/relationships/slide" Target="/ppt/slides/slide31.xml"/><Relationship Id="rId6" Type="http://schemas.openxmlformats.org/officeDocument/2006/relationships/slide" Target="/ppt/slides/slide28.xml"/><Relationship Id="rId7" Type="http://schemas.openxmlformats.org/officeDocument/2006/relationships/slide" Target="/ppt/slides/slide30.xml"/><Relationship Id="rId8" Type="http://schemas.openxmlformats.org/officeDocument/2006/relationships/slide" Target="/ppt/slides/slide30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28.xml"/><Relationship Id="rId4" Type="http://schemas.openxmlformats.org/officeDocument/2006/relationships/hyperlink" Target="http://aria-portal-static-dev.s3-website.us-east-2.amazonaws.com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CVPS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104" y="0"/>
            <a:ext cx="9144036" cy="5290488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723800" y="1437750"/>
            <a:ext cx="1495800" cy="226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Machine 1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1037425" y="1797104"/>
            <a:ext cx="868500" cy="552541"/>
          </a:xfrm>
          <a:prstGeom prst="can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(v1)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1037425" y="2405519"/>
            <a:ext cx="868500" cy="552541"/>
          </a:xfrm>
          <a:prstGeom prst="can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(v2)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1037425" y="3013922"/>
            <a:ext cx="868500" cy="552541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(v3)</a:t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2532442" y="1437750"/>
            <a:ext cx="1495801" cy="226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</a:t>
            </a:r>
            <a:r>
              <a:rPr lang="en"/>
              <a:t>Machine N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2772385" y="1797104"/>
            <a:ext cx="1015798" cy="552600"/>
          </a:xfrm>
          <a:prstGeom prst="can">
            <a:avLst>
              <a:gd fmla="val 25000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(v4)</a:t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2772385" y="2405519"/>
            <a:ext cx="1015798" cy="552600"/>
          </a:xfrm>
          <a:prstGeom prst="can">
            <a:avLst>
              <a:gd fmla="val 25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(v5)</a:t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2772385" y="3013922"/>
            <a:ext cx="1015798" cy="552600"/>
          </a:xfrm>
          <a:prstGeom prst="can">
            <a:avLst>
              <a:gd fmla="val 25000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(vN)</a:t>
            </a:r>
            <a:endParaRPr/>
          </a:p>
        </p:txBody>
      </p:sp>
      <p:grpSp>
        <p:nvGrpSpPr>
          <p:cNvPr id="192" name="Google Shape;192;p22"/>
          <p:cNvGrpSpPr/>
          <p:nvPr/>
        </p:nvGrpSpPr>
        <p:grpSpPr>
          <a:xfrm>
            <a:off x="5066600" y="1405350"/>
            <a:ext cx="3100200" cy="2479800"/>
            <a:chOff x="5428500" y="953000"/>
            <a:chExt cx="3100200" cy="2479800"/>
          </a:xfrm>
        </p:grpSpPr>
        <p:sp>
          <p:nvSpPr>
            <p:cNvPr id="193" name="Google Shape;193;p22"/>
            <p:cNvSpPr/>
            <p:nvPr/>
          </p:nvSpPr>
          <p:spPr>
            <a:xfrm>
              <a:off x="5428500" y="953000"/>
              <a:ext cx="3100200" cy="247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Code Machine(s)</a:t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5563025" y="1471475"/>
              <a:ext cx="1146000" cy="5727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Code (v1)</a:t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5563025" y="2110363"/>
              <a:ext cx="1146000" cy="572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Code (v2)</a:t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5563025" y="2749275"/>
              <a:ext cx="1146000" cy="5727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Code (v3)</a:t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7260400" y="1471475"/>
              <a:ext cx="1146000" cy="5727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Code (v4)</a:t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7260400" y="2110375"/>
              <a:ext cx="1146000" cy="572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Code (v5)</a:t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7260400" y="2749275"/>
              <a:ext cx="1146000" cy="5727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Code (vN)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Aria Code Requires Manual Update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Manually login to each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Copy paste new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Restart if necessary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Aria Machine Code is Not Extensible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Outdated Language - Visual Basic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Hard to develop against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Hard to find developers willing to work on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always compatible with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Zero Test Coverage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Clients find bugs instead of 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Adding new features breaks existing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Spend time dealing with production problems instead of adding new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base </a:t>
            </a:r>
            <a:r>
              <a:rPr lang="en"/>
              <a:t>not built to handle rapid success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has become difficult to add to the code base without breaking things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Code is Not Scalable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versions of code and properties on a single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only scale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a bigger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$$$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Self Service Limited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Clients cannot easily adjust 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Clients must put in support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costly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53" y="0"/>
            <a:ext cx="66562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0 - </a:t>
            </a:r>
            <a:r>
              <a:rPr lang="en"/>
              <a:t>Stabilize</a:t>
            </a:r>
            <a:r>
              <a:rPr lang="en"/>
              <a:t> Existing Product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AA84F"/>
                </a:solidFill>
              </a:rPr>
              <a:t>✓</a:t>
            </a:r>
            <a:r>
              <a:rPr lang="en"/>
              <a:t> </a:t>
            </a:r>
            <a:r>
              <a:rPr lang="en"/>
              <a:t>Automated Portions of Existing New Property Setup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AA84F"/>
                </a:solidFill>
              </a:rPr>
              <a:t>✓ </a:t>
            </a:r>
            <a:r>
              <a:rPr lang="en"/>
              <a:t>Implemented High Value Features on Existing Code 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>
                <a:solidFill>
                  <a:srgbClr val="6AA84F"/>
                </a:solidFill>
              </a:rPr>
              <a:t>✓ </a:t>
            </a:r>
            <a:r>
              <a:rPr lang="en"/>
              <a:t>Cash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>
                <a:solidFill>
                  <a:srgbClr val="6AA84F"/>
                </a:solidFill>
              </a:rPr>
              <a:t>✓ </a:t>
            </a:r>
            <a:r>
              <a:rPr lang="en"/>
              <a:t>Integration with 3rd Party Reporting Service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6AA84F"/>
                </a:solidFill>
              </a:rPr>
              <a:t>✓ </a:t>
            </a:r>
            <a:r>
              <a:rPr lang="en" sz="3600"/>
              <a:t>COMPLETE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1 - Proof of Concept (POC) / Platform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✓</a:t>
            </a:r>
            <a:r>
              <a:rPr lang="en" sz="1400"/>
              <a:t>1. </a:t>
            </a:r>
            <a:r>
              <a:rPr lang="en" sz="1400"/>
              <a:t>Transient Use Case with Cash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✓</a:t>
            </a:r>
            <a:r>
              <a:rPr lang="en" sz="1400"/>
              <a:t>2. </a:t>
            </a:r>
            <a:r>
              <a:rPr lang="en" sz="1400"/>
              <a:t>Solve barriers to new installation and feature requests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6AA84F"/>
                </a:solidFill>
              </a:rPr>
              <a:t>✓</a:t>
            </a:r>
            <a:r>
              <a:rPr lang="en" sz="1400"/>
              <a:t>Allow for Aria to auto update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6AA84F"/>
                </a:solidFill>
              </a:rPr>
              <a:t>✓</a:t>
            </a:r>
            <a:r>
              <a:rPr lang="en" sz="1400"/>
              <a:t>Modernize Aria codebase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6AA84F"/>
                </a:solidFill>
              </a:rPr>
              <a:t>✓</a:t>
            </a:r>
            <a:r>
              <a:rPr lang="en" sz="1400"/>
              <a:t>Create a multi-tenant database architecture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FFE599"/>
                </a:solidFill>
              </a:rPr>
              <a:t>✓</a:t>
            </a:r>
            <a:r>
              <a:rPr lang="en" sz="1400"/>
              <a:t>Authentication/Authorization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6AA84F"/>
                </a:solidFill>
              </a:rPr>
              <a:t>✓</a:t>
            </a:r>
            <a:r>
              <a:rPr lang="en" sz="1400"/>
              <a:t>Implement Best Practices for software as a service &amp; cloud infrastructure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COMPLETE at end of January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Minimally</a:t>
            </a:r>
            <a:r>
              <a:rPr lang="en"/>
              <a:t> Viable Product (MVP)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Goal: Deliver an experience that can be sold &amp; installed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✓ </a:t>
            </a:r>
            <a:r>
              <a:rPr lang="en"/>
              <a:t>1. </a:t>
            </a:r>
            <a:r>
              <a:rPr lang="en"/>
              <a:t>Choose a Property to Reach Parity With (Fountain Place)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✓ </a:t>
            </a:r>
            <a:r>
              <a:rPr lang="en"/>
              <a:t>2. Add Features in Priority Order at John’s Direction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FFE599"/>
                </a:solidFill>
              </a:rPr>
              <a:t>✓ </a:t>
            </a:r>
            <a:r>
              <a:rPr lang="en"/>
              <a:t>Additional Devices (Credit Card, Height Sensor, RFID,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FFE599"/>
                </a:solidFill>
              </a:rPr>
              <a:t>✓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lang="en"/>
              <a:t>Handle all Rate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CC0000"/>
                </a:solidFill>
              </a:rPr>
              <a:t>✓</a:t>
            </a:r>
            <a:r>
              <a:rPr lang="en">
                <a:solidFill>
                  <a:srgbClr val="FFE599"/>
                </a:solidFill>
              </a:rPr>
              <a:t> </a:t>
            </a:r>
            <a:r>
              <a:rPr lang="en"/>
              <a:t>Monthly Parking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CC0000"/>
                </a:solidFill>
              </a:rPr>
              <a:t>✓ </a:t>
            </a:r>
            <a:r>
              <a:rPr lang="en"/>
              <a:t>Lost Ticket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CC0000"/>
                </a:solidFill>
              </a:rPr>
              <a:t>✓ </a:t>
            </a:r>
            <a:r>
              <a:rPr lang="en"/>
              <a:t>Portal 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CC0000"/>
                </a:solidFill>
              </a:rPr>
              <a:t>✓ </a:t>
            </a:r>
            <a:r>
              <a:rPr lang="en"/>
              <a:t>Additional Features...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Callibrity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Level Set on </a:t>
            </a:r>
            <a:r>
              <a:rPr lang="en"/>
              <a:t>Problem Statement</a:t>
            </a:r>
            <a:r>
              <a:rPr lang="en"/>
              <a:t> &amp; Project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on Project Roadmap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Callibrity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Architecture Details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Aria Parity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any features that Aria has that were not in MVP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plan for cutover of existing clients to new system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Beating the Market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Continue to add features to acquire additional clients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Offline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Internationalization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Multiple Currencies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Display in Multiple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Future Features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Callibrity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Callibrity</a:t>
            </a:r>
            <a:endParaRPr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CVPS &amp; Amano can support and add to this project after Callibrity is finished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Callibrity involves CVPS in as many decisions as possible early in the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CVPS works alongside Callibrity to deliver the product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Details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/>
          <p:nvPr/>
        </p:nvSpPr>
        <p:spPr>
          <a:xfrm>
            <a:off x="199600" y="168900"/>
            <a:ext cx="2310600" cy="3109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287" name="Google Shape;287;p37"/>
          <p:cNvSpPr/>
          <p:nvPr/>
        </p:nvSpPr>
        <p:spPr>
          <a:xfrm>
            <a:off x="3247325" y="168900"/>
            <a:ext cx="5803800" cy="4836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(AWS)</a:t>
            </a:r>
            <a:endParaRPr/>
          </a:p>
        </p:txBody>
      </p:sp>
      <p:sp>
        <p:nvSpPr>
          <p:cNvPr id="288" name="Google Shape;288;p37">
            <a:hlinkClick action="ppaction://hlinksldjump" r:id="rId3"/>
          </p:cNvPr>
          <p:cNvSpPr/>
          <p:nvPr/>
        </p:nvSpPr>
        <p:spPr>
          <a:xfrm>
            <a:off x="3408525" y="729275"/>
            <a:ext cx="921300" cy="1911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</a:t>
            </a:r>
            <a:endParaRPr/>
          </a:p>
        </p:txBody>
      </p:sp>
      <p:sp>
        <p:nvSpPr>
          <p:cNvPr id="289" name="Google Shape;289;p37">
            <a:hlinkClick action="ppaction://hlinksldjump" r:id="rId4"/>
          </p:cNvPr>
          <p:cNvSpPr/>
          <p:nvPr/>
        </p:nvSpPr>
        <p:spPr>
          <a:xfrm>
            <a:off x="4535900" y="729300"/>
            <a:ext cx="2893500" cy="383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290" name="Google Shape;290;p37">
            <a:hlinkClick action="ppaction://hlinksldjump" r:id="rId5"/>
          </p:cNvPr>
          <p:cNvSpPr/>
          <p:nvPr/>
        </p:nvSpPr>
        <p:spPr>
          <a:xfrm>
            <a:off x="7622000" y="729300"/>
            <a:ext cx="1183500" cy="38307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Database(s)</a:t>
            </a:r>
            <a:endParaRPr/>
          </a:p>
        </p:txBody>
      </p:sp>
      <p:sp>
        <p:nvSpPr>
          <p:cNvPr id="291" name="Google Shape;291;p37">
            <a:hlinkClick action="ppaction://hlinksldjump" r:id="rId6"/>
          </p:cNvPr>
          <p:cNvSpPr/>
          <p:nvPr/>
        </p:nvSpPr>
        <p:spPr>
          <a:xfrm>
            <a:off x="3389325" y="2940225"/>
            <a:ext cx="959700" cy="161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Portal</a:t>
            </a: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199600" y="3408525"/>
            <a:ext cx="2310600" cy="1672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Portal Users</a:t>
            </a:r>
            <a:endParaRPr/>
          </a:p>
        </p:txBody>
      </p:sp>
      <p:sp>
        <p:nvSpPr>
          <p:cNvPr id="293" name="Google Shape;293;p37"/>
          <p:cNvSpPr/>
          <p:nvPr/>
        </p:nvSpPr>
        <p:spPr>
          <a:xfrm>
            <a:off x="393425" y="3891675"/>
            <a:ext cx="422100" cy="353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"/>
          <p:cNvSpPr/>
          <p:nvPr/>
        </p:nvSpPr>
        <p:spPr>
          <a:xfrm>
            <a:off x="1143850" y="3891675"/>
            <a:ext cx="422100" cy="353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/>
          <p:nvPr/>
        </p:nvSpPr>
        <p:spPr>
          <a:xfrm>
            <a:off x="1891363" y="3891675"/>
            <a:ext cx="422100" cy="353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7">
            <a:hlinkClick action="ppaction://hlinksldjump" r:id="rId7"/>
          </p:cNvPr>
          <p:cNvSpPr/>
          <p:nvPr/>
        </p:nvSpPr>
        <p:spPr>
          <a:xfrm>
            <a:off x="4866663" y="1266750"/>
            <a:ext cx="2218500" cy="49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Rates</a:t>
            </a:r>
            <a:endParaRPr/>
          </a:p>
        </p:txBody>
      </p:sp>
      <p:sp>
        <p:nvSpPr>
          <p:cNvPr id="297" name="Google Shape;297;p37">
            <a:hlinkClick action="ppaction://hlinksldjump" r:id="rId8"/>
          </p:cNvPr>
          <p:cNvSpPr/>
          <p:nvPr/>
        </p:nvSpPr>
        <p:spPr>
          <a:xfrm>
            <a:off x="4866650" y="2141975"/>
            <a:ext cx="2218500" cy="49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</a:t>
            </a:r>
            <a:endParaRPr/>
          </a:p>
        </p:txBody>
      </p:sp>
      <p:sp>
        <p:nvSpPr>
          <p:cNvPr id="298" name="Google Shape;298;p37">
            <a:hlinkClick action="ppaction://hlinksldjump" r:id="rId9"/>
          </p:cNvPr>
          <p:cNvSpPr/>
          <p:nvPr/>
        </p:nvSpPr>
        <p:spPr>
          <a:xfrm>
            <a:off x="4876250" y="3017200"/>
            <a:ext cx="2218500" cy="49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299" name="Google Shape;299;p37">
            <a:hlinkClick action="ppaction://hlinksldjump" r:id="rId10"/>
          </p:cNvPr>
          <p:cNvSpPr/>
          <p:nvPr/>
        </p:nvSpPr>
        <p:spPr>
          <a:xfrm>
            <a:off x="7714850" y="1765650"/>
            <a:ext cx="997800" cy="1485600"/>
          </a:xfrm>
          <a:prstGeom prst="can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Tenant Database</a:t>
            </a:r>
            <a:endParaRPr/>
          </a:p>
        </p:txBody>
      </p:sp>
      <p:cxnSp>
        <p:nvCxnSpPr>
          <p:cNvPr id="300" name="Google Shape;300;p37"/>
          <p:cNvCxnSpPr>
            <a:stCxn id="288" idx="3"/>
            <a:endCxn id="296" idx="1"/>
          </p:cNvCxnSpPr>
          <p:nvPr/>
        </p:nvCxnSpPr>
        <p:spPr>
          <a:xfrm flipH="1" rot="10800000">
            <a:off x="4329825" y="1516175"/>
            <a:ext cx="5367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7"/>
          <p:cNvCxnSpPr>
            <a:stCxn id="288" idx="3"/>
            <a:endCxn id="297" idx="1"/>
          </p:cNvCxnSpPr>
          <p:nvPr/>
        </p:nvCxnSpPr>
        <p:spPr>
          <a:xfrm>
            <a:off x="4329825" y="1685075"/>
            <a:ext cx="536700" cy="7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7"/>
          <p:cNvCxnSpPr>
            <a:stCxn id="288" idx="3"/>
            <a:endCxn id="298" idx="1"/>
          </p:cNvCxnSpPr>
          <p:nvPr/>
        </p:nvCxnSpPr>
        <p:spPr>
          <a:xfrm>
            <a:off x="4329825" y="1685075"/>
            <a:ext cx="546300" cy="15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7"/>
          <p:cNvCxnSpPr>
            <a:stCxn id="296" idx="3"/>
          </p:cNvCxnSpPr>
          <p:nvPr/>
        </p:nvCxnSpPr>
        <p:spPr>
          <a:xfrm>
            <a:off x="7085163" y="1516200"/>
            <a:ext cx="5379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7"/>
          <p:cNvCxnSpPr>
            <a:stCxn id="297" idx="3"/>
          </p:cNvCxnSpPr>
          <p:nvPr/>
        </p:nvCxnSpPr>
        <p:spPr>
          <a:xfrm flipH="1" rot="10800000">
            <a:off x="7085150" y="2379725"/>
            <a:ext cx="5379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7"/>
          <p:cNvCxnSpPr>
            <a:stCxn id="298" idx="3"/>
          </p:cNvCxnSpPr>
          <p:nvPr/>
        </p:nvCxnSpPr>
        <p:spPr>
          <a:xfrm>
            <a:off x="7094750" y="3266650"/>
            <a:ext cx="5361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7"/>
          <p:cNvCxnSpPr>
            <a:stCxn id="286" idx="3"/>
            <a:endCxn id="288" idx="1"/>
          </p:cNvCxnSpPr>
          <p:nvPr/>
        </p:nvCxnSpPr>
        <p:spPr>
          <a:xfrm flipH="1" rot="10800000">
            <a:off x="2510200" y="1685100"/>
            <a:ext cx="8982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7"/>
          <p:cNvCxnSpPr>
            <a:stCxn id="292" idx="3"/>
            <a:endCxn id="288" idx="1"/>
          </p:cNvCxnSpPr>
          <p:nvPr/>
        </p:nvCxnSpPr>
        <p:spPr>
          <a:xfrm flipH="1" rot="10800000">
            <a:off x="2510200" y="1685175"/>
            <a:ext cx="898200" cy="25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7"/>
          <p:cNvSpPr/>
          <p:nvPr/>
        </p:nvSpPr>
        <p:spPr>
          <a:xfrm>
            <a:off x="394875" y="4466300"/>
            <a:ext cx="422100" cy="353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1145300" y="4466300"/>
            <a:ext cx="422100" cy="353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1892813" y="4466300"/>
            <a:ext cx="422100" cy="353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296000" y="767850"/>
            <a:ext cx="959700" cy="49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Property 1</a:t>
            </a:r>
            <a:endParaRPr sz="1200"/>
          </a:p>
        </p:txBody>
      </p:sp>
      <p:sp>
        <p:nvSpPr>
          <p:cNvPr id="312" name="Google Shape;312;p37"/>
          <p:cNvSpPr/>
          <p:nvPr/>
        </p:nvSpPr>
        <p:spPr>
          <a:xfrm>
            <a:off x="1454075" y="767850"/>
            <a:ext cx="959700" cy="49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Property 2</a:t>
            </a:r>
            <a:endParaRPr sz="1200"/>
          </a:p>
        </p:txBody>
      </p:sp>
      <p:sp>
        <p:nvSpPr>
          <p:cNvPr id="313" name="Google Shape;313;p37"/>
          <p:cNvSpPr/>
          <p:nvPr/>
        </p:nvSpPr>
        <p:spPr>
          <a:xfrm>
            <a:off x="297463" y="1435625"/>
            <a:ext cx="959700" cy="49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Property 3</a:t>
            </a:r>
            <a:endParaRPr sz="1200"/>
          </a:p>
        </p:txBody>
      </p:sp>
      <p:sp>
        <p:nvSpPr>
          <p:cNvPr id="314" name="Google Shape;314;p37"/>
          <p:cNvSpPr/>
          <p:nvPr/>
        </p:nvSpPr>
        <p:spPr>
          <a:xfrm>
            <a:off x="1455538" y="1435625"/>
            <a:ext cx="959700" cy="49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Property 4</a:t>
            </a:r>
            <a:endParaRPr sz="1200"/>
          </a:p>
        </p:txBody>
      </p:sp>
      <p:sp>
        <p:nvSpPr>
          <p:cNvPr id="315" name="Google Shape;315;p37"/>
          <p:cNvSpPr/>
          <p:nvPr/>
        </p:nvSpPr>
        <p:spPr>
          <a:xfrm>
            <a:off x="296013" y="2068913"/>
            <a:ext cx="959700" cy="49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Property 5</a:t>
            </a:r>
            <a:endParaRPr sz="1200"/>
          </a:p>
        </p:txBody>
      </p:sp>
      <p:sp>
        <p:nvSpPr>
          <p:cNvPr id="316" name="Google Shape;316;p37"/>
          <p:cNvSpPr/>
          <p:nvPr/>
        </p:nvSpPr>
        <p:spPr>
          <a:xfrm>
            <a:off x="1454088" y="2068913"/>
            <a:ext cx="959700" cy="49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Property 6</a:t>
            </a:r>
            <a:endParaRPr sz="1200"/>
          </a:p>
        </p:txBody>
      </p:sp>
      <p:sp>
        <p:nvSpPr>
          <p:cNvPr id="317" name="Google Shape;317;p37"/>
          <p:cNvSpPr/>
          <p:nvPr/>
        </p:nvSpPr>
        <p:spPr>
          <a:xfrm>
            <a:off x="297463" y="2702225"/>
            <a:ext cx="959700" cy="49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Property 7</a:t>
            </a:r>
            <a:endParaRPr sz="1200"/>
          </a:p>
        </p:txBody>
      </p:sp>
      <p:sp>
        <p:nvSpPr>
          <p:cNvPr id="318" name="Google Shape;318;p37"/>
          <p:cNvSpPr/>
          <p:nvPr/>
        </p:nvSpPr>
        <p:spPr>
          <a:xfrm>
            <a:off x="1455538" y="2702225"/>
            <a:ext cx="959700" cy="49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Property N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/>
          <p:nvPr/>
        </p:nvSpPr>
        <p:spPr>
          <a:xfrm>
            <a:off x="199600" y="168900"/>
            <a:ext cx="2310600" cy="3109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</a:t>
            </a:r>
            <a:endParaRPr/>
          </a:p>
        </p:txBody>
      </p:sp>
      <p:sp>
        <p:nvSpPr>
          <p:cNvPr id="324" name="Google Shape;324;p38">
            <a:hlinkClick action="ppaction://hlinkshowjump?jump=nextslide"/>
          </p:cNvPr>
          <p:cNvSpPr/>
          <p:nvPr/>
        </p:nvSpPr>
        <p:spPr>
          <a:xfrm>
            <a:off x="307525" y="606450"/>
            <a:ext cx="959700" cy="1159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Aria 1</a:t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3247325" y="168900"/>
            <a:ext cx="5803800" cy="4836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(AWS)</a:t>
            </a:r>
            <a:endParaRPr/>
          </a:p>
        </p:txBody>
      </p:sp>
      <p:sp>
        <p:nvSpPr>
          <p:cNvPr id="326" name="Google Shape;326;p38">
            <a:hlinkClick action="ppaction://hlinksldjump" r:id="rId3"/>
          </p:cNvPr>
          <p:cNvSpPr/>
          <p:nvPr/>
        </p:nvSpPr>
        <p:spPr>
          <a:xfrm>
            <a:off x="3408525" y="729275"/>
            <a:ext cx="921300" cy="1911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</a:t>
            </a:r>
            <a:endParaRPr/>
          </a:p>
        </p:txBody>
      </p:sp>
      <p:sp>
        <p:nvSpPr>
          <p:cNvPr id="327" name="Google Shape;327;p38">
            <a:hlinkClick action="ppaction://hlinksldjump" r:id="rId4"/>
          </p:cNvPr>
          <p:cNvSpPr/>
          <p:nvPr/>
        </p:nvSpPr>
        <p:spPr>
          <a:xfrm>
            <a:off x="4535900" y="729300"/>
            <a:ext cx="2893500" cy="383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328" name="Google Shape;328;p38">
            <a:hlinkClick action="ppaction://hlinksldjump" r:id="rId5"/>
          </p:cNvPr>
          <p:cNvSpPr/>
          <p:nvPr/>
        </p:nvSpPr>
        <p:spPr>
          <a:xfrm>
            <a:off x="7622000" y="729300"/>
            <a:ext cx="1183500" cy="38307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Database(s)</a:t>
            </a:r>
            <a:endParaRPr/>
          </a:p>
        </p:txBody>
      </p:sp>
      <p:sp>
        <p:nvSpPr>
          <p:cNvPr id="329" name="Google Shape;329;p38">
            <a:hlinkClick action="ppaction://hlinksldjump" r:id="rId6"/>
          </p:cNvPr>
          <p:cNvSpPr/>
          <p:nvPr/>
        </p:nvSpPr>
        <p:spPr>
          <a:xfrm>
            <a:off x="3389325" y="2940225"/>
            <a:ext cx="959700" cy="161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Portal</a:t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199600" y="3408525"/>
            <a:ext cx="2310600" cy="1672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Portal Users</a:t>
            </a: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393425" y="3891675"/>
            <a:ext cx="422100" cy="353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1143850" y="3891675"/>
            <a:ext cx="422100" cy="353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1891363" y="3891675"/>
            <a:ext cx="422100" cy="353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>
            <a:hlinkClick action="ppaction://hlinkshowjump?jump=nextslide"/>
          </p:cNvPr>
          <p:cNvSpPr/>
          <p:nvPr/>
        </p:nvSpPr>
        <p:spPr>
          <a:xfrm>
            <a:off x="1442575" y="606450"/>
            <a:ext cx="959700" cy="1159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Aria 2</a:t>
            </a:r>
            <a:endParaRPr/>
          </a:p>
        </p:txBody>
      </p:sp>
      <p:sp>
        <p:nvSpPr>
          <p:cNvPr id="335" name="Google Shape;335;p38">
            <a:hlinkClick action="ppaction://hlinkshowjump?jump=nextslide"/>
          </p:cNvPr>
          <p:cNvSpPr/>
          <p:nvPr/>
        </p:nvSpPr>
        <p:spPr>
          <a:xfrm>
            <a:off x="307525" y="2007475"/>
            <a:ext cx="959700" cy="1159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Aria 3</a:t>
            </a:r>
            <a:endParaRPr/>
          </a:p>
        </p:txBody>
      </p:sp>
      <p:sp>
        <p:nvSpPr>
          <p:cNvPr id="336" name="Google Shape;336;p38">
            <a:hlinkClick action="ppaction://hlinkshowjump?jump=nextslide"/>
          </p:cNvPr>
          <p:cNvSpPr/>
          <p:nvPr/>
        </p:nvSpPr>
        <p:spPr>
          <a:xfrm>
            <a:off x="1442575" y="2007488"/>
            <a:ext cx="959700" cy="1159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Aria N</a:t>
            </a:r>
            <a:endParaRPr/>
          </a:p>
        </p:txBody>
      </p:sp>
      <p:sp>
        <p:nvSpPr>
          <p:cNvPr id="337" name="Google Shape;337;p38">
            <a:hlinkClick action="ppaction://hlinksldjump" r:id="rId7"/>
          </p:cNvPr>
          <p:cNvSpPr/>
          <p:nvPr/>
        </p:nvSpPr>
        <p:spPr>
          <a:xfrm>
            <a:off x="4866663" y="1266750"/>
            <a:ext cx="2218500" cy="49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Rates</a:t>
            </a:r>
            <a:endParaRPr/>
          </a:p>
        </p:txBody>
      </p:sp>
      <p:sp>
        <p:nvSpPr>
          <p:cNvPr id="338" name="Google Shape;338;p38">
            <a:hlinkClick action="ppaction://hlinksldjump" r:id="rId8"/>
          </p:cNvPr>
          <p:cNvSpPr/>
          <p:nvPr/>
        </p:nvSpPr>
        <p:spPr>
          <a:xfrm>
            <a:off x="4866650" y="2141975"/>
            <a:ext cx="2218500" cy="49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</a:t>
            </a:r>
            <a:endParaRPr/>
          </a:p>
        </p:txBody>
      </p:sp>
      <p:sp>
        <p:nvSpPr>
          <p:cNvPr id="339" name="Google Shape;339;p38">
            <a:hlinkClick action="ppaction://hlinksldjump" r:id="rId9"/>
          </p:cNvPr>
          <p:cNvSpPr/>
          <p:nvPr/>
        </p:nvSpPr>
        <p:spPr>
          <a:xfrm>
            <a:off x="4876250" y="3017200"/>
            <a:ext cx="2218500" cy="49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340" name="Google Shape;340;p38">
            <a:hlinkClick action="ppaction://hlinksldjump" r:id="rId10"/>
          </p:cNvPr>
          <p:cNvSpPr/>
          <p:nvPr/>
        </p:nvSpPr>
        <p:spPr>
          <a:xfrm>
            <a:off x="7714850" y="1765650"/>
            <a:ext cx="997800" cy="1485600"/>
          </a:xfrm>
          <a:prstGeom prst="can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Tenant Database</a:t>
            </a:r>
            <a:endParaRPr/>
          </a:p>
        </p:txBody>
      </p:sp>
      <p:cxnSp>
        <p:nvCxnSpPr>
          <p:cNvPr id="341" name="Google Shape;341;p38"/>
          <p:cNvCxnSpPr>
            <a:stCxn id="326" idx="3"/>
            <a:endCxn id="337" idx="1"/>
          </p:cNvCxnSpPr>
          <p:nvPr/>
        </p:nvCxnSpPr>
        <p:spPr>
          <a:xfrm flipH="1" rot="10800000">
            <a:off x="4329825" y="1516175"/>
            <a:ext cx="5367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8"/>
          <p:cNvCxnSpPr>
            <a:stCxn id="326" idx="3"/>
            <a:endCxn id="338" idx="1"/>
          </p:cNvCxnSpPr>
          <p:nvPr/>
        </p:nvCxnSpPr>
        <p:spPr>
          <a:xfrm>
            <a:off x="4329825" y="1685075"/>
            <a:ext cx="536700" cy="7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8"/>
          <p:cNvCxnSpPr>
            <a:stCxn id="326" idx="3"/>
            <a:endCxn id="339" idx="1"/>
          </p:cNvCxnSpPr>
          <p:nvPr/>
        </p:nvCxnSpPr>
        <p:spPr>
          <a:xfrm>
            <a:off x="4329825" y="1685075"/>
            <a:ext cx="546300" cy="15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>
            <a:stCxn id="337" idx="3"/>
          </p:cNvCxnSpPr>
          <p:nvPr/>
        </p:nvCxnSpPr>
        <p:spPr>
          <a:xfrm>
            <a:off x="7085163" y="1516200"/>
            <a:ext cx="5379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8"/>
          <p:cNvCxnSpPr>
            <a:stCxn id="338" idx="3"/>
          </p:cNvCxnSpPr>
          <p:nvPr/>
        </p:nvCxnSpPr>
        <p:spPr>
          <a:xfrm flipH="1" rot="10800000">
            <a:off x="7085150" y="2379725"/>
            <a:ext cx="5379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8"/>
          <p:cNvCxnSpPr>
            <a:stCxn id="339" idx="3"/>
          </p:cNvCxnSpPr>
          <p:nvPr/>
        </p:nvCxnSpPr>
        <p:spPr>
          <a:xfrm>
            <a:off x="7094750" y="3266650"/>
            <a:ext cx="5361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8"/>
          <p:cNvCxnSpPr>
            <a:stCxn id="323" idx="3"/>
            <a:endCxn id="326" idx="1"/>
          </p:cNvCxnSpPr>
          <p:nvPr/>
        </p:nvCxnSpPr>
        <p:spPr>
          <a:xfrm flipH="1" rot="10800000">
            <a:off x="2510200" y="1685100"/>
            <a:ext cx="8982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8"/>
          <p:cNvCxnSpPr>
            <a:stCxn id="330" idx="3"/>
            <a:endCxn id="326" idx="1"/>
          </p:cNvCxnSpPr>
          <p:nvPr/>
        </p:nvCxnSpPr>
        <p:spPr>
          <a:xfrm flipH="1" rot="10800000">
            <a:off x="2510200" y="1685175"/>
            <a:ext cx="898200" cy="25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38"/>
          <p:cNvSpPr/>
          <p:nvPr/>
        </p:nvSpPr>
        <p:spPr>
          <a:xfrm>
            <a:off x="394875" y="4466300"/>
            <a:ext cx="422100" cy="353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1145300" y="4466300"/>
            <a:ext cx="422100" cy="353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1892813" y="4466300"/>
            <a:ext cx="422100" cy="353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/>
          <p:nvPr/>
        </p:nvSpPr>
        <p:spPr>
          <a:xfrm>
            <a:off x="130500" y="115150"/>
            <a:ext cx="5834400" cy="492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Aria Unit</a:t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199575" y="652525"/>
            <a:ext cx="2571600" cy="178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Aria Front 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(React Application)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Responsibilities: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UI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Respond to Events from Aria Server</a:t>
            </a:r>
            <a:endParaRPr sz="1100"/>
          </a:p>
        </p:txBody>
      </p:sp>
      <p:sp>
        <p:nvSpPr>
          <p:cNvPr id="358" name="Google Shape;358;p39"/>
          <p:cNvSpPr/>
          <p:nvPr/>
        </p:nvSpPr>
        <p:spPr>
          <a:xfrm>
            <a:off x="199575" y="3009325"/>
            <a:ext cx="2571600" cy="1880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Aria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(.NET Core 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Responsibilities: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Interface w/ Hardware Devices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Interface with Cloud API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Status of Devices</a:t>
            </a:r>
            <a:endParaRPr sz="1100"/>
          </a:p>
        </p:txBody>
      </p:sp>
      <p:sp>
        <p:nvSpPr>
          <p:cNvPr id="359" name="Google Shape;359;p39"/>
          <p:cNvSpPr/>
          <p:nvPr/>
        </p:nvSpPr>
        <p:spPr>
          <a:xfrm>
            <a:off x="3046575" y="652525"/>
            <a:ext cx="2818500" cy="4237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Aria Daemon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(.NET Core 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Responsibilities</a:t>
            </a:r>
            <a:r>
              <a:rPr lang="en" sz="1100"/>
              <a:t>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Initially installed in factory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Keeps Aria Front End and Server Up to Date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Installs drivers for devices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Starts up and keeps alive Front End and Server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Reports Status of Aria to Server</a:t>
            </a:r>
            <a:endParaRPr sz="1100"/>
          </a:p>
        </p:txBody>
      </p:sp>
      <p:cxnSp>
        <p:nvCxnSpPr>
          <p:cNvPr id="360" name="Google Shape;360;p39"/>
          <p:cNvCxnSpPr>
            <a:stCxn id="357" idx="2"/>
            <a:endCxn id="358" idx="0"/>
          </p:cNvCxnSpPr>
          <p:nvPr/>
        </p:nvCxnSpPr>
        <p:spPr>
          <a:xfrm>
            <a:off x="1485375" y="2442325"/>
            <a:ext cx="0" cy="5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9"/>
          <p:cNvCxnSpPr>
            <a:stCxn id="359" idx="1"/>
            <a:endCxn id="357" idx="3"/>
          </p:cNvCxnSpPr>
          <p:nvPr/>
        </p:nvCxnSpPr>
        <p:spPr>
          <a:xfrm rot="10800000">
            <a:off x="2771175" y="1547275"/>
            <a:ext cx="275400" cy="12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9"/>
          <p:cNvCxnSpPr>
            <a:stCxn id="359" idx="1"/>
            <a:endCxn id="358" idx="3"/>
          </p:cNvCxnSpPr>
          <p:nvPr/>
        </p:nvCxnSpPr>
        <p:spPr>
          <a:xfrm flipH="1">
            <a:off x="2771175" y="2771275"/>
            <a:ext cx="275400" cy="11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39"/>
          <p:cNvSpPr/>
          <p:nvPr/>
        </p:nvSpPr>
        <p:spPr>
          <a:xfrm>
            <a:off x="6318050" y="115150"/>
            <a:ext cx="2733000" cy="492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</a:t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6556050" y="652675"/>
            <a:ext cx="936600" cy="4237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7906950" y="2028475"/>
            <a:ext cx="997800" cy="1485600"/>
          </a:xfrm>
          <a:prstGeom prst="can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Tenant Database</a:t>
            </a:r>
            <a:endParaRPr/>
          </a:p>
        </p:txBody>
      </p:sp>
      <p:cxnSp>
        <p:nvCxnSpPr>
          <p:cNvPr id="366" name="Google Shape;366;p39"/>
          <p:cNvCxnSpPr>
            <a:stCxn id="359" idx="3"/>
            <a:endCxn id="364" idx="1"/>
          </p:cNvCxnSpPr>
          <p:nvPr/>
        </p:nvCxnSpPr>
        <p:spPr>
          <a:xfrm>
            <a:off x="5865075" y="2771275"/>
            <a:ext cx="690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9"/>
          <p:cNvCxnSpPr>
            <a:stCxn id="364" idx="3"/>
            <a:endCxn id="365" idx="2"/>
          </p:cNvCxnSpPr>
          <p:nvPr/>
        </p:nvCxnSpPr>
        <p:spPr>
          <a:xfrm>
            <a:off x="7492650" y="2771425"/>
            <a:ext cx="4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9"/>
          <p:cNvCxnSpPr>
            <a:stCxn id="358" idx="3"/>
            <a:endCxn id="364" idx="1"/>
          </p:cNvCxnSpPr>
          <p:nvPr/>
        </p:nvCxnSpPr>
        <p:spPr>
          <a:xfrm flipH="1" rot="10800000">
            <a:off x="2771175" y="2771275"/>
            <a:ext cx="3784800" cy="1178400"/>
          </a:xfrm>
          <a:prstGeom prst="curvedConnector3">
            <a:avLst>
              <a:gd fmla="val 674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>
            <a:hlinkClick action="ppaction://hlinksldjump" r:id="rId3"/>
          </p:cNvPr>
          <p:cNvSpPr/>
          <p:nvPr/>
        </p:nvSpPr>
        <p:spPr>
          <a:xfrm>
            <a:off x="376050" y="1537800"/>
            <a:ext cx="1839600" cy="2067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Portal</a:t>
            </a:r>
            <a:endParaRPr/>
          </a:p>
        </p:txBody>
      </p:sp>
      <p:sp>
        <p:nvSpPr>
          <p:cNvPr id="374" name="Google Shape;37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Portal</a:t>
            </a:r>
            <a:endParaRPr/>
          </a:p>
        </p:txBody>
      </p:sp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3152475" y="1152475"/>
            <a:ext cx="56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Single Page Application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 single web </a:t>
            </a:r>
            <a:r>
              <a:rPr lang="en" sz="1200"/>
              <a:t>page</a:t>
            </a:r>
            <a:r>
              <a:rPr lang="en" sz="1200"/>
              <a:t> for all interaction with the Aria Platform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Access controlled via accounts / passwords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Possible to add tokens, three factor, etc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Features shown on the web page are based on user privileges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What a user can access / do is very granular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Single page reduces effort / complexity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Easier to onboard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Responsive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http://aria-portal-static-dev.s3-website.us-east-2.amazonaws.com/</a:t>
            </a:r>
            <a:endParaRPr sz="1200"/>
          </a:p>
        </p:txBody>
      </p:sp>
      <p:sp>
        <p:nvSpPr>
          <p:cNvPr id="376" name="Google Shape;376;p40"/>
          <p:cNvSpPr/>
          <p:nvPr/>
        </p:nvSpPr>
        <p:spPr>
          <a:xfrm>
            <a:off x="453900" y="1978725"/>
            <a:ext cx="1648500" cy="32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Aria Device Status</a:t>
            </a:r>
            <a:endParaRPr sz="1000"/>
          </a:p>
        </p:txBody>
      </p:sp>
      <p:sp>
        <p:nvSpPr>
          <p:cNvPr id="377" name="Google Shape;377;p40"/>
          <p:cNvSpPr/>
          <p:nvPr/>
        </p:nvSpPr>
        <p:spPr>
          <a:xfrm>
            <a:off x="453900" y="2346450"/>
            <a:ext cx="1648500" cy="32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 Management</a:t>
            </a:r>
            <a:endParaRPr sz="1000"/>
          </a:p>
        </p:txBody>
      </p:sp>
      <p:sp>
        <p:nvSpPr>
          <p:cNvPr id="378" name="Google Shape;378;p40"/>
          <p:cNvSpPr/>
          <p:nvPr/>
        </p:nvSpPr>
        <p:spPr>
          <a:xfrm>
            <a:off x="453900" y="2714175"/>
            <a:ext cx="1648500" cy="32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 Self Service</a:t>
            </a:r>
            <a:endParaRPr sz="1000"/>
          </a:p>
        </p:txBody>
      </p:sp>
      <p:sp>
        <p:nvSpPr>
          <p:cNvPr id="379" name="Google Shape;379;p40"/>
          <p:cNvSpPr/>
          <p:nvPr/>
        </p:nvSpPr>
        <p:spPr>
          <a:xfrm>
            <a:off x="453900" y="3081900"/>
            <a:ext cx="1648500" cy="32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Self-Parker</a:t>
            </a:r>
            <a:r>
              <a:rPr lang="en" sz="1000"/>
              <a:t> Access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</a:t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516975" y="1397225"/>
            <a:ext cx="1281900" cy="3328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Gateway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41"/>
          <p:cNvSpPr txBox="1"/>
          <p:nvPr/>
        </p:nvSpPr>
        <p:spPr>
          <a:xfrm>
            <a:off x="2445300" y="1166075"/>
            <a:ext cx="6494400" cy="3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A single place for non-humans to access and interact with the aria platform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Single place for ingress of all traffic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Allows for simpler monitoring and tracking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Scalable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Stateless - no data is stored, allowing many instances to be running simultaneously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3rd Party Integration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Industry standard RESTful interface makes integrating with third party services and providers a straightforward process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Easier to test  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Each endpoint can be tested with each change, insuring changes to the platform will not break existing functionality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387" name="Google Shape;387;p41">
            <a:hlinkClick action="ppaction://hlinksldjump" r:id="rId3"/>
          </p:cNvPr>
          <p:cNvSpPr/>
          <p:nvPr/>
        </p:nvSpPr>
        <p:spPr>
          <a:xfrm>
            <a:off x="516975" y="1397225"/>
            <a:ext cx="1281900" cy="332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Callibrity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393" name="Google Shape;393;p42"/>
          <p:cNvSpPr txBox="1"/>
          <p:nvPr/>
        </p:nvSpPr>
        <p:spPr>
          <a:xfrm>
            <a:off x="4130525" y="1069875"/>
            <a:ext cx="4818000" cy="3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Microservices</a:t>
            </a:r>
            <a:endParaRPr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Each microservice does one thing, and does that one thing well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Easy to scale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Easy to test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Easier to add new features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Faster Development Time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Easier to customize for special clients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394" name="Google Shape;394;p42">
            <a:hlinkClick action="ppaction://hlinksldjump" r:id="rId3"/>
          </p:cNvPr>
          <p:cNvSpPr/>
          <p:nvPr/>
        </p:nvSpPr>
        <p:spPr>
          <a:xfrm>
            <a:off x="311700" y="1069875"/>
            <a:ext cx="1950000" cy="383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395" name="Google Shape;395;p42"/>
          <p:cNvSpPr/>
          <p:nvPr/>
        </p:nvSpPr>
        <p:spPr>
          <a:xfrm>
            <a:off x="642457" y="1607325"/>
            <a:ext cx="1299300" cy="49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Rates</a:t>
            </a:r>
            <a:endParaRPr/>
          </a:p>
        </p:txBody>
      </p:sp>
      <p:sp>
        <p:nvSpPr>
          <p:cNvPr id="396" name="Google Shape;396;p42"/>
          <p:cNvSpPr/>
          <p:nvPr/>
        </p:nvSpPr>
        <p:spPr>
          <a:xfrm>
            <a:off x="642450" y="2482550"/>
            <a:ext cx="1299300" cy="49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</a:t>
            </a:r>
            <a:endParaRPr/>
          </a:p>
        </p:txBody>
      </p:sp>
      <p:sp>
        <p:nvSpPr>
          <p:cNvPr id="397" name="Google Shape;397;p42"/>
          <p:cNvSpPr/>
          <p:nvPr/>
        </p:nvSpPr>
        <p:spPr>
          <a:xfrm>
            <a:off x="648072" y="3357775"/>
            <a:ext cx="1299300" cy="49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2661875" y="1069875"/>
            <a:ext cx="1183500" cy="38307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Database(s)</a:t>
            </a: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2754725" y="1451475"/>
            <a:ext cx="997800" cy="810600"/>
          </a:xfrm>
          <a:prstGeom prst="can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400" name="Google Shape;400;p42"/>
          <p:cNvSpPr/>
          <p:nvPr/>
        </p:nvSpPr>
        <p:spPr>
          <a:xfrm>
            <a:off x="2754725" y="2326700"/>
            <a:ext cx="997800" cy="810600"/>
          </a:xfrm>
          <a:prstGeom prst="can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401" name="Google Shape;401;p42"/>
          <p:cNvSpPr/>
          <p:nvPr/>
        </p:nvSpPr>
        <p:spPr>
          <a:xfrm>
            <a:off x="2754725" y="3201925"/>
            <a:ext cx="997800" cy="810600"/>
          </a:xfrm>
          <a:prstGeom prst="can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cxnSp>
        <p:nvCxnSpPr>
          <p:cNvPr id="402" name="Google Shape;402;p42"/>
          <p:cNvCxnSpPr>
            <a:stCxn id="395" idx="3"/>
            <a:endCxn id="399" idx="2"/>
          </p:cNvCxnSpPr>
          <p:nvPr/>
        </p:nvCxnSpPr>
        <p:spPr>
          <a:xfrm>
            <a:off x="1941757" y="1856775"/>
            <a:ext cx="8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2"/>
          <p:cNvCxnSpPr>
            <a:endCxn id="400" idx="2"/>
          </p:cNvCxnSpPr>
          <p:nvPr/>
        </p:nvCxnSpPr>
        <p:spPr>
          <a:xfrm>
            <a:off x="1941725" y="2732000"/>
            <a:ext cx="8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2"/>
          <p:cNvCxnSpPr>
            <a:stCxn id="397" idx="3"/>
            <a:endCxn id="401" idx="2"/>
          </p:cNvCxnSpPr>
          <p:nvPr/>
        </p:nvCxnSpPr>
        <p:spPr>
          <a:xfrm>
            <a:off x="1947372" y="3607225"/>
            <a:ext cx="80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Multi-Tenant Databases</a:t>
            </a:r>
            <a:endParaRPr/>
          </a:p>
        </p:txBody>
      </p:sp>
      <p:sp>
        <p:nvSpPr>
          <p:cNvPr id="410" name="Google Shape;410;p43"/>
          <p:cNvSpPr/>
          <p:nvPr/>
        </p:nvSpPr>
        <p:spPr>
          <a:xfrm>
            <a:off x="7106775" y="1058100"/>
            <a:ext cx="1183500" cy="38307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Database(s)</a:t>
            </a:r>
            <a:endParaRPr/>
          </a:p>
        </p:txBody>
      </p:sp>
      <p:sp>
        <p:nvSpPr>
          <p:cNvPr id="411" name="Google Shape;411;p43"/>
          <p:cNvSpPr/>
          <p:nvPr/>
        </p:nvSpPr>
        <p:spPr>
          <a:xfrm>
            <a:off x="191150" y="1839450"/>
            <a:ext cx="1495800" cy="226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Machine 1</a:t>
            </a:r>
            <a:endParaRPr/>
          </a:p>
        </p:txBody>
      </p:sp>
      <p:sp>
        <p:nvSpPr>
          <p:cNvPr id="412" name="Google Shape;412;p43"/>
          <p:cNvSpPr/>
          <p:nvPr/>
        </p:nvSpPr>
        <p:spPr>
          <a:xfrm>
            <a:off x="504775" y="2198804"/>
            <a:ext cx="868500" cy="552600"/>
          </a:xfrm>
          <a:prstGeom prst="can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(v1)</a:t>
            </a:r>
            <a:endParaRPr/>
          </a:p>
        </p:txBody>
      </p:sp>
      <p:sp>
        <p:nvSpPr>
          <p:cNvPr id="413" name="Google Shape;413;p43"/>
          <p:cNvSpPr/>
          <p:nvPr/>
        </p:nvSpPr>
        <p:spPr>
          <a:xfrm>
            <a:off x="504775" y="2807219"/>
            <a:ext cx="868500" cy="552600"/>
          </a:xfrm>
          <a:prstGeom prst="can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(v2)</a:t>
            </a:r>
            <a:endParaRPr/>
          </a:p>
        </p:txBody>
      </p:sp>
      <p:sp>
        <p:nvSpPr>
          <p:cNvPr id="414" name="Google Shape;414;p43"/>
          <p:cNvSpPr/>
          <p:nvPr/>
        </p:nvSpPr>
        <p:spPr>
          <a:xfrm>
            <a:off x="504775" y="3415622"/>
            <a:ext cx="868500" cy="5526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(v3)</a:t>
            </a:r>
            <a:endParaRPr/>
          </a:p>
        </p:txBody>
      </p:sp>
      <p:sp>
        <p:nvSpPr>
          <p:cNvPr id="415" name="Google Shape;415;p43"/>
          <p:cNvSpPr/>
          <p:nvPr/>
        </p:nvSpPr>
        <p:spPr>
          <a:xfrm>
            <a:off x="2619817" y="1839450"/>
            <a:ext cx="1495800" cy="226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Machine N</a:t>
            </a:r>
            <a:endParaRPr/>
          </a:p>
        </p:txBody>
      </p:sp>
      <p:sp>
        <p:nvSpPr>
          <p:cNvPr id="416" name="Google Shape;416;p43"/>
          <p:cNvSpPr/>
          <p:nvPr/>
        </p:nvSpPr>
        <p:spPr>
          <a:xfrm>
            <a:off x="2859835" y="2198817"/>
            <a:ext cx="1015800" cy="552600"/>
          </a:xfrm>
          <a:prstGeom prst="can">
            <a:avLst>
              <a:gd fmla="val 25000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(v4)</a:t>
            </a:r>
            <a:endParaRPr/>
          </a:p>
        </p:txBody>
      </p:sp>
      <p:sp>
        <p:nvSpPr>
          <p:cNvPr id="417" name="Google Shape;417;p43"/>
          <p:cNvSpPr/>
          <p:nvPr/>
        </p:nvSpPr>
        <p:spPr>
          <a:xfrm>
            <a:off x="2859835" y="2807232"/>
            <a:ext cx="1015800" cy="552600"/>
          </a:xfrm>
          <a:prstGeom prst="can">
            <a:avLst>
              <a:gd fmla="val 25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(v5)</a:t>
            </a:r>
            <a:endParaRPr/>
          </a:p>
        </p:txBody>
      </p:sp>
      <p:sp>
        <p:nvSpPr>
          <p:cNvPr id="418" name="Google Shape;418;p43"/>
          <p:cNvSpPr/>
          <p:nvPr/>
        </p:nvSpPr>
        <p:spPr>
          <a:xfrm>
            <a:off x="2859835" y="3415635"/>
            <a:ext cx="1015800" cy="552600"/>
          </a:xfrm>
          <a:prstGeom prst="can">
            <a:avLst>
              <a:gd fmla="val 25000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(vN)</a:t>
            </a:r>
            <a:endParaRPr/>
          </a:p>
        </p:txBody>
      </p:sp>
      <p:sp>
        <p:nvSpPr>
          <p:cNvPr id="419" name="Google Shape;419;p43"/>
          <p:cNvSpPr txBox="1"/>
          <p:nvPr/>
        </p:nvSpPr>
        <p:spPr>
          <a:xfrm>
            <a:off x="1902252" y="2883900"/>
            <a:ext cx="500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0" name="Google Shape;420;p43"/>
          <p:cNvSpPr/>
          <p:nvPr/>
        </p:nvSpPr>
        <p:spPr>
          <a:xfrm>
            <a:off x="4867675" y="2797175"/>
            <a:ext cx="14958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3">
            <a:hlinkClick action="ppaction://hlinksldjump" r:id="rId3"/>
          </p:cNvPr>
          <p:cNvSpPr/>
          <p:nvPr/>
        </p:nvSpPr>
        <p:spPr>
          <a:xfrm>
            <a:off x="7199625" y="2230650"/>
            <a:ext cx="997800" cy="1485600"/>
          </a:xfrm>
          <a:prstGeom prst="can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Tenant 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(vN)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Multi-Tenant Databases</a:t>
            </a:r>
            <a:endParaRPr/>
          </a:p>
        </p:txBody>
      </p:sp>
      <p:sp>
        <p:nvSpPr>
          <p:cNvPr id="427" name="Google Shape;427;p44"/>
          <p:cNvSpPr txBox="1"/>
          <p:nvPr/>
        </p:nvSpPr>
        <p:spPr>
          <a:xfrm>
            <a:off x="419175" y="1454525"/>
            <a:ext cx="82959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/>
              <a:t>Each Database hosts multiple Clients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/>
              <a:t>New clients can be added instantly, without human intervention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/>
              <a:t>One version of each database used by all Clients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/>
              <a:t>Simplifies updates / maintenance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/>
              <a:t>Database Resources can be scaled dynamically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/>
              <a:t>Pay for resources only when needed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/>
              <a:t>Separate databases for operational vs non-operational data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/>
              <a:t>Customize type of data storage based on specific needs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/>
              <a:t>Tickets - Fast, often changing ( cosmos? )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/>
              <a:t>Other stuff - Sql - pretty fast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/>
              <a:t>Old Tickets - Cold storage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/>
              <a:t>Only place data is saved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/>
              <a:t>Makes backups, reporting, security easier</a:t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53" y="0"/>
            <a:ext cx="66562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Callibrity Standard of Excellence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Modern Code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 stack agnostic (whatever the best solution is for our client)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Modern Methods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DevOps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Automation (TDD, CI/CD)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Mindset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Knowledge transfers - “work ourselves out of a job”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Upskilling ourselves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Complement client’s existing skills and abilities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Callibrity </a:t>
            </a:r>
            <a:endParaRPr b="1"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Founded by developers for developers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Callibrity in-house network of experts, blog, lunch n learns etc.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Partnerships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ROI to fund future solutions, most pressing issue first (proof of value)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&amp; Project Goals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&amp; Project Goals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CVPS has built a great self parking solution (Aria)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product is popular in the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Aria is in a prime position to dominate market share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Concerns about handling national and global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Concerns about ability to onboard new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Concerns about ability to add new 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Details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Multi-Tenancy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Upgrading clients to new versions is difficult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Maintaining existing clients is costly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Adding a new client is cumbersome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Aria machine code requires manual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Aria machine code is not extensible for new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Cloud code is not scalable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 self service is limited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Multi-Tenancy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1194275" y="1761200"/>
            <a:ext cx="2641800" cy="15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1</a:t>
            </a:r>
            <a:endParaRPr/>
          </a:p>
        </p:txBody>
      </p:sp>
      <p:grpSp>
        <p:nvGrpSpPr>
          <p:cNvPr id="101" name="Google Shape;101;p20"/>
          <p:cNvGrpSpPr/>
          <p:nvPr/>
        </p:nvGrpSpPr>
        <p:grpSpPr>
          <a:xfrm>
            <a:off x="1290775" y="2178175"/>
            <a:ext cx="2436900" cy="1037400"/>
            <a:chOff x="422225" y="1623275"/>
            <a:chExt cx="2436900" cy="1037400"/>
          </a:xfrm>
        </p:grpSpPr>
        <p:sp>
          <p:nvSpPr>
            <p:cNvPr id="102" name="Google Shape;102;p20"/>
            <p:cNvSpPr/>
            <p:nvPr/>
          </p:nvSpPr>
          <p:spPr>
            <a:xfrm>
              <a:off x="422225" y="1623275"/>
              <a:ext cx="2436900" cy="1037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CVPS/Aria</a:t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1869825" y="1999050"/>
              <a:ext cx="868500" cy="572700"/>
            </a:xfrm>
            <a:prstGeom prst="can">
              <a:avLst>
                <a:gd fmla="val 25000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DB (v1)</a:t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554900" y="1999050"/>
              <a:ext cx="1146000" cy="5727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Code (v1)</a:t>
              </a:r>
              <a:endParaRPr/>
            </a:p>
          </p:txBody>
        </p:sp>
      </p:grp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18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 Premises / On Property - Initial Setup</a:t>
            </a:r>
            <a:endParaRPr sz="1800"/>
          </a:p>
        </p:txBody>
      </p:sp>
      <p:grpSp>
        <p:nvGrpSpPr>
          <p:cNvPr id="106" name="Google Shape;106;p20"/>
          <p:cNvGrpSpPr/>
          <p:nvPr/>
        </p:nvGrpSpPr>
        <p:grpSpPr>
          <a:xfrm>
            <a:off x="5311063" y="3468075"/>
            <a:ext cx="2641800" cy="1520100"/>
            <a:chOff x="591100" y="1471725"/>
            <a:chExt cx="2641800" cy="1520100"/>
          </a:xfrm>
        </p:grpSpPr>
        <p:sp>
          <p:nvSpPr>
            <p:cNvPr id="107" name="Google Shape;107;p20"/>
            <p:cNvSpPr/>
            <p:nvPr/>
          </p:nvSpPr>
          <p:spPr>
            <a:xfrm>
              <a:off x="591100" y="1471725"/>
              <a:ext cx="2641800" cy="152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Property N</a:t>
              </a:r>
              <a:endParaRPr/>
            </a:p>
          </p:txBody>
        </p:sp>
        <p:grpSp>
          <p:nvGrpSpPr>
            <p:cNvPr id="108" name="Google Shape;108;p20"/>
            <p:cNvGrpSpPr/>
            <p:nvPr/>
          </p:nvGrpSpPr>
          <p:grpSpPr>
            <a:xfrm>
              <a:off x="687600" y="1888700"/>
              <a:ext cx="2436900" cy="1037400"/>
              <a:chOff x="422225" y="1623275"/>
              <a:chExt cx="2436900" cy="1037400"/>
            </a:xfrm>
          </p:grpSpPr>
          <p:sp>
            <p:nvSpPr>
              <p:cNvPr id="109" name="Google Shape;109;p20"/>
              <p:cNvSpPr/>
              <p:nvPr/>
            </p:nvSpPr>
            <p:spPr>
              <a:xfrm>
                <a:off x="422225" y="1623275"/>
                <a:ext cx="2436900" cy="10374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CVPS/Aria</a:t>
                </a:r>
                <a:endParaRPr/>
              </a:p>
            </p:txBody>
          </p:sp>
          <p:sp>
            <p:nvSpPr>
              <p:cNvPr id="110" name="Google Shape;110;p20"/>
              <p:cNvSpPr/>
              <p:nvPr/>
            </p:nvSpPr>
            <p:spPr>
              <a:xfrm>
                <a:off x="1869825" y="1999050"/>
                <a:ext cx="868500" cy="572700"/>
              </a:xfrm>
              <a:prstGeom prst="can">
                <a:avLst>
                  <a:gd fmla="val 25000" name="adj"/>
                </a:avLst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DB (vN)</a:t>
                </a:r>
                <a:endParaRPr/>
              </a:p>
            </p:txBody>
          </p:sp>
          <p:sp>
            <p:nvSpPr>
              <p:cNvPr id="111" name="Google Shape;111;p20"/>
              <p:cNvSpPr/>
              <p:nvPr/>
            </p:nvSpPr>
            <p:spPr>
              <a:xfrm>
                <a:off x="554900" y="1999050"/>
                <a:ext cx="1146000" cy="572700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Code (vN)</a:t>
                </a:r>
                <a:endParaRPr/>
              </a:p>
            </p:txBody>
          </p:sp>
        </p:grpSp>
      </p:grpSp>
      <p:grpSp>
        <p:nvGrpSpPr>
          <p:cNvPr id="112" name="Google Shape;112;p20"/>
          <p:cNvGrpSpPr/>
          <p:nvPr/>
        </p:nvGrpSpPr>
        <p:grpSpPr>
          <a:xfrm>
            <a:off x="5311050" y="1761200"/>
            <a:ext cx="2641800" cy="1520100"/>
            <a:chOff x="591100" y="1471725"/>
            <a:chExt cx="2641800" cy="1520100"/>
          </a:xfrm>
        </p:grpSpPr>
        <p:sp>
          <p:nvSpPr>
            <p:cNvPr id="113" name="Google Shape;113;p20"/>
            <p:cNvSpPr/>
            <p:nvPr/>
          </p:nvSpPr>
          <p:spPr>
            <a:xfrm>
              <a:off x="591100" y="1471725"/>
              <a:ext cx="2641800" cy="152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Property 2</a:t>
              </a:r>
              <a:endParaRPr/>
            </a:p>
          </p:txBody>
        </p:sp>
        <p:grpSp>
          <p:nvGrpSpPr>
            <p:cNvPr id="114" name="Google Shape;114;p20"/>
            <p:cNvGrpSpPr/>
            <p:nvPr/>
          </p:nvGrpSpPr>
          <p:grpSpPr>
            <a:xfrm>
              <a:off x="687600" y="1888700"/>
              <a:ext cx="2436900" cy="1037400"/>
              <a:chOff x="422225" y="1623275"/>
              <a:chExt cx="2436900" cy="1037400"/>
            </a:xfrm>
          </p:grpSpPr>
          <p:sp>
            <p:nvSpPr>
              <p:cNvPr id="115" name="Google Shape;115;p20"/>
              <p:cNvSpPr/>
              <p:nvPr/>
            </p:nvSpPr>
            <p:spPr>
              <a:xfrm>
                <a:off x="422225" y="1623275"/>
                <a:ext cx="2436900" cy="10374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CVPS/Aria</a:t>
                </a:r>
                <a:endParaRPr/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>
                <a:off x="1869825" y="1999050"/>
                <a:ext cx="868500" cy="572700"/>
              </a:xfrm>
              <a:prstGeom prst="can">
                <a:avLst>
                  <a:gd fmla="val 25000" name="adj"/>
                </a:avLst>
              </a:prstGeom>
              <a:solidFill>
                <a:srgbClr val="9FC5E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DB (v2)</a:t>
                </a:r>
                <a:endParaRPr/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>
                <a:off x="554900" y="1999050"/>
                <a:ext cx="1146000" cy="5727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Code (v2)</a:t>
                </a:r>
                <a:endParaRPr/>
              </a:p>
            </p:txBody>
          </p:sp>
        </p:grpSp>
      </p:grpSp>
      <p:grpSp>
        <p:nvGrpSpPr>
          <p:cNvPr id="118" name="Google Shape;118;p20"/>
          <p:cNvGrpSpPr/>
          <p:nvPr/>
        </p:nvGrpSpPr>
        <p:grpSpPr>
          <a:xfrm>
            <a:off x="1194288" y="3468075"/>
            <a:ext cx="2641800" cy="1520100"/>
            <a:chOff x="591100" y="1471725"/>
            <a:chExt cx="2641800" cy="1520100"/>
          </a:xfrm>
        </p:grpSpPr>
        <p:sp>
          <p:nvSpPr>
            <p:cNvPr id="119" name="Google Shape;119;p20"/>
            <p:cNvSpPr/>
            <p:nvPr/>
          </p:nvSpPr>
          <p:spPr>
            <a:xfrm>
              <a:off x="591100" y="1471725"/>
              <a:ext cx="2641800" cy="152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Property 3</a:t>
              </a:r>
              <a:endParaRPr/>
            </a:p>
          </p:txBody>
        </p:sp>
        <p:grpSp>
          <p:nvGrpSpPr>
            <p:cNvPr id="120" name="Google Shape;120;p20"/>
            <p:cNvGrpSpPr/>
            <p:nvPr/>
          </p:nvGrpSpPr>
          <p:grpSpPr>
            <a:xfrm>
              <a:off x="687600" y="1888700"/>
              <a:ext cx="2436900" cy="1037400"/>
              <a:chOff x="422225" y="1623275"/>
              <a:chExt cx="2436900" cy="1037400"/>
            </a:xfrm>
          </p:grpSpPr>
          <p:sp>
            <p:nvSpPr>
              <p:cNvPr id="121" name="Google Shape;121;p20"/>
              <p:cNvSpPr/>
              <p:nvPr/>
            </p:nvSpPr>
            <p:spPr>
              <a:xfrm>
                <a:off x="422225" y="1623275"/>
                <a:ext cx="2436900" cy="10374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CVPS/Aria</a:t>
                </a:r>
                <a:endParaRPr/>
              </a:p>
            </p:txBody>
          </p:sp>
          <p:sp>
            <p:nvSpPr>
              <p:cNvPr id="122" name="Google Shape;122;p20"/>
              <p:cNvSpPr/>
              <p:nvPr/>
            </p:nvSpPr>
            <p:spPr>
              <a:xfrm>
                <a:off x="1869825" y="1999050"/>
                <a:ext cx="868500" cy="572700"/>
              </a:xfrm>
              <a:prstGeom prst="can">
                <a:avLst>
                  <a:gd fmla="val 25000" name="adj"/>
                </a:avLst>
              </a:prstGeom>
              <a:solidFill>
                <a:srgbClr val="D9D2E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DB (v3)</a:t>
                </a:r>
                <a:endParaRPr/>
              </a:p>
            </p:txBody>
          </p:sp>
          <p:sp>
            <p:nvSpPr>
              <p:cNvPr id="123" name="Google Shape;123;p20"/>
              <p:cNvSpPr/>
              <p:nvPr/>
            </p:nvSpPr>
            <p:spPr>
              <a:xfrm>
                <a:off x="554900" y="1999050"/>
                <a:ext cx="1146000" cy="572700"/>
              </a:xfrm>
              <a:prstGeom prst="rect">
                <a:avLst/>
              </a:prstGeom>
              <a:solidFill>
                <a:srgbClr val="D9D2E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Code (v3)</a:t>
                </a:r>
                <a:endParaRPr/>
              </a:p>
            </p:txBody>
          </p:sp>
        </p:grpSp>
      </p:grpSp>
      <p:sp>
        <p:nvSpPr>
          <p:cNvPr id="124" name="Google Shape;124;p20"/>
          <p:cNvSpPr txBox="1"/>
          <p:nvPr/>
        </p:nvSpPr>
        <p:spPr>
          <a:xfrm>
            <a:off x="4048863" y="4041225"/>
            <a:ext cx="10494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746900" y="1146225"/>
            <a:ext cx="16185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 Premise</a:t>
            </a:r>
            <a:endParaRPr/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Multi-Tenancy</a:t>
            </a:r>
            <a:endParaRPr/>
          </a:p>
        </p:txBody>
      </p:sp>
      <p:grpSp>
        <p:nvGrpSpPr>
          <p:cNvPr id="131" name="Google Shape;131;p21"/>
          <p:cNvGrpSpPr/>
          <p:nvPr/>
        </p:nvGrpSpPr>
        <p:grpSpPr>
          <a:xfrm>
            <a:off x="78629" y="1769425"/>
            <a:ext cx="1200170" cy="1520100"/>
            <a:chOff x="591100" y="1471725"/>
            <a:chExt cx="2641800" cy="1520100"/>
          </a:xfrm>
        </p:grpSpPr>
        <p:sp>
          <p:nvSpPr>
            <p:cNvPr id="132" name="Google Shape;132;p21"/>
            <p:cNvSpPr/>
            <p:nvPr/>
          </p:nvSpPr>
          <p:spPr>
            <a:xfrm>
              <a:off x="591100" y="1471725"/>
              <a:ext cx="2641800" cy="152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Property 1</a:t>
              </a:r>
              <a:endParaRPr/>
            </a:p>
          </p:txBody>
        </p:sp>
        <p:grpSp>
          <p:nvGrpSpPr>
            <p:cNvPr id="133" name="Google Shape;133;p21"/>
            <p:cNvGrpSpPr/>
            <p:nvPr/>
          </p:nvGrpSpPr>
          <p:grpSpPr>
            <a:xfrm>
              <a:off x="687600" y="1888700"/>
              <a:ext cx="2436900" cy="1037400"/>
              <a:chOff x="422225" y="1623275"/>
              <a:chExt cx="2436900" cy="1037400"/>
            </a:xfrm>
          </p:grpSpPr>
          <p:sp>
            <p:nvSpPr>
              <p:cNvPr id="134" name="Google Shape;134;p21"/>
              <p:cNvSpPr/>
              <p:nvPr/>
            </p:nvSpPr>
            <p:spPr>
              <a:xfrm>
                <a:off x="422225" y="1623275"/>
                <a:ext cx="2436900" cy="10374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CVPS/Aria</a:t>
                </a:r>
                <a:endParaRPr/>
              </a:p>
            </p:txBody>
          </p:sp>
          <p:sp>
            <p:nvSpPr>
              <p:cNvPr id="135" name="Google Shape;135;p21"/>
              <p:cNvSpPr/>
              <p:nvPr/>
            </p:nvSpPr>
            <p:spPr>
              <a:xfrm>
                <a:off x="956554" y="2008625"/>
                <a:ext cx="1368300" cy="572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Code (v1)</a:t>
                </a:r>
                <a:endParaRPr/>
              </a:p>
            </p:txBody>
          </p:sp>
        </p:grpSp>
      </p:grpSp>
      <p:grpSp>
        <p:nvGrpSpPr>
          <p:cNvPr id="136" name="Google Shape;136;p21"/>
          <p:cNvGrpSpPr/>
          <p:nvPr/>
        </p:nvGrpSpPr>
        <p:grpSpPr>
          <a:xfrm>
            <a:off x="1833506" y="3579075"/>
            <a:ext cx="1167147" cy="1520100"/>
            <a:chOff x="591100" y="1471725"/>
            <a:chExt cx="2641800" cy="1520100"/>
          </a:xfrm>
        </p:grpSpPr>
        <p:sp>
          <p:nvSpPr>
            <p:cNvPr id="137" name="Google Shape;137;p21"/>
            <p:cNvSpPr/>
            <p:nvPr/>
          </p:nvSpPr>
          <p:spPr>
            <a:xfrm>
              <a:off x="591100" y="1471725"/>
              <a:ext cx="2641800" cy="152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Property N</a:t>
              </a:r>
              <a:endParaRPr/>
            </a:p>
          </p:txBody>
        </p:sp>
        <p:grpSp>
          <p:nvGrpSpPr>
            <p:cNvPr id="138" name="Google Shape;138;p21"/>
            <p:cNvGrpSpPr/>
            <p:nvPr/>
          </p:nvGrpSpPr>
          <p:grpSpPr>
            <a:xfrm>
              <a:off x="687600" y="1888700"/>
              <a:ext cx="2436900" cy="1037400"/>
              <a:chOff x="422225" y="1623275"/>
              <a:chExt cx="2436900" cy="1037400"/>
            </a:xfrm>
          </p:grpSpPr>
          <p:sp>
            <p:nvSpPr>
              <p:cNvPr id="139" name="Google Shape;139;p21"/>
              <p:cNvSpPr/>
              <p:nvPr/>
            </p:nvSpPr>
            <p:spPr>
              <a:xfrm>
                <a:off x="422225" y="1623275"/>
                <a:ext cx="2436900" cy="10374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CVPS/Aria</a:t>
                </a:r>
                <a:endParaRPr/>
              </a:p>
            </p:txBody>
          </p:sp>
          <p:sp>
            <p:nvSpPr>
              <p:cNvPr id="140" name="Google Shape;140;p21"/>
              <p:cNvSpPr/>
              <p:nvPr/>
            </p:nvSpPr>
            <p:spPr>
              <a:xfrm>
                <a:off x="855028" y="1986975"/>
                <a:ext cx="1571400" cy="572700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Code (vN)</a:t>
                </a:r>
                <a:endParaRPr/>
              </a:p>
            </p:txBody>
          </p:sp>
        </p:grpSp>
      </p:grpSp>
      <p:grpSp>
        <p:nvGrpSpPr>
          <p:cNvPr id="141" name="Google Shape;141;p21"/>
          <p:cNvGrpSpPr/>
          <p:nvPr/>
        </p:nvGrpSpPr>
        <p:grpSpPr>
          <a:xfrm>
            <a:off x="1833543" y="1769425"/>
            <a:ext cx="1157373" cy="1520100"/>
            <a:chOff x="591100" y="1471725"/>
            <a:chExt cx="2641800" cy="1520100"/>
          </a:xfrm>
        </p:grpSpPr>
        <p:sp>
          <p:nvSpPr>
            <p:cNvPr id="142" name="Google Shape;142;p21"/>
            <p:cNvSpPr/>
            <p:nvPr/>
          </p:nvSpPr>
          <p:spPr>
            <a:xfrm>
              <a:off x="591100" y="1471725"/>
              <a:ext cx="2641800" cy="152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Property 2</a:t>
              </a:r>
              <a:endParaRPr/>
            </a:p>
          </p:txBody>
        </p:sp>
        <p:grpSp>
          <p:nvGrpSpPr>
            <p:cNvPr id="143" name="Google Shape;143;p21"/>
            <p:cNvGrpSpPr/>
            <p:nvPr/>
          </p:nvGrpSpPr>
          <p:grpSpPr>
            <a:xfrm>
              <a:off x="687600" y="1888700"/>
              <a:ext cx="2436900" cy="1037400"/>
              <a:chOff x="422225" y="1623275"/>
              <a:chExt cx="2436900" cy="1037400"/>
            </a:xfrm>
          </p:grpSpPr>
          <p:sp>
            <p:nvSpPr>
              <p:cNvPr id="144" name="Google Shape;144;p21"/>
              <p:cNvSpPr/>
              <p:nvPr/>
            </p:nvSpPr>
            <p:spPr>
              <a:xfrm>
                <a:off x="422225" y="1623275"/>
                <a:ext cx="2436900" cy="10374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CVPS/Aria</a:t>
                </a:r>
                <a:endParaRPr/>
              </a:p>
            </p:txBody>
          </p:sp>
          <p:sp>
            <p:nvSpPr>
              <p:cNvPr id="145" name="Google Shape;145;p21"/>
              <p:cNvSpPr/>
              <p:nvPr/>
            </p:nvSpPr>
            <p:spPr>
              <a:xfrm>
                <a:off x="862015" y="2011200"/>
                <a:ext cx="1569300" cy="5727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Code (v2)</a:t>
                </a:r>
                <a:endParaRPr/>
              </a:p>
            </p:txBody>
          </p:sp>
        </p:grpSp>
      </p:grpSp>
      <p:grpSp>
        <p:nvGrpSpPr>
          <p:cNvPr id="146" name="Google Shape;146;p21"/>
          <p:cNvGrpSpPr/>
          <p:nvPr/>
        </p:nvGrpSpPr>
        <p:grpSpPr>
          <a:xfrm>
            <a:off x="73908" y="3556100"/>
            <a:ext cx="1188282" cy="1520100"/>
            <a:chOff x="591100" y="1471725"/>
            <a:chExt cx="2641800" cy="1520100"/>
          </a:xfrm>
        </p:grpSpPr>
        <p:sp>
          <p:nvSpPr>
            <p:cNvPr id="147" name="Google Shape;147;p21"/>
            <p:cNvSpPr/>
            <p:nvPr/>
          </p:nvSpPr>
          <p:spPr>
            <a:xfrm>
              <a:off x="591100" y="1471725"/>
              <a:ext cx="2641800" cy="152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Property 3</a:t>
              </a:r>
              <a:endParaRPr/>
            </a:p>
          </p:txBody>
        </p:sp>
        <p:grpSp>
          <p:nvGrpSpPr>
            <p:cNvPr id="148" name="Google Shape;148;p21"/>
            <p:cNvGrpSpPr/>
            <p:nvPr/>
          </p:nvGrpSpPr>
          <p:grpSpPr>
            <a:xfrm>
              <a:off x="687600" y="1888700"/>
              <a:ext cx="2436900" cy="1037400"/>
              <a:chOff x="422225" y="1623275"/>
              <a:chExt cx="2436900" cy="1037400"/>
            </a:xfrm>
          </p:grpSpPr>
          <p:sp>
            <p:nvSpPr>
              <p:cNvPr id="149" name="Google Shape;149;p21"/>
              <p:cNvSpPr/>
              <p:nvPr/>
            </p:nvSpPr>
            <p:spPr>
              <a:xfrm>
                <a:off x="422225" y="1623275"/>
                <a:ext cx="2436900" cy="10374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CVPS/Aria</a:t>
                </a:r>
                <a:endParaRPr/>
              </a:p>
            </p:txBody>
          </p:sp>
          <p:sp>
            <p:nvSpPr>
              <p:cNvPr id="150" name="Google Shape;150;p21"/>
              <p:cNvSpPr/>
              <p:nvPr/>
            </p:nvSpPr>
            <p:spPr>
              <a:xfrm>
                <a:off x="921794" y="2011125"/>
                <a:ext cx="1437600" cy="572700"/>
              </a:xfrm>
              <a:prstGeom prst="rect">
                <a:avLst/>
              </a:prstGeom>
              <a:solidFill>
                <a:srgbClr val="D9D2E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Code (v3)</a:t>
                </a:r>
                <a:endParaRPr/>
              </a:p>
            </p:txBody>
          </p:sp>
        </p:grpSp>
      </p:grpSp>
      <p:sp>
        <p:nvSpPr>
          <p:cNvPr id="151" name="Google Shape;151;p21"/>
          <p:cNvSpPr txBox="1"/>
          <p:nvPr/>
        </p:nvSpPr>
        <p:spPr>
          <a:xfrm>
            <a:off x="1278794" y="4129250"/>
            <a:ext cx="5547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  <p:sp>
        <p:nvSpPr>
          <p:cNvPr id="152" name="Google Shape;152;p21"/>
          <p:cNvSpPr/>
          <p:nvPr/>
        </p:nvSpPr>
        <p:spPr>
          <a:xfrm>
            <a:off x="3293301" y="0"/>
            <a:ext cx="5850792" cy="5143500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21"/>
          <p:cNvGrpSpPr/>
          <p:nvPr/>
        </p:nvGrpSpPr>
        <p:grpSpPr>
          <a:xfrm>
            <a:off x="3451975" y="823475"/>
            <a:ext cx="2641800" cy="1520100"/>
            <a:chOff x="591100" y="1471725"/>
            <a:chExt cx="2641800" cy="1520100"/>
          </a:xfrm>
        </p:grpSpPr>
        <p:sp>
          <p:nvSpPr>
            <p:cNvPr id="154" name="Google Shape;154;p21"/>
            <p:cNvSpPr/>
            <p:nvPr/>
          </p:nvSpPr>
          <p:spPr>
            <a:xfrm>
              <a:off x="591100" y="1471725"/>
              <a:ext cx="2641800" cy="152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Property 1</a:t>
              </a:r>
              <a:endParaRPr/>
            </a:p>
          </p:txBody>
        </p:sp>
        <p:grpSp>
          <p:nvGrpSpPr>
            <p:cNvPr id="155" name="Google Shape;155;p21"/>
            <p:cNvGrpSpPr/>
            <p:nvPr/>
          </p:nvGrpSpPr>
          <p:grpSpPr>
            <a:xfrm>
              <a:off x="687600" y="1888700"/>
              <a:ext cx="2436900" cy="1037400"/>
              <a:chOff x="422225" y="1623275"/>
              <a:chExt cx="2436900" cy="1037400"/>
            </a:xfrm>
          </p:grpSpPr>
          <p:sp>
            <p:nvSpPr>
              <p:cNvPr id="156" name="Google Shape;156;p21"/>
              <p:cNvSpPr/>
              <p:nvPr/>
            </p:nvSpPr>
            <p:spPr>
              <a:xfrm>
                <a:off x="422225" y="1623275"/>
                <a:ext cx="2436900" cy="10374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CVPS/Aria</a:t>
                </a:r>
                <a:endParaRPr/>
              </a:p>
            </p:txBody>
          </p:sp>
          <p:sp>
            <p:nvSpPr>
              <p:cNvPr id="157" name="Google Shape;157;p21"/>
              <p:cNvSpPr/>
              <p:nvPr/>
            </p:nvSpPr>
            <p:spPr>
              <a:xfrm>
                <a:off x="1869825" y="1999050"/>
                <a:ext cx="868500" cy="572700"/>
              </a:xfrm>
              <a:prstGeom prst="can">
                <a:avLst>
                  <a:gd fmla="val 25000" name="adj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DB (v1)</a:t>
                </a:r>
                <a:endParaRPr/>
              </a:p>
            </p:txBody>
          </p:sp>
          <p:sp>
            <p:nvSpPr>
              <p:cNvPr id="158" name="Google Shape;158;p21"/>
              <p:cNvSpPr/>
              <p:nvPr/>
            </p:nvSpPr>
            <p:spPr>
              <a:xfrm>
                <a:off x="554900" y="1999050"/>
                <a:ext cx="1146000" cy="572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Code (v1)</a:t>
                </a:r>
                <a:endParaRPr/>
              </a:p>
            </p:txBody>
          </p:sp>
        </p:grpSp>
      </p:grpSp>
      <p:grpSp>
        <p:nvGrpSpPr>
          <p:cNvPr id="159" name="Google Shape;159;p21"/>
          <p:cNvGrpSpPr/>
          <p:nvPr/>
        </p:nvGrpSpPr>
        <p:grpSpPr>
          <a:xfrm>
            <a:off x="6343625" y="823475"/>
            <a:ext cx="2641800" cy="1520100"/>
            <a:chOff x="591100" y="1471725"/>
            <a:chExt cx="2641800" cy="1520100"/>
          </a:xfrm>
        </p:grpSpPr>
        <p:sp>
          <p:nvSpPr>
            <p:cNvPr id="160" name="Google Shape;160;p21"/>
            <p:cNvSpPr/>
            <p:nvPr/>
          </p:nvSpPr>
          <p:spPr>
            <a:xfrm>
              <a:off x="591100" y="1471725"/>
              <a:ext cx="2641800" cy="152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Property 2</a:t>
              </a:r>
              <a:endParaRPr/>
            </a:p>
          </p:txBody>
        </p:sp>
        <p:grpSp>
          <p:nvGrpSpPr>
            <p:cNvPr id="161" name="Google Shape;161;p21"/>
            <p:cNvGrpSpPr/>
            <p:nvPr/>
          </p:nvGrpSpPr>
          <p:grpSpPr>
            <a:xfrm>
              <a:off x="687600" y="1888700"/>
              <a:ext cx="2436900" cy="1037400"/>
              <a:chOff x="422225" y="1623275"/>
              <a:chExt cx="2436900" cy="1037400"/>
            </a:xfrm>
          </p:grpSpPr>
          <p:sp>
            <p:nvSpPr>
              <p:cNvPr id="162" name="Google Shape;162;p21"/>
              <p:cNvSpPr/>
              <p:nvPr/>
            </p:nvSpPr>
            <p:spPr>
              <a:xfrm>
                <a:off x="422225" y="1623275"/>
                <a:ext cx="2436900" cy="10374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CVPS/Aria</a:t>
                </a:r>
                <a:endParaRPr/>
              </a:p>
            </p:txBody>
          </p:sp>
          <p:sp>
            <p:nvSpPr>
              <p:cNvPr id="163" name="Google Shape;163;p21"/>
              <p:cNvSpPr/>
              <p:nvPr/>
            </p:nvSpPr>
            <p:spPr>
              <a:xfrm>
                <a:off x="1869825" y="1999050"/>
                <a:ext cx="868500" cy="572700"/>
              </a:xfrm>
              <a:prstGeom prst="can">
                <a:avLst>
                  <a:gd fmla="val 25000" name="adj"/>
                </a:avLst>
              </a:prstGeom>
              <a:solidFill>
                <a:srgbClr val="9FC5E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DB (v2)</a:t>
                </a:r>
                <a:endParaRPr/>
              </a:p>
            </p:txBody>
          </p:sp>
          <p:sp>
            <p:nvSpPr>
              <p:cNvPr id="164" name="Google Shape;164;p21"/>
              <p:cNvSpPr/>
              <p:nvPr/>
            </p:nvSpPr>
            <p:spPr>
              <a:xfrm>
                <a:off x="554900" y="1999050"/>
                <a:ext cx="1146000" cy="5727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Code (v2)</a:t>
                </a:r>
                <a:endParaRPr/>
              </a:p>
            </p:txBody>
          </p:sp>
        </p:grpSp>
      </p:grpSp>
      <p:grpSp>
        <p:nvGrpSpPr>
          <p:cNvPr id="165" name="Google Shape;165;p21"/>
          <p:cNvGrpSpPr/>
          <p:nvPr/>
        </p:nvGrpSpPr>
        <p:grpSpPr>
          <a:xfrm>
            <a:off x="3478250" y="2982950"/>
            <a:ext cx="2641800" cy="1520100"/>
            <a:chOff x="591100" y="1471725"/>
            <a:chExt cx="2641800" cy="1520100"/>
          </a:xfrm>
        </p:grpSpPr>
        <p:sp>
          <p:nvSpPr>
            <p:cNvPr id="166" name="Google Shape;166;p21"/>
            <p:cNvSpPr/>
            <p:nvPr/>
          </p:nvSpPr>
          <p:spPr>
            <a:xfrm>
              <a:off x="591100" y="1471725"/>
              <a:ext cx="2641800" cy="152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Property 3</a:t>
              </a:r>
              <a:endParaRPr/>
            </a:p>
          </p:txBody>
        </p:sp>
        <p:grpSp>
          <p:nvGrpSpPr>
            <p:cNvPr id="167" name="Google Shape;167;p21"/>
            <p:cNvGrpSpPr/>
            <p:nvPr/>
          </p:nvGrpSpPr>
          <p:grpSpPr>
            <a:xfrm>
              <a:off x="687600" y="1888700"/>
              <a:ext cx="2436900" cy="1037400"/>
              <a:chOff x="422225" y="1623275"/>
              <a:chExt cx="2436900" cy="1037400"/>
            </a:xfrm>
          </p:grpSpPr>
          <p:sp>
            <p:nvSpPr>
              <p:cNvPr id="168" name="Google Shape;168;p21"/>
              <p:cNvSpPr/>
              <p:nvPr/>
            </p:nvSpPr>
            <p:spPr>
              <a:xfrm>
                <a:off x="422225" y="1623275"/>
                <a:ext cx="2436900" cy="10374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CVPS/Aria</a:t>
                </a:r>
                <a:endParaRPr/>
              </a:p>
            </p:txBody>
          </p:sp>
          <p:sp>
            <p:nvSpPr>
              <p:cNvPr id="169" name="Google Shape;169;p21"/>
              <p:cNvSpPr/>
              <p:nvPr/>
            </p:nvSpPr>
            <p:spPr>
              <a:xfrm>
                <a:off x="1869825" y="1999050"/>
                <a:ext cx="868500" cy="572700"/>
              </a:xfrm>
              <a:prstGeom prst="can">
                <a:avLst>
                  <a:gd fmla="val 25000" name="adj"/>
                </a:avLst>
              </a:prstGeom>
              <a:solidFill>
                <a:srgbClr val="D9D2E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DB (v3)</a:t>
                </a:r>
                <a:endParaRPr/>
              </a:p>
            </p:txBody>
          </p:sp>
          <p:sp>
            <p:nvSpPr>
              <p:cNvPr id="170" name="Google Shape;170;p21"/>
              <p:cNvSpPr/>
              <p:nvPr/>
            </p:nvSpPr>
            <p:spPr>
              <a:xfrm>
                <a:off x="554900" y="1999050"/>
                <a:ext cx="1146000" cy="572700"/>
              </a:xfrm>
              <a:prstGeom prst="rect">
                <a:avLst/>
              </a:prstGeom>
              <a:solidFill>
                <a:srgbClr val="D9D2E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Code (v3)</a:t>
                </a:r>
                <a:endParaRPr/>
              </a:p>
            </p:txBody>
          </p:sp>
        </p:grpSp>
      </p:grpSp>
      <p:grpSp>
        <p:nvGrpSpPr>
          <p:cNvPr id="171" name="Google Shape;171;p21"/>
          <p:cNvGrpSpPr/>
          <p:nvPr/>
        </p:nvGrpSpPr>
        <p:grpSpPr>
          <a:xfrm>
            <a:off x="6343625" y="2982950"/>
            <a:ext cx="2641800" cy="1520100"/>
            <a:chOff x="591100" y="1471725"/>
            <a:chExt cx="2641800" cy="1520100"/>
          </a:xfrm>
        </p:grpSpPr>
        <p:sp>
          <p:nvSpPr>
            <p:cNvPr id="172" name="Google Shape;172;p21"/>
            <p:cNvSpPr/>
            <p:nvPr/>
          </p:nvSpPr>
          <p:spPr>
            <a:xfrm>
              <a:off x="591100" y="1471725"/>
              <a:ext cx="2641800" cy="152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Property N</a:t>
              </a:r>
              <a:endParaRPr/>
            </a:p>
          </p:txBody>
        </p:sp>
        <p:grpSp>
          <p:nvGrpSpPr>
            <p:cNvPr id="173" name="Google Shape;173;p21"/>
            <p:cNvGrpSpPr/>
            <p:nvPr/>
          </p:nvGrpSpPr>
          <p:grpSpPr>
            <a:xfrm>
              <a:off x="687600" y="1888700"/>
              <a:ext cx="2436900" cy="1037400"/>
              <a:chOff x="422225" y="1623275"/>
              <a:chExt cx="2436900" cy="1037400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422225" y="1623275"/>
                <a:ext cx="2436900" cy="10374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CVPS/Aria</a:t>
                </a:r>
                <a:endParaRPr/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>
                <a:off x="1869825" y="1999050"/>
                <a:ext cx="868500" cy="572700"/>
              </a:xfrm>
              <a:prstGeom prst="can">
                <a:avLst>
                  <a:gd fmla="val 25000" name="adj"/>
                </a:avLst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DB (vN)</a:t>
                </a:r>
                <a:endParaRPr/>
              </a:p>
            </p:txBody>
          </p:sp>
          <p:sp>
            <p:nvSpPr>
              <p:cNvPr id="176" name="Google Shape;176;p21"/>
              <p:cNvSpPr/>
              <p:nvPr/>
            </p:nvSpPr>
            <p:spPr>
              <a:xfrm>
                <a:off x="554900" y="1999050"/>
                <a:ext cx="1146000" cy="572700"/>
              </a:xfrm>
              <a:prstGeom prst="rect">
                <a:avLst/>
              </a:prstGeom>
              <a:solidFill>
                <a:srgbClr val="E6B8A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Code (vN)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EFD2FA49ED14BAF100FA2BC3C4EC4" ma:contentTypeVersion="14" ma:contentTypeDescription="Create a new document." ma:contentTypeScope="" ma:versionID="b09929fd99b89a8fa9add27f5db6263b">
  <xsd:schema xmlns:xsd="http://www.w3.org/2001/XMLSchema" xmlns:xs="http://www.w3.org/2001/XMLSchema" xmlns:p="http://schemas.microsoft.com/office/2006/metadata/properties" xmlns:ns2="7e42eddd-6d8e-4477-ad01-f5fa7466341c" xmlns:ns3="70bf9fc8-fa8d-4eb3-a22b-248d94671d32" targetNamespace="http://schemas.microsoft.com/office/2006/metadata/properties" ma:root="true" ma:fieldsID="9a0ef7dcca9cc939ff8be4a1989c366b" ns2:_="" ns3:_="">
    <xsd:import namespace="7e42eddd-6d8e-4477-ad01-f5fa7466341c"/>
    <xsd:import namespace="70bf9fc8-fa8d-4eb3-a22b-248d94671d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2eddd-6d8e-4477-ad01-f5fa746634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c640843-c5a0-49e8-88d8-2e9bb22bc1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f9fc8-fa8d-4eb3-a22b-248d94671d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4e344c3-16d1-4c33-afba-f978cdf64cb3}" ma:internalName="TaxCatchAll" ma:showField="CatchAllData" ma:web="70bf9fc8-fa8d-4eb3-a22b-248d94671d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2A953-E2A2-4BF9-8E4A-862739DC10BE}"/>
</file>

<file path=customXml/itemProps2.xml><?xml version="1.0" encoding="utf-8"?>
<ds:datastoreItem xmlns:ds="http://schemas.openxmlformats.org/officeDocument/2006/customXml" ds:itemID="{180C9406-C1DF-4B2B-9587-66099D4252D5}"/>
</file>