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 Thin"/>
      <p:regular r:id="rId13"/>
      <p:bold r:id="rId14"/>
      <p:italic r:id="rId15"/>
      <p:boldItalic r:id="rId16"/>
    </p:embeddedFont>
    <p:embeddedFont>
      <p:font typeface="Roboto"/>
      <p:regular r:id="rId17"/>
      <p:bold r:id="rId18"/>
      <p:italic r:id="rId19"/>
      <p:boldItalic r:id="rId20"/>
    </p:embeddedFont>
    <p:embeddedFont>
      <p:font typeface="Roboto Medium"/>
      <p:regular r:id="rId21"/>
      <p:bold r:id="rId22"/>
      <p:italic r:id="rId23"/>
      <p:boldItalic r:id="rId24"/>
    </p:embeddedFont>
    <p:embeddedFont>
      <p:font typeface="Roboto Light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RobotoMedium-bold.fntdata"/><Relationship Id="rId21" Type="http://schemas.openxmlformats.org/officeDocument/2006/relationships/font" Target="fonts/RobotoMedium-regular.fntdata"/><Relationship Id="rId24" Type="http://schemas.openxmlformats.org/officeDocument/2006/relationships/font" Target="fonts/RobotoMedium-boldItalic.fntdata"/><Relationship Id="rId23" Type="http://schemas.openxmlformats.org/officeDocument/2006/relationships/font" Target="fonts/RobotoMedium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Light-bold.fntdata"/><Relationship Id="rId25" Type="http://schemas.openxmlformats.org/officeDocument/2006/relationships/font" Target="fonts/RobotoLight-regular.fntdata"/><Relationship Id="rId28" Type="http://schemas.openxmlformats.org/officeDocument/2006/relationships/font" Target="fonts/RobotoLight-boldItalic.fntdata"/><Relationship Id="rId27" Type="http://schemas.openxmlformats.org/officeDocument/2006/relationships/font" Target="fonts/Roboto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Thin-regular.fntdata"/><Relationship Id="rId12" Type="http://schemas.openxmlformats.org/officeDocument/2006/relationships/slide" Target="slides/slide7.xml"/><Relationship Id="rId15" Type="http://schemas.openxmlformats.org/officeDocument/2006/relationships/font" Target="fonts/RobotoThin-italic.fntdata"/><Relationship Id="rId14" Type="http://schemas.openxmlformats.org/officeDocument/2006/relationships/font" Target="fonts/RobotoThin-bold.fntdata"/><Relationship Id="rId17" Type="http://schemas.openxmlformats.org/officeDocument/2006/relationships/font" Target="fonts/Roboto-regular.fntdata"/><Relationship Id="rId16" Type="http://schemas.openxmlformats.org/officeDocument/2006/relationships/font" Target="fonts/RobotoThin-boldItalic.fntdata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c32b698731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c32b698731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c32b698731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c32b698731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87ad3207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87ad3207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87ad3207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87ad3207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8a830fd4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8a830fd4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c32b698731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c32b698731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figma.com/proto/ck5MWKy8P5DO6QVzBa1aae/HALO---Definition-Work?page-id=0%3A1&amp;node-id=104-209612&amp;viewport=-347%2C-6573%2C0.47&amp;t=MiFEndZ9NODyIC9I-1&amp;scaling=min-zoom&amp;content-scaling=fixed&amp;starting-point-node-id=104%3A209612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figma.com/proto/ck5MWKy8P5DO6QVzBa1aae/HALO---Definition-Work?page-id=282%3A120965&amp;node-id=329-1331&amp;viewport=106%2C405%2C0.07&amp;t=GXAdlbWb0X31qa9v-1&amp;scaling=min-zoom&amp;content-scaling=fixed&amp;starting-point-node-id=329%3A1331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50" y="-75"/>
            <a:ext cx="9144000" cy="5143500"/>
          </a:xfrm>
          <a:prstGeom prst="rect">
            <a:avLst/>
          </a:prstGeom>
          <a:solidFill>
            <a:srgbClr val="1D254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EoTT Progress </a:t>
            </a:r>
            <a:endParaRPr sz="42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&amp; DTT Concept</a:t>
            </a:r>
            <a:endParaRPr sz="42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681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F3F3F3"/>
                </a:solidFill>
                <a:latin typeface="Roboto Thin"/>
                <a:ea typeface="Roboto Thin"/>
                <a:cs typeface="Roboto Thin"/>
                <a:sym typeface="Roboto Thin"/>
              </a:rPr>
              <a:t>Honda HALO</a:t>
            </a:r>
            <a:endParaRPr sz="4200">
              <a:solidFill>
                <a:srgbClr val="F3F3F3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43509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June</a:t>
            </a:r>
            <a:r>
              <a:rPr lang="en" sz="21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, 2024</a:t>
            </a:r>
            <a:endParaRPr sz="21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6475" y="4326149"/>
            <a:ext cx="1416525" cy="574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50" y="-75"/>
            <a:ext cx="4572000" cy="5143500"/>
          </a:xfrm>
          <a:prstGeom prst="rect">
            <a:avLst/>
          </a:prstGeom>
          <a:solidFill>
            <a:srgbClr val="1D254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4950050" y="381000"/>
            <a:ext cx="3882300" cy="4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Agenda</a:t>
            </a: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4983624" y="798900"/>
            <a:ext cx="3763800" cy="3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D2542"/>
                </a:solidFill>
                <a:latin typeface="Roboto Medium"/>
                <a:ea typeface="Roboto Medium"/>
                <a:cs typeface="Roboto Medium"/>
                <a:sym typeface="Roboto Medium"/>
              </a:rPr>
              <a:t>EoTT Status</a:t>
            </a:r>
            <a:endParaRPr sz="1400">
              <a:solidFill>
                <a:srgbClr val="1D2542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Prototype review for refresh on interface concept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Functional build at current state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DTT Findings &amp; Recommendations</a:t>
            </a:r>
            <a:endParaRPr sz="14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Definition findings 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Solution concept prototype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Moving forward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3">
            <a:alphaModFix/>
          </a:blip>
          <a:srcRect b="0" l="14212" r="31457" t="0"/>
          <a:stretch/>
        </p:blipFill>
        <p:spPr>
          <a:xfrm>
            <a:off x="50" y="0"/>
            <a:ext cx="457199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381000" y="381000"/>
            <a:ext cx="38823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End of Test Tool</a:t>
            </a:r>
            <a:endParaRPr b="1"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381000" y="1469350"/>
            <a:ext cx="6998700" cy="30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EoTT Figma prototype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: Presented to review/refresh viewers of proposed solution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Roboto"/>
                <a:ea typeface="Roboto"/>
                <a:cs typeface="Roboto"/>
                <a:sym typeface="Roboto"/>
              </a:rPr>
              <a:t>EoTT Development demo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: Example of current status of the digital product solution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Roboto"/>
                <a:ea typeface="Roboto"/>
                <a:cs typeface="Roboto"/>
                <a:sym typeface="Roboto"/>
              </a:rPr>
              <a:t>Next steps</a:t>
            </a:r>
            <a:endParaRPr b="1"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Onsite on July 8th to test build with real test data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Launch product when Kaleb returns from paternity leave for GoKen weekend use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381000" y="771625"/>
            <a:ext cx="69987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Roboto"/>
                <a:ea typeface="Roboto"/>
                <a:cs typeface="Roboto"/>
                <a:sym typeface="Roboto"/>
              </a:rPr>
              <a:t>Development Status</a:t>
            </a:r>
            <a:endParaRPr b="1" sz="3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381000" y="381000"/>
            <a:ext cx="38823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Downtime Tracker Tool</a:t>
            </a:r>
            <a:endParaRPr b="1"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381000" y="1469350"/>
            <a:ext cx="6998700" cy="31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Definition findings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: Share what we found in May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engagement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DTT prototype</a:t>
            </a:r>
            <a:r>
              <a:rPr lang="en" sz="1300">
                <a:latin typeface="Roboto"/>
                <a:ea typeface="Roboto"/>
                <a:cs typeface="Roboto"/>
                <a:sym typeface="Roboto"/>
              </a:rPr>
              <a:t>: Recommendation for proposed solution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Next steps</a:t>
            </a:r>
            <a:endParaRPr b="1"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Review phase one and two concepts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 sz="1300">
                <a:latin typeface="Roboto"/>
                <a:ea typeface="Roboto"/>
                <a:cs typeface="Roboto"/>
                <a:sym typeface="Roboto"/>
              </a:rPr>
              <a:t>Discuss Cosworth needs (license and meetings)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381000" y="771625"/>
            <a:ext cx="69987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Roboto"/>
                <a:ea typeface="Roboto"/>
                <a:cs typeface="Roboto"/>
                <a:sym typeface="Roboto"/>
              </a:rPr>
              <a:t>Findings &amp; </a:t>
            </a:r>
            <a:r>
              <a:rPr b="1" lang="en" sz="3600">
                <a:latin typeface="Roboto"/>
                <a:ea typeface="Roboto"/>
                <a:cs typeface="Roboto"/>
                <a:sym typeface="Roboto"/>
              </a:rPr>
              <a:t>Recommendations</a:t>
            </a:r>
            <a:r>
              <a:rPr b="1" lang="en" sz="3600">
                <a:latin typeface="Roboto"/>
                <a:ea typeface="Roboto"/>
                <a:cs typeface="Roboto"/>
                <a:sym typeface="Roboto"/>
              </a:rPr>
              <a:t> </a:t>
            </a:r>
            <a:endParaRPr b="1" sz="3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/>
        </p:nvSpPr>
        <p:spPr>
          <a:xfrm>
            <a:off x="381000" y="381000"/>
            <a:ext cx="38823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Downtime Tracker Tool</a:t>
            </a:r>
            <a:endParaRPr b="1"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381000" y="1469350"/>
            <a:ext cx="8230200" cy="37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Phase One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Build out the DTT as a digital manual entry solution.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Value: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Improve reporting accuracy, reliability, convenience, and add standardized persistent data storage for reporting. Serve as a foundation for automation in Phase Two.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Phase Two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Integrate what we have learned about Cosworth data to be able to automate as much of the downtime tracking as possible.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Value: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Adds automation to the tool to programmatically track data downtime data and reduces the load on Technicians so they don’t need to remember to add a log into a manual system.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381000" y="771625"/>
            <a:ext cx="69987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Roboto"/>
                <a:ea typeface="Roboto"/>
                <a:cs typeface="Roboto"/>
                <a:sym typeface="Roboto"/>
              </a:rPr>
              <a:t>Proposed Phases</a:t>
            </a:r>
            <a:endParaRPr b="1" sz="3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/>
        </p:nvSpPr>
        <p:spPr>
          <a:xfrm>
            <a:off x="381000" y="890900"/>
            <a:ext cx="8230200" cy="40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b="1" lang="en" sz="1000">
                <a:latin typeface="Roboto"/>
                <a:ea typeface="Roboto"/>
                <a:cs typeface="Roboto"/>
                <a:sym typeface="Roboto"/>
              </a:rPr>
              <a:t>Accurate</a:t>
            </a:r>
            <a:r>
              <a:rPr b="1" lang="en" sz="1000">
                <a:latin typeface="Roboto"/>
                <a:ea typeface="Roboto"/>
                <a:cs typeface="Roboto"/>
                <a:sym typeface="Roboto"/>
              </a:rPr>
              <a:t> Downtime Tracking</a:t>
            </a:r>
            <a:endParaRPr b="1" sz="1000"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Add required fields to ensure all relevant data is captured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Constraints to ensure all data is within valid ranges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Remove transcription errors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b="1" lang="en" sz="1000">
                <a:latin typeface="Roboto"/>
                <a:ea typeface="Roboto"/>
                <a:cs typeface="Roboto"/>
                <a:sym typeface="Roboto"/>
              </a:rPr>
              <a:t>Faster Automated Excel Reporting</a:t>
            </a:r>
            <a:endParaRPr b="1" sz="1000"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Automatically export downtime data to Excel. This eliminates transcription time &amp; errors.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■"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Data is available immediately, rather than waiting for transcription to Excel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All data will also be stored in a </a:t>
            </a:r>
            <a:r>
              <a:rPr lang="en" sz="1000">
                <a:latin typeface="Roboto"/>
                <a:ea typeface="Roboto"/>
                <a:cs typeface="Roboto"/>
                <a:sym typeface="Roboto"/>
              </a:rPr>
              <a:t>database</a:t>
            </a:r>
            <a:r>
              <a:rPr lang="en" sz="1000">
                <a:latin typeface="Roboto"/>
                <a:ea typeface="Roboto"/>
                <a:cs typeface="Roboto"/>
                <a:sym typeface="Roboto"/>
              </a:rPr>
              <a:t>. This will help identify trends in facility downtime.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b="1" lang="en" sz="1000">
                <a:latin typeface="Roboto"/>
                <a:ea typeface="Roboto"/>
                <a:cs typeface="Roboto"/>
                <a:sym typeface="Roboto"/>
              </a:rPr>
              <a:t>Multiple Data Views for a Variety of Data Consumers</a:t>
            </a:r>
            <a:endParaRPr b="1" sz="1000"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</a:pPr>
            <a:r>
              <a:rPr b="1" lang="en" sz="1000">
                <a:latin typeface="Roboto"/>
                <a:ea typeface="Roboto"/>
                <a:cs typeface="Roboto"/>
                <a:sym typeface="Roboto"/>
              </a:rPr>
              <a:t>GoKen</a:t>
            </a:r>
            <a:r>
              <a:rPr b="1" lang="en" sz="1000">
                <a:latin typeface="Roboto"/>
                <a:ea typeface="Roboto"/>
                <a:cs typeface="Roboto"/>
                <a:sym typeface="Roboto"/>
              </a:rPr>
              <a:t>Client View</a:t>
            </a:r>
            <a:r>
              <a:rPr lang="en" sz="1000">
                <a:latin typeface="Roboto"/>
                <a:ea typeface="Roboto"/>
                <a:cs typeface="Roboto"/>
                <a:sym typeface="Roboto"/>
              </a:rPr>
              <a:t> - Summary of up and down time without internal details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</a:pPr>
            <a:r>
              <a:rPr b="1" lang="en" sz="1000">
                <a:latin typeface="Roboto"/>
                <a:ea typeface="Roboto"/>
                <a:cs typeface="Roboto"/>
                <a:sym typeface="Roboto"/>
              </a:rPr>
              <a:t>HALO Staff View  </a:t>
            </a:r>
            <a:r>
              <a:rPr lang="en" sz="1000">
                <a:latin typeface="Roboto"/>
                <a:ea typeface="Roboto"/>
                <a:cs typeface="Roboto"/>
                <a:sym typeface="Roboto"/>
              </a:rPr>
              <a:t>-  </a:t>
            </a:r>
            <a:r>
              <a:rPr lang="en" sz="1000">
                <a:latin typeface="Roboto"/>
                <a:ea typeface="Roboto"/>
                <a:cs typeface="Roboto"/>
                <a:sym typeface="Roboto"/>
              </a:rPr>
              <a:t>Detailed views for HALO technicians and management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○"/>
            </a:pPr>
            <a:r>
              <a:rPr b="1" lang="en" sz="1000">
                <a:latin typeface="Roboto"/>
                <a:ea typeface="Roboto"/>
                <a:cs typeface="Roboto"/>
                <a:sym typeface="Roboto"/>
              </a:rPr>
              <a:t>Reporting Views</a:t>
            </a:r>
            <a:r>
              <a:rPr lang="en" sz="1000">
                <a:latin typeface="Roboto"/>
                <a:ea typeface="Roboto"/>
                <a:cs typeface="Roboto"/>
                <a:sym typeface="Roboto"/>
              </a:rPr>
              <a:t> - View reports in selected date ranges, sorting, and filtering. Easily integrate with power BI, visualization, and other software as needed.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b="1" lang="en" sz="1000">
                <a:latin typeface="Roboto"/>
                <a:ea typeface="Roboto"/>
                <a:cs typeface="Roboto"/>
                <a:sym typeface="Roboto"/>
              </a:rPr>
              <a:t>Foundation for Automated Tracking</a:t>
            </a:r>
            <a:r>
              <a:rPr lang="en" sz="1000">
                <a:latin typeface="Roboto"/>
                <a:ea typeface="Roboto"/>
                <a:cs typeface="Roboto"/>
                <a:sym typeface="Roboto"/>
              </a:rPr>
              <a:t> via integration with Cosworth - research phase need due to long lead times (Cosworth engineer comms and facility time)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381000" y="193100"/>
            <a:ext cx="69987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Roboto"/>
                <a:ea typeface="Roboto"/>
                <a:cs typeface="Roboto"/>
                <a:sym typeface="Roboto"/>
              </a:rPr>
              <a:t>Detailed DTT Phase One Benefits</a:t>
            </a:r>
            <a:endParaRPr b="1" sz="3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/>
          <p:nvPr/>
        </p:nvSpPr>
        <p:spPr>
          <a:xfrm>
            <a:off x="50" y="-75"/>
            <a:ext cx="9144000" cy="5143500"/>
          </a:xfrm>
          <a:prstGeom prst="rect">
            <a:avLst/>
          </a:prstGeom>
          <a:solidFill>
            <a:srgbClr val="1D254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Thank You!</a:t>
            </a:r>
            <a:endParaRPr sz="4200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9"/>
          <p:cNvSpPr txBox="1"/>
          <p:nvPr>
            <p:ph idx="1" type="subTitle"/>
          </p:nvPr>
        </p:nvSpPr>
        <p:spPr>
          <a:xfrm>
            <a:off x="311700" y="2681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B7B7B7"/>
                </a:solidFill>
                <a:latin typeface="Roboto Light"/>
                <a:ea typeface="Roboto Light"/>
                <a:cs typeface="Roboto Light"/>
                <a:sym typeface="Roboto Light"/>
              </a:rPr>
              <a:t>We look forward to working with you!</a:t>
            </a:r>
            <a:endParaRPr sz="2400">
              <a:solidFill>
                <a:srgbClr val="B7B7B7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6475" y="4326149"/>
            <a:ext cx="1416525" cy="574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