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5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C46"/>
    <a:srgbClr val="C44546"/>
    <a:srgbClr val="005F72"/>
    <a:srgbClr val="F5EDD3"/>
    <a:srgbClr val="1C9888"/>
    <a:srgbClr val="005F68"/>
    <a:srgbClr val="48867E"/>
    <a:srgbClr val="0F6276"/>
    <a:srgbClr val="99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5701-0C90-4C28-88CA-7F18DDC7B148}" type="datetimeFigureOut">
              <a:rPr lang="es-CO" smtClean="0"/>
              <a:t>24/04/2017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E927-85DE-4DAD-B84C-A68151E356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29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5701-0C90-4C28-88CA-7F18DDC7B148}" type="datetimeFigureOut">
              <a:rPr lang="es-CO" smtClean="0"/>
              <a:t>24/04/2017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E927-85DE-4DAD-B84C-A68151E356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7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5701-0C90-4C28-88CA-7F18DDC7B148}" type="datetimeFigureOut">
              <a:rPr lang="es-CO" smtClean="0"/>
              <a:t>24/04/2017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E927-85DE-4DAD-B84C-A68151E356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14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5701-0C90-4C28-88CA-7F18DDC7B148}" type="datetimeFigureOut">
              <a:rPr lang="es-CO" smtClean="0"/>
              <a:t>24/04/2017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E927-85DE-4DAD-B84C-A68151E356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347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5701-0C90-4C28-88CA-7F18DDC7B148}" type="datetimeFigureOut">
              <a:rPr lang="es-CO" smtClean="0"/>
              <a:t>24/04/2017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E927-85DE-4DAD-B84C-A68151E356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703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5701-0C90-4C28-88CA-7F18DDC7B148}" type="datetimeFigureOut">
              <a:rPr lang="es-CO" smtClean="0"/>
              <a:t>24/04/2017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E927-85DE-4DAD-B84C-A68151E356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29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5701-0C90-4C28-88CA-7F18DDC7B148}" type="datetimeFigureOut">
              <a:rPr lang="es-CO" smtClean="0"/>
              <a:t>24/04/2017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E927-85DE-4DAD-B84C-A68151E356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920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5701-0C90-4C28-88CA-7F18DDC7B148}" type="datetimeFigureOut">
              <a:rPr lang="es-CO" smtClean="0"/>
              <a:t>24/04/2017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E927-85DE-4DAD-B84C-A68151E356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99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5701-0C90-4C28-88CA-7F18DDC7B148}" type="datetimeFigureOut">
              <a:rPr lang="es-CO" smtClean="0"/>
              <a:t>24/04/2017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E927-85DE-4DAD-B84C-A68151E356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23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5701-0C90-4C28-88CA-7F18DDC7B148}" type="datetimeFigureOut">
              <a:rPr lang="es-CO" smtClean="0"/>
              <a:t>24/04/2017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E927-85DE-4DAD-B84C-A68151E356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5701-0C90-4C28-88CA-7F18DDC7B148}" type="datetimeFigureOut">
              <a:rPr lang="es-CO" smtClean="0"/>
              <a:t>24/04/2017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E927-85DE-4DAD-B84C-A68151E356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9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12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5701-0C90-4C28-88CA-7F18DDC7B148}" type="datetimeFigureOut">
              <a:rPr lang="es-CO" smtClean="0"/>
              <a:t>24/04/2017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0E927-85DE-4DAD-B84C-A68151E356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967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2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solidFill>
            <a:srgbClr val="48867E"/>
          </a:solidFill>
          <a:effectLst>
            <a:outerShdw blurRad="838200" dist="762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  <a:latin typeface="Ancizar Sans Thin" panose="020B0402040300000003" pitchFamily="34" charset="0"/>
              </a:rPr>
              <a:t>QUINUANDES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solidFill>
            <a:srgbClr val="E7BC46"/>
          </a:solidFill>
          <a:effectLst>
            <a:outerShdw blurRad="317500" dist="241300" dir="5280000" algn="ctr" rotWithShape="0">
              <a:srgbClr val="000000">
                <a:alpha val="71000"/>
              </a:srgbClr>
            </a:outerShdw>
          </a:effectLst>
        </p:spPr>
        <p:txBody>
          <a:bodyPr/>
          <a:lstStyle/>
          <a:p>
            <a:r>
              <a:rPr lang="es-CO" b="1" dirty="0">
                <a:solidFill>
                  <a:schemeClr val="bg1"/>
                </a:solidFill>
                <a:latin typeface="Ancizar Sans" panose="020B0602040300000003" pitchFamily="34" charset="0"/>
              </a:rPr>
              <a:t>MARCELO ESCAMILLA</a:t>
            </a:r>
            <a:br>
              <a:rPr lang="es-CO" b="1" dirty="0">
                <a:solidFill>
                  <a:schemeClr val="bg1"/>
                </a:solidFill>
                <a:latin typeface="Ancizar Sans" panose="020B0602040300000003" pitchFamily="34" charset="0"/>
              </a:rPr>
            </a:br>
            <a:r>
              <a:rPr lang="es-CO" b="1" dirty="0">
                <a:solidFill>
                  <a:schemeClr val="bg1"/>
                </a:solidFill>
                <a:latin typeface="Ancizar Sans" panose="020B0602040300000003" pitchFamily="34" charset="0"/>
              </a:rPr>
              <a:t>DANIEL  ANGULO</a:t>
            </a:r>
            <a:br>
              <a:rPr lang="es-CO" b="1" dirty="0">
                <a:solidFill>
                  <a:schemeClr val="bg1"/>
                </a:solidFill>
                <a:latin typeface="Ancizar Sans" panose="020B0602040300000003" pitchFamily="34" charset="0"/>
              </a:rPr>
            </a:br>
            <a:r>
              <a:rPr lang="es-CO" b="1" dirty="0">
                <a:solidFill>
                  <a:schemeClr val="bg1"/>
                </a:solidFill>
                <a:latin typeface="Ancizar Sans" panose="020B0602040300000003" pitchFamily="34" charset="0"/>
              </a:rPr>
              <a:t>JUAN CÁRDENAS</a:t>
            </a:r>
          </a:p>
        </p:txBody>
      </p:sp>
      <p:pic>
        <p:nvPicPr>
          <p:cNvPr id="1026" name="Picture 2" descr="csm_guia_150-04_17b4a91239.jpg (2000×393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812" b="79644" l="75650" r="87250">
                        <a14:foregroundMark x1="82650" y1="27990" x2="79500" y2="29771"/>
                        <a14:foregroundMark x1="79500" y1="29771" x2="78350" y2="44784"/>
                        <a14:foregroundMark x1="78350" y1="44784" x2="78200" y2="60051"/>
                        <a14:foregroundMark x1="78200" y1="60051" x2="80500" y2="69975"/>
                        <a14:foregroundMark x1="80500" y1="69975" x2="83250" y2="68957"/>
                        <a14:foregroundMark x1="83250" y1="68957" x2="85450" y2="58015"/>
                        <a14:foregroundMark x1="85450" y1="58015" x2="85300" y2="41476"/>
                        <a14:foregroundMark x1="85300" y1="41476" x2="82700" y2="28753"/>
                        <a14:foregroundMark x1="79150" y1="22646" x2="77150" y2="32824"/>
                        <a14:foregroundMark x1="77150" y1="32824" x2="76050" y2="46310"/>
                        <a14:foregroundMark x1="76050" y1="46310" x2="76100" y2="61069"/>
                        <a14:foregroundMark x1="76100" y1="61069" x2="78350" y2="71756"/>
                        <a14:foregroundMark x1="78350" y1="71756" x2="80850" y2="77099"/>
                        <a14:foregroundMark x1="80850" y1="77099" x2="83950" y2="78372"/>
                        <a14:foregroundMark x1="83950" y1="78372" x2="86400" y2="69975"/>
                        <a14:foregroundMark x1="86400" y1="69975" x2="87250" y2="42239"/>
                        <a14:foregroundMark x1="87250" y1="42239" x2="85700" y2="31043"/>
                        <a14:foregroundMark x1="85700" y1="31043" x2="83050" y2="21120"/>
                        <a14:foregroundMark x1="83050" y1="21120" x2="80250" y2="19593"/>
                        <a14:foregroundMark x1="80250" y1="19593" x2="78950" y2="22646"/>
                        <a14:foregroundMark x1="76800" y1="36896" x2="76000" y2="50636"/>
                        <a14:foregroundMark x1="76000" y1="50636" x2="76350" y2="64377"/>
                        <a14:foregroundMark x1="76350" y1="64377" x2="79200" y2="76336"/>
                        <a14:foregroundMark x1="76650" y1="30025" x2="82550" y2="19593"/>
                        <a14:foregroundMark x1="82550" y1="19593" x2="85250" y2="22646"/>
                        <a14:foregroundMark x1="85250" y1="22646" x2="87200" y2="32824"/>
                        <a14:foregroundMark x1="87200" y1="32824" x2="87800" y2="63359"/>
                        <a14:foregroundMark x1="87800" y1="63359" x2="85900" y2="73282"/>
                        <a14:foregroundMark x1="85900" y1="73282" x2="83050" y2="80916"/>
                        <a14:foregroundMark x1="83050" y1="80916" x2="79800" y2="80916"/>
                        <a14:foregroundMark x1="79800" y1="80916" x2="77150" y2="73537"/>
                        <a14:foregroundMark x1="77150" y1="73537" x2="75550" y2="59796"/>
                        <a14:foregroundMark x1="75550" y1="59796" x2="75650" y2="40204"/>
                        <a14:foregroundMark x1="75650" y1="40204" x2="76650" y2="30534"/>
                        <a14:foregroundMark x1="83700" y1="80916" x2="80450" y2="82443"/>
                        <a14:foregroundMark x1="80450" y1="82443" x2="82700" y2="72774"/>
                        <a14:foregroundMark x1="82700" y1="72774" x2="83350" y2="79644"/>
                        <a14:foregroundMark x1="79550" y1="26718" x2="79200" y2="28499"/>
                        <a14:foregroundMark x1="85100" y1="48855" x2="81250" y2="46310"/>
                        <a14:foregroundMark x1="81250" y1="46310" x2="83850" y2="53181"/>
                        <a14:foregroundMark x1="83850" y1="53181" x2="84900" y2="47583"/>
                        <a14:foregroundMark x1="81750" y1="48346" x2="81600" y2="49109"/>
                        <a14:foregroundMark x1="82900" y1="21628" x2="81900" y2="17812"/>
                        <a14:foregroundMark x1="82400" y1="17812" x2="82400" y2="19847"/>
                        <a14:foregroundMark x1="80250" y1="19084" x2="82300" y2="19847"/>
                        <a14:backgroundMark x1="76800" y1="23155" x2="76800" y2="23155"/>
                        <a14:backgroundMark x1="86400" y1="21883" x2="86400" y2="21883"/>
                        <a14:backgroundMark x1="76950" y1="78880" x2="76950" y2="78880"/>
                        <a14:backgroundMark x1="87350" y1="78372" x2="87350" y2="783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469" t="16633" r="11407" b="15772"/>
          <a:stretch/>
        </p:blipFill>
        <p:spPr bwMode="auto">
          <a:xfrm>
            <a:off x="5527493" y="5516684"/>
            <a:ext cx="1325536" cy="134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6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9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0" dirty="0">
                <a:effectLst/>
              </a:rPr>
              <a:t> 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295791" y="1033209"/>
            <a:ext cx="3936649" cy="3539430"/>
          </a:xfrm>
          <a:prstGeom prst="rect">
            <a:avLst/>
          </a:prstGeom>
          <a:solidFill>
            <a:srgbClr val="C4454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7200" dirty="0">
                <a:solidFill>
                  <a:schemeClr val="bg1"/>
                </a:solidFill>
              </a:rPr>
              <a:t>EJEMPLO DE </a:t>
            </a:r>
            <a:r>
              <a:rPr lang="es-CO" sz="8000" dirty="0">
                <a:solidFill>
                  <a:schemeClr val="bg1"/>
                </a:solidFill>
              </a:rPr>
              <a:t>VISTAS</a:t>
            </a:r>
            <a:endParaRPr lang="es-CO" sz="72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https://lh4.googleusercontent.com/YZ3u2feGQCcO6FYe7XQv1dfWoFEoL8kFDP5iAWA9ipAlbSSTDTy0lOQGOtGKbqg2xURWmkjN2ZHpgQeorgy4tZe36j9cx-Z7XZcXIHWf1o3gsoRlRnYeoaY_oyE5hHM6UwZFhMRwP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43" y="1033209"/>
            <a:ext cx="6209018" cy="350801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lh4.googleusercontent.com/jgyUl1vULfP6t_Bb0ZTbI51kes86QyVCvZ6IoGCkznHr6O2GgKolJJu1SGMqz9v5QezBd8Gq_yoDQEco6OTjeyZtAbuuTFQCY6kl9yNYA61sX8z0zYtiLCS2q8ESshZrnU9X31ZzHt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2" y="4916552"/>
            <a:ext cx="10738849" cy="92390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1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9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0" dirty="0">
                <a:effectLst/>
              </a:rPr>
              <a:t> 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610991" y="1843951"/>
            <a:ext cx="3936649" cy="3539430"/>
          </a:xfrm>
          <a:prstGeom prst="rect">
            <a:avLst/>
          </a:prstGeom>
          <a:solidFill>
            <a:srgbClr val="C4454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7200" dirty="0">
                <a:solidFill>
                  <a:schemeClr val="bg1"/>
                </a:solidFill>
              </a:rPr>
              <a:t>EJEMPLO DE </a:t>
            </a:r>
            <a:r>
              <a:rPr lang="es-CO" sz="8000" dirty="0">
                <a:solidFill>
                  <a:schemeClr val="bg1"/>
                </a:solidFill>
              </a:rPr>
              <a:t>VISTAS</a:t>
            </a:r>
            <a:endParaRPr lang="es-CO" sz="7200" dirty="0">
              <a:solidFill>
                <a:schemeClr val="bg1"/>
              </a:solidFill>
            </a:endParaRPr>
          </a:p>
        </p:txBody>
      </p:sp>
      <p:pic>
        <p:nvPicPr>
          <p:cNvPr id="11269" name="Picture 5" descr="https://lh6.googleusercontent.com/HdrBVZMaYOz1GnUzmNc3yt6-EH8TPRwnXfHzK2uk3yujT8yYOJdXvGO8GSanGtLbbamUA1mESqwIMnRIINClhARSULxOCHGeYjoxQT-znzVJCUsz26CqPULVqRXJ4gLSZrv9j_P6cJ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50" y="3810889"/>
            <a:ext cx="5902486" cy="25524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lh6.googleusercontent.com/cKOrELEH1XXQGB91STFQSQCElVGleo3F5bEE6yjrZJC1-uZHUc9t2vpiaDTYON4fSYkfLtB-ydrA9w9mXmYz8arr1hobP3B9cjtvRLVjNcBSgHfrLIDT4_TdjDP9d4LuXNCDgFwrOe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97" y="851999"/>
            <a:ext cx="6732818" cy="27616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4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9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0" dirty="0">
                <a:effectLst/>
              </a:rPr>
              <a:t> 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1548103" y="376518"/>
            <a:ext cx="88582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>
                <a:solidFill>
                  <a:schemeClr val="bg1"/>
                </a:solidFill>
                <a:latin typeface="Ancizar Sans" panose="020B0602040300000003" pitchFamily="34" charset="0"/>
              </a:rPr>
              <a:t>DBMS </a:t>
            </a:r>
            <a:r>
              <a:rPr lang="es-CO" sz="6000" strike="sngStrike" dirty="0">
                <a:solidFill>
                  <a:schemeClr val="bg1"/>
                </a:solidFill>
                <a:latin typeface="Ancizar Sans" panose="020B0602040300000003" pitchFamily="34" charset="0"/>
              </a:rPr>
              <a:t>HACKS </a:t>
            </a:r>
            <a:r>
              <a:rPr lang="es-CO" sz="6000" dirty="0">
                <a:solidFill>
                  <a:schemeClr val="bg1"/>
                </a:solidFill>
                <a:latin typeface="Ancizar Sans" panose="020B0602040300000003" pitchFamily="34" charset="0"/>
              </a:rPr>
              <a:t>SUMMARY</a:t>
            </a:r>
          </a:p>
          <a:p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0" y="2112893"/>
            <a:ext cx="4824111" cy="4247317"/>
          </a:xfrm>
          <a:prstGeom prst="rect">
            <a:avLst/>
          </a:prstGeom>
          <a:solidFill>
            <a:srgbClr val="E7BC4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5400" dirty="0">
                <a:solidFill>
                  <a:schemeClr val="bg1"/>
                </a:solidFill>
                <a:latin typeface="Ancizar Sans" panose="020B0602040300000003" pitchFamily="34" charset="0"/>
              </a:rPr>
              <a:t>PUEDEN HABER MUCHOS USERS PERO SÓLO HAY ESPACIO PARA UN ROOT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767978" y="1974392"/>
            <a:ext cx="4656044" cy="4524315"/>
          </a:xfrm>
          <a:prstGeom prst="rect">
            <a:avLst/>
          </a:prstGeom>
          <a:solidFill>
            <a:srgbClr val="E7BC4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solidFill>
                  <a:schemeClr val="bg1"/>
                </a:solidFill>
                <a:latin typeface="Ancizar Sans" panose="020B0602040300000003" pitchFamily="34" charset="0"/>
              </a:rPr>
              <a:t>MANTÉN EN VISTAS A MUCHOS PARA MANTENER EL PODER EN UNOS POCOS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367889" y="1974393"/>
            <a:ext cx="4824111" cy="4524315"/>
          </a:xfrm>
          <a:prstGeom prst="rect">
            <a:avLst/>
          </a:prstGeom>
          <a:solidFill>
            <a:srgbClr val="E7BC4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7200" dirty="0">
                <a:solidFill>
                  <a:schemeClr val="bg1"/>
                </a:solidFill>
                <a:latin typeface="Ancizar Sans" panose="020B0602040300000003" pitchFamily="34" charset="0"/>
              </a:rPr>
              <a:t>UN BUEN MODELO AHORRA PROBLEMAS</a:t>
            </a:r>
          </a:p>
        </p:txBody>
      </p:sp>
    </p:spTree>
    <p:extLst>
      <p:ext uri="{BB962C8B-B14F-4D97-AF65-F5344CB8AC3E}">
        <p14:creationId xmlns:p14="http://schemas.microsoft.com/office/powerpoint/2010/main" val="105103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9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n para Truck icon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797" l="977" r="99023">
                        <a14:foregroundMark x1="20313" y1="79297" x2="20313" y2="79297"/>
                        <a14:foregroundMark x1="23828" y1="82617" x2="23828" y2="82617"/>
                        <a14:foregroundMark x1="28711" y1="84766" x2="28711" y2="84766"/>
                        <a14:foregroundMark x1="14648" y1="75781" x2="14648" y2="75781"/>
                        <a14:foregroundMark x1="10938" y1="83008" x2="10938" y2="83008"/>
                        <a14:foregroundMark x1="17773" y1="91992" x2="17773" y2="91992"/>
                        <a14:foregroundMark x1="20703" y1="79492" x2="20703" y2="79492"/>
                        <a14:foregroundMark x1="19727" y1="84961" x2="19727" y2="84961"/>
                        <a14:foregroundMark x1="16602" y1="82617" x2="16602" y2="82617"/>
                        <a14:foregroundMark x1="16602" y1="82031" x2="26563" y2="81836"/>
                        <a14:foregroundMark x1="26563" y1="81836" x2="17188" y2="89258"/>
                        <a14:foregroundMark x1="17188" y1="89258" x2="17969" y2="78320"/>
                        <a14:foregroundMark x1="17969" y1="78320" x2="18359" y2="77539"/>
                        <a14:foregroundMark x1="72656" y1="86328" x2="71875" y2="76367"/>
                        <a14:foregroundMark x1="71875" y1="76367" x2="75977" y2="85156"/>
                        <a14:foregroundMark x1="75977" y1="85156" x2="72266" y2="85352"/>
                        <a14:foregroundMark x1="93164" y1="63086" x2="97461" y2="72852"/>
                        <a14:foregroundMark x1="97461" y1="72852" x2="92773" y2="67188"/>
                        <a14:foregroundMark x1="5664" y1="38867" x2="7617" y2="75391"/>
                        <a14:foregroundMark x1="7617" y1="75391" x2="27148" y2="78711"/>
                        <a14:foregroundMark x1="27148" y1="78711" x2="50781" y2="76172"/>
                        <a14:foregroundMark x1="50781" y1="76172" x2="35156" y2="75781"/>
                        <a14:foregroundMark x1="35156" y1="75781" x2="24805" y2="81445"/>
                        <a14:foregroundMark x1="24805" y1="81445" x2="19531" y2="90039"/>
                        <a14:foregroundMark x1="19531" y1="90039" x2="12109" y2="83398"/>
                        <a14:foregroundMark x1="12109" y1="83398" x2="27344" y2="77734"/>
                        <a14:foregroundMark x1="27344" y1="77734" x2="42578" y2="77539"/>
                        <a14:foregroundMark x1="42578" y1="77539" x2="55273" y2="78125"/>
                        <a14:foregroundMark x1="55273" y1="78125" x2="66016" y2="77734"/>
                        <a14:foregroundMark x1="66016" y1="77734" x2="77930" y2="79883"/>
                        <a14:foregroundMark x1="77930" y1="79883" x2="75977" y2="89453"/>
                        <a14:foregroundMark x1="75977" y1="89453" x2="69922" y2="79297"/>
                        <a14:foregroundMark x1="69922" y1="79297" x2="83398" y2="76563"/>
                        <a14:foregroundMark x1="83398" y1="76563" x2="94531" y2="79297"/>
                        <a14:foregroundMark x1="73242" y1="90820" x2="73242" y2="90820"/>
                        <a14:foregroundMark x1="1367" y1="29297" x2="2539" y2="81250"/>
                        <a14:foregroundMark x1="8008" y1="78320" x2="977" y2="70117"/>
                        <a14:foregroundMark x1="977" y1="70117" x2="7031" y2="75781"/>
                        <a14:foregroundMark x1="89844" y1="65039" x2="99023" y2="72461"/>
                        <a14:foregroundMark x1="99023" y1="72461" x2="92188" y2="84766"/>
                        <a14:foregroundMark x1="92188" y1="84766" x2="86523" y2="74023"/>
                        <a14:foregroundMark x1="86523" y1="74023" x2="92188" y2="65430"/>
                        <a14:foregroundMark x1="92188" y1="65430" x2="92578" y2="65430"/>
                        <a14:backgroundMark x1="3906" y1="9766" x2="93945" y2="16797"/>
                        <a14:backgroundMark x1="93945" y1="16797" x2="81250" y2="20703"/>
                        <a14:backgroundMark x1="81250" y1="20703" x2="47461" y2="13867"/>
                        <a14:backgroundMark x1="47461" y1="13867" x2="9570" y2="14648"/>
                        <a14:backgroundMark x1="9570" y1="14648" x2="3906" y2="9375"/>
                        <a14:backgroundMark x1="7031" y1="93945" x2="19727" y2="93750"/>
                        <a14:backgroundMark x1="19727" y1="93750" x2="44336" y2="9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110" b="5505"/>
          <a:stretch/>
        </p:blipFill>
        <p:spPr bwMode="auto">
          <a:xfrm>
            <a:off x="3657600" y="1712741"/>
            <a:ext cx="4876800" cy="343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Factory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002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Grain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esultado de imagen para Grain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0" y="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esultado de imagen para Grain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4419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Resultado de imagen para Grain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53600" y="4419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3354266" y="2497976"/>
            <a:ext cx="54834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500" dirty="0">
                <a:solidFill>
                  <a:schemeClr val="bg1"/>
                </a:solidFill>
                <a:latin typeface="Ancizar Sans Black" panose="020B0A02040300000003" pitchFamily="34" charset="0"/>
              </a:rPr>
              <a:t>QUINUA</a:t>
            </a:r>
            <a:endParaRPr lang="es-CO" sz="2400" dirty="0">
              <a:solidFill>
                <a:schemeClr val="bg1"/>
              </a:solidFill>
              <a:latin typeface="Ancizar Sans Black" panose="020B0A02040300000003" pitchFamily="34" charset="0"/>
            </a:endParaRPr>
          </a:p>
        </p:txBody>
      </p:sp>
      <p:pic>
        <p:nvPicPr>
          <p:cNvPr id="2060" name="Picture 12" descr="Resultado de imagen para Prohibition icon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18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044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9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n para economics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83" y="681447"/>
            <a:ext cx="5265011" cy="526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DBMS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emoji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5566" y="133125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352006" y="2497976"/>
            <a:ext cx="94879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500" dirty="0">
                <a:solidFill>
                  <a:schemeClr val="bg1"/>
                </a:solidFill>
                <a:latin typeface="Ancizar Sans Black" panose="020B0A02040300000003" pitchFamily="34" charset="0"/>
              </a:rPr>
              <a:t>INFORMACIÓN</a:t>
            </a:r>
          </a:p>
        </p:txBody>
      </p:sp>
      <p:pic>
        <p:nvPicPr>
          <p:cNvPr id="3082" name="Picture 10" descr="Resultado de imagen para emoji OMG icon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143000"/>
            <a:ext cx="43338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86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42" presetClass="exit" presetSubtype="0" fill="hold" nodeType="after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9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Resultado de imagen para finn ico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n para heisenberg icon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828" b="73156" l="35667" r="65000">
                        <a14:foregroundMark x1="50000" y1="19467" x2="50000" y2="19467"/>
                        <a14:foregroundMark x1="35667" y1="44057" x2="35667" y2="44057"/>
                        <a14:foregroundMark x1="64000" y1="47131" x2="64000" y2="47131"/>
                        <a14:foregroundMark x1="50500" y1="66803" x2="50500" y2="66803"/>
                        <a14:foregroundMark x1="50333" y1="63934" x2="50333" y2="63934"/>
                        <a14:foregroundMark x1="56000" y1="59631" x2="46667" y2="59836"/>
                        <a14:foregroundMark x1="46667" y1="59836" x2="42833" y2="70287"/>
                        <a14:foregroundMark x1="42833" y1="70287" x2="51167" y2="73156"/>
                        <a14:foregroundMark x1="51167" y1="73156" x2="55833" y2="63115"/>
                        <a14:foregroundMark x1="55833" y1="63115" x2="54000" y2="61066"/>
                        <a14:foregroundMark x1="65000" y1="43033" x2="61667" y2="52664"/>
                        <a14:foregroundMark x1="50833" y1="22131" x2="49333" y2="17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90" t="16979" r="33467" b="23723"/>
          <a:stretch/>
        </p:blipFill>
        <p:spPr bwMode="auto">
          <a:xfrm>
            <a:off x="5029200" y="2050869"/>
            <a:ext cx="1894114" cy="275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727166" y="391885"/>
            <a:ext cx="10737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 dirty="0">
                <a:solidFill>
                  <a:schemeClr val="bg1"/>
                </a:solidFill>
                <a:latin typeface="Ancizar Sans Black" panose="020B0A02040300000003" pitchFamily="34" charset="0"/>
              </a:rPr>
              <a:t>FOMENTA EL CONSUMO</a:t>
            </a:r>
          </a:p>
        </p:txBody>
      </p:sp>
    </p:spTree>
    <p:extLst>
      <p:ext uri="{BB962C8B-B14F-4D97-AF65-F5344CB8AC3E}">
        <p14:creationId xmlns:p14="http://schemas.microsoft.com/office/powerpoint/2010/main" val="890887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9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mem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1496"/>
            <a:ext cx="4527116" cy="46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Restaurant simps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589" y="2576557"/>
            <a:ext cx="6920336" cy="3886381"/>
          </a:xfrm>
          <a:prstGeom prst="rect">
            <a:avLst/>
          </a:prstGeom>
          <a:noFill/>
          <a:ln>
            <a:solidFill>
              <a:srgbClr val="005F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30195" y="271849"/>
            <a:ext cx="10700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dirty="0">
                <a:solidFill>
                  <a:schemeClr val="bg1"/>
                </a:solidFill>
                <a:latin typeface="Ancizar Sans Thin" panose="020B0402040300000003" pitchFamily="34" charset="0"/>
              </a:rPr>
              <a:t>TIPOS DE CLIENTES</a:t>
            </a:r>
            <a:endParaRPr lang="es-CO" dirty="0">
              <a:solidFill>
                <a:schemeClr val="bg1"/>
              </a:solidFill>
              <a:latin typeface="Ancizar Sans Thin" panose="020B04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8230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9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17837" y="1618736"/>
            <a:ext cx="4485503" cy="3785652"/>
          </a:xfrm>
          <a:prstGeom prst="rect">
            <a:avLst/>
          </a:prstGeom>
          <a:solidFill>
            <a:srgbClr val="005F7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O" sz="8000" dirty="0">
                <a:solidFill>
                  <a:schemeClr val="bg1"/>
                </a:solidFill>
                <a:latin typeface="Ancizar Sans" panose="020B0602040300000003" pitchFamily="34" charset="0"/>
              </a:rPr>
              <a:t>MODELO</a:t>
            </a:r>
            <a:br>
              <a:rPr lang="es-CO" sz="8000" dirty="0">
                <a:solidFill>
                  <a:schemeClr val="bg1"/>
                </a:solidFill>
                <a:latin typeface="Ancizar Sans" panose="020B0602040300000003" pitchFamily="34" charset="0"/>
              </a:rPr>
            </a:br>
            <a:r>
              <a:rPr lang="es-CO" sz="8000" dirty="0">
                <a:solidFill>
                  <a:schemeClr val="bg1"/>
                </a:solidFill>
                <a:latin typeface="Ancizar Sans" panose="020B0602040300000003" pitchFamily="34" charset="0"/>
              </a:rPr>
              <a:t>ENTIDAD </a:t>
            </a:r>
            <a:br>
              <a:rPr lang="es-CO" sz="8000" dirty="0">
                <a:solidFill>
                  <a:schemeClr val="bg1"/>
                </a:solidFill>
                <a:latin typeface="Ancizar Sans" panose="020B0602040300000003" pitchFamily="34" charset="0"/>
              </a:rPr>
            </a:br>
            <a:r>
              <a:rPr lang="es-CO" sz="8000" dirty="0">
                <a:solidFill>
                  <a:schemeClr val="bg1"/>
                </a:solidFill>
                <a:latin typeface="Ancizar Sans" panose="020B0602040300000003" pitchFamily="34" charset="0"/>
              </a:rPr>
              <a:t>RELACIÓN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71" y="1058746"/>
            <a:ext cx="6510241" cy="490563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544784" y="2100651"/>
            <a:ext cx="5564659" cy="2554545"/>
          </a:xfrm>
          <a:prstGeom prst="rect">
            <a:avLst/>
          </a:prstGeom>
          <a:solidFill>
            <a:srgbClr val="005F7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O" sz="8000" dirty="0">
                <a:solidFill>
                  <a:schemeClr val="bg1"/>
                </a:solidFill>
                <a:latin typeface="Ancizar Sans" panose="020B0602040300000003" pitchFamily="34" charset="0"/>
              </a:rPr>
              <a:t>MODELO</a:t>
            </a:r>
            <a:br>
              <a:rPr lang="es-CO" sz="8000" dirty="0">
                <a:solidFill>
                  <a:schemeClr val="bg1"/>
                </a:solidFill>
                <a:latin typeface="Ancizar Sans" panose="020B0602040300000003" pitchFamily="34" charset="0"/>
              </a:rPr>
            </a:br>
            <a:r>
              <a:rPr lang="es-CO" sz="8000" dirty="0">
                <a:solidFill>
                  <a:schemeClr val="bg1"/>
                </a:solidFill>
                <a:latin typeface="Ancizar Sans" panose="020B0602040300000003" pitchFamily="34" charset="0"/>
              </a:rPr>
              <a:t>RELACIONAL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746"/>
            <a:ext cx="6388010" cy="48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46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9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481"/>
              </p:ext>
            </p:extLst>
          </p:nvPr>
        </p:nvGraphicFramePr>
        <p:xfrm>
          <a:off x="1513355" y="1263968"/>
          <a:ext cx="9165291" cy="4330065"/>
        </p:xfrm>
        <a:graphic>
          <a:graphicData uri="http://schemas.openxmlformats.org/drawingml/2006/table">
            <a:tbl>
              <a:tblPr/>
              <a:tblGrid>
                <a:gridCol w="1129372">
                  <a:extLst>
                    <a:ext uri="{9D8B030D-6E8A-4147-A177-3AD203B41FA5}">
                      <a16:colId xmlns:a16="http://schemas.microsoft.com/office/drawing/2014/main" val="2745030986"/>
                    </a:ext>
                  </a:extLst>
                </a:gridCol>
                <a:gridCol w="1715777">
                  <a:extLst>
                    <a:ext uri="{9D8B030D-6E8A-4147-A177-3AD203B41FA5}">
                      <a16:colId xmlns:a16="http://schemas.microsoft.com/office/drawing/2014/main" val="2457958757"/>
                    </a:ext>
                  </a:extLst>
                </a:gridCol>
                <a:gridCol w="3160071">
                  <a:extLst>
                    <a:ext uri="{9D8B030D-6E8A-4147-A177-3AD203B41FA5}">
                      <a16:colId xmlns:a16="http://schemas.microsoft.com/office/drawing/2014/main" val="2428468613"/>
                    </a:ext>
                  </a:extLst>
                </a:gridCol>
                <a:gridCol w="3160071">
                  <a:extLst>
                    <a:ext uri="{9D8B030D-6E8A-4147-A177-3AD203B41FA5}">
                      <a16:colId xmlns:a16="http://schemas.microsoft.com/office/drawing/2014/main" val="2353064497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Rol </a:t>
                      </a:r>
                      <a:endParaRPr lang="es-CO" sz="4000" b="0" i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Perfil</a:t>
                      </a:r>
                      <a:endParaRPr lang="es-CO" sz="4000" b="0" i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Descripción</a:t>
                      </a:r>
                      <a:endParaRPr lang="es-CO" sz="4000" b="0" i="0" dirty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Búsquedas</a:t>
                      </a:r>
                      <a:endParaRPr lang="es-CO" sz="4000" b="0" i="0" dirty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995111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root</a:t>
                      </a:r>
                      <a:endParaRPr lang="es-CO" sz="4000" b="0" i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Administrador/Gerente</a:t>
                      </a:r>
                      <a:endParaRPr lang="es-CO" sz="4000" b="0" i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Administrador/Gerente de la empresa Quinuandes</a:t>
                      </a:r>
                      <a:endParaRPr lang="es-CO" sz="4000" b="0" i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Acceso completo a la base de datos (tablas y vistas).</a:t>
                      </a:r>
                      <a:endParaRPr lang="es-CO" sz="4000" b="0" i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22237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Usuario/Consulta</a:t>
                      </a:r>
                      <a:endParaRPr lang="es-CO" sz="4000" b="0" i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Cliente</a:t>
                      </a:r>
                      <a:endParaRPr lang="es-CO" sz="4000" b="0" i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Cliente de la empresa.</a:t>
                      </a:r>
                      <a:endParaRPr lang="es-CO" sz="4000" b="0" i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Acceso muy limitado.</a:t>
                      </a:r>
                      <a:endParaRPr lang="es-CO" sz="4000" b="0" i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Acceso (Select) a las vistas (INV_CLIENTE_V)</a:t>
                      </a:r>
                      <a:endParaRPr lang="es-CO" sz="4000" b="0" i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663035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Usuario/Consulta</a:t>
                      </a:r>
                      <a:endParaRPr lang="es-CO" sz="4000" b="0" i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Empleado/Repartidor</a:t>
                      </a:r>
                      <a:endParaRPr lang="es-CO" sz="4000" b="0" i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Repartidor de la empresa.</a:t>
                      </a:r>
                      <a:endParaRPr lang="es-CO" sz="4000" b="0" i="0" dirty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Acceso limitado</a:t>
                      </a:r>
                      <a:endParaRPr lang="es-CO" sz="4000" b="0" i="0" dirty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Acceso (</a:t>
                      </a:r>
                      <a:r>
                        <a:rPr lang="es-CO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Select</a:t>
                      </a:r>
                      <a:r>
                        <a:rPr lang="es-CO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) a las vistas (</a:t>
                      </a:r>
                      <a:r>
                        <a:rPr lang="es-CO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Repartidor_tot</a:t>
                      </a:r>
                      <a:r>
                        <a:rPr lang="es-CO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, </a:t>
                      </a:r>
                      <a:r>
                        <a:rPr lang="es-CO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Repartidor_Dia</a:t>
                      </a:r>
                      <a:r>
                        <a:rPr lang="es-CO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Ancizar Sans" panose="020B0602040300000003" pitchFamily="34" charset="0"/>
                        </a:rPr>
                        <a:t>)</a:t>
                      </a:r>
                      <a:endParaRPr lang="es-CO" sz="4000" b="0" i="0" dirty="0">
                        <a:solidFill>
                          <a:schemeClr val="bg1"/>
                        </a:solidFill>
                        <a:effectLst/>
                        <a:latin typeface="Ancizar Sans" panose="020B0602040300000003" pitchFamily="34" charset="0"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033008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76450" y="2166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4740648" y="0"/>
            <a:ext cx="271070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r>
              <a:rPr lang="es-CO" sz="4400" dirty="0">
                <a:solidFill>
                  <a:schemeClr val="bg1"/>
                </a:solidFill>
                <a:latin typeface="Ancizar Sans" panose="020B0602040300000003" pitchFamily="34" charset="0"/>
              </a:rPr>
              <a:t>USUARIOS</a:t>
            </a:r>
            <a:endParaRPr lang="es-CO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9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https://lh4.googleusercontent.com/F_1EALmtrJ5TwG_Z393gWF94SkNVFN4g_KnqEtFMpiHZH4tKmStYvjWSkIbffD4tn03Wa3JNxQYMNWEQk2Tot80tXK2heR-SGMeoWnNDqD6zzg_L8LG2909FPNcts-LtgLMfxantW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070" y="345611"/>
            <a:ext cx="7534928" cy="4564637"/>
          </a:xfrm>
          <a:prstGeom prst="rect">
            <a:avLst/>
          </a:prstGeom>
          <a:noFill/>
          <a:ln>
            <a:solidFill>
              <a:srgbClr val="005F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0" dirty="0">
                <a:effectLst/>
              </a:rPr>
              <a:t> </a:t>
            </a:r>
            <a:endParaRPr lang="es-CO" dirty="0"/>
          </a:p>
        </p:txBody>
      </p:sp>
      <p:pic>
        <p:nvPicPr>
          <p:cNvPr id="8198" name="Picture 6" descr="https://lh4.googleusercontent.com/ov0DlUuvvsDji_78Pb6anr0jGbY2ri6yDWuS-1uWzJoLpQrjq1CqkyODnJVptMgAoS-grEtxYIt-Tf8eYukIwZ_LPMPGzIFwsgOeESp0sJTpkgXyGZXI2FyZnjNM-rj3jgDEK0sNvl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070" y="5070723"/>
            <a:ext cx="7534928" cy="1459468"/>
          </a:xfrm>
          <a:prstGeom prst="rect">
            <a:avLst/>
          </a:prstGeom>
          <a:noFill/>
          <a:ln>
            <a:solidFill>
              <a:srgbClr val="005F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242002" y="1659285"/>
            <a:ext cx="3936649" cy="3539430"/>
          </a:xfrm>
          <a:prstGeom prst="rect">
            <a:avLst/>
          </a:prstGeom>
          <a:solidFill>
            <a:srgbClr val="C4454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7200" dirty="0">
                <a:solidFill>
                  <a:schemeClr val="bg1"/>
                </a:solidFill>
              </a:rPr>
              <a:t>EJEMPLO DE </a:t>
            </a:r>
            <a:r>
              <a:rPr lang="es-CO" sz="8000" dirty="0">
                <a:solidFill>
                  <a:schemeClr val="bg1"/>
                </a:solidFill>
              </a:rPr>
              <a:t>VISTAS</a:t>
            </a:r>
            <a:endParaRPr lang="es-CO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2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9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0" dirty="0">
                <a:effectLst/>
              </a:rPr>
              <a:t> 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575132" y="1843951"/>
            <a:ext cx="3936649" cy="3539430"/>
          </a:xfrm>
          <a:prstGeom prst="rect">
            <a:avLst/>
          </a:prstGeom>
          <a:solidFill>
            <a:srgbClr val="C4454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O" sz="7200" dirty="0">
                <a:solidFill>
                  <a:schemeClr val="bg1"/>
                </a:solidFill>
              </a:rPr>
              <a:t>EJEMPLO DE </a:t>
            </a:r>
            <a:r>
              <a:rPr lang="es-CO" sz="8000" dirty="0">
                <a:solidFill>
                  <a:schemeClr val="bg1"/>
                </a:solidFill>
              </a:rPr>
              <a:t>VISTAS</a:t>
            </a:r>
            <a:endParaRPr lang="es-CO" sz="7200" dirty="0">
              <a:solidFill>
                <a:schemeClr val="bg1"/>
              </a:solidFill>
            </a:endParaRPr>
          </a:p>
        </p:txBody>
      </p:sp>
      <p:pic>
        <p:nvPicPr>
          <p:cNvPr id="9222" name="Picture 6" descr="https://lh6.googleusercontent.com/Oj9mHdGHMKC7Cyhtlk3SJXGsSkkBT7ojMFrQAcK9P5HV2hxmPbCgrLuMOWgRDK0H7a9MrISmpg3X1AA_aUJ54axEIMlQKuo2urNsxDbMDQ2dQj3ajTZNDLNxx23YBBV9qsst16vcSI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99" y="3883366"/>
            <a:ext cx="6283727" cy="245140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https://lh3.googleusercontent.com/Z8QkzG4GavWKIaAl-VScltKdfFqNRzF6-Kmi8LvH2FtLHliIMYzifJiPP7CGoBaMX9KUw2gqpQcWEMNkJ0j_x1-OtR_wlNkP1-ZhFtVPbDMcCGU1hz7xaG9VVxYTtBo_UsoqaAXwJU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99" y="349006"/>
            <a:ext cx="6223306" cy="343057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557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140</Words>
  <Application>Microsoft Office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Ancizar Sans</vt:lpstr>
      <vt:lpstr>Ancizar Sans Black</vt:lpstr>
      <vt:lpstr>Ancizar Sans Thin</vt:lpstr>
      <vt:lpstr>Arial</vt:lpstr>
      <vt:lpstr>Calibri</vt:lpstr>
      <vt:lpstr>Calibri Light</vt:lpstr>
      <vt:lpstr>Tema de Office</vt:lpstr>
      <vt:lpstr>QUINUANDES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QUINUANDES</dc:title>
  <dc:creator>Juan Cárdenas</dc:creator>
  <cp:lastModifiedBy>Juan Cárdenas</cp:lastModifiedBy>
  <cp:revision>12</cp:revision>
  <dcterms:created xsi:type="dcterms:W3CDTF">2017-04-24T10:31:29Z</dcterms:created>
  <dcterms:modified xsi:type="dcterms:W3CDTF">2017-04-24T12:09:41Z</dcterms:modified>
</cp:coreProperties>
</file>