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Inter"/>
      <p:regular r:id="rId32"/>
      <p:bold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Domin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AMXdh/SCQoiQ9UA1gKPAyvR2x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9A004C-F014-47B9-8035-1714C1402C07}">
  <a:tblStyle styleId="{B99A004C-F014-47B9-8035-1714C1402C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nter-bold.fntdata"/><Relationship Id="rId10" Type="http://schemas.openxmlformats.org/officeDocument/2006/relationships/slide" Target="slides/slide4.xml"/><Relationship Id="rId32" Type="http://schemas.openxmlformats.org/officeDocument/2006/relationships/font" Target="fonts/Inter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Domine-bold.fntdata"/><Relationship Id="rId16" Type="http://schemas.openxmlformats.org/officeDocument/2006/relationships/slide" Target="slides/slide10.xml"/><Relationship Id="rId38" Type="http://schemas.openxmlformats.org/officeDocument/2006/relationships/font" Target="fonts/Domi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1dc8d1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b1dc8d1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1dc8d1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eb1dc8d1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Given table is in 3NF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staff_no, interview_date ---&gt; room_no is not in BCNF as </a:t>
            </a:r>
            <a:r>
              <a:rPr b="1" lang="en">
                <a:solidFill>
                  <a:schemeClr val="dk1"/>
                </a:solidFill>
              </a:rPr>
              <a:t>staff_no, interview_date </a:t>
            </a:r>
            <a:r>
              <a:rPr lang="en">
                <a:solidFill>
                  <a:schemeClr val="dk1"/>
                </a:solidFill>
              </a:rPr>
              <a:t>is not candidate key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Update Anomaly: To update the room_no for SG5 on 2021-08-24, 2 rows must be updated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Convert into BCNF by reducing the relation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1dc8d1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b1dc8d1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e26c085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ae26c08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Logical database design is concerned with what, physical database design is concerned with how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Physical design is tailored to a specific DBMS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Physical design phase is not an isolated activity, there is often feedback between physical, logical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example, decision taken during physical design phase such as merging relationships together might affect the structure of logical data model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Steps include from designing base relations to tuning the database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Main objectives of physical database design is to store and access data in an efficient manner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b401e6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ab401e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Relations in logical model were validated to ensure that they were correctly structured using the technique of normalization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Follow standards for consistency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b401e6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eab401e6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b401e6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ab401e6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Important to choose the best possible datatype when building the column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38d0ba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eb38d0ba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Important to choose the best possible datatype when building the column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6a7656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d6a7656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Database object names cannot be reserved keyword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Maintaining database constraints differs according to the type of DBMS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d14143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ad14143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followers of an artist, number of monthly listeners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 derived attributes do not appear in the logical model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Choose the less expensive option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70132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e70132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6a76561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ed6a76561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kinds of derived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is dependent of self, without needing any joins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requires join, every time song is updated, update should be made in artist too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6a76561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d6a76561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types of columns: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Implemented: physical storage is always allocated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Computed: columns made from derivation, may be stored or calculated only when accessed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Designing general constraints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prevent free user to only have 50 playlist?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Besides these, optimization and monitoring needs to be done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6a76561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d6a7656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 of normalization is a logical database design that is structurally consistent and has minimal redundancy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Sometimes argued that a normalized database doesn’t provide maximum processing efficiency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Process of attempting to optimize performance of a database by duplicating certain attributes or joining relations together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Relaxing the normalization constraints imposed on the logical model to improve overall performance of the system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b1dc8d1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b1dc8d1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6a7656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d6a7656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given ER model,user and playlist are the entities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entities were created during the conceptual and logical design phase and validated through normalization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While fetching the playlist, to get the given output, the playlist has to join with the user entity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playlist are searched frequently and our output only needs user_name in created by section, user name can be duplicated in the playlist table itself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Consider the update frequency of user_name, In our case, let’s say once user_name is set, it cannot be updated, so duplicating user name in the playlist itself would reduce the joins and improve performance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Playlist which was a 3NF relation would be then converted into 2NF, as playlist_id→ user_id→ user_name dependency exist.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Additional data storage might be an issue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ae26c08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eae26c08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the purposes of normalization, identify functional dependencies between attributes of a relation that have a one to one relationship between the attributes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da7b7c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e8da7b7c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da7b7c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8da7b7c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purpose of discussion, let’s assume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is not time variant, ie. staff has only one position and only works in a branch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branch can exist only in one district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position held in a branch determines the salary, example: staff out of valley are provided extra bonuses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e26c08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ae26c08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the relational model, it is important to recognize that it is only 1NF that is critical in creating relations, all subsequent normal forms are optional.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avoid anomalies, we process upto 3NF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non primary key is fully functionally dependent on the primary key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e26c085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eae26c085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e26c08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ae26c08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e26c085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ae26c085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710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7981025" y="0"/>
            <a:ext cx="2368200" cy="2368200"/>
          </a:xfrm>
          <a:prstGeom prst="pie">
            <a:avLst>
              <a:gd fmla="val 5417700" name="adj1"/>
              <a:gd fmla="val 1620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062" y="1846600"/>
            <a:ext cx="3837276" cy="119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title"/>
          </p:nvPr>
        </p:nvSpPr>
        <p:spPr>
          <a:xfrm>
            <a:off x="2809600" y="3044475"/>
            <a:ext cx="4185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" name="Google Shape;15;p12"/>
          <p:cNvSpPr/>
          <p:nvPr/>
        </p:nvSpPr>
        <p:spPr>
          <a:xfrm>
            <a:off x="8566175" y="585150"/>
            <a:ext cx="1197900" cy="1197900"/>
          </a:xfrm>
          <a:prstGeom prst="pie">
            <a:avLst>
              <a:gd fmla="val 5417700" name="adj1"/>
              <a:gd fmla="val 1620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CB5B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6947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3">
    <p:bg>
      <p:bgPr>
        <a:solidFill>
          <a:srgbClr val="00CB5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 1">
  <p:cSld name="SECTION_HEADER_2_1_1">
    <p:bg>
      <p:bgPr>
        <a:solidFill>
          <a:srgbClr val="102B7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372700" y="297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>
                <a:solidFill>
                  <a:srgbClr val="00D8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 1 1">
  <p:cSld name="SECTION_HEADER_2_1_1_1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311700" y="297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>
                <a:solidFill>
                  <a:srgbClr val="102B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 1 1">
  <p:cSld name="CUSTOM_2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/>
        </p:nvSpPr>
        <p:spPr>
          <a:xfrm>
            <a:off x="3642225" y="-10775"/>
            <a:ext cx="5501700" cy="5186100"/>
          </a:xfrm>
          <a:prstGeom prst="rect">
            <a:avLst/>
          </a:prstGeom>
          <a:solidFill>
            <a:srgbClr val="F0F3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3904225" y="229625"/>
            <a:ext cx="45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4054350" y="971600"/>
            <a:ext cx="47379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F0F3F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D86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6019950" y="-1905000"/>
            <a:ext cx="3517200" cy="3390900"/>
          </a:xfrm>
          <a:prstGeom prst="ellipse">
            <a:avLst/>
          </a:prstGeom>
          <a:noFill/>
          <a:ln cap="flat" cmpd="sng" w="9525">
            <a:solidFill>
              <a:srgbClr val="00D8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rgbClr val="102B7B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0"/>
            <a:ext cx="769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D86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">
  <p:cSld name="CUSTOM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-37900" y="-21300"/>
            <a:ext cx="3776700" cy="5186100"/>
          </a:xfrm>
          <a:prstGeom prst="rect">
            <a:avLst/>
          </a:prstGeom>
          <a:solidFill>
            <a:srgbClr val="102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280975" y="434500"/>
            <a:ext cx="3000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280975" y="1378800"/>
            <a:ext cx="30348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1366724" y="592175"/>
            <a:ext cx="641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Font typeface="Inter"/>
              <a:buNone/>
              <a:defRPr sz="5200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1366725" y="2681725"/>
            <a:ext cx="746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>
            <a:off x="171600" y="3502025"/>
            <a:ext cx="3517200" cy="3390900"/>
          </a:xfrm>
          <a:prstGeom prst="ellipse">
            <a:avLst/>
          </a:prstGeom>
          <a:noFill/>
          <a:ln cap="flat" cmpd="sng" w="9525">
            <a:solidFill>
              <a:srgbClr val="00D8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 1">
  <p:cSld name="CUSTOM_2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5367300" y="-10775"/>
            <a:ext cx="3776700" cy="5186100"/>
          </a:xfrm>
          <a:prstGeom prst="rect">
            <a:avLst/>
          </a:prstGeom>
          <a:solidFill>
            <a:srgbClr val="102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5686175" y="445025"/>
            <a:ext cx="3000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686175" y="1389325"/>
            <a:ext cx="30348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">
  <p:cSld name="SECTION_HEADER_2_1">
    <p:bg>
      <p:bgPr>
        <a:solidFill>
          <a:srgbClr val="102B7B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10425"/>
            <a:ext cx="8520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Font typeface="Inter"/>
              <a:buNone/>
              <a:defRPr b="0" i="0" sz="24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ding-guidelines.lftechnology.com/docs/rdbms/rdbms-naming-conven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4797200" y="3469325"/>
            <a:ext cx="4185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700">
                <a:latin typeface="Domine"/>
                <a:ea typeface="Domine"/>
                <a:cs typeface="Domine"/>
                <a:sym typeface="Domine"/>
              </a:rPr>
              <a:t>Database Design</a:t>
            </a:r>
            <a:endParaRPr sz="37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1dc8d1d7_0_14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relation is in BCNF if and only if every determinant is a candidate key.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BCNF is based on functional dependencies that take into account all candidate keys in a relation.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test whether a relation is in BCNF, identify all the determinants and make sure that they are candidate keys.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BCNF is a stronger form of 3NF, such that every relation in BCNF is also in 3NF.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between 3NF and BCNF is that for A→B, the functional dependency exist even if A is not a candidate key. But for BCNF, A must be a candidate key.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Violation of BCNF is rare and it may happen only under certain conditions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contains two or more composite keys or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Candidate keys overlap, i.e. at least one attribute in common</a:t>
            </a:r>
            <a:endParaRPr/>
          </a:p>
        </p:txBody>
      </p:sp>
      <p:sp>
        <p:nvSpPr>
          <p:cNvPr id="131" name="Google Shape;131;geb1dc8d1d7_0_1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Boyce-Codd Normal Form (BCNF)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1dc8d1d7_0_24"/>
          <p:cNvSpPr txBox="1"/>
          <p:nvPr>
            <p:ph idx="1" type="body"/>
          </p:nvPr>
        </p:nvSpPr>
        <p:spPr>
          <a:xfrm>
            <a:off x="4334600" y="551650"/>
            <a:ext cx="47394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table represents information about client interviews. Staff involved in an interview are allocated a specific room on a day of interview. A client is interviewed only once a day but can have further interview on later dates. However a room might be allocated to several staffs throughout the day.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eb1dc8d1d7_0_2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BCNF Example:</a:t>
            </a:r>
            <a:endParaRPr/>
          </a:p>
        </p:txBody>
      </p:sp>
      <p:sp>
        <p:nvSpPr>
          <p:cNvPr id="138" name="Google Shape;138;geb1dc8d1d7_0_24"/>
          <p:cNvSpPr txBox="1"/>
          <p:nvPr/>
        </p:nvSpPr>
        <p:spPr>
          <a:xfrm>
            <a:off x="324500" y="2600575"/>
            <a:ext cx="85842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1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Candidate Keys:</a:t>
            </a: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 </a:t>
            </a:r>
            <a:r>
              <a:rPr b="0" i="0" lang="en" sz="1400" u="sng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(client_no, interview_date)</a:t>
            </a: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, (staff_no, interview_date, interview_time), (room_no, interview_date, interview_time)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1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Functional Dependencies:</a:t>
            </a:r>
            <a:endParaRPr b="1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client_no, interview_date ---&gt; interview_time, staff_no, room_no </a:t>
            </a:r>
            <a:r>
              <a:rPr b="1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(PK)</a:t>
            </a:r>
            <a:endParaRPr b="1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staff_no, interview_date, interview_time ---&gt; client_no </a:t>
            </a:r>
            <a:r>
              <a:rPr b="1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(CK)</a:t>
            </a:r>
            <a:endParaRPr b="1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room_no, interview_date, interview_time ---&gt; staff_no, client_no </a:t>
            </a:r>
            <a:r>
              <a:rPr b="1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(CK)</a:t>
            </a:r>
            <a:endParaRPr b="1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staff_no, interview_date ---&gt; room_no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9" name="Google Shape;139;geb1dc8d1d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25" y="1102600"/>
            <a:ext cx="4018226" cy="130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1dc8d1d7_0_35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BCNF Example:</a:t>
            </a:r>
            <a:endParaRPr/>
          </a:p>
        </p:txBody>
      </p:sp>
      <p:sp>
        <p:nvSpPr>
          <p:cNvPr id="145" name="Google Shape;145;geb1dc8d1d7_0_35"/>
          <p:cNvSpPr txBox="1"/>
          <p:nvPr/>
        </p:nvSpPr>
        <p:spPr>
          <a:xfrm>
            <a:off x="279900" y="2778425"/>
            <a:ext cx="858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It is not always desirable to transform a relation to BCNF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Decision on whether to stop at 3NF or proceed to BCNF is dependent upon the amount of redundancy 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For example, if a staff conducts only one interview per day, relation won’t have redundancy and decomposition to BCNF is not helpful.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46" name="Google Shape;146;geb1dc8d1d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4375"/>
            <a:ext cx="34956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dc8d1d7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9150" y="1104363"/>
            <a:ext cx="31813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e26c085a_1_20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Physical Data Model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b401e644_0_15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normalization is complete, pretty much everything is ready for implementation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  the database from blueprint into an actual functioning database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Steps for Physical Model Implementation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Choosing the database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Choosing names and standards to follow while naming database objects as well as writing queries: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Leapfrog Standard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Finalize the implementation keys for the model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Determining domains: Choosing data type, nullability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schemas: setting up groups of database objects for usage and security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database objects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ab401e644_0_15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Physical Model Implementation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b401e644_0_61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Selection of DBMS software is critical to the information system’s smooth functioning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Advantages and limitations of the proposed DBMS software should be carefully studied.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Factors that affect the selection of DBMS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Original purchase price, maintenance cost,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DBMS Feature and Tools: 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ab401e644_0_61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DBMS Software Selection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b401e644_0_53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datatype might be more efficient than another of similar type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Integer data can be stored in an integer datatype, numeric datatype, floating-point datatype, or even varchar type, but these data types are certainly not alike in implementation or performance.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large table just saving few bytes makes difference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ab401e644_0_5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Choosing the right datatype</a:t>
            </a:r>
            <a:endParaRPr/>
          </a:p>
        </p:txBody>
      </p:sp>
      <p:graphicFrame>
        <p:nvGraphicFramePr>
          <p:cNvPr id="171" name="Google Shape;171;geab401e644_0_53"/>
          <p:cNvGraphicFramePr/>
          <p:nvPr/>
        </p:nvGraphicFramePr>
        <p:xfrm>
          <a:off x="839475" y="28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{B99A004C-F014-47B9-8035-1714C1402C07}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Bytes Saved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Rows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Total Storage Saved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10,000,000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76 MB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1,000,000,000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7.6 GB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10,000,000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153 MB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1,000,000,000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15.3 GB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38d0ba6c_2_0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Implicit Conversion Performance Issues</a:t>
            </a:r>
            <a:endParaRPr/>
          </a:p>
        </p:txBody>
      </p:sp>
      <p:sp>
        <p:nvSpPr>
          <p:cNvPr id="177" name="Google Shape;177;geb38d0ba6c_2_0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Implicit Conversion: Conversion from one data type to another to be able to make a comparison and that conversion wasn’t specified in the query.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Implicit conversion can impact performance if the conversion has to be applied to every row to perform the comparison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Suppose user_id is stored as string in a table and the query supplies the user_id as integer</a:t>
            </a:r>
            <a:endParaRPr/>
          </a:p>
          <a:p>
            <a:pPr indent="0" lvl="0" marL="457200" rtl="0" algn="just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playlist</a:t>
            </a:r>
            <a:endParaRPr sz="130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3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3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6a765612_1_1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Creating base relations</a:t>
            </a:r>
            <a:endParaRPr/>
          </a:p>
        </p:txBody>
      </p:sp>
      <p:pic>
        <p:nvPicPr>
          <p:cNvPr id="183" name="Google Shape;183;ged6a765612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4400" y="1059475"/>
            <a:ext cx="3826200" cy="21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d6a765612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59475"/>
            <a:ext cx="4512212" cy="199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d141432c_0_18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Derived Attributes: whose value can be found out by examining other attributes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Scenario: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of </a:t>
            </a:r>
            <a:r>
              <a:rPr b="1" lang="en"/>
              <a:t>muser</a:t>
            </a:r>
            <a:endParaRPr b="1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number of songs release by an </a:t>
            </a:r>
            <a:r>
              <a:rPr b="1" lang="en"/>
              <a:t>artist</a:t>
            </a:r>
            <a:endParaRPr b="1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Whether to store a derived attribute of calculate each time depends on 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cost to store the derived data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to calculate it each time</a:t>
            </a:r>
            <a:endParaRPr/>
          </a:p>
        </p:txBody>
      </p:sp>
      <p:sp>
        <p:nvSpPr>
          <p:cNvPr id="190" name="Google Shape;190;gead141432c_0_18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Representation of Derived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70132967_0_0"/>
          <p:cNvSpPr txBox="1"/>
          <p:nvPr>
            <p:ph type="title"/>
          </p:nvPr>
        </p:nvSpPr>
        <p:spPr>
          <a:xfrm>
            <a:off x="1597125" y="2042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Day 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d6a765612_1_20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Derived Data</a:t>
            </a:r>
            <a:endParaRPr/>
          </a:p>
        </p:txBody>
      </p:sp>
      <p:pic>
        <p:nvPicPr>
          <p:cNvPr id="196" name="Google Shape;196;ged6a765612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50" y="966775"/>
            <a:ext cx="73437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d6a765612_1_26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Derived Data using Computed Column</a:t>
            </a:r>
            <a:endParaRPr/>
          </a:p>
        </p:txBody>
      </p:sp>
      <p:pic>
        <p:nvPicPr>
          <p:cNvPr id="202" name="Google Shape;202;ged6a765612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900" y="907075"/>
            <a:ext cx="50101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d6a765612_1_15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Denormalization is a strategy used on a previously-normalized database to increase performance.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database optimization technique in which we add redundant data to one or more tables.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 general rule of thumb, if performance is unsatisfactory and relation has a low update and high query rate, denormalization may be a viable option.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Why Denormalization?</a:t>
            </a:r>
            <a:endParaRPr b="1"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Retrieving data is faster since fewer joins are required.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Queries to retrieve data can be simpler.</a:t>
            </a:r>
            <a:endParaRPr/>
          </a:p>
        </p:txBody>
      </p:sp>
      <p:sp>
        <p:nvSpPr>
          <p:cNvPr id="208" name="Google Shape;208;ged6a765612_1_15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Denormalization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dc8d1d7_0_19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Denormalization may speed up retrievals but can slow down updates.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always application specific and needs to be re-evaluated if the application changes.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increase the size of relations.</a:t>
            </a:r>
            <a:endParaRPr/>
          </a:p>
        </p:txBody>
      </p:sp>
      <p:sp>
        <p:nvSpPr>
          <p:cNvPr id="214" name="Google Shape;214;geb1dc8d1d7_0_19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Disadvantages of Denormalization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6a765612_0_1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Denormalization</a:t>
            </a:r>
            <a:endParaRPr/>
          </a:p>
        </p:txBody>
      </p:sp>
      <p:pic>
        <p:nvPicPr>
          <p:cNvPr id="220" name="Google Shape;220;ged6a76561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2976" y="1042338"/>
            <a:ext cx="2411325" cy="30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d6a765612_0_1"/>
          <p:cNvSpPr txBox="1"/>
          <p:nvPr/>
        </p:nvSpPr>
        <p:spPr>
          <a:xfrm>
            <a:off x="205500" y="1042350"/>
            <a:ext cx="608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Given are the ER model from our logical design phase the screenshot of information retrieved while querying the playlist.</a:t>
            </a:r>
            <a:endParaRPr b="0" i="0" sz="14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222" name="Google Shape;222;ged6a765612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50" y="1825625"/>
            <a:ext cx="4399257" cy="31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✌</a:t>
            </a: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e26c085a_0_89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Constraint that determines the relationship of one attribute to another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every relation R, attribute B is functionally dependent on attribute A, if value of A can uniquely determine the value of B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FD representation: A → B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Determinant: </a:t>
            </a:r>
            <a:r>
              <a:rPr lang="en"/>
              <a:t>Attribute or group of attributes on LHS of FD diagram</a:t>
            </a:r>
            <a:r>
              <a:rPr b="1" lang="en"/>
              <a:t>	</a:t>
            </a:r>
            <a:endParaRPr b="1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Dependent: </a:t>
            </a:r>
            <a:r>
              <a:rPr lang="en"/>
              <a:t>Attribute or group of attributes on RHS of FD diagram</a:t>
            </a:r>
            <a:r>
              <a:rPr b="1" lang="en"/>
              <a:t>	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ae26c085a_0_89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Functional Dependencies</a:t>
            </a:r>
            <a:endParaRPr/>
          </a:p>
        </p:txBody>
      </p:sp>
      <p:pic>
        <p:nvPicPr>
          <p:cNvPr id="82" name="Google Shape;82;geae26c085a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975" y="3357425"/>
            <a:ext cx="5474499" cy="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da7b7cd2_0_1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Full Functional Dependency:  </a:t>
            </a:r>
            <a:r>
              <a:rPr lang="en"/>
              <a:t>A and B are attributes of a relation, B is fully functionally dependent on A, if B is functionally dependent on A, but not on any proper subset of A.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Partial Dependency: </a:t>
            </a:r>
            <a:r>
              <a:rPr lang="en"/>
              <a:t>A→B is</a:t>
            </a:r>
            <a:r>
              <a:rPr b="1" lang="en"/>
              <a:t> </a:t>
            </a:r>
            <a:r>
              <a:rPr lang="en"/>
              <a:t>a partial dependency if there are some attribute than be removed from A and yet the dependency still holds.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Transitive Dependency: </a:t>
            </a:r>
            <a:r>
              <a:rPr lang="en"/>
              <a:t>A, B and C are attributes of a relation such that A→B  and B→C , then C is transitively dependent on A via B.</a:t>
            </a:r>
            <a:r>
              <a:rPr b="1" lang="en"/>
              <a:t>	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8da7b7cd2_0_1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Full, Partial and Transitive Dependency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da7b7cd2_0_7"/>
          <p:cNvSpPr txBox="1"/>
          <p:nvPr>
            <p:ph idx="1" type="body"/>
          </p:nvPr>
        </p:nvSpPr>
        <p:spPr>
          <a:xfrm>
            <a:off x="438300" y="2571750"/>
            <a:ext cx="81249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staff_no ---&gt; staff_name, position, salary, branch_no, branch_address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branch_no, position ---&gt; salary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branch_no ---&gt;	branch_address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branch_address ---&gt; branch_no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staff_no, branch_no ---&gt; branch_address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staff_no ---&gt; branch_no ---&gt; branch_address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e8da7b7cd2_0_7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Functional Dependency Examples</a:t>
            </a:r>
            <a:endParaRPr/>
          </a:p>
        </p:txBody>
      </p:sp>
      <p:pic>
        <p:nvPicPr>
          <p:cNvPr id="95" name="Google Shape;95;ge8da7b7cd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250" y="907075"/>
            <a:ext cx="5946450" cy="13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26c085a_0_34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entity type is in second normal form (2NF) when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in 1NF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non prime attributes don’t have partial dependency.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Second Normal Form applies to relations with composite keys, i.e. relations with a primary key composed of two or more attributes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relation with single-attribute primary key is automatically in at least 2NF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eae26c085a_0_3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Second Normal Form (2NF)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e26c085a_0_95"/>
          <p:cNvSpPr txBox="1"/>
          <p:nvPr>
            <p:ph idx="1" type="body"/>
          </p:nvPr>
        </p:nvSpPr>
        <p:spPr>
          <a:xfrm>
            <a:off x="311700" y="956300"/>
            <a:ext cx="49734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a table in 1NF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Candidate key: {std_id, course_id}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 prime attribute: std_name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Since, std_name is dependent on std_id, which is a subset of candidate key, partial dependency exists and this table is not in 2NF.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Converting it to 2NF:</a:t>
            </a:r>
            <a:endParaRPr b="1"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tbl_student, std_name is fully dependent on std_id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tbl_student_course, std_id and course_id form candidate key, and no non prime attributes are present.</a:t>
            </a:r>
            <a:endParaRPr/>
          </a:p>
        </p:txBody>
      </p:sp>
      <p:sp>
        <p:nvSpPr>
          <p:cNvPr id="107" name="Google Shape;107;geae26c085a_0_95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2NF Example:</a:t>
            </a:r>
            <a:endParaRPr/>
          </a:p>
        </p:txBody>
      </p:sp>
      <p:pic>
        <p:nvPicPr>
          <p:cNvPr id="108" name="Google Shape;108;geae26c085a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250" y="0"/>
            <a:ext cx="27622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eae26c085a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625" y="3107450"/>
            <a:ext cx="18383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eae26c085a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950" y="2888375"/>
            <a:ext cx="1771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e26c085a_0_39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entity type is in third normal form (3NF) when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in second normal form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Transitive dependency is not present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other words, prime attribute can determine non-prime attribute but that non prime attribute should not determine another non-prime attribute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Example: X -&gt; Y -&gt; Z where,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is prime attribute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 is non-prime attribute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 is non-prime attribute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called transitive dependency.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ae26c085a_0_39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Third Normal Form (3NF)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e26c085a_0_103"/>
          <p:cNvSpPr txBox="1"/>
          <p:nvPr>
            <p:ph idx="1" type="body"/>
          </p:nvPr>
        </p:nvSpPr>
        <p:spPr>
          <a:xfrm>
            <a:off x="311700" y="956300"/>
            <a:ext cx="55809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Consider a table in 2NF	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std_id (PK) is determining std_name however, city_code is determining city, since both city_code and city are non-primary attributes the table is not in 3NF.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Converting it to 3NF:</a:t>
            </a:r>
            <a:endParaRPr/>
          </a:p>
        </p:txBody>
      </p:sp>
      <p:sp>
        <p:nvSpPr>
          <p:cNvPr id="122" name="Google Shape;122;geae26c085a_0_10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3NF Example</a:t>
            </a:r>
            <a:endParaRPr/>
          </a:p>
        </p:txBody>
      </p:sp>
      <p:pic>
        <p:nvPicPr>
          <p:cNvPr id="123" name="Google Shape;123;geae26c085a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700" y="303175"/>
            <a:ext cx="31813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ae26c085a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1300" y="2991525"/>
            <a:ext cx="23812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ae26c085a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7150" y="2991525"/>
            <a:ext cx="1685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