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Inter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Domine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FwXsaHMdR4d+e9IeUtgdu2kZ0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7BB311-0A32-4D4E-AAD9-3F7C421F7158}">
  <a:tblStyle styleId="{9E7BB311-0A32-4D4E-AAD9-3F7C421F71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Domine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Domin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b539cfa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b539cf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M:N relationship is not supported directly in the relational environment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Implemented by creating a bridge entity with 1:M relationship between the original entities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Which primary key to use? : either combination of both FKs or a new PK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Additional attributes can be added to bridge entity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Bridge entity contains multiple occurrence of FKs, Does this creates redundancy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7550aac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b7550aac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Validate against user transactions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Check integrity constraints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integrity checks are required rather than how this might be achieved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Required data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Attribute domain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Multiplicity</a:t>
            </a:r>
            <a:endParaRPr/>
          </a:p>
          <a:p>
            <a: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Entity and referential integrity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e26c085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ae26c085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normalization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Problems with redundant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normalization can be used in database design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Concept of functional dependencies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UNF → BCNF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ae26c08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ae26c08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Normalization- formal technique than can be used at any stage of database design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Two main approaches: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Bottom up standalone database design technique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 technique to check the structure of ER modeling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ab401e64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ab401e6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e26c085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eae26c085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Insert Anomaly: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new staff is to be added, branch details should be added as well and this should be consistent with existing data.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insert new branch, that currently has no staff, it is necessary to enter null values for other columns. Since staff_no is a PK, attempting to enter nulls violates entity integrity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Delete Anomaly: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 a records that represents the last staff located at that branch, the details of the branch are also lost from the database.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Update Anomaly: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branch_address for B003 has to be updated, multiple rows should be updated. If not, database will become inconsistent.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ae26c08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ae26c08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important properties associated with decomposition of larger relations into smaller relations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Loseless-join: any instance of original relation can be identified from corresponding instances from smaller relations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Dependency preservation: constraint on original relationship can be maintained by simply enforcing some constraint on each of smaller relations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e26c08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ae26c08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e26c085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eae26c085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Flattening: creating extra rows or columns for redundant data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Flattening tables can create more redundancy than the UNF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only student is taking more than 10 courses, the second representation will include unnecessary amount of rows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ae26c085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eae26c08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8f2e397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ed8f2e397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e26c08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eae26c08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get the data broken down to the level in which you will query it, life will be easier, SQL will be easier to write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ae26c08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eae26c08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Logical data model is the source of information for the physical design phase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ae26c08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ae26c08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Enforce appropriate standards to be used in the documentation of design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Failure to standardize documentation often lead to poor design work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of the data-modeling process, are not necessarily performed sequentially, but in an iterative manner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b401e6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eab401e6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Domain is a pool of values from which one or more attributes draw their values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Concept of domain is used to specify template for data type and columns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Domain information helps to maintain consistency	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d14143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ead14143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Simple/Composite attributes: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Whether attributes is simple or composite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Option to represent </a:t>
            </a:r>
            <a:r>
              <a:rPr b="1" lang="en">
                <a:solidFill>
                  <a:schemeClr val="dk1"/>
                </a:solidFill>
              </a:rPr>
              <a:t>name</a:t>
            </a:r>
            <a:r>
              <a:rPr lang="en">
                <a:solidFill>
                  <a:schemeClr val="dk1"/>
                </a:solidFill>
              </a:rPr>
              <a:t> as simple or composite determined by user requirements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How does the user access the name?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Single/Multivalued: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Attributes can hold multiple values for single entity instance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Can a user have multiple phone number?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Q/A: </a:t>
            </a:r>
            <a:r>
              <a:rPr lang="en">
                <a:solidFill>
                  <a:schemeClr val="dk1"/>
                </a:solidFill>
              </a:rPr>
              <a:t>In the users model, does the phone_number needs to be unique?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Derived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Whose values are based on values of other attributes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of user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b1dc8d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eb1dc8d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38d0ba6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eb38d0ba6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1:1 is least common type of relationship in the data model, Few 1:1 relationships exist in real life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1:1 → Country , Capital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1:M → Country, City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1:1 relationship are 1:1 for only certain period of time, if time component is included in the data model, 1:1 will be converted into 1:M or M:N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Capital city for a country can change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Q/A: </a:t>
            </a:r>
            <a:r>
              <a:rPr lang="en"/>
              <a:t>Is employee-manager relationship in Vyaguta 1:1? Since all the employees are in the same table, how does referencing work?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Weak Entity: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Cannot exist without an entity with which it has a relationship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Entity has PK that is partially or totally derived from parent entity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b38d0ba6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eb38d0ba6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common relationship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Q/A: </a:t>
            </a:r>
            <a:r>
              <a:rPr lang="en"/>
              <a:t>Similar to previous implementation, why </a:t>
            </a:r>
            <a:r>
              <a:rPr b="1" lang="en"/>
              <a:t>playlist </a:t>
            </a:r>
            <a:r>
              <a:rPr lang="en"/>
              <a:t>table cannot use </a:t>
            </a:r>
            <a:r>
              <a:rPr b="1" lang="en"/>
              <a:t>user_id</a:t>
            </a:r>
            <a:r>
              <a:rPr lang="en"/>
              <a:t> as both primary and foreign key?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2">
            <a:alphaModFix/>
          </a:blip>
          <a:srcRect b="0" l="0" r="7105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7981025" y="0"/>
            <a:ext cx="2368200" cy="2368200"/>
          </a:xfrm>
          <a:prstGeom prst="pie">
            <a:avLst>
              <a:gd fmla="val 5417700" name="adj1"/>
              <a:gd fmla="val 1620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062" y="1846600"/>
            <a:ext cx="3837276" cy="119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>
            <p:ph type="title"/>
          </p:nvPr>
        </p:nvSpPr>
        <p:spPr>
          <a:xfrm>
            <a:off x="2809600" y="3044475"/>
            <a:ext cx="4185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" name="Google Shape;15;p12"/>
          <p:cNvSpPr/>
          <p:nvPr/>
        </p:nvSpPr>
        <p:spPr>
          <a:xfrm>
            <a:off x="8566175" y="585150"/>
            <a:ext cx="1197900" cy="1197900"/>
          </a:xfrm>
          <a:prstGeom prst="pie">
            <a:avLst>
              <a:gd fmla="val 5417700" name="adj1"/>
              <a:gd fmla="val 1620000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CB5B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6947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3">
    <p:bg>
      <p:bgPr>
        <a:solidFill>
          <a:srgbClr val="00CB5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1 1">
  <p:cSld name="SECTION_HEADER_2_1_1">
    <p:bg>
      <p:bgPr>
        <a:solidFill>
          <a:srgbClr val="102B7B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372700" y="2971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>
                <a:solidFill>
                  <a:srgbClr val="00D8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D860"/>
              </a:buClr>
              <a:buSzPts val="2400"/>
              <a:buNone/>
              <a:defRPr b="1" sz="2400">
                <a:solidFill>
                  <a:srgbClr val="00D860"/>
                </a:solidFill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1 1 1">
  <p:cSld name="SECTION_HEADER_2_1_1_1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311700" y="2971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>
                <a:solidFill>
                  <a:srgbClr val="102B7B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2 1 1">
  <p:cSld name="CUSTOM_2_2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/>
          <p:nvPr/>
        </p:nvSpPr>
        <p:spPr>
          <a:xfrm>
            <a:off x="3642225" y="-10775"/>
            <a:ext cx="5501700" cy="5186100"/>
          </a:xfrm>
          <a:prstGeom prst="rect">
            <a:avLst/>
          </a:prstGeom>
          <a:solidFill>
            <a:srgbClr val="F0F3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 txBox="1"/>
          <p:nvPr>
            <p:ph type="title"/>
          </p:nvPr>
        </p:nvSpPr>
        <p:spPr>
          <a:xfrm>
            <a:off x="3904225" y="229625"/>
            <a:ext cx="45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4054350" y="971600"/>
            <a:ext cx="47379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F0F3F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D86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6019950" y="-1905000"/>
            <a:ext cx="3517200" cy="3390900"/>
          </a:xfrm>
          <a:prstGeom prst="ellipse">
            <a:avLst/>
          </a:prstGeom>
          <a:noFill/>
          <a:ln cap="flat" cmpd="sng" w="9525">
            <a:solidFill>
              <a:srgbClr val="00D8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rgbClr val="102B7B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" y="0"/>
            <a:ext cx="7694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D860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D86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None/>
              <a:defRPr b="1" sz="2400">
                <a:solidFill>
                  <a:srgbClr val="102B7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2">
  <p:cSld name="CUSTOM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-37900" y="-21300"/>
            <a:ext cx="3776700" cy="5186100"/>
          </a:xfrm>
          <a:prstGeom prst="rect">
            <a:avLst/>
          </a:prstGeom>
          <a:solidFill>
            <a:srgbClr val="102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280975" y="434500"/>
            <a:ext cx="30000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280975" y="1378800"/>
            <a:ext cx="30348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1366724" y="592175"/>
            <a:ext cx="641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Font typeface="Inter"/>
              <a:buNone/>
              <a:defRPr sz="5200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5200"/>
              <a:buNone/>
              <a:defRPr b="0" sz="5200">
                <a:solidFill>
                  <a:srgbClr val="102B7B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1366725" y="2681725"/>
            <a:ext cx="746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16"/>
          <p:cNvSpPr/>
          <p:nvPr/>
        </p:nvSpPr>
        <p:spPr>
          <a:xfrm>
            <a:off x="171600" y="3502025"/>
            <a:ext cx="3517200" cy="3390900"/>
          </a:xfrm>
          <a:prstGeom prst="ellipse">
            <a:avLst/>
          </a:prstGeom>
          <a:noFill/>
          <a:ln cap="flat" cmpd="sng" w="9525">
            <a:solidFill>
              <a:srgbClr val="00D8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2 1">
  <p:cSld name="CUSTOM_2_2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5367300" y="-10775"/>
            <a:ext cx="3776700" cy="5186100"/>
          </a:xfrm>
          <a:prstGeom prst="rect">
            <a:avLst/>
          </a:prstGeom>
          <a:solidFill>
            <a:srgbClr val="102B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5686175" y="445025"/>
            <a:ext cx="30000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5686175" y="1389325"/>
            <a:ext cx="30348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1">
  <p:cSld name="SECTION_HEADER_2_1">
    <p:bg>
      <p:bgPr>
        <a:solidFill>
          <a:srgbClr val="102B7B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310425"/>
            <a:ext cx="8520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400"/>
              <a:buFont typeface="Inter"/>
              <a:buNone/>
              <a:defRPr b="0" i="0" sz="24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B7B"/>
              </a:buClr>
              <a:buSzPts val="2800"/>
              <a:buFont typeface="Inter"/>
              <a:buNone/>
              <a:defRPr b="0" i="0" sz="2800" u="none" cap="none" strike="noStrike">
                <a:solidFill>
                  <a:srgbClr val="102B7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○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■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○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■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○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CB5B"/>
              </a:buClr>
              <a:buSzPts val="1400"/>
              <a:buFont typeface="Domine"/>
              <a:buChar char="■"/>
              <a:defRPr b="0" i="0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title"/>
          </p:nvPr>
        </p:nvSpPr>
        <p:spPr>
          <a:xfrm>
            <a:off x="4797200" y="3469325"/>
            <a:ext cx="4185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700">
                <a:latin typeface="Domine"/>
                <a:ea typeface="Domine"/>
                <a:cs typeface="Domine"/>
                <a:sym typeface="Domine"/>
              </a:rPr>
              <a:t>Database Design</a:t>
            </a:r>
            <a:endParaRPr sz="3700"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b539cfac6_0_0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Scenario: M to N Mapping</a:t>
            </a:r>
            <a:endParaRPr/>
          </a:p>
        </p:txBody>
      </p:sp>
      <p:pic>
        <p:nvPicPr>
          <p:cNvPr id="125" name="Google Shape;125;geb539cfac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450" y="754063"/>
            <a:ext cx="58483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b539cfac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5875" y="2954338"/>
            <a:ext cx="49434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7550aac2_1_3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Scenario: Final Logical Model</a:t>
            </a:r>
            <a:endParaRPr/>
          </a:p>
        </p:txBody>
      </p:sp>
      <p:pic>
        <p:nvPicPr>
          <p:cNvPr id="132" name="Google Shape;132;geb7550aac2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59475"/>
            <a:ext cx="8839201" cy="36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e26c085a_1_16"/>
          <p:cNvSpPr txBox="1"/>
          <p:nvPr>
            <p:ph type="title"/>
          </p:nvPr>
        </p:nvSpPr>
        <p:spPr>
          <a:xfrm>
            <a:off x="623400" y="20789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Normalization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e26c085a_0_13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Systematic approach of decomposing table to reduce or even eliminate data redundancy and maintain data integrity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Normalization produces highly cohesive and loosely coupled data schemas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highly normalized data schema will store the data in one place only, reducing the possibility of inconsistent data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Normalization usually comes at a performance cost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must resist the temptation to go too far during normalization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 of normalization is based on a set of levels, each of which satisfies certain rules, also known as normal forms.</a:t>
            </a:r>
            <a:endParaRPr/>
          </a:p>
        </p:txBody>
      </p:sp>
      <p:sp>
        <p:nvSpPr>
          <p:cNvPr id="143" name="Google Shape;143;geae26c085a_0_13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Normalization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ab401e644_0_48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Particular set of rules that can be used to test a table structure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normal form is build on the precept that the lower forms have been compiled with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Types of Normal Forms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Normal Form (1NF)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Normal Form (2NF)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 Normal Form (3NF)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Boyce–Codd Normal Form (BCNF)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the exception of 1NF, all other normal forms are based on functional dependencies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normal forms beyond BCNF such as 4NF, 5NF deals with situations that are rare</a:t>
            </a:r>
            <a:endParaRPr/>
          </a:p>
        </p:txBody>
      </p:sp>
      <p:sp>
        <p:nvSpPr>
          <p:cNvPr id="149" name="Google Shape;149;geab401e644_0_48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Normal Forms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e26c085a_0_44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Redundancy and Anomalies</a:t>
            </a:r>
            <a:endParaRPr/>
          </a:p>
        </p:txBody>
      </p:sp>
      <p:sp>
        <p:nvSpPr>
          <p:cNvPr id="155" name="Google Shape;155;geae26c085a_0_44"/>
          <p:cNvSpPr txBox="1"/>
          <p:nvPr/>
        </p:nvSpPr>
        <p:spPr>
          <a:xfrm>
            <a:off x="523075" y="907075"/>
            <a:ext cx="7573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Let’s look at the following table. Details of branch are repeated for every member of the staff located at that branch.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56" name="Google Shape;156;geae26c085a_0_44"/>
          <p:cNvSpPr txBox="1"/>
          <p:nvPr/>
        </p:nvSpPr>
        <p:spPr>
          <a:xfrm>
            <a:off x="523075" y="3335725"/>
            <a:ext cx="789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Insert Anomaly: Inability to add data due to absence of another data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Delete Anomaly: Unintended loss of data due to deletion of another data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CB5B"/>
              </a:buClr>
              <a:buSzPts val="1400"/>
              <a:buFont typeface="Domine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Update Anomaly: Data inconsistency due to partial update and data redundancy 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57" name="Google Shape;157;geae26c085a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625" y="1794125"/>
            <a:ext cx="5946450" cy="13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e26c085a_0_29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Process of Normalization</a:t>
            </a:r>
            <a:endParaRPr/>
          </a:p>
        </p:txBody>
      </p:sp>
      <p:pic>
        <p:nvPicPr>
          <p:cNvPr id="163" name="Google Shape;163;geae26c085a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900" y="1104900"/>
            <a:ext cx="4260150" cy="34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e26c085a_0_62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entity type is in first normal form (1NF) when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Tables contains atomic values only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records are unique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Values stored in a column are of same domain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transform the unnormalized table to 1NF, identify and remove repeating groups of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Repeating group is an attribute or group of attributes, within a table, that occurs with multiple values for a single occurrence of the nominated key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 approaches for removing repeating groups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Flattening the tables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Placing the repeated data in separate relation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ae26c085a_0_62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First Normal Form (1NF)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ae26c085a_0_68"/>
          <p:cNvSpPr txBox="1"/>
          <p:nvPr>
            <p:ph idx="1" type="body"/>
          </p:nvPr>
        </p:nvSpPr>
        <p:spPr>
          <a:xfrm>
            <a:off x="311700" y="907075"/>
            <a:ext cx="5779800" cy="16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Consider a UNF table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eae26c085a_0_68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1NF Example:</a:t>
            </a:r>
            <a:endParaRPr/>
          </a:p>
        </p:txBody>
      </p:sp>
      <p:pic>
        <p:nvPicPr>
          <p:cNvPr id="176" name="Google Shape;176;geae26c085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00" y="769625"/>
            <a:ext cx="27241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eae26c085a_0_68"/>
          <p:cNvSpPr txBox="1"/>
          <p:nvPr/>
        </p:nvSpPr>
        <p:spPr>
          <a:xfrm>
            <a:off x="381775" y="2784625"/>
            <a:ext cx="8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Approach 1: Flattening Table</a:t>
            </a:r>
            <a:endParaRPr b="0" i="0" sz="1400" u="none" cap="none" strike="noStrik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pic>
        <p:nvPicPr>
          <p:cNvPr id="178" name="Google Shape;178;geae26c085a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775" y="3294825"/>
            <a:ext cx="2472250" cy="17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eae26c085a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825" y="3294825"/>
            <a:ext cx="34956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ae26c085a_0_78"/>
          <p:cNvSpPr txBox="1"/>
          <p:nvPr>
            <p:ph idx="1" type="body"/>
          </p:nvPr>
        </p:nvSpPr>
        <p:spPr>
          <a:xfrm>
            <a:off x="311700" y="907075"/>
            <a:ext cx="6909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Approach 2: Create two or more relations with less redundancy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eae26c085a_0_78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1NF Example:</a:t>
            </a:r>
            <a:endParaRPr/>
          </a:p>
        </p:txBody>
      </p:sp>
      <p:pic>
        <p:nvPicPr>
          <p:cNvPr id="186" name="Google Shape;186;geae26c085a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00" y="1572800"/>
            <a:ext cx="16287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eae26c085a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9325" y="1566863"/>
            <a:ext cx="19431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8f2e3971_1_14"/>
          <p:cNvSpPr txBox="1"/>
          <p:nvPr>
            <p:ph type="title"/>
          </p:nvPr>
        </p:nvSpPr>
        <p:spPr>
          <a:xfrm>
            <a:off x="1597125" y="2042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Day 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e26c085a_0_57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Variation on atomicity can be seen for complex data types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data types can contain more than one values as long as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always same number of values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values are rarely dealt individually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Meaning cannot be expressed with single value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Example: Let’s say, geographic location need to be added to student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eae26c085a_0_57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Reasonability of Atomicity</a:t>
            </a:r>
            <a:endParaRPr/>
          </a:p>
        </p:txBody>
      </p:sp>
      <p:pic>
        <p:nvPicPr>
          <p:cNvPr id="194" name="Google Shape;194;geae26c085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875" y="3190950"/>
            <a:ext cx="34480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e26c085a_1_12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Logical Data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e26c085a_0_8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Refinement of the work done in the conceptual phase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Represents data in details as much as possible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Basis for building Physical data models</a:t>
            </a:r>
            <a:endParaRPr/>
          </a:p>
        </p:txBody>
      </p:sp>
      <p:sp>
        <p:nvSpPr>
          <p:cNvPr id="86" name="Google Shape;86;geae26c085a_0_8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Logical Data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b401e644_0_42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Identifying attributes and domains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items that identify and describe the entities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 Person entity, attributes might include Citizenship no., height, hair color, address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information for an attribute is generally discovered at the same time as the attributes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types of attributes to look for: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Identifiers: information used to identity a single instance of an entity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Descriptive Information: information used to describe something about the entity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Values: things that quantify something about the entity</a:t>
            </a:r>
            <a:endParaRPr/>
          </a:p>
        </p:txBody>
      </p:sp>
      <p:sp>
        <p:nvSpPr>
          <p:cNvPr id="92" name="Google Shape;92;geab401e644_0_42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Steps in Logical Modeling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d141432c_0_12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Identifying attributes and domains for entities and relationships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ead141432c_0_12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Logical Modeling for Example Scenario</a:t>
            </a:r>
            <a:endParaRPr/>
          </a:p>
        </p:txBody>
      </p:sp>
      <p:graphicFrame>
        <p:nvGraphicFramePr>
          <p:cNvPr id="99" name="Google Shape;99;gead141432c_0_12"/>
          <p:cNvGraphicFramePr/>
          <p:nvPr/>
        </p:nvGraphicFramePr>
        <p:xfrm>
          <a:off x="664225" y="15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{9E7BB311-0A32-4D4E-AAD9-3F7C421F7158}</a:tableStyleId>
              </a:tblPr>
              <a:tblGrid>
                <a:gridCol w="1664550"/>
                <a:gridCol w="3501200"/>
                <a:gridCol w="2323850"/>
              </a:tblGrid>
              <a:tr h="4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Entity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Description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Domain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</a:tr>
              <a:tr h="4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users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Customers of streaming service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</a:tr>
              <a:tr h="234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Attributes: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user_id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name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user_name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signup_date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birth_date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email_address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phone_number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country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Identifier for user entity, SK, PK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First Name + Last Name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Preferred name while using service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Date when account was created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Date of Birth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Valid email address of the user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More than one users can have same phone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Country Code, FK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Auto Generated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Text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Text + Number, Unique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DateTime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Date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Unique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Valid phone number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Domine"/>
                          <a:ea typeface="Domine"/>
                          <a:cs typeface="Domine"/>
                          <a:sym typeface="Domine"/>
                        </a:rPr>
                        <a:t>Valid id from country table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Domine"/>
                        <a:ea typeface="Domine"/>
                        <a:cs typeface="Domine"/>
                        <a:sym typeface="Domin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1dc8d1d7_0_0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relationship that’s identified might imply bits of data to support it.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example, Consider a relationship between </a:t>
            </a:r>
            <a:r>
              <a:rPr b="1" lang="en"/>
              <a:t>user</a:t>
            </a:r>
            <a:r>
              <a:rPr lang="en"/>
              <a:t> and </a:t>
            </a:r>
            <a:r>
              <a:rPr b="1" lang="en"/>
              <a:t>song</a:t>
            </a:r>
            <a:r>
              <a:rPr lang="en"/>
              <a:t> ie. </a:t>
            </a:r>
            <a:r>
              <a:rPr b="1" lang="en"/>
              <a:t>User plays Songs.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relationship implies that some sort of value might be present to count the number of times a song is played by a user.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b1dc8d1d7_0_0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Relationship Attributes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38d0ba6c_2_22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eb38d0ba6c_2_22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Scenario: 1 to 1 Mapping</a:t>
            </a:r>
            <a:endParaRPr/>
          </a:p>
        </p:txBody>
      </p:sp>
      <p:pic>
        <p:nvPicPr>
          <p:cNvPr id="112" name="Google Shape;112;geb38d0ba6c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377" y="739524"/>
            <a:ext cx="6517425" cy="41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38d0ba6c_2_31"/>
          <p:cNvSpPr txBox="1"/>
          <p:nvPr>
            <p:ph idx="1" type="body"/>
          </p:nvPr>
        </p:nvSpPr>
        <p:spPr>
          <a:xfrm>
            <a:off x="311700" y="956300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eb38d0ba6c_2_31"/>
          <p:cNvSpPr txBox="1"/>
          <p:nvPr>
            <p:ph type="title"/>
          </p:nvPr>
        </p:nvSpPr>
        <p:spPr>
          <a:xfrm>
            <a:off x="311700" y="303175"/>
            <a:ext cx="84789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Example Scenario: 1 to M Mapping</a:t>
            </a:r>
            <a:endParaRPr/>
          </a:p>
        </p:txBody>
      </p:sp>
      <p:pic>
        <p:nvPicPr>
          <p:cNvPr id="119" name="Google Shape;119;geb38d0ba6c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425" y="1025150"/>
            <a:ext cx="4869549" cy="37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