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all" i="0" spc="0" strike="noStrike" sz="15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all" i="0" spc="0" strike="noStrike" sz="15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all" i="0" spc="0" strike="noStrike" sz="15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all" i="0" spc="0" strike="noStrike" sz="15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all" i="0" spc="0" strike="noStrike" sz="15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all" i="0" spc="0" strike="noStrike" sz="15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all" i="0" spc="0" strike="noStrike" sz="15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all" i="0" spc="0" strike="noStrike" sz="15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all" i="0" spc="0" strike="noStrike" sz="15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Relationship Id="rId3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g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Relationship Id="rId3" Type="http://schemas.openxmlformats.org/officeDocument/2006/relationships/image" Target="../media/image8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ipad">
    <p:bg>
      <p:bgPr>
        <a:solidFill>
          <a:srgbClr val="6CC6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1933766" y="8709411"/>
            <a:ext cx="1117602" cy="393702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Übungen am…"/>
          <p:cNvSpPr txBox="1"/>
          <p:nvPr/>
        </p:nvSpPr>
        <p:spPr>
          <a:xfrm>
            <a:off x="1270000" y="2337563"/>
            <a:ext cx="10464800" cy="419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ctr">
              <a:defRPr cap="none" sz="6200">
                <a:solidFill>
                  <a:srgbClr val="FFFFFF"/>
                </a:solidFill>
              </a:defRPr>
            </a:pPr>
            <a:r>
              <a:t>System</a:t>
            </a:r>
          </a:p>
          <a:p>
            <a:pPr algn="ctr">
              <a:defRPr cap="none" sz="6200">
                <a:solidFill>
                  <a:srgbClr val="FFFFFF"/>
                </a:solidFill>
              </a:defRPr>
            </a:pPr>
            <a:r>
              <a:t>Eingabe | Sensoren  </a:t>
            </a:r>
          </a:p>
          <a:p>
            <a:pPr algn="ctr">
              <a:defRPr cap="none" sz="6200">
                <a:solidFill>
                  <a:srgbClr val="FFFFFF"/>
                </a:solidFill>
              </a:defRPr>
            </a:pPr>
            <a:r>
              <a:t>Ausgabe </a:t>
            </a:r>
          </a:p>
        </p:txBody>
      </p:sp>
      <p:sp>
        <p:nvSpPr>
          <p:cNvPr id="18" name="Dieses Werk ist lizenziert unter CC einer Creative Commons Namensnennung - Weitergabe unter gleichen Bedingungen 4.0 International Lizenz,  zu finden unter https://creativecommons.org/licenses/by/4.0/deed.de. Der Urheber soll bei der Weiterverwendung wie folgt genannt werden:  Calliope gGmbH"/>
          <p:cNvSpPr txBox="1"/>
          <p:nvPr/>
        </p:nvSpPr>
        <p:spPr>
          <a:xfrm rot="16200000">
            <a:off x="8816680" y="4054081"/>
            <a:ext cx="7512640" cy="763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ts val="1800"/>
              </a:lnSpc>
              <a:defRPr cap="none" sz="800">
                <a:latin typeface="+mj-lt"/>
                <a:ea typeface="+mj-ea"/>
                <a:cs typeface="+mj-cs"/>
                <a:sym typeface="Helvetica Neue"/>
              </a:defRPr>
            </a:pPr>
            <a:r>
              <a:t>Dieses Werk ist lizenziert unter CC einer Creative Commons Namensnennung - Weitergabe unter gleichen Bedingungen 4.0 International Lizenz, </a:t>
            </a:r>
            <a:br/>
            <a:r>
              <a:t>zu finden unter </a:t>
            </a:r>
            <a:r>
              <a:rPr u="sng"/>
              <a:t>https://creativecommons.org/licenses/by/4.0/deed.de</a:t>
            </a:r>
            <a:r>
              <a:t>. Der Urheber soll bei der Weiterverwendung wie folgt genannt werden: </a:t>
            </a:r>
            <a:br/>
            <a:r>
              <a:t>Calliope gGmbH</a:t>
            </a:r>
          </a:p>
        </p:txBody>
      </p:sp>
      <p:sp>
        <p:nvSpPr>
          <p:cNvPr id="19" name="Foliennumm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rojekt">
    <p:bg>
      <p:bgPr>
        <a:solidFill>
          <a:srgbClr val="7E73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1933766" y="8709411"/>
            <a:ext cx="1117602" cy="393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98088" y="4676761"/>
            <a:ext cx="1262623" cy="1644677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Übungen am…"/>
          <p:cNvSpPr txBox="1"/>
          <p:nvPr/>
        </p:nvSpPr>
        <p:spPr>
          <a:xfrm>
            <a:off x="1270000" y="1638300"/>
            <a:ext cx="10464800" cy="4196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ctr">
              <a:defRPr cap="none" sz="8000">
                <a:solidFill>
                  <a:srgbClr val="FFFFFF"/>
                </a:solidFill>
              </a:defRPr>
            </a:pPr>
            <a:r>
              <a:t>Übungen am </a:t>
            </a:r>
          </a:p>
          <a:p>
            <a:pPr algn="ctr">
              <a:defRPr cap="none" sz="8000">
                <a:solidFill>
                  <a:srgbClr val="FFFFFF"/>
                </a:solidFill>
              </a:defRPr>
            </a:pPr>
            <a:r>
              <a:t>iPad</a:t>
            </a:r>
          </a:p>
        </p:txBody>
      </p:sp>
      <p:sp>
        <p:nvSpPr>
          <p:cNvPr id="29" name="Dieses Werk ist lizenziert unter CC einer Creative Commons Namensnennung - Weitergabe unter gleichen Bedingungen 4.0 International Lizenz,  zu finden unter https://creativecommons.org/licenses/by/4.0/deed.de. Der Urheber soll bei der Weiterverwendung wie folgt genannt werden:  Calliope gGmbH"/>
          <p:cNvSpPr txBox="1"/>
          <p:nvPr/>
        </p:nvSpPr>
        <p:spPr>
          <a:xfrm rot="16200000">
            <a:off x="8816680" y="4054081"/>
            <a:ext cx="7512640" cy="763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ts val="1800"/>
              </a:lnSpc>
              <a:defRPr cap="none" sz="800">
                <a:latin typeface="+mj-lt"/>
                <a:ea typeface="+mj-ea"/>
                <a:cs typeface="+mj-cs"/>
                <a:sym typeface="Helvetica Neue"/>
              </a:defRPr>
            </a:pPr>
            <a:r>
              <a:t>Dieses Werk ist lizenziert unter CC einer Creative Commons Namensnennung - Weitergabe unter gleichen Bedingungen 4.0 International Lizenz, </a:t>
            </a:r>
            <a:br/>
            <a:r>
              <a:t>zu finden unter </a:t>
            </a:r>
            <a:r>
              <a:rPr u="sng"/>
              <a:t>https://creativecommons.org/licenses/by/4.0/deed.de</a:t>
            </a:r>
            <a:r>
              <a:t>. Der Urheber soll bei der Weiterverwendung wie folgt genannt werden: </a:t>
            </a:r>
            <a:br/>
            <a:r>
              <a:t>Calliope gGmbH</a:t>
            </a:r>
          </a:p>
        </p:txBody>
      </p:sp>
      <p:sp>
        <p:nvSpPr>
          <p:cNvPr id="30" name="Textebene 1…"/>
          <p:cNvSpPr txBox="1"/>
          <p:nvPr>
            <p:ph type="body" sz="quarter" idx="1"/>
          </p:nvPr>
        </p:nvSpPr>
        <p:spPr>
          <a:xfrm>
            <a:off x="406400" y="7976482"/>
            <a:ext cx="1262622" cy="1372991"/>
          </a:xfrm>
          <a:prstGeom prst="rect">
            <a:avLst/>
          </a:prstGeom>
        </p:spPr>
        <p:txBody>
          <a:bodyPr/>
          <a:lstStyle>
            <a:lvl1pPr algn="l">
              <a:defRPr sz="8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algn="l">
              <a:defRPr sz="8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algn="l">
              <a:defRPr sz="8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algn="l">
              <a:defRPr sz="8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algn="l">
              <a:defRPr sz="8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1" name="Foliennumm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age ip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ebene 1…"/>
          <p:cNvSpPr txBox="1"/>
          <p:nvPr>
            <p:ph type="body" sz="quarter" idx="1"/>
          </p:nvPr>
        </p:nvSpPr>
        <p:spPr>
          <a:xfrm>
            <a:off x="3716216" y="496224"/>
            <a:ext cx="7097236" cy="523087"/>
          </a:xfrm>
          <a:prstGeom prst="rect">
            <a:avLst/>
          </a:prstGeom>
        </p:spPr>
        <p:txBody>
          <a:bodyPr anchor="ctr"/>
          <a:lstStyle>
            <a:lvl1pPr algn="l">
              <a:defRPr cap="all" sz="2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algn="l">
              <a:defRPr cap="all" sz="2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algn="l">
              <a:defRPr cap="all" sz="2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algn="l">
              <a:defRPr cap="all" sz="2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algn="l">
              <a:defRPr cap="all" sz="2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9" name="Linie"/>
          <p:cNvSpPr/>
          <p:nvPr/>
        </p:nvSpPr>
        <p:spPr>
          <a:xfrm flipV="1">
            <a:off x="3217558" y="448011"/>
            <a:ext cx="2" cy="61879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Linie"/>
          <p:cNvSpPr/>
          <p:nvPr/>
        </p:nvSpPr>
        <p:spPr>
          <a:xfrm flipV="1">
            <a:off x="11404600" y="448011"/>
            <a:ext cx="0" cy="61879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Rechteck"/>
          <p:cNvSpPr/>
          <p:nvPr/>
        </p:nvSpPr>
        <p:spPr>
          <a:xfrm>
            <a:off x="-25400" y="-63500"/>
            <a:ext cx="13055600" cy="315615"/>
          </a:xfrm>
          <a:prstGeom prst="rect">
            <a:avLst/>
          </a:prstGeom>
          <a:solidFill>
            <a:srgbClr val="4AC9C8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 algn="ctr">
              <a:defRPr cap="none" sz="2200">
                <a:solidFill>
                  <a:srgbClr val="FFFFFF"/>
                </a:solidFill>
              </a:defRPr>
            </a:pPr>
          </a:p>
        </p:txBody>
      </p:sp>
      <p:pic>
        <p:nvPicPr>
          <p:cNvPr id="42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0404" y="9063883"/>
            <a:ext cx="1090015" cy="392623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calliope_mini_tuerkis.gif" descr="calliope_mini_tuerkis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18900" y="488950"/>
            <a:ext cx="1355880" cy="821746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Foliennumm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rint">
    <p:bg>
      <p:bgPr>
        <a:solidFill>
          <a:srgbClr val="79DA7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1933766" y="8709411"/>
            <a:ext cx="1117602" cy="393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07050" y="4885337"/>
            <a:ext cx="1521843" cy="1252924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Bild" descr="Bil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45191" y="4897316"/>
            <a:ext cx="1125560" cy="1305168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Linie"/>
          <p:cNvSpPr/>
          <p:nvPr/>
        </p:nvSpPr>
        <p:spPr>
          <a:xfrm flipV="1">
            <a:off x="6597649" y="4848652"/>
            <a:ext cx="2" cy="1504095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" name="Übungen zum Ausdrucken"/>
          <p:cNvSpPr txBox="1"/>
          <p:nvPr/>
        </p:nvSpPr>
        <p:spPr>
          <a:xfrm>
            <a:off x="1270000" y="16383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>
              <a:defRPr cap="none" sz="8000">
                <a:solidFill>
                  <a:srgbClr val="FFFFFF"/>
                </a:solidFill>
              </a:defRPr>
            </a:lvl1pPr>
          </a:lstStyle>
          <a:p>
            <a:pPr/>
            <a:r>
              <a:t>Übungen zum Ausdrucken</a:t>
            </a:r>
          </a:p>
        </p:txBody>
      </p:sp>
      <p:sp>
        <p:nvSpPr>
          <p:cNvPr id="56" name="Textebene 1…"/>
          <p:cNvSpPr txBox="1"/>
          <p:nvPr>
            <p:ph type="body" sz="quarter" idx="1"/>
          </p:nvPr>
        </p:nvSpPr>
        <p:spPr>
          <a:xfrm>
            <a:off x="406400" y="7976482"/>
            <a:ext cx="1262622" cy="1372991"/>
          </a:xfrm>
          <a:prstGeom prst="rect">
            <a:avLst/>
          </a:prstGeom>
        </p:spPr>
        <p:txBody>
          <a:bodyPr/>
          <a:lstStyle>
            <a:lvl1pPr algn="l">
              <a:defRPr sz="8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algn="l">
              <a:defRPr sz="8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algn="l">
              <a:defRPr sz="8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algn="l">
              <a:defRPr sz="8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algn="l">
              <a:defRPr sz="8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7" name="Dieses Werk ist lizenziert unter CC einer Creative Commons Namensnennung - Weitergabe unter gleichen Bedingungen 4.0 International Lizenz,  zu finden unter https://creativecommons.org/licenses/by/4.0/deed.de. Der Urheber soll bei der Weiterverwendung wie folgt genannt werden:  Calliope gGmbH"/>
          <p:cNvSpPr txBox="1"/>
          <p:nvPr/>
        </p:nvSpPr>
        <p:spPr>
          <a:xfrm rot="16200000">
            <a:off x="8816680" y="4054081"/>
            <a:ext cx="7512640" cy="763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ts val="1800"/>
              </a:lnSpc>
              <a:defRPr cap="none" sz="800">
                <a:latin typeface="+mj-lt"/>
                <a:ea typeface="+mj-ea"/>
                <a:cs typeface="+mj-cs"/>
                <a:sym typeface="Helvetica Neue"/>
              </a:defRPr>
            </a:pPr>
            <a:r>
              <a:t>Dieses Werk ist lizenziert unter CC einer Creative Commons Namensnennung - Weitergabe unter gleichen Bedingungen 4.0 International Lizenz, </a:t>
            </a:r>
            <a:br/>
            <a:r>
              <a:t>zu finden unter </a:t>
            </a:r>
            <a:r>
              <a:rPr u="sng"/>
              <a:t>https://creativecommons.org/licenses/by/4.0/deed.de</a:t>
            </a:r>
            <a:r>
              <a:t>. Der Urheber soll bei der Weiterverwendung wie folgt genannt werden: </a:t>
            </a:r>
            <a:br/>
            <a:r>
              <a:t>Calliope gGmbH</a:t>
            </a:r>
          </a:p>
        </p:txBody>
      </p:sp>
      <p:sp>
        <p:nvSpPr>
          <p:cNvPr id="58" name="Foliennumm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age print/c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Linie"/>
          <p:cNvSpPr/>
          <p:nvPr/>
        </p:nvSpPr>
        <p:spPr>
          <a:xfrm flipV="1">
            <a:off x="3217558" y="448011"/>
            <a:ext cx="2" cy="61879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6" name="Linie"/>
          <p:cNvSpPr/>
          <p:nvPr/>
        </p:nvSpPr>
        <p:spPr>
          <a:xfrm flipV="1">
            <a:off x="11404600" y="448011"/>
            <a:ext cx="0" cy="61879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67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86902" y="626551"/>
            <a:ext cx="380464" cy="313232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Rechteck"/>
          <p:cNvSpPr/>
          <p:nvPr/>
        </p:nvSpPr>
        <p:spPr>
          <a:xfrm>
            <a:off x="-25400" y="-63500"/>
            <a:ext cx="13055600" cy="315615"/>
          </a:xfrm>
          <a:prstGeom prst="rect">
            <a:avLst/>
          </a:prstGeom>
          <a:solidFill>
            <a:srgbClr val="4EDD73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 algn="ctr">
              <a:defRPr cap="none" sz="2200">
                <a:solidFill>
                  <a:srgbClr val="FFFFFF"/>
                </a:solidFill>
              </a:defRPr>
            </a:pPr>
          </a:p>
        </p:txBody>
      </p:sp>
      <p:pic>
        <p:nvPicPr>
          <p:cNvPr id="69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0404" y="9063883"/>
            <a:ext cx="1090015" cy="392623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Textebene 1…"/>
          <p:cNvSpPr txBox="1"/>
          <p:nvPr>
            <p:ph type="body" sz="quarter" idx="1"/>
          </p:nvPr>
        </p:nvSpPr>
        <p:spPr>
          <a:xfrm>
            <a:off x="3716216" y="496224"/>
            <a:ext cx="7097236" cy="523087"/>
          </a:xfrm>
          <a:prstGeom prst="rect">
            <a:avLst/>
          </a:prstGeom>
        </p:spPr>
        <p:txBody>
          <a:bodyPr anchor="ctr"/>
          <a:lstStyle>
            <a:lvl1pPr algn="l">
              <a:defRPr cap="all" sz="2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algn="l">
              <a:defRPr cap="all" sz="2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algn="l">
              <a:defRPr cap="all" sz="2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algn="l">
              <a:defRPr cap="all" sz="2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algn="l">
              <a:defRPr cap="all" sz="2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1" name="Foliennumm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age print/wr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Linie"/>
          <p:cNvSpPr/>
          <p:nvPr/>
        </p:nvSpPr>
        <p:spPr>
          <a:xfrm flipV="1">
            <a:off x="3217558" y="448011"/>
            <a:ext cx="2" cy="61879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Linie"/>
          <p:cNvSpPr/>
          <p:nvPr/>
        </p:nvSpPr>
        <p:spPr>
          <a:xfrm flipV="1">
            <a:off x="11404600" y="448011"/>
            <a:ext cx="0" cy="61879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0" name="Rechteck"/>
          <p:cNvSpPr/>
          <p:nvPr/>
        </p:nvSpPr>
        <p:spPr>
          <a:xfrm>
            <a:off x="-25400" y="-63500"/>
            <a:ext cx="13055600" cy="315615"/>
          </a:xfrm>
          <a:prstGeom prst="rect">
            <a:avLst/>
          </a:prstGeom>
          <a:solidFill>
            <a:srgbClr val="4EDD73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 algn="ctr">
              <a:defRPr cap="none" sz="2200">
                <a:solidFill>
                  <a:srgbClr val="FFFFFF"/>
                </a:solidFill>
              </a:defRPr>
            </a:pPr>
          </a:p>
        </p:txBody>
      </p:sp>
      <p:pic>
        <p:nvPicPr>
          <p:cNvPr id="81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0404" y="9063883"/>
            <a:ext cx="1090015" cy="392623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36439" y="607321"/>
            <a:ext cx="281391" cy="326292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Textebene 1…"/>
          <p:cNvSpPr txBox="1"/>
          <p:nvPr>
            <p:ph type="body" sz="quarter" idx="1"/>
          </p:nvPr>
        </p:nvSpPr>
        <p:spPr>
          <a:xfrm>
            <a:off x="3716216" y="496224"/>
            <a:ext cx="7097236" cy="523087"/>
          </a:xfrm>
          <a:prstGeom prst="rect">
            <a:avLst/>
          </a:prstGeom>
        </p:spPr>
        <p:txBody>
          <a:bodyPr anchor="ctr"/>
          <a:lstStyle>
            <a:lvl1pPr algn="l">
              <a:defRPr cap="all" sz="2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algn="l">
              <a:defRPr cap="all" sz="2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algn="l">
              <a:defRPr cap="all" sz="2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algn="l">
              <a:defRPr cap="all" sz="2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algn="l">
              <a:defRPr cap="all" sz="2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4" name="Foliennumm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rint Kopie">
    <p:bg>
      <p:bgPr>
        <a:solidFill>
          <a:srgbClr val="EFC6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1933766" y="8709411"/>
            <a:ext cx="1117602" cy="393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78671" y="4657102"/>
            <a:ext cx="1501458" cy="1683997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Lösungen"/>
          <p:cNvSpPr txBox="1"/>
          <p:nvPr/>
        </p:nvSpPr>
        <p:spPr>
          <a:xfrm>
            <a:off x="1270000" y="16383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>
              <a:defRPr cap="none" sz="8000">
                <a:solidFill>
                  <a:srgbClr val="FFFFFF"/>
                </a:solidFill>
              </a:defRPr>
            </a:lvl1pPr>
          </a:lstStyle>
          <a:p>
            <a:pPr/>
            <a:r>
              <a:t>Lösungen</a:t>
            </a:r>
          </a:p>
        </p:txBody>
      </p:sp>
      <p:sp>
        <p:nvSpPr>
          <p:cNvPr id="94" name="Textebene 1…"/>
          <p:cNvSpPr txBox="1"/>
          <p:nvPr>
            <p:ph type="body" sz="quarter" idx="1"/>
          </p:nvPr>
        </p:nvSpPr>
        <p:spPr>
          <a:xfrm>
            <a:off x="406400" y="7976482"/>
            <a:ext cx="1262622" cy="1372991"/>
          </a:xfrm>
          <a:prstGeom prst="rect">
            <a:avLst/>
          </a:prstGeom>
        </p:spPr>
        <p:txBody>
          <a:bodyPr/>
          <a:lstStyle>
            <a:lvl1pPr algn="l">
              <a:defRPr sz="8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algn="l">
              <a:defRPr sz="8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algn="l">
              <a:defRPr sz="8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algn="l">
              <a:defRPr sz="8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algn="l">
              <a:defRPr sz="8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5" name="Dieses Werk ist lizenziert unter CC einer Creative Commons Namensnennung - Weitergabe unter gleichen Bedingungen 4.0 International Lizenz,  zu finden unter https://creativecommons.org/licenses/by/4.0/deed.de. Der Urheber soll bei der Weiterverwendung wie folgt genannt werden:  Calliope gGmbH"/>
          <p:cNvSpPr txBox="1"/>
          <p:nvPr/>
        </p:nvSpPr>
        <p:spPr>
          <a:xfrm rot="16200000">
            <a:off x="8816680" y="4054081"/>
            <a:ext cx="7512640" cy="763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ts val="1800"/>
              </a:lnSpc>
              <a:defRPr cap="none" sz="800">
                <a:latin typeface="+mj-lt"/>
                <a:ea typeface="+mj-ea"/>
                <a:cs typeface="+mj-cs"/>
                <a:sym typeface="Helvetica Neue"/>
              </a:defRPr>
            </a:pPr>
            <a:r>
              <a:t>Dieses Werk ist lizenziert unter CC einer Creative Commons Namensnennung - Weitergabe unter gleichen Bedingungen 4.0 International Lizenz, </a:t>
            </a:r>
            <a:br/>
            <a:r>
              <a:t>zu finden unter </a:t>
            </a:r>
            <a:r>
              <a:rPr u="sng"/>
              <a:t>https://creativecommons.org/licenses/by/4.0/deed.de</a:t>
            </a:r>
            <a:r>
              <a:t>. Der Urheber soll bei der Weiterverwendung wie folgt genannt werden: </a:t>
            </a:r>
            <a:br/>
            <a:r>
              <a:t>Calliope gGmbH</a:t>
            </a:r>
          </a:p>
        </p:txBody>
      </p:sp>
      <p:sp>
        <p:nvSpPr>
          <p:cNvPr id="96" name="Foliennumm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age i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hteck"/>
          <p:cNvSpPr/>
          <p:nvPr/>
        </p:nvSpPr>
        <p:spPr>
          <a:xfrm>
            <a:off x="-25400" y="-63500"/>
            <a:ext cx="13055600" cy="315615"/>
          </a:xfrm>
          <a:prstGeom prst="rect">
            <a:avLst/>
          </a:prstGeom>
          <a:solidFill>
            <a:srgbClr val="EFC64C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 algn="ctr">
              <a:defRPr cap="none" sz="2200">
                <a:solidFill>
                  <a:srgbClr val="FFFFFF"/>
                </a:solidFill>
              </a:defRPr>
            </a:pPr>
          </a:p>
        </p:txBody>
      </p:sp>
      <p:sp>
        <p:nvSpPr>
          <p:cNvPr id="104" name="Linie"/>
          <p:cNvSpPr/>
          <p:nvPr/>
        </p:nvSpPr>
        <p:spPr>
          <a:xfrm flipV="1">
            <a:off x="3217558" y="448011"/>
            <a:ext cx="2" cy="61879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5" name="Linie"/>
          <p:cNvSpPr/>
          <p:nvPr/>
        </p:nvSpPr>
        <p:spPr>
          <a:xfrm flipV="1">
            <a:off x="11404600" y="448011"/>
            <a:ext cx="0" cy="61879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06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89449" y="547266"/>
            <a:ext cx="375367" cy="421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0404" y="9063883"/>
            <a:ext cx="1090015" cy="392623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Textebene 1…"/>
          <p:cNvSpPr txBox="1"/>
          <p:nvPr>
            <p:ph type="body" sz="quarter" idx="1"/>
          </p:nvPr>
        </p:nvSpPr>
        <p:spPr>
          <a:xfrm>
            <a:off x="3716216" y="496224"/>
            <a:ext cx="7097236" cy="523087"/>
          </a:xfrm>
          <a:prstGeom prst="rect">
            <a:avLst/>
          </a:prstGeom>
        </p:spPr>
        <p:txBody>
          <a:bodyPr anchor="ctr"/>
          <a:lstStyle>
            <a:lvl1pPr algn="l">
              <a:defRPr cap="all" sz="2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algn="l">
              <a:defRPr cap="all" sz="2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algn="l">
              <a:defRPr cap="all" sz="2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algn="l">
              <a:defRPr cap="all" sz="2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algn="l">
              <a:defRPr cap="all" sz="2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9" name="Foliennumm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age ip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5x5 LED Raster"/>
          <p:cNvSpPr txBox="1"/>
          <p:nvPr>
            <p:ph type="body" sz="quarter" idx="13"/>
          </p:nvPr>
        </p:nvSpPr>
        <p:spPr>
          <a:xfrm>
            <a:off x="3716217" y="496224"/>
            <a:ext cx="7097234" cy="523086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cap="all" sz="2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5x5 LED Raster</a:t>
            </a:r>
          </a:p>
        </p:txBody>
      </p:sp>
      <p:sp>
        <p:nvSpPr>
          <p:cNvPr id="11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gi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ie"/>
          <p:cNvSpPr/>
          <p:nvPr/>
        </p:nvSpPr>
        <p:spPr>
          <a:xfrm flipV="1">
            <a:off x="3217558" y="448012"/>
            <a:ext cx="1" cy="61878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cap="none" sz="2200">
                <a:solidFill>
                  <a:srgbClr val="FFFFFF"/>
                </a:solidFill>
              </a:defRPr>
            </a:pPr>
          </a:p>
        </p:txBody>
      </p:sp>
      <p:sp>
        <p:nvSpPr>
          <p:cNvPr id="3" name="Linie"/>
          <p:cNvSpPr/>
          <p:nvPr/>
        </p:nvSpPr>
        <p:spPr>
          <a:xfrm flipV="1">
            <a:off x="11404600" y="448012"/>
            <a:ext cx="0" cy="61878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cap="none" sz="2200">
                <a:solidFill>
                  <a:srgbClr val="FFFFFF"/>
                </a:solidFill>
              </a:defRPr>
            </a:pPr>
          </a:p>
        </p:txBody>
      </p:sp>
      <p:sp>
        <p:nvSpPr>
          <p:cNvPr id="4" name="Rechteck"/>
          <p:cNvSpPr/>
          <p:nvPr/>
        </p:nvSpPr>
        <p:spPr>
          <a:xfrm>
            <a:off x="-25400" y="-63500"/>
            <a:ext cx="13055600" cy="315615"/>
          </a:xfrm>
          <a:prstGeom prst="rect">
            <a:avLst/>
          </a:prstGeom>
          <a:solidFill>
            <a:srgbClr val="4AC9C8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 algn="ctr">
              <a:defRPr cap="none" sz="2200">
                <a:solidFill>
                  <a:srgbClr val="FFFFFF"/>
                </a:solidFill>
              </a:defRPr>
            </a:pPr>
          </a:p>
        </p:txBody>
      </p:sp>
      <p:pic>
        <p:nvPicPr>
          <p:cNvPr id="5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0404" y="9063883"/>
            <a:ext cx="1090015" cy="392622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calliope_mini_tuerkis.gif" descr="calliope_mini_tuerkis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18900" y="488950"/>
            <a:ext cx="1355880" cy="82174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el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8" name="Textebene 1…"/>
          <p:cNvSpPr txBox="1"/>
          <p:nvPr>
            <p:ph type="body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" name="Foliennumm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cap="none"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ransition xmlns:p14="http://schemas.microsoft.com/office/powerpoint/2010/main" spd="med" advClick="1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7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7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7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7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7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355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7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711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7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1066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7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1422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7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1C9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Eingabe/Sensoren"/>
          <p:cNvSpPr txBox="1"/>
          <p:nvPr/>
        </p:nvSpPr>
        <p:spPr>
          <a:xfrm>
            <a:off x="279399" y="8820125"/>
            <a:ext cx="3025008" cy="781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SYSTEM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Eingabe/Sensoren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und Ausgabe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ystem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System</a:t>
            </a:r>
          </a:p>
        </p:txBody>
      </p:sp>
      <p:pic>
        <p:nvPicPr>
          <p:cNvPr id="129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51788" y="1632388"/>
            <a:ext cx="727711" cy="7277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56655" y="3601546"/>
            <a:ext cx="717977" cy="7179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Bild" descr="Bil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56657" y="4602862"/>
            <a:ext cx="717974" cy="7179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Bild" descr="Bild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479093" y="2645107"/>
            <a:ext cx="673101" cy="67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Bild" descr="Bild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476013" y="5711200"/>
            <a:ext cx="679262" cy="679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Bild" descr="Bild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658170" y="3148493"/>
            <a:ext cx="5621094" cy="4969861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Linie"/>
          <p:cNvSpPr/>
          <p:nvPr/>
        </p:nvSpPr>
        <p:spPr>
          <a:xfrm>
            <a:off x="4368800" y="6705600"/>
            <a:ext cx="1139978" cy="0"/>
          </a:xfrm>
          <a:prstGeom prst="line">
            <a:avLst/>
          </a:prstGeom>
          <a:ln w="254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>
              <a:defRPr cap="none" sz="2200">
                <a:solidFill>
                  <a:srgbClr val="FFFFFF"/>
                </a:solidFill>
              </a:defRPr>
            </a:pPr>
          </a:p>
        </p:txBody>
      </p:sp>
      <p:sp>
        <p:nvSpPr>
          <p:cNvPr id="136" name="Linie"/>
          <p:cNvSpPr/>
          <p:nvPr/>
        </p:nvSpPr>
        <p:spPr>
          <a:xfrm>
            <a:off x="4470406" y="4800600"/>
            <a:ext cx="720872" cy="0"/>
          </a:xfrm>
          <a:prstGeom prst="line">
            <a:avLst/>
          </a:prstGeom>
          <a:ln w="254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>
              <a:defRPr cap="none" sz="2200">
                <a:solidFill>
                  <a:srgbClr val="FFFFFF"/>
                </a:solidFill>
              </a:defRPr>
            </a:pPr>
          </a:p>
        </p:txBody>
      </p:sp>
      <p:sp>
        <p:nvSpPr>
          <p:cNvPr id="137" name="Linie"/>
          <p:cNvSpPr/>
          <p:nvPr/>
        </p:nvSpPr>
        <p:spPr>
          <a:xfrm>
            <a:off x="8293100" y="6918459"/>
            <a:ext cx="508001" cy="1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>
              <a:defRPr cap="none" sz="2200">
                <a:solidFill>
                  <a:srgbClr val="FFFFFF"/>
                </a:solidFill>
              </a:defRPr>
            </a:pPr>
          </a:p>
        </p:txBody>
      </p:sp>
      <p:sp>
        <p:nvSpPr>
          <p:cNvPr id="138" name="Linie"/>
          <p:cNvSpPr/>
          <p:nvPr/>
        </p:nvSpPr>
        <p:spPr>
          <a:xfrm flipV="1">
            <a:off x="6464300" y="3341169"/>
            <a:ext cx="0" cy="508001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>
              <a:defRPr cap="none" sz="2200">
                <a:solidFill>
                  <a:srgbClr val="FFFFFF"/>
                </a:solidFill>
              </a:defRPr>
            </a:pPr>
          </a:p>
        </p:txBody>
      </p:sp>
      <p:sp>
        <p:nvSpPr>
          <p:cNvPr id="139" name="Linie"/>
          <p:cNvSpPr/>
          <p:nvPr/>
        </p:nvSpPr>
        <p:spPr>
          <a:xfrm flipV="1">
            <a:off x="7024442" y="3670618"/>
            <a:ext cx="1" cy="242052"/>
          </a:xfrm>
          <a:prstGeom prst="line">
            <a:avLst/>
          </a:prstGeom>
          <a:ln w="254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>
              <a:defRPr cap="none" sz="2200">
                <a:solidFill>
                  <a:srgbClr val="FFFFFF"/>
                </a:solidFill>
              </a:defRPr>
            </a:pPr>
          </a:p>
        </p:txBody>
      </p:sp>
      <p:sp>
        <p:nvSpPr>
          <p:cNvPr id="140" name="Linie"/>
          <p:cNvSpPr/>
          <p:nvPr/>
        </p:nvSpPr>
        <p:spPr>
          <a:xfrm>
            <a:off x="4419963" y="4800600"/>
            <a:ext cx="301415" cy="0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>
              <a:defRPr cap="none" sz="2200">
                <a:solidFill>
                  <a:srgbClr val="FFFFFF"/>
                </a:solidFill>
              </a:defRPr>
            </a:pPr>
          </a:p>
        </p:txBody>
      </p:sp>
      <p:sp>
        <p:nvSpPr>
          <p:cNvPr id="141" name="Linie"/>
          <p:cNvSpPr/>
          <p:nvPr/>
        </p:nvSpPr>
        <p:spPr>
          <a:xfrm>
            <a:off x="4226923" y="6707051"/>
            <a:ext cx="301415" cy="1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>
              <a:defRPr cap="none" sz="2200">
                <a:solidFill>
                  <a:srgbClr val="FFFFFF"/>
                </a:solidFill>
              </a:defRPr>
            </a:pPr>
          </a:p>
        </p:txBody>
      </p:sp>
      <p:sp>
        <p:nvSpPr>
          <p:cNvPr id="142" name="Linie"/>
          <p:cNvSpPr/>
          <p:nvPr/>
        </p:nvSpPr>
        <p:spPr>
          <a:xfrm flipV="1">
            <a:off x="7024442" y="3218402"/>
            <a:ext cx="1" cy="508001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>
              <a:defRPr cap="none" sz="2200">
                <a:solidFill>
                  <a:srgbClr val="FFFFFF"/>
                </a:solidFill>
              </a:defRPr>
            </a:pPr>
          </a:p>
        </p:txBody>
      </p:sp>
      <p:sp>
        <p:nvSpPr>
          <p:cNvPr id="143" name="Ohne System läuft nichts! Wie gut kennst du deinen Calliope mini? Ziehe die Symbole und Textfelder an die richtige Stelle."/>
          <p:cNvSpPr txBox="1"/>
          <p:nvPr/>
        </p:nvSpPr>
        <p:spPr>
          <a:xfrm>
            <a:off x="712563" y="1627692"/>
            <a:ext cx="2484019" cy="1344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120000"/>
              </a:lnSpc>
              <a:defRPr cap="none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Ohne System läuft nichts! Wie gut kennst du deinen Calliope mini? Ziehe die Symbole und Textfelder an die richtige Stelle. </a:t>
            </a:r>
          </a:p>
        </p:txBody>
      </p:sp>
      <p:sp>
        <p:nvSpPr>
          <p:cNvPr id="144" name="Reset"/>
          <p:cNvSpPr/>
          <p:nvPr/>
        </p:nvSpPr>
        <p:spPr>
          <a:xfrm>
            <a:off x="2305060" y="6718300"/>
            <a:ext cx="923382" cy="635000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25400">
            <a:solidFill>
              <a:srgbClr val="48525E">
                <a:alpha val="90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indent="63500" algn="ctr">
              <a:defRPr cap="none" sz="1400"/>
            </a:lvl1pPr>
          </a:lstStyle>
          <a:p>
            <a:pPr/>
            <a:r>
              <a:t>Reset</a:t>
            </a:r>
          </a:p>
        </p:txBody>
      </p:sp>
      <p:sp>
        <p:nvSpPr>
          <p:cNvPr id="145" name="USB"/>
          <p:cNvSpPr/>
          <p:nvPr/>
        </p:nvSpPr>
        <p:spPr>
          <a:xfrm>
            <a:off x="770431" y="5700397"/>
            <a:ext cx="923383" cy="635001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25400">
            <a:solidFill>
              <a:srgbClr val="4AC9C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ctr">
              <a:defRPr cap="none" sz="1400"/>
            </a:lvl1pPr>
          </a:lstStyle>
          <a:p>
            <a:pPr/>
            <a:r>
              <a:t>USB</a:t>
            </a:r>
          </a:p>
        </p:txBody>
      </p:sp>
      <p:sp>
        <p:nvSpPr>
          <p:cNvPr id="146" name="Status LED"/>
          <p:cNvSpPr/>
          <p:nvPr/>
        </p:nvSpPr>
        <p:spPr>
          <a:xfrm>
            <a:off x="2446831" y="7711671"/>
            <a:ext cx="1271465" cy="635001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25400">
            <a:solidFill>
              <a:srgbClr val="F6C33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ctr">
              <a:defRPr cap="none" sz="1400"/>
            </a:lvl1pPr>
          </a:lstStyle>
          <a:p>
            <a:pPr/>
            <a:r>
              <a:t>Status LED</a:t>
            </a:r>
          </a:p>
        </p:txBody>
      </p:sp>
      <p:sp>
        <p:nvSpPr>
          <p:cNvPr id="147" name="Prozessor"/>
          <p:cNvSpPr/>
          <p:nvPr/>
        </p:nvSpPr>
        <p:spPr>
          <a:xfrm>
            <a:off x="770431" y="7711671"/>
            <a:ext cx="1271465" cy="635001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25400">
            <a:solidFill>
              <a:srgbClr val="4852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ctr">
              <a:defRPr cap="none" sz="1400"/>
            </a:lvl1pPr>
          </a:lstStyle>
          <a:p>
            <a:pPr/>
            <a:r>
              <a:t>Prozessor</a:t>
            </a:r>
          </a:p>
        </p:txBody>
      </p:sp>
      <p:sp>
        <p:nvSpPr>
          <p:cNvPr id="148" name="Batterie"/>
          <p:cNvSpPr/>
          <p:nvPr/>
        </p:nvSpPr>
        <p:spPr>
          <a:xfrm>
            <a:off x="770431" y="6722501"/>
            <a:ext cx="1092201" cy="635001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25400">
            <a:solidFill>
              <a:srgbClr val="8076E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ctr">
              <a:defRPr cap="none" sz="1400"/>
            </a:lvl1pPr>
          </a:lstStyle>
          <a:p>
            <a:pPr/>
            <a:r>
              <a:t>Batterie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Eingabe"/>
          <p:cNvSpPr txBox="1"/>
          <p:nvPr>
            <p:ph type="body" sz="quarter" idx="1"/>
          </p:nvPr>
        </p:nvSpPr>
        <p:spPr>
          <a:xfrm>
            <a:off x="3716216" y="496224"/>
            <a:ext cx="7097236" cy="523087"/>
          </a:xfrm>
          <a:prstGeom prst="rect">
            <a:avLst/>
          </a:prstGeom>
        </p:spPr>
        <p:txBody>
          <a:bodyPr/>
          <a:lstStyle>
            <a:lvl1pPr defTabSz="566674">
              <a:defRPr sz="2716"/>
            </a:lvl1pPr>
          </a:lstStyle>
          <a:p>
            <a:pPr/>
            <a:r>
              <a:t>Eingabe</a:t>
            </a:r>
          </a:p>
        </p:txBody>
      </p:sp>
      <p:pic>
        <p:nvPicPr>
          <p:cNvPr id="151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56669" y="2632883"/>
            <a:ext cx="717975" cy="7179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56657" y="3623614"/>
            <a:ext cx="717975" cy="717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56657" y="1642124"/>
            <a:ext cx="717975" cy="717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09975" y="7639911"/>
            <a:ext cx="611337" cy="6113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56669" y="4614371"/>
            <a:ext cx="717975" cy="717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56657" y="6595849"/>
            <a:ext cx="717975" cy="717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56657" y="5605103"/>
            <a:ext cx="717975" cy="717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82016" y="1695443"/>
            <a:ext cx="611337" cy="6113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Bild" descr="Bil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58170" y="2640493"/>
            <a:ext cx="5621095" cy="4969862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Linie"/>
          <p:cNvSpPr/>
          <p:nvPr/>
        </p:nvSpPr>
        <p:spPr>
          <a:xfrm>
            <a:off x="9410699" y="5092700"/>
            <a:ext cx="508002" cy="0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1" name="Linie"/>
          <p:cNvSpPr/>
          <p:nvPr/>
        </p:nvSpPr>
        <p:spPr>
          <a:xfrm>
            <a:off x="4330700" y="2616200"/>
            <a:ext cx="504979" cy="0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2" name="Linie"/>
          <p:cNvSpPr/>
          <p:nvPr/>
        </p:nvSpPr>
        <p:spPr>
          <a:xfrm>
            <a:off x="3098800" y="5092700"/>
            <a:ext cx="504979" cy="0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3" name="Linie"/>
          <p:cNvSpPr/>
          <p:nvPr/>
        </p:nvSpPr>
        <p:spPr>
          <a:xfrm>
            <a:off x="8166099" y="7620000"/>
            <a:ext cx="508002" cy="0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4" name="Linie"/>
          <p:cNvSpPr/>
          <p:nvPr/>
        </p:nvSpPr>
        <p:spPr>
          <a:xfrm>
            <a:off x="4330700" y="7620000"/>
            <a:ext cx="504979" cy="0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5" name="Linie"/>
          <p:cNvSpPr/>
          <p:nvPr/>
        </p:nvSpPr>
        <p:spPr>
          <a:xfrm>
            <a:off x="8534399" y="4578350"/>
            <a:ext cx="508002" cy="0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6" name="Linie"/>
          <p:cNvSpPr/>
          <p:nvPr/>
        </p:nvSpPr>
        <p:spPr>
          <a:xfrm>
            <a:off x="3924300" y="4578350"/>
            <a:ext cx="504979" cy="0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7" name="Linie"/>
          <p:cNvSpPr/>
          <p:nvPr/>
        </p:nvSpPr>
        <p:spPr>
          <a:xfrm>
            <a:off x="8166099" y="2616200"/>
            <a:ext cx="508002" cy="0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8" name="Ohne deine Eingabe gibt es gar keine Ausgabe. Das heißt, dein Calliope mini bleibt regungslos. Welche Möglichkeiten zur Eingabe kennst du schon?…"/>
          <p:cNvSpPr txBox="1"/>
          <p:nvPr/>
        </p:nvSpPr>
        <p:spPr>
          <a:xfrm>
            <a:off x="712563" y="1627691"/>
            <a:ext cx="2484019" cy="2376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lnSpc>
                <a:spcPct val="120000"/>
              </a:lnSpc>
              <a:defRPr cap="none">
                <a:latin typeface="+mj-lt"/>
                <a:ea typeface="+mj-ea"/>
                <a:cs typeface="+mj-cs"/>
                <a:sym typeface="Helvetica Neue"/>
              </a:defRPr>
            </a:pPr>
            <a:r>
              <a:t>Ohne deine Eingabe gibt es gar keine Ausgabe. Das heißt, dein Calliope mini bleibt regungslos. Welche Möglichkeiten zur Eingabe kennst du schon? </a:t>
            </a:r>
          </a:p>
          <a:p>
            <a:pPr>
              <a:lnSpc>
                <a:spcPct val="120000"/>
              </a:lnSpc>
              <a:defRPr cap="none">
                <a:latin typeface="+mj-lt"/>
                <a:ea typeface="+mj-ea"/>
                <a:cs typeface="+mj-cs"/>
                <a:sym typeface="Helvetica Neue"/>
              </a:defRPr>
            </a:pPr>
            <a:r>
              <a:t>Ziehe die Symbole und Textfelder zur richtigen Stelle.</a:t>
            </a:r>
          </a:p>
        </p:txBody>
      </p:sp>
      <p:grpSp>
        <p:nvGrpSpPr>
          <p:cNvPr id="171" name="Pin -"/>
          <p:cNvGrpSpPr/>
          <p:nvPr/>
        </p:nvGrpSpPr>
        <p:grpSpPr>
          <a:xfrm>
            <a:off x="770252" y="4380910"/>
            <a:ext cx="1050318" cy="635002"/>
            <a:chOff x="0" y="0"/>
            <a:chExt cx="1050316" cy="635001"/>
          </a:xfrm>
        </p:grpSpPr>
        <p:sp>
          <p:nvSpPr>
            <p:cNvPr id="169" name="Abgerundetes Rechteck"/>
            <p:cNvSpPr/>
            <p:nvPr/>
          </p:nvSpPr>
          <p:spPr>
            <a:xfrm>
              <a:off x="0" y="0"/>
              <a:ext cx="1050317" cy="635002"/>
            </a:xfrm>
            <a:prstGeom prst="roundRect">
              <a:avLst>
                <a:gd name="adj" fmla="val 10000"/>
              </a:avLst>
            </a:prstGeom>
            <a:solidFill>
              <a:srgbClr val="FFFFFF"/>
            </a:solidFill>
            <a:ln w="25400" cap="flat">
              <a:solidFill>
                <a:srgbClr val="FC481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 algn="ctr">
                <a:defRPr cap="none" sz="1400"/>
              </a:pPr>
            </a:p>
          </p:txBody>
        </p:sp>
        <p:sp>
          <p:nvSpPr>
            <p:cNvPr id="170" name="Pin -"/>
            <p:cNvSpPr txBox="1"/>
            <p:nvPr/>
          </p:nvSpPr>
          <p:spPr>
            <a:xfrm>
              <a:off x="18598" y="161329"/>
              <a:ext cx="1013120" cy="3123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 cap="none" sz="1400"/>
              </a:lvl1pPr>
            </a:lstStyle>
            <a:p>
              <a:pPr/>
              <a:r>
                <a:t>Pin -</a:t>
              </a:r>
            </a:p>
          </p:txBody>
        </p:sp>
      </p:grpSp>
      <p:grpSp>
        <p:nvGrpSpPr>
          <p:cNvPr id="174" name="Pin +"/>
          <p:cNvGrpSpPr/>
          <p:nvPr/>
        </p:nvGrpSpPr>
        <p:grpSpPr>
          <a:xfrm>
            <a:off x="770252" y="5283479"/>
            <a:ext cx="1050318" cy="635002"/>
            <a:chOff x="0" y="0"/>
            <a:chExt cx="1050316" cy="635001"/>
          </a:xfrm>
        </p:grpSpPr>
        <p:sp>
          <p:nvSpPr>
            <p:cNvPr id="172" name="Abgerundetes Rechteck"/>
            <p:cNvSpPr/>
            <p:nvPr/>
          </p:nvSpPr>
          <p:spPr>
            <a:xfrm>
              <a:off x="0" y="0"/>
              <a:ext cx="1050317" cy="635002"/>
            </a:xfrm>
            <a:prstGeom prst="roundRect">
              <a:avLst>
                <a:gd name="adj" fmla="val 10000"/>
              </a:avLst>
            </a:prstGeom>
            <a:solidFill>
              <a:srgbClr val="FFFFFF"/>
            </a:solidFill>
            <a:ln w="25400" cap="flat">
              <a:solidFill>
                <a:srgbClr val="FC481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 algn="ctr">
                <a:defRPr cap="none" sz="1400"/>
              </a:pPr>
            </a:p>
          </p:txBody>
        </p:sp>
        <p:sp>
          <p:nvSpPr>
            <p:cNvPr id="173" name="Pin +"/>
            <p:cNvSpPr txBox="1"/>
            <p:nvPr/>
          </p:nvSpPr>
          <p:spPr>
            <a:xfrm>
              <a:off x="18598" y="161329"/>
              <a:ext cx="1013120" cy="3123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 cap="none" sz="1400"/>
              </a:lvl1pPr>
            </a:lstStyle>
            <a:p>
              <a:pPr/>
              <a:r>
                <a:t>Pin +</a:t>
              </a:r>
            </a:p>
          </p:txBody>
        </p:sp>
      </p:grpSp>
      <p:grpSp>
        <p:nvGrpSpPr>
          <p:cNvPr id="177" name="Pin 3"/>
          <p:cNvGrpSpPr/>
          <p:nvPr/>
        </p:nvGrpSpPr>
        <p:grpSpPr>
          <a:xfrm>
            <a:off x="2133566" y="6987891"/>
            <a:ext cx="1050317" cy="635002"/>
            <a:chOff x="0" y="0"/>
            <a:chExt cx="1050316" cy="635001"/>
          </a:xfrm>
        </p:grpSpPr>
        <p:sp>
          <p:nvSpPr>
            <p:cNvPr id="175" name="Abgerundetes Rechteck"/>
            <p:cNvSpPr/>
            <p:nvPr/>
          </p:nvSpPr>
          <p:spPr>
            <a:xfrm>
              <a:off x="0" y="0"/>
              <a:ext cx="1050317" cy="635002"/>
            </a:xfrm>
            <a:prstGeom prst="roundRect">
              <a:avLst>
                <a:gd name="adj" fmla="val 10000"/>
              </a:avLst>
            </a:prstGeom>
            <a:solidFill>
              <a:srgbClr val="FFFFFF"/>
            </a:solidFill>
            <a:ln w="25400" cap="flat">
              <a:solidFill>
                <a:srgbClr val="FC481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 algn="ctr">
                <a:defRPr cap="none" sz="1400"/>
              </a:pPr>
            </a:p>
          </p:txBody>
        </p:sp>
        <p:sp>
          <p:nvSpPr>
            <p:cNvPr id="176" name="Pin 3"/>
            <p:cNvSpPr txBox="1"/>
            <p:nvPr/>
          </p:nvSpPr>
          <p:spPr>
            <a:xfrm>
              <a:off x="18598" y="161329"/>
              <a:ext cx="1013120" cy="3123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 cap="none" sz="1400"/>
              </a:lvl1pPr>
            </a:lstStyle>
            <a:p>
              <a:pPr/>
              <a:r>
                <a:t>Pin 3</a:t>
              </a:r>
            </a:p>
          </p:txBody>
        </p:sp>
      </p:grpSp>
      <p:grpSp>
        <p:nvGrpSpPr>
          <p:cNvPr id="180" name="Pin 2"/>
          <p:cNvGrpSpPr/>
          <p:nvPr/>
        </p:nvGrpSpPr>
        <p:grpSpPr>
          <a:xfrm>
            <a:off x="770252" y="6987891"/>
            <a:ext cx="1050318" cy="635002"/>
            <a:chOff x="0" y="0"/>
            <a:chExt cx="1050316" cy="635001"/>
          </a:xfrm>
        </p:grpSpPr>
        <p:sp>
          <p:nvSpPr>
            <p:cNvPr id="178" name="Abgerundetes Rechteck"/>
            <p:cNvSpPr/>
            <p:nvPr/>
          </p:nvSpPr>
          <p:spPr>
            <a:xfrm>
              <a:off x="0" y="0"/>
              <a:ext cx="1050317" cy="635002"/>
            </a:xfrm>
            <a:prstGeom prst="roundRect">
              <a:avLst>
                <a:gd name="adj" fmla="val 10000"/>
              </a:avLst>
            </a:prstGeom>
            <a:solidFill>
              <a:srgbClr val="FFFFFF"/>
            </a:solidFill>
            <a:ln w="25400" cap="flat">
              <a:solidFill>
                <a:srgbClr val="FC481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 algn="ctr">
                <a:defRPr cap="none" sz="1400"/>
              </a:pPr>
            </a:p>
          </p:txBody>
        </p:sp>
        <p:sp>
          <p:nvSpPr>
            <p:cNvPr id="179" name="Pin 2"/>
            <p:cNvSpPr txBox="1"/>
            <p:nvPr/>
          </p:nvSpPr>
          <p:spPr>
            <a:xfrm>
              <a:off x="18598" y="161329"/>
              <a:ext cx="1013120" cy="3123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 cap="none" sz="1400"/>
              </a:lvl1pPr>
            </a:lstStyle>
            <a:p>
              <a:pPr/>
              <a:r>
                <a:t>Pin 2</a:t>
              </a:r>
            </a:p>
          </p:txBody>
        </p:sp>
      </p:grpSp>
      <p:grpSp>
        <p:nvGrpSpPr>
          <p:cNvPr id="183" name="Pin 1"/>
          <p:cNvGrpSpPr/>
          <p:nvPr/>
        </p:nvGrpSpPr>
        <p:grpSpPr>
          <a:xfrm>
            <a:off x="2133566" y="6191444"/>
            <a:ext cx="1050317" cy="635002"/>
            <a:chOff x="0" y="0"/>
            <a:chExt cx="1050316" cy="635001"/>
          </a:xfrm>
        </p:grpSpPr>
        <p:sp>
          <p:nvSpPr>
            <p:cNvPr id="181" name="Abgerundetes Rechteck"/>
            <p:cNvSpPr/>
            <p:nvPr/>
          </p:nvSpPr>
          <p:spPr>
            <a:xfrm>
              <a:off x="0" y="0"/>
              <a:ext cx="1050317" cy="635002"/>
            </a:xfrm>
            <a:prstGeom prst="roundRect">
              <a:avLst>
                <a:gd name="adj" fmla="val 10000"/>
              </a:avLst>
            </a:prstGeom>
            <a:solidFill>
              <a:srgbClr val="FFFFFF"/>
            </a:solidFill>
            <a:ln w="25400" cap="flat">
              <a:solidFill>
                <a:srgbClr val="FC481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 algn="ctr">
                <a:defRPr cap="none" sz="1400"/>
              </a:pPr>
            </a:p>
          </p:txBody>
        </p:sp>
        <p:sp>
          <p:nvSpPr>
            <p:cNvPr id="182" name="Pin 1"/>
            <p:cNvSpPr txBox="1"/>
            <p:nvPr/>
          </p:nvSpPr>
          <p:spPr>
            <a:xfrm>
              <a:off x="18598" y="161329"/>
              <a:ext cx="1013120" cy="3123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 cap="none" sz="1400"/>
              </a:lvl1pPr>
            </a:lstStyle>
            <a:p>
              <a:pPr/>
              <a:r>
                <a:t>Pin 1</a:t>
              </a:r>
            </a:p>
          </p:txBody>
        </p:sp>
      </p:grpSp>
      <p:grpSp>
        <p:nvGrpSpPr>
          <p:cNvPr id="186" name="Pin 0"/>
          <p:cNvGrpSpPr/>
          <p:nvPr/>
        </p:nvGrpSpPr>
        <p:grpSpPr>
          <a:xfrm>
            <a:off x="770252" y="6186049"/>
            <a:ext cx="1050318" cy="635002"/>
            <a:chOff x="0" y="0"/>
            <a:chExt cx="1050316" cy="635001"/>
          </a:xfrm>
        </p:grpSpPr>
        <p:sp>
          <p:nvSpPr>
            <p:cNvPr id="184" name="Abgerundetes Rechteck"/>
            <p:cNvSpPr/>
            <p:nvPr/>
          </p:nvSpPr>
          <p:spPr>
            <a:xfrm>
              <a:off x="0" y="0"/>
              <a:ext cx="1050317" cy="635002"/>
            </a:xfrm>
            <a:prstGeom prst="roundRect">
              <a:avLst>
                <a:gd name="adj" fmla="val 10000"/>
              </a:avLst>
            </a:prstGeom>
            <a:solidFill>
              <a:srgbClr val="FFFFFF"/>
            </a:solidFill>
            <a:ln w="25400" cap="flat">
              <a:solidFill>
                <a:srgbClr val="FC481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 algn="ctr">
                <a:defRPr cap="none" sz="1400"/>
              </a:pPr>
            </a:p>
          </p:txBody>
        </p:sp>
        <p:sp>
          <p:nvSpPr>
            <p:cNvPr id="185" name="Pin 0"/>
            <p:cNvSpPr txBox="1"/>
            <p:nvPr/>
          </p:nvSpPr>
          <p:spPr>
            <a:xfrm>
              <a:off x="18598" y="161329"/>
              <a:ext cx="1013120" cy="3123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 cap="none" sz="1400"/>
              </a:lvl1pPr>
            </a:lstStyle>
            <a:p>
              <a:pPr/>
              <a:r>
                <a:t>Pin 0</a:t>
              </a:r>
            </a:p>
          </p:txBody>
        </p:sp>
      </p:grpSp>
      <p:grpSp>
        <p:nvGrpSpPr>
          <p:cNvPr id="189" name="Button A"/>
          <p:cNvGrpSpPr/>
          <p:nvPr/>
        </p:nvGrpSpPr>
        <p:grpSpPr>
          <a:xfrm>
            <a:off x="770252" y="7880905"/>
            <a:ext cx="1208214" cy="635002"/>
            <a:chOff x="0" y="0"/>
            <a:chExt cx="1208212" cy="635001"/>
          </a:xfrm>
        </p:grpSpPr>
        <p:sp>
          <p:nvSpPr>
            <p:cNvPr id="187" name="Abgerundetes Rechteck"/>
            <p:cNvSpPr/>
            <p:nvPr/>
          </p:nvSpPr>
          <p:spPr>
            <a:xfrm>
              <a:off x="0" y="0"/>
              <a:ext cx="1208213" cy="635002"/>
            </a:xfrm>
            <a:prstGeom prst="roundRect">
              <a:avLst>
                <a:gd name="adj" fmla="val 10000"/>
              </a:avLst>
            </a:prstGeom>
            <a:solidFill>
              <a:srgbClr val="FFFFFF"/>
            </a:solidFill>
            <a:ln w="25400" cap="flat">
              <a:solidFill>
                <a:srgbClr val="E3147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 algn="ctr">
                <a:defRPr cap="none" sz="1400"/>
              </a:pPr>
            </a:p>
          </p:txBody>
        </p:sp>
        <p:sp>
          <p:nvSpPr>
            <p:cNvPr id="188" name="Button A"/>
            <p:cNvSpPr txBox="1"/>
            <p:nvPr/>
          </p:nvSpPr>
          <p:spPr>
            <a:xfrm>
              <a:off x="18598" y="161329"/>
              <a:ext cx="1171017" cy="3123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 cap="none" sz="1400"/>
              </a:lvl1pPr>
            </a:lstStyle>
            <a:p>
              <a:pPr/>
              <a:r>
                <a:t>Button A</a:t>
              </a:r>
            </a:p>
          </p:txBody>
        </p:sp>
      </p:grpSp>
      <p:grpSp>
        <p:nvGrpSpPr>
          <p:cNvPr id="192" name="Button B"/>
          <p:cNvGrpSpPr/>
          <p:nvPr/>
        </p:nvGrpSpPr>
        <p:grpSpPr>
          <a:xfrm>
            <a:off x="2325453" y="7880905"/>
            <a:ext cx="1208214" cy="635002"/>
            <a:chOff x="0" y="0"/>
            <a:chExt cx="1208212" cy="635001"/>
          </a:xfrm>
        </p:grpSpPr>
        <p:sp>
          <p:nvSpPr>
            <p:cNvPr id="190" name="Abgerundetes Rechteck"/>
            <p:cNvSpPr/>
            <p:nvPr/>
          </p:nvSpPr>
          <p:spPr>
            <a:xfrm>
              <a:off x="0" y="0"/>
              <a:ext cx="1208213" cy="635002"/>
            </a:xfrm>
            <a:prstGeom prst="roundRect">
              <a:avLst>
                <a:gd name="adj" fmla="val 10000"/>
              </a:avLst>
            </a:prstGeom>
            <a:solidFill>
              <a:srgbClr val="FFFFFF"/>
            </a:solidFill>
            <a:ln w="25400" cap="flat">
              <a:solidFill>
                <a:srgbClr val="E3147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 algn="ctr">
                <a:defRPr cap="none" sz="1400"/>
              </a:pPr>
            </a:p>
          </p:txBody>
        </p:sp>
        <p:sp>
          <p:nvSpPr>
            <p:cNvPr id="191" name="Button B"/>
            <p:cNvSpPr txBox="1"/>
            <p:nvPr/>
          </p:nvSpPr>
          <p:spPr>
            <a:xfrm>
              <a:off x="18598" y="161329"/>
              <a:ext cx="1171017" cy="3123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 cap="none" sz="1400"/>
              </a:lvl1pPr>
            </a:lstStyle>
            <a:p>
              <a:pPr/>
              <a:r>
                <a:t>Button B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ensoren"/>
          <p:cNvSpPr txBox="1"/>
          <p:nvPr>
            <p:ph type="body" sz="quarter" idx="1"/>
          </p:nvPr>
        </p:nvSpPr>
        <p:spPr>
          <a:xfrm>
            <a:off x="3716216" y="496224"/>
            <a:ext cx="7097236" cy="523087"/>
          </a:xfrm>
          <a:prstGeom prst="rect">
            <a:avLst/>
          </a:prstGeom>
        </p:spPr>
        <p:txBody>
          <a:bodyPr/>
          <a:lstStyle>
            <a:lvl1pPr defTabSz="566674">
              <a:defRPr sz="2716"/>
            </a:lvl1pPr>
          </a:lstStyle>
          <a:p>
            <a:pPr/>
            <a:r>
              <a:t>Sensoren</a:t>
            </a:r>
          </a:p>
        </p:txBody>
      </p:sp>
      <p:grpSp>
        <p:nvGrpSpPr>
          <p:cNvPr id="204" name="Gruppieren"/>
          <p:cNvGrpSpPr/>
          <p:nvPr/>
        </p:nvGrpSpPr>
        <p:grpSpPr>
          <a:xfrm>
            <a:off x="3658170" y="2493190"/>
            <a:ext cx="5621096" cy="5266030"/>
            <a:chOff x="0" y="0"/>
            <a:chExt cx="5621095" cy="5266029"/>
          </a:xfrm>
        </p:grpSpPr>
        <p:pic>
          <p:nvPicPr>
            <p:cNvPr id="195" name="Bild" descr="Bild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147302"/>
              <a:ext cx="5621097" cy="49698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6" name="Linie"/>
            <p:cNvSpPr/>
            <p:nvPr/>
          </p:nvSpPr>
          <p:spPr>
            <a:xfrm flipV="1">
              <a:off x="4435533" y="997705"/>
              <a:ext cx="284329" cy="284329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7" name="Linie"/>
            <p:cNvSpPr/>
            <p:nvPr/>
          </p:nvSpPr>
          <p:spPr>
            <a:xfrm flipV="1">
              <a:off x="3963438" y="1227015"/>
              <a:ext cx="535581" cy="535581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8" name="Linie"/>
            <p:cNvSpPr/>
            <p:nvPr/>
          </p:nvSpPr>
          <p:spPr>
            <a:xfrm flipV="1">
              <a:off x="2110653" y="3750008"/>
              <a:ext cx="2" cy="113998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9" name="Linie"/>
            <p:cNvSpPr/>
            <p:nvPr/>
          </p:nvSpPr>
          <p:spPr>
            <a:xfrm flipV="1">
              <a:off x="2112105" y="4730449"/>
              <a:ext cx="2" cy="53558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0" name="Linie"/>
            <p:cNvSpPr/>
            <p:nvPr/>
          </p:nvSpPr>
          <p:spPr>
            <a:xfrm flipV="1">
              <a:off x="726075" y="2735910"/>
              <a:ext cx="699989" cy="699989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1" name="Linie"/>
            <p:cNvSpPr/>
            <p:nvPr/>
          </p:nvSpPr>
          <p:spPr>
            <a:xfrm flipV="1">
              <a:off x="579045" y="3387843"/>
              <a:ext cx="203552" cy="203553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2" name="Linie"/>
            <p:cNvSpPr/>
            <p:nvPr/>
          </p:nvSpPr>
          <p:spPr>
            <a:xfrm flipH="1">
              <a:off x="3141754" y="376041"/>
              <a:ext cx="2" cy="113998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3" name="Linie"/>
            <p:cNvSpPr/>
            <p:nvPr/>
          </p:nvSpPr>
          <p:spPr>
            <a:xfrm>
              <a:off x="3143206" y="0"/>
              <a:ext cx="2" cy="53558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205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83816" y="1680846"/>
            <a:ext cx="715895" cy="7158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Bild" descr="Bil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81557" y="2670549"/>
            <a:ext cx="717975" cy="717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Bild" descr="Bild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483816" y="3807088"/>
            <a:ext cx="715895" cy="7158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Bild" descr="Bild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483816" y="4869379"/>
            <a:ext cx="715895" cy="7158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1" name="Mikrofon"/>
          <p:cNvGrpSpPr/>
          <p:nvPr/>
        </p:nvGrpSpPr>
        <p:grpSpPr>
          <a:xfrm>
            <a:off x="750653" y="6092494"/>
            <a:ext cx="1323037" cy="635002"/>
            <a:chOff x="0" y="0"/>
            <a:chExt cx="1323035" cy="635001"/>
          </a:xfrm>
        </p:grpSpPr>
        <p:sp>
          <p:nvSpPr>
            <p:cNvPr id="209" name="Abgerundetes Rechteck"/>
            <p:cNvSpPr/>
            <p:nvPr/>
          </p:nvSpPr>
          <p:spPr>
            <a:xfrm>
              <a:off x="0" y="0"/>
              <a:ext cx="1323036" cy="635002"/>
            </a:xfrm>
            <a:prstGeom prst="roundRect">
              <a:avLst>
                <a:gd name="adj" fmla="val 10000"/>
              </a:avLst>
            </a:prstGeom>
            <a:solidFill>
              <a:srgbClr val="FFFFFF"/>
            </a:solidFill>
            <a:ln w="25400" cap="flat">
              <a:solidFill>
                <a:srgbClr val="8076E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 algn="ctr">
                <a:defRPr cap="none" sz="1400"/>
              </a:pPr>
            </a:p>
          </p:txBody>
        </p:sp>
        <p:sp>
          <p:nvSpPr>
            <p:cNvPr id="210" name="Mikrofon"/>
            <p:cNvSpPr txBox="1"/>
            <p:nvPr/>
          </p:nvSpPr>
          <p:spPr>
            <a:xfrm>
              <a:off x="18598" y="161329"/>
              <a:ext cx="1285839" cy="3123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 cap="none" sz="1400"/>
              </a:lvl1pPr>
            </a:lstStyle>
            <a:p>
              <a:pPr/>
              <a:r>
                <a:t>Mikrofon</a:t>
              </a:r>
            </a:p>
          </p:txBody>
        </p:sp>
      </p:grpSp>
      <p:grpSp>
        <p:nvGrpSpPr>
          <p:cNvPr id="214" name="Lagesensor"/>
          <p:cNvGrpSpPr/>
          <p:nvPr/>
        </p:nvGrpSpPr>
        <p:grpSpPr>
          <a:xfrm>
            <a:off x="750653" y="5195789"/>
            <a:ext cx="1480047" cy="635002"/>
            <a:chOff x="0" y="0"/>
            <a:chExt cx="1480045" cy="635001"/>
          </a:xfrm>
        </p:grpSpPr>
        <p:sp>
          <p:nvSpPr>
            <p:cNvPr id="212" name="Abgerundetes Rechteck"/>
            <p:cNvSpPr/>
            <p:nvPr/>
          </p:nvSpPr>
          <p:spPr>
            <a:xfrm>
              <a:off x="0" y="0"/>
              <a:ext cx="1480046" cy="635002"/>
            </a:xfrm>
            <a:prstGeom prst="roundRect">
              <a:avLst>
                <a:gd name="adj" fmla="val 10000"/>
              </a:avLst>
            </a:prstGeom>
            <a:solidFill>
              <a:srgbClr val="FFFFFF"/>
            </a:solidFill>
            <a:ln w="25400" cap="flat">
              <a:solidFill>
                <a:srgbClr val="FC481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 algn="ctr">
                <a:defRPr cap="none" sz="1400"/>
              </a:pPr>
            </a:p>
          </p:txBody>
        </p:sp>
        <p:sp>
          <p:nvSpPr>
            <p:cNvPr id="213" name="Lagesensor"/>
            <p:cNvSpPr txBox="1"/>
            <p:nvPr/>
          </p:nvSpPr>
          <p:spPr>
            <a:xfrm>
              <a:off x="18598" y="161329"/>
              <a:ext cx="1442849" cy="3123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 cap="none" sz="1400"/>
              </a:lvl1pPr>
            </a:lstStyle>
            <a:p>
              <a:pPr/>
              <a:r>
                <a:t>Lagesensor</a:t>
              </a:r>
            </a:p>
          </p:txBody>
        </p:sp>
      </p:grpSp>
      <p:grpSp>
        <p:nvGrpSpPr>
          <p:cNvPr id="217" name="Temperatursensor"/>
          <p:cNvGrpSpPr/>
          <p:nvPr/>
        </p:nvGrpSpPr>
        <p:grpSpPr>
          <a:xfrm>
            <a:off x="750653" y="6989198"/>
            <a:ext cx="2004578" cy="635002"/>
            <a:chOff x="0" y="0"/>
            <a:chExt cx="2004576" cy="635001"/>
          </a:xfrm>
        </p:grpSpPr>
        <p:sp>
          <p:nvSpPr>
            <p:cNvPr id="215" name="Abgerundetes Rechteck"/>
            <p:cNvSpPr/>
            <p:nvPr/>
          </p:nvSpPr>
          <p:spPr>
            <a:xfrm>
              <a:off x="0" y="0"/>
              <a:ext cx="2004577" cy="635002"/>
            </a:xfrm>
            <a:prstGeom prst="roundRect">
              <a:avLst>
                <a:gd name="adj" fmla="val 10000"/>
              </a:avLst>
            </a:prstGeom>
            <a:solidFill>
              <a:srgbClr val="FFFFFF"/>
            </a:solidFill>
            <a:ln w="25400" cap="flat">
              <a:solidFill>
                <a:srgbClr val="6CC6C8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 algn="ctr">
                <a:defRPr cap="none" sz="1400"/>
              </a:pPr>
            </a:p>
          </p:txBody>
        </p:sp>
        <p:sp>
          <p:nvSpPr>
            <p:cNvPr id="216" name="Temperatursensor"/>
            <p:cNvSpPr txBox="1"/>
            <p:nvPr/>
          </p:nvSpPr>
          <p:spPr>
            <a:xfrm>
              <a:off x="18599" y="161329"/>
              <a:ext cx="1967378" cy="3123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 cap="none" sz="1400"/>
              </a:lvl1pPr>
            </a:lstStyle>
            <a:p>
              <a:pPr/>
              <a:r>
                <a:t>Temperatursensor</a:t>
              </a:r>
            </a:p>
          </p:txBody>
        </p:sp>
      </p:grpSp>
      <p:grpSp>
        <p:nvGrpSpPr>
          <p:cNvPr id="220" name="Lichtsensor"/>
          <p:cNvGrpSpPr/>
          <p:nvPr/>
        </p:nvGrpSpPr>
        <p:grpSpPr>
          <a:xfrm>
            <a:off x="750653" y="7885900"/>
            <a:ext cx="1475437" cy="635002"/>
            <a:chOff x="0" y="0"/>
            <a:chExt cx="1475435" cy="635001"/>
          </a:xfrm>
        </p:grpSpPr>
        <p:sp>
          <p:nvSpPr>
            <p:cNvPr id="218" name="Abgerundetes Rechteck"/>
            <p:cNvSpPr/>
            <p:nvPr/>
          </p:nvSpPr>
          <p:spPr>
            <a:xfrm>
              <a:off x="0" y="0"/>
              <a:ext cx="1475436" cy="635002"/>
            </a:xfrm>
            <a:prstGeom prst="roundRect">
              <a:avLst>
                <a:gd name="adj" fmla="val 10000"/>
              </a:avLst>
            </a:prstGeom>
            <a:solidFill>
              <a:srgbClr val="FFFFFF"/>
            </a:solidFill>
            <a:ln w="25400" cap="flat">
              <a:solidFill>
                <a:srgbClr val="EFC64C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 algn="ctr">
                <a:defRPr cap="none" sz="1400"/>
              </a:pPr>
            </a:p>
          </p:txBody>
        </p:sp>
        <p:sp>
          <p:nvSpPr>
            <p:cNvPr id="219" name="Lichtsensor"/>
            <p:cNvSpPr txBox="1"/>
            <p:nvPr/>
          </p:nvSpPr>
          <p:spPr>
            <a:xfrm>
              <a:off x="18598" y="161329"/>
              <a:ext cx="1438239" cy="3123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 cap="none" sz="1400"/>
              </a:lvl1pPr>
            </a:lstStyle>
            <a:p>
              <a:pPr/>
              <a:r>
                <a:t>Lichtsensor</a:t>
              </a:r>
            </a:p>
          </p:txBody>
        </p:sp>
      </p:grpSp>
      <p:sp>
        <p:nvSpPr>
          <p:cNvPr id="221" name="Sensoren sind die Sinnesorgane des Calliope mini. Mit den Sensoren kann der Calliope mini auf seine Art hören, sehen und fühlen."/>
          <p:cNvSpPr txBox="1"/>
          <p:nvPr/>
        </p:nvSpPr>
        <p:spPr>
          <a:xfrm>
            <a:off x="712563" y="1627691"/>
            <a:ext cx="2484019" cy="1602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120000"/>
              </a:lnSpc>
              <a:defRPr cap="none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Sensoren sind die Sinnesorgane des Calliope mini. Mit den Sensoren kann der Calliope mini auf seine Art hören, sehen und fühlen.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Ausgab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Ausgabe</a:t>
            </a:r>
          </a:p>
        </p:txBody>
      </p:sp>
      <p:pic>
        <p:nvPicPr>
          <p:cNvPr id="224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58170" y="2640493"/>
            <a:ext cx="5621094" cy="4969861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Linie"/>
          <p:cNvSpPr/>
          <p:nvPr/>
        </p:nvSpPr>
        <p:spPr>
          <a:xfrm flipV="1">
            <a:off x="6481416" y="5923625"/>
            <a:ext cx="1" cy="1020723"/>
          </a:xfrm>
          <a:prstGeom prst="line">
            <a:avLst/>
          </a:prstGeom>
          <a:ln w="254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>
              <a:defRPr cap="none" sz="2200">
                <a:solidFill>
                  <a:srgbClr val="FFFFFF"/>
                </a:solidFill>
              </a:defRPr>
            </a:pPr>
          </a:p>
        </p:txBody>
      </p:sp>
      <p:sp>
        <p:nvSpPr>
          <p:cNvPr id="226" name="Linie"/>
          <p:cNvSpPr/>
          <p:nvPr/>
        </p:nvSpPr>
        <p:spPr>
          <a:xfrm>
            <a:off x="7287617" y="4038600"/>
            <a:ext cx="942144" cy="0"/>
          </a:xfrm>
          <a:prstGeom prst="line">
            <a:avLst/>
          </a:prstGeom>
          <a:ln w="254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>
              <a:defRPr cap="none" sz="2200">
                <a:solidFill>
                  <a:srgbClr val="FFFFFF"/>
                </a:solidFill>
              </a:defRPr>
            </a:pPr>
          </a:p>
        </p:txBody>
      </p:sp>
      <p:pic>
        <p:nvPicPr>
          <p:cNvPr id="227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32565" y="1699042"/>
            <a:ext cx="566157" cy="594402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Linie"/>
          <p:cNvSpPr/>
          <p:nvPr/>
        </p:nvSpPr>
        <p:spPr>
          <a:xfrm>
            <a:off x="8172384" y="4038600"/>
            <a:ext cx="373478" cy="0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>
              <a:defRPr cap="none" sz="2200">
                <a:solidFill>
                  <a:srgbClr val="FFFFFF"/>
                </a:solidFill>
              </a:defRPr>
            </a:pPr>
          </a:p>
        </p:txBody>
      </p:sp>
      <p:sp>
        <p:nvSpPr>
          <p:cNvPr id="229" name="Linie"/>
          <p:cNvSpPr/>
          <p:nvPr/>
        </p:nvSpPr>
        <p:spPr>
          <a:xfrm>
            <a:off x="8405217" y="5638800"/>
            <a:ext cx="373478" cy="0"/>
          </a:xfrm>
          <a:prstGeom prst="line">
            <a:avLst/>
          </a:prstGeom>
          <a:ln w="254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>
              <a:defRPr cap="none" sz="2200">
                <a:solidFill>
                  <a:srgbClr val="FFFFFF"/>
                </a:solidFill>
              </a:defRPr>
            </a:pPr>
          </a:p>
        </p:txBody>
      </p:sp>
      <p:sp>
        <p:nvSpPr>
          <p:cNvPr id="230" name="Linie"/>
          <p:cNvSpPr/>
          <p:nvPr/>
        </p:nvSpPr>
        <p:spPr>
          <a:xfrm>
            <a:off x="8739651" y="5638800"/>
            <a:ext cx="373478" cy="0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>
              <a:defRPr cap="none" sz="2200">
                <a:solidFill>
                  <a:srgbClr val="FFFFFF"/>
                </a:solidFill>
              </a:defRPr>
            </a:pPr>
          </a:p>
        </p:txBody>
      </p:sp>
      <p:sp>
        <p:nvSpPr>
          <p:cNvPr id="231" name="Linie"/>
          <p:cNvSpPr/>
          <p:nvPr/>
        </p:nvSpPr>
        <p:spPr>
          <a:xfrm flipV="1">
            <a:off x="6481416" y="6994658"/>
            <a:ext cx="1" cy="374923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>
              <a:defRPr cap="none" sz="2200">
                <a:solidFill>
                  <a:srgbClr val="FFFFFF"/>
                </a:solidFill>
              </a:defRPr>
            </a:pPr>
          </a:p>
        </p:txBody>
      </p:sp>
      <p:pic>
        <p:nvPicPr>
          <p:cNvPr id="232" name="Bild" descr="Bil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45981" y="2643495"/>
            <a:ext cx="739324" cy="676325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Befehle, die du dem Calliope mini gibst, werden erst durch die Ausgabe sichtbar. Ziehe die Symbole und Textfelder an die richtige Ausgabestelle beim Calliope mini."/>
          <p:cNvSpPr txBox="1"/>
          <p:nvPr/>
        </p:nvSpPr>
        <p:spPr>
          <a:xfrm>
            <a:off x="712563" y="1627692"/>
            <a:ext cx="2484019" cy="1860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120000"/>
              </a:lnSpc>
              <a:defRPr cap="none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Befehle, die du dem Calliope mini gibst, werden erst durch die Ausgabe sichtbar. Ziehe die Symbole und Textfelder an die richtige Ausgabestelle beim Calliope mini.</a:t>
            </a:r>
          </a:p>
        </p:txBody>
      </p:sp>
      <p:pic>
        <p:nvPicPr>
          <p:cNvPr id="234" name="Bild" descr="Bild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481647" y="3740371"/>
            <a:ext cx="717974" cy="717974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5x5 LED"/>
          <p:cNvSpPr/>
          <p:nvPr/>
        </p:nvSpPr>
        <p:spPr>
          <a:xfrm>
            <a:off x="769878" y="5721486"/>
            <a:ext cx="1092201" cy="635001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25400">
            <a:solidFill>
              <a:srgbClr val="EE394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ctr">
              <a:defRPr cap="none" sz="1400"/>
            </a:lvl1pPr>
          </a:lstStyle>
          <a:p>
            <a:pPr/>
            <a:r>
              <a:t>5x5 LED</a:t>
            </a:r>
          </a:p>
        </p:txBody>
      </p:sp>
      <p:sp>
        <p:nvSpPr>
          <p:cNvPr id="236" name="RGB LED"/>
          <p:cNvSpPr/>
          <p:nvPr/>
        </p:nvSpPr>
        <p:spPr>
          <a:xfrm>
            <a:off x="769878" y="7699827"/>
            <a:ext cx="1573040" cy="635001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25400">
            <a:solidFill>
              <a:srgbClr val="2896F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ctr">
              <a:defRPr cap="none" sz="1400"/>
            </a:lvl1pPr>
          </a:lstStyle>
          <a:p>
            <a:pPr/>
            <a:r>
              <a:t>RGB LED</a:t>
            </a:r>
          </a:p>
        </p:txBody>
      </p:sp>
      <p:sp>
        <p:nvSpPr>
          <p:cNvPr id="237" name="Lautsprecher"/>
          <p:cNvSpPr/>
          <p:nvPr/>
        </p:nvSpPr>
        <p:spPr>
          <a:xfrm>
            <a:off x="769878" y="6710657"/>
            <a:ext cx="1573040" cy="635001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25400">
            <a:solidFill>
              <a:srgbClr val="7E73D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ctr">
              <a:defRPr cap="none" sz="1400"/>
            </a:lvl1pPr>
          </a:lstStyle>
          <a:p>
            <a:pPr/>
            <a:r>
              <a:t>Lautsprecher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7E73DE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 upright="0">
        <a:normAutofit fontScale="100000" lnSpcReduction="0"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15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15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 upright="0">
        <a:normAutofit fontScale="100000" lnSpcReduction="0"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15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15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