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9"/>
  </p:notesMasterIdLst>
  <p:sldIdLst>
    <p:sldId id="257" r:id="rId2"/>
    <p:sldId id="312" r:id="rId3"/>
    <p:sldId id="422" r:id="rId4"/>
    <p:sldId id="367" r:id="rId5"/>
    <p:sldId id="366" r:id="rId6"/>
    <p:sldId id="331" r:id="rId7"/>
    <p:sldId id="314" r:id="rId8"/>
    <p:sldId id="320" r:id="rId9"/>
    <p:sldId id="382" r:id="rId10"/>
    <p:sldId id="313" r:id="rId11"/>
    <p:sldId id="319" r:id="rId12"/>
    <p:sldId id="321" r:id="rId13"/>
    <p:sldId id="396" r:id="rId14"/>
    <p:sldId id="434" r:id="rId15"/>
    <p:sldId id="323" r:id="rId16"/>
    <p:sldId id="397" r:id="rId17"/>
    <p:sldId id="325" r:id="rId18"/>
    <p:sldId id="327" r:id="rId19"/>
    <p:sldId id="424" r:id="rId20"/>
    <p:sldId id="428" r:id="rId21"/>
    <p:sldId id="429" r:id="rId22"/>
    <p:sldId id="430" r:id="rId23"/>
    <p:sldId id="328" r:id="rId24"/>
    <p:sldId id="388" r:id="rId25"/>
    <p:sldId id="336" r:id="rId26"/>
    <p:sldId id="398" r:id="rId27"/>
    <p:sldId id="400" r:id="rId28"/>
    <p:sldId id="399" r:id="rId29"/>
    <p:sldId id="435" r:id="rId30"/>
    <p:sldId id="436" r:id="rId31"/>
    <p:sldId id="377" r:id="rId32"/>
    <p:sldId id="402" r:id="rId33"/>
    <p:sldId id="403" r:id="rId34"/>
    <p:sldId id="444" r:id="rId35"/>
    <p:sldId id="445" r:id="rId36"/>
    <p:sldId id="449" r:id="rId37"/>
    <p:sldId id="338" r:id="rId38"/>
    <p:sldId id="405" r:id="rId39"/>
    <p:sldId id="437" r:id="rId40"/>
    <p:sldId id="438" r:id="rId41"/>
    <p:sldId id="406" r:id="rId42"/>
    <p:sldId id="407" r:id="rId43"/>
    <p:sldId id="408" r:id="rId44"/>
    <p:sldId id="345" r:id="rId45"/>
    <p:sldId id="412" r:id="rId46"/>
    <p:sldId id="409" r:id="rId47"/>
    <p:sldId id="389" r:id="rId48"/>
    <p:sldId id="441" r:id="rId49"/>
    <p:sldId id="344" r:id="rId50"/>
    <p:sldId id="348" r:id="rId51"/>
    <p:sldId id="347" r:id="rId52"/>
    <p:sldId id="410" r:id="rId53"/>
    <p:sldId id="415" r:id="rId54"/>
    <p:sldId id="421" r:id="rId55"/>
    <p:sldId id="416" r:id="rId56"/>
    <p:sldId id="417" r:id="rId57"/>
    <p:sldId id="418" r:id="rId58"/>
    <p:sldId id="420" r:id="rId59"/>
    <p:sldId id="385" r:id="rId60"/>
    <p:sldId id="349" r:id="rId61"/>
    <p:sldId id="351" r:id="rId62"/>
    <p:sldId id="277" r:id="rId63"/>
    <p:sldId id="431" r:id="rId64"/>
    <p:sldId id="432" r:id="rId65"/>
    <p:sldId id="278" r:id="rId66"/>
    <p:sldId id="433" r:id="rId67"/>
    <p:sldId id="356" r:id="rId68"/>
    <p:sldId id="413" r:id="rId69"/>
    <p:sldId id="414" r:id="rId70"/>
    <p:sldId id="359" r:id="rId71"/>
    <p:sldId id="380" r:id="rId72"/>
    <p:sldId id="358" r:id="rId73"/>
    <p:sldId id="362" r:id="rId74"/>
    <p:sldId id="443" r:id="rId75"/>
    <p:sldId id="448" r:id="rId76"/>
    <p:sldId id="423" r:id="rId77"/>
    <p:sldId id="365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A8EF9B3-3E88-4E16-A193-D0833556E7A2}">
          <p14:sldIdLst>
            <p14:sldId id="257"/>
            <p14:sldId id="312"/>
            <p14:sldId id="422"/>
            <p14:sldId id="367"/>
            <p14:sldId id="366"/>
            <p14:sldId id="331"/>
            <p14:sldId id="314"/>
            <p14:sldId id="320"/>
            <p14:sldId id="382"/>
            <p14:sldId id="313"/>
            <p14:sldId id="319"/>
            <p14:sldId id="321"/>
          </p14:sldIdLst>
        </p14:section>
        <p14:section name="Natural Language Representation" id="{33BB0405-EB10-4E0F-90E8-4D74451B2A96}">
          <p14:sldIdLst>
            <p14:sldId id="396"/>
            <p14:sldId id="434"/>
            <p14:sldId id="323"/>
            <p14:sldId id="397"/>
            <p14:sldId id="325"/>
            <p14:sldId id="327"/>
            <p14:sldId id="424"/>
            <p14:sldId id="428"/>
            <p14:sldId id="429"/>
            <p14:sldId id="430"/>
            <p14:sldId id="328"/>
            <p14:sldId id="388"/>
            <p14:sldId id="336"/>
          </p14:sldIdLst>
        </p14:section>
        <p14:section name="Semi-Symbolic Representation" id="{846551D4-FBCE-435C-8404-96D51D2FC2F3}">
          <p14:sldIdLst>
            <p14:sldId id="398"/>
            <p14:sldId id="400"/>
            <p14:sldId id="399"/>
            <p14:sldId id="435"/>
            <p14:sldId id="436"/>
            <p14:sldId id="377"/>
            <p14:sldId id="402"/>
            <p14:sldId id="403"/>
            <p14:sldId id="444"/>
            <p14:sldId id="445"/>
            <p14:sldId id="449"/>
            <p14:sldId id="338"/>
            <p14:sldId id="405"/>
            <p14:sldId id="437"/>
            <p14:sldId id="438"/>
            <p14:sldId id="406"/>
            <p14:sldId id="407"/>
            <p14:sldId id="408"/>
            <p14:sldId id="345"/>
            <p14:sldId id="412"/>
            <p14:sldId id="409"/>
            <p14:sldId id="389"/>
            <p14:sldId id="441"/>
          </p14:sldIdLst>
        </p14:section>
        <p14:section name="Fully-Symbolic Representation" id="{EDDB626C-8D9B-411C-8CE9-0FC858F5553B}">
          <p14:sldIdLst>
            <p14:sldId id="344"/>
            <p14:sldId id="348"/>
            <p14:sldId id="347"/>
            <p14:sldId id="410"/>
            <p14:sldId id="415"/>
            <p14:sldId id="421"/>
            <p14:sldId id="416"/>
            <p14:sldId id="417"/>
            <p14:sldId id="418"/>
            <p14:sldId id="420"/>
            <p14:sldId id="385"/>
            <p14:sldId id="349"/>
            <p14:sldId id="351"/>
            <p14:sldId id="277"/>
            <p14:sldId id="431"/>
            <p14:sldId id="432"/>
            <p14:sldId id="278"/>
            <p14:sldId id="433"/>
            <p14:sldId id="356"/>
            <p14:sldId id="413"/>
            <p14:sldId id="414"/>
            <p14:sldId id="359"/>
            <p14:sldId id="380"/>
            <p14:sldId id="358"/>
            <p14:sldId id="362"/>
            <p14:sldId id="443"/>
            <p14:sldId id="448"/>
            <p14:sldId id="423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EBEBEB"/>
    <a:srgbClr val="0096FF"/>
    <a:srgbClr val="FEFEFE"/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65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3-4E98-8211-58F7632B3D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Majority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0.29699999999999999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73-4E98-8211-58F7632B3D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0.34300000000000003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73-4E98-8211-58F7632B3D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73-4E98-8211-58F7632B3D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GPT3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0.34599999999999997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73-4E98-8211-58F7632B3D0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GPT3+SQ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0.34100000000000003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73-4E98-8211-58F7632B3D0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Human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0.86799999999999999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B73-4E98-8211-58F7632B3D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011807"/>
        <c:axId val="2112008063"/>
      </c:barChart>
      <c:catAx>
        <c:axId val="211201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08063"/>
        <c:crosses val="autoZero"/>
        <c:auto val="1"/>
        <c:lblAlgn val="ctr"/>
        <c:lblOffset val="100"/>
        <c:noMultiLvlLbl val="0"/>
      </c:catAx>
      <c:valAx>
        <c:axId val="211200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11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0.26200000000000001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C4-40B6-8EC3-B1BBED9B39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Majority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0.29699999999999999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C4-40B6-8EC3-B1BBED9B39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0.34300000000000003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C4-40B6-8EC3-B1BBED9B39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0.33600000000000002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C4-40B6-8EC3-B1BBED9B39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GPT3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0.34599999999999997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C4-40B6-8EC3-B1BBED9B399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GPT3 + NL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Sheet1!$G$2</c:f>
              <c:numCache>
                <c:formatCode>General</c:formatCode>
                <c:ptCount val="1"/>
                <c:pt idx="0">
                  <c:v>0.35899999999999999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C4-40B6-8EC3-B1BBED9B399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GPT3 + SSL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Sheet1!$H$2</c:f>
              <c:numCache>
                <c:formatCode>General</c:formatCode>
                <c:ptCount val="1"/>
                <c:pt idx="0">
                  <c:v>0.71499999999999997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C4-40B6-8EC3-B1BBED9B399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Human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Sheet1!$I$2</c:f>
              <c:numCache>
                <c:formatCode>General</c:formatCode>
                <c:ptCount val="1"/>
                <c:pt idx="0">
                  <c:v>0.86799999999999999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6C4-40B6-8EC3-B1BBED9B39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12011807"/>
        <c:axId val="2112008063"/>
      </c:barChart>
      <c:catAx>
        <c:axId val="211201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08063"/>
        <c:crosses val="autoZero"/>
        <c:auto val="1"/>
        <c:lblAlgn val="ctr"/>
        <c:lblOffset val="100"/>
        <c:noMultiLvlLbl val="0"/>
      </c:catAx>
      <c:valAx>
        <c:axId val="211200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011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Solve Rate (%) across difficulty levels (small</a:t>
            </a:r>
            <a:r>
              <a:rPr lang="en-US" baseline="0" dirty="0"/>
              <a:t> sample n=10)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Easy</c:v>
                </c:pt>
                <c:pt idx="1">
                  <c:v>Medium</c:v>
                </c:pt>
                <c:pt idx="2">
                  <c:v>Hard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2E-474A-8E3B-61C657F63C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End-to-end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Easy</c:v>
                </c:pt>
                <c:pt idx="1">
                  <c:v>Medium</c:v>
                </c:pt>
                <c:pt idx="2">
                  <c:v>Hard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2E-474A-8E3B-61C657F63CE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PDDL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Easy</c:v>
                </c:pt>
                <c:pt idx="1">
                  <c:v>Medium</c:v>
                </c:pt>
                <c:pt idx="2">
                  <c:v>Hard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78</c:v>
                </c:pt>
                <c:pt idx="1">
                  <c:v>82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2E-474A-8E3B-61C657F63C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8610840"/>
        <c:axId val="778610480"/>
      </c:barChart>
      <c:catAx>
        <c:axId val="778610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610480"/>
        <c:crosses val="autoZero"/>
        <c:auto val="1"/>
        <c:lblAlgn val="ctr"/>
        <c:lblOffset val="100"/>
        <c:noMultiLvlLbl val="0"/>
      </c:catAx>
      <c:valAx>
        <c:axId val="778610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8610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5B8D0-40A3-4F4D-BB7A-AA7E2B9B1780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0C37-39ED-44D7-8D01-E031CFDF1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1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3D2164-4B72-46F9-82BA-81DA17A40C0E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127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FA70-3435-48A6-B7DC-85BA05BAFD5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8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A425-F075-48EB-9194-42956D5EEB42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8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AC9BE-272C-48EA-A15E-63EFCE278DE9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6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19BE-673A-4425-8456-9B7CFA4B84A7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621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44E7-6A4A-4F39-A17F-D1DEF80EDBF7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5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1C5C-C6AA-407D-8F53-8FE2C1B2F90F}" type="datetime1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ACFD-C9FB-4A37-A709-E493FB1EF0A3}" type="datetime1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9C98-5B3A-4B93-BD98-46E613657DBC}" type="datetime1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F872-F98D-4AA8-B3C4-2709886BEF50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95A-9BDA-4289-BF7E-EA05ECD5F915}" type="datetime1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EB9D347-9AE3-499C-B675-B894DCD78509}" type="datetime1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6055F19-D337-47CE-A57A-AB87A31C8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2.jpeg"/><Relationship Id="rId10" Type="http://schemas.openxmlformats.org/officeDocument/2006/relationships/image" Target="../media/image26.png"/><Relationship Id="rId4" Type="http://schemas.openxmlformats.org/officeDocument/2006/relationships/image" Target="../media/image31.jpe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uages.oup.com/google-dictionary-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jurafsky/slp3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stanford.edu/~jurafsky/slp3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languages.oup.com/google-dictionary-e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acl-tutorials.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github.com/openai/eval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4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microsoft.com/office/2007/relationships/hdphoto" Target="../media/hdphoto3.wdp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6.png"/><Relationship Id="rId7" Type="http://schemas.openxmlformats.org/officeDocument/2006/relationships/image" Target="../media/image4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21.png"/><Relationship Id="rId10" Type="http://schemas.openxmlformats.org/officeDocument/2006/relationships/image" Target="../media/image47.png"/><Relationship Id="rId4" Type="http://schemas.openxmlformats.org/officeDocument/2006/relationships/image" Target="../media/image27.png"/><Relationship Id="rId9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5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6AFA-190B-8E11-44C5-B636AEB74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86808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Structured Event Reasoning with Large Language Models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1E09-B93E-ED98-5633-6198DAA36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Thesis Defense</a:t>
            </a:r>
          </a:p>
          <a:p>
            <a:r>
              <a:rPr lang="en-US" dirty="0"/>
              <a:t>Li “Harry” Zhang</a:t>
            </a:r>
          </a:p>
          <a:p>
            <a:r>
              <a:rPr lang="en-US" dirty="0"/>
              <a:t>Advisor: Chris Callison-Burch</a:t>
            </a:r>
          </a:p>
        </p:txBody>
      </p:sp>
      <p:pic>
        <p:nvPicPr>
          <p:cNvPr id="4" name="Picture 3" descr="University of Pennsylvania - Wikipedia">
            <a:extLst>
              <a:ext uri="{FF2B5EF4-FFF2-40B4-BE49-F238E27FC236}">
                <a16:creationId xmlns:a16="http://schemas.microsoft.com/office/drawing/2014/main" id="{DA228224-F115-37B5-B106-7EAC2E050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139" y="4975254"/>
            <a:ext cx="1300427" cy="112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896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4C75-BC99-2F1A-5531-7F9FD489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</a:t>
            </a:r>
            <a:r>
              <a:rPr lang="en-US" altLang="zh-CN" dirty="0"/>
              <a:t>are not Built to </a:t>
            </a:r>
            <a:r>
              <a:rPr lang="en-US" dirty="0"/>
              <a:t>Reason</a:t>
            </a:r>
          </a:p>
        </p:txBody>
      </p:sp>
      <p:pic>
        <p:nvPicPr>
          <p:cNvPr id="22" name="Picture 4" descr="OpenAI Logo | Real Company | Alphabet, Letter O Logo">
            <a:extLst>
              <a:ext uri="{FF2B5EF4-FFF2-40B4-BE49-F238E27FC236}">
                <a16:creationId xmlns:a16="http://schemas.microsoft.com/office/drawing/2014/main" id="{C1B7AEDF-B655-3211-325D-581EE6ED7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143" y="2798457"/>
            <a:ext cx="1117192" cy="111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930F05-07E3-2E9C-42EC-C27585516E42}"/>
              </a:ext>
            </a:extLst>
          </p:cNvPr>
          <p:cNvCxnSpPr>
            <a:cxnSpLocks/>
          </p:cNvCxnSpPr>
          <p:nvPr/>
        </p:nvCxnSpPr>
        <p:spPr>
          <a:xfrm>
            <a:off x="2819111" y="3341422"/>
            <a:ext cx="734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6A573-AC1D-0965-4FAA-AC7FCE9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 descr="A black and white globe with a cursor&#10;&#10;Description automatically generated">
            <a:extLst>
              <a:ext uri="{FF2B5EF4-FFF2-40B4-BE49-F238E27FC236}">
                <a16:creationId xmlns:a16="http://schemas.microsoft.com/office/drawing/2014/main" id="{7BB02AEA-D14C-11F5-E969-80938E8CBC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2" t="15891" r="14958" b="16288"/>
          <a:stretch/>
        </p:blipFill>
        <p:spPr>
          <a:xfrm>
            <a:off x="1431985" y="2753155"/>
            <a:ext cx="1178944" cy="1162494"/>
          </a:xfrm>
          <a:prstGeom prst="rect">
            <a:avLst/>
          </a:prstGeom>
        </p:spPr>
      </p:pic>
      <p:pic>
        <p:nvPicPr>
          <p:cNvPr id="1026" name="Picture 2" descr="Histogram - Free business and finance icons">
            <a:extLst>
              <a:ext uri="{FF2B5EF4-FFF2-40B4-BE49-F238E27FC236}">
                <a16:creationId xmlns:a16="http://schemas.microsoft.com/office/drawing/2014/main" id="{90CEC819-C305-D8DE-E63C-23F45F02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043" y="2576434"/>
            <a:ext cx="1339215" cy="133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3E557-2BBA-2E1C-0325-238C2C18E948}"/>
              </a:ext>
            </a:extLst>
          </p:cNvPr>
          <p:cNvCxnSpPr>
            <a:cxnSpLocks/>
          </p:cNvCxnSpPr>
          <p:nvPr/>
        </p:nvCxnSpPr>
        <p:spPr>
          <a:xfrm>
            <a:off x="4921024" y="3334402"/>
            <a:ext cx="734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21AE7F-F9AC-9FB8-D3BB-C9FD5BEF4BB8}"/>
              </a:ext>
            </a:extLst>
          </p:cNvPr>
          <p:cNvSpPr txBox="1"/>
          <p:nvPr/>
        </p:nvSpPr>
        <p:spPr>
          <a:xfrm>
            <a:off x="6025319" y="379222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B16D44-0165-93FE-1D46-1FC893408231}"/>
              </a:ext>
            </a:extLst>
          </p:cNvPr>
          <p:cNvCxnSpPr>
            <a:cxnSpLocks/>
          </p:cNvCxnSpPr>
          <p:nvPr/>
        </p:nvCxnSpPr>
        <p:spPr>
          <a:xfrm>
            <a:off x="7159134" y="3318796"/>
            <a:ext cx="734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4341C5BC-4254-78E5-D218-164E01A8F3E1}"/>
              </a:ext>
            </a:extLst>
          </p:cNvPr>
          <p:cNvSpPr/>
          <p:nvPr/>
        </p:nvSpPr>
        <p:spPr>
          <a:xfrm>
            <a:off x="8144229" y="2970283"/>
            <a:ext cx="1173268" cy="612473"/>
          </a:xfrm>
          <a:prstGeom prst="wedgeEllipseCallout">
            <a:avLst>
              <a:gd name="adj1" fmla="val -39214"/>
              <a:gd name="adj2" fmla="val 653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9" name="Picture 4" descr="Black Box | Bleach Fan Fiction Wiki | Fandom">
            <a:extLst>
              <a:ext uri="{FF2B5EF4-FFF2-40B4-BE49-F238E27FC236}">
                <a16:creationId xmlns:a16="http://schemas.microsoft.com/office/drawing/2014/main" id="{8C1AB31F-5775-60CF-14E7-79D38B199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708" b="90000" l="10000" r="90000">
                        <a14:foregroundMark x1="48594" y1="8125" x2="52344" y2="8542"/>
                        <a14:foregroundMark x1="48594" y1="7708" x2="47813" y2="8750"/>
                        <a14:foregroundMark x1="51875" y1="7917" x2="54063" y2="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874" y="4574972"/>
            <a:ext cx="2129636" cy="15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5D5D7CBD-B10C-4DA0-4F9E-8A52DE607EE7}"/>
              </a:ext>
            </a:extLst>
          </p:cNvPr>
          <p:cNvSpPr txBox="1"/>
          <p:nvPr/>
        </p:nvSpPr>
        <p:spPr>
          <a:xfrm rot="5400000">
            <a:off x="4008914" y="3891368"/>
            <a:ext cx="495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D6A47-D4FD-D38D-0214-3AC95BC86ED1}"/>
              </a:ext>
            </a:extLst>
          </p:cNvPr>
          <p:cNvSpPr txBox="1"/>
          <p:nvPr/>
        </p:nvSpPr>
        <p:spPr>
          <a:xfrm>
            <a:off x="4749115" y="5558729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end-to-end black-box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F0DCC-DC1A-C607-7F8C-77D743A8A849}"/>
              </a:ext>
            </a:extLst>
          </p:cNvPr>
          <p:cNvSpPr txBox="1"/>
          <p:nvPr/>
        </p:nvSpPr>
        <p:spPr>
          <a:xfrm>
            <a:off x="3900231" y="51893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73999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lack Box | Bleach Fan Fiction Wiki | Fandom">
            <a:extLst>
              <a:ext uri="{FF2B5EF4-FFF2-40B4-BE49-F238E27FC236}">
                <a16:creationId xmlns:a16="http://schemas.microsoft.com/office/drawing/2014/main" id="{B9151C59-5F0F-6EB1-33C1-35A170FE1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5" y="4803899"/>
            <a:ext cx="2129636" cy="15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71187-A802-E9F0-85A1-41E38FC5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8786-8490-AFAF-181B-AC487C4F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End-to-end LLM is not the way to go for event reasoning</a:t>
            </a:r>
          </a:p>
          <a:p>
            <a:pPr lvl="1"/>
            <a:r>
              <a:rPr lang="en-US" sz="2200" dirty="0"/>
              <a:t>Especially long-tail problems</a:t>
            </a:r>
          </a:p>
          <a:p>
            <a:r>
              <a:rPr lang="en-US" sz="2400" dirty="0"/>
              <a:t>LLM should work with a </a:t>
            </a:r>
            <a:r>
              <a:rPr lang="en-US" sz="2400" b="1" dirty="0"/>
              <a:t>structured</a:t>
            </a:r>
            <a:r>
              <a:rPr lang="en-US" sz="2400" dirty="0"/>
              <a:t> representation</a:t>
            </a:r>
          </a:p>
        </p:txBody>
      </p:sp>
      <p:pic>
        <p:nvPicPr>
          <p:cNvPr id="6148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EE85AAE8-7BF5-B0E5-D74B-29514414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67" y="4962433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94437A2-A404-1808-B0B6-9080C9058D30}"/>
              </a:ext>
            </a:extLst>
          </p:cNvPr>
          <p:cNvSpPr/>
          <p:nvPr/>
        </p:nvSpPr>
        <p:spPr>
          <a:xfrm>
            <a:off x="7693947" y="5318033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B7705-D768-C150-9247-6198A4E28EB1}"/>
              </a:ext>
            </a:extLst>
          </p:cNvPr>
          <p:cNvCxnSpPr>
            <a:cxnSpLocks/>
          </p:cNvCxnSpPr>
          <p:nvPr/>
        </p:nvCxnSpPr>
        <p:spPr>
          <a:xfrm>
            <a:off x="6905096" y="5602513"/>
            <a:ext cx="677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1D4C668D-8E67-DAF3-48DE-27EBA0525B63}"/>
              </a:ext>
            </a:extLst>
          </p:cNvPr>
          <p:cNvSpPr/>
          <p:nvPr/>
        </p:nvSpPr>
        <p:spPr>
          <a:xfrm>
            <a:off x="996477" y="5318033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CA099-225E-DF2F-C964-8A442434EAF1}"/>
              </a:ext>
            </a:extLst>
          </p:cNvPr>
          <p:cNvCxnSpPr>
            <a:cxnSpLocks/>
          </p:cNvCxnSpPr>
          <p:nvPr/>
        </p:nvCxnSpPr>
        <p:spPr>
          <a:xfrm flipV="1">
            <a:off x="2866495" y="5599915"/>
            <a:ext cx="574913" cy="2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Black Box | Bleach Fan Fiction Wiki | Fandom">
            <a:extLst>
              <a:ext uri="{FF2B5EF4-FFF2-40B4-BE49-F238E27FC236}">
                <a16:creationId xmlns:a16="http://schemas.microsoft.com/office/drawing/2014/main" id="{EDA2E743-4D43-8B92-312B-BA2F3A2D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5" y="3206671"/>
            <a:ext cx="2129636" cy="15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757C42-15D5-B5CA-58B5-E09BD7E458BC}"/>
              </a:ext>
            </a:extLst>
          </p:cNvPr>
          <p:cNvCxnSpPr>
            <a:cxnSpLocks/>
          </p:cNvCxnSpPr>
          <p:nvPr/>
        </p:nvCxnSpPr>
        <p:spPr>
          <a:xfrm>
            <a:off x="4760611" y="4005285"/>
            <a:ext cx="2747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0A6F064A-0974-AFE4-76F1-8470F890E7A8}"/>
              </a:ext>
            </a:extLst>
          </p:cNvPr>
          <p:cNvSpPr/>
          <p:nvPr/>
        </p:nvSpPr>
        <p:spPr>
          <a:xfrm>
            <a:off x="7693947" y="3720805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2C8062A8-5756-7E8E-E79E-A04B334225BC}"/>
              </a:ext>
            </a:extLst>
          </p:cNvPr>
          <p:cNvSpPr/>
          <p:nvPr/>
        </p:nvSpPr>
        <p:spPr>
          <a:xfrm>
            <a:off x="996477" y="3720805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1A1237-3553-BBF5-5534-CD3FDE9B1BDA}"/>
              </a:ext>
            </a:extLst>
          </p:cNvPr>
          <p:cNvCxnSpPr>
            <a:cxnSpLocks/>
          </p:cNvCxnSpPr>
          <p:nvPr/>
        </p:nvCxnSpPr>
        <p:spPr>
          <a:xfrm flipV="1">
            <a:off x="2866495" y="4002687"/>
            <a:ext cx="574913" cy="2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6144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CE3F1E1-3670-444A-A19A-970B9A285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259" y="3720805"/>
            <a:ext cx="449151" cy="56896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DAFFD49-028A-A22A-D3A2-83D3366C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01" y="5318034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93A-946A-BB80-E184-09AF98A8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2E5C9-C16D-6C76-1738-48C015769E28}"/>
              </a:ext>
            </a:extLst>
          </p:cNvPr>
          <p:cNvSpPr txBox="1"/>
          <p:nvPr/>
        </p:nvSpPr>
        <p:spPr>
          <a:xfrm>
            <a:off x="4991878" y="527432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FCFB7-16F4-C629-73E8-AE8D4CDC8DDB}"/>
              </a:ext>
            </a:extLst>
          </p:cNvPr>
          <p:cNvSpPr txBox="1"/>
          <p:nvPr/>
        </p:nvSpPr>
        <p:spPr>
          <a:xfrm>
            <a:off x="3733883" y="381802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LLM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1D8C21-F383-5D59-442A-29D6A26B4C0C}"/>
              </a:ext>
            </a:extLst>
          </p:cNvPr>
          <p:cNvSpPr txBox="1"/>
          <p:nvPr/>
        </p:nvSpPr>
        <p:spPr>
          <a:xfrm>
            <a:off x="3733883" y="545556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875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580B5-8B01-78DF-F810-0DF6B84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CC7B67-EAF8-C191-E6DA-C1E6071DAEBA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BC8AA2-04A3-D61E-A3C9-53143955C6AD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4479F-544C-A84C-7D99-D11C672B4228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0566BE3B-49AF-0771-103C-F5242220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58310-30B9-2D0D-14BB-249DF11BAD63}"/>
              </a:ext>
            </a:extLst>
          </p:cNvPr>
          <p:cNvSpPr txBox="1"/>
          <p:nvPr/>
        </p:nvSpPr>
        <p:spPr>
          <a:xfrm>
            <a:off x="930976" y="4959154"/>
            <a:ext cx="261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1F33-9E10-96D6-0A2F-1E458C4F57A2}"/>
              </a:ext>
            </a:extLst>
          </p:cNvPr>
          <p:cNvSpPr txBox="1"/>
          <p:nvPr/>
        </p:nvSpPr>
        <p:spPr>
          <a:xfrm>
            <a:off x="6006993" y="4959154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8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4C83BB48-9307-29AF-E5FB-6486A92B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28" y="177090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132BB4DB-D471-5E6E-F3F9-C6DC697CD931}"/>
              </a:ext>
            </a:extLst>
          </p:cNvPr>
          <p:cNvSpPr/>
          <p:nvPr/>
        </p:nvSpPr>
        <p:spPr>
          <a:xfrm rot="16200000">
            <a:off x="3986723" y="1272523"/>
            <a:ext cx="457200" cy="47476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 descr="Alphabet - Free education icons">
            <a:extLst>
              <a:ext uri="{FF2B5EF4-FFF2-40B4-BE49-F238E27FC236}">
                <a16:creationId xmlns:a16="http://schemas.microsoft.com/office/drawing/2014/main" id="{E71CC08D-0073-0046-4030-125888CA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59" y="4120107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3B493D4E-0E11-8BC5-1436-C96D82291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92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08FAC39-5F72-7705-7FC4-3E91304CC571}"/>
              </a:ext>
            </a:extLst>
          </p:cNvPr>
          <p:cNvSpPr txBox="1"/>
          <p:nvPr/>
        </p:nvSpPr>
        <p:spPr>
          <a:xfrm>
            <a:off x="2563317" y="3009899"/>
            <a:ext cx="367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Structured event representation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C4F70-EB25-520F-225F-25AEAF869B95}"/>
              </a:ext>
            </a:extLst>
          </p:cNvPr>
          <p:cNvSpPr txBox="1"/>
          <p:nvPr/>
        </p:nvSpPr>
        <p:spPr>
          <a:xfrm>
            <a:off x="3603426" y="4959154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14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B46DFA72-2BE0-12EB-2BA5-DA07165CE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25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Alphabet - Free education icons">
            <a:extLst>
              <a:ext uri="{FF2B5EF4-FFF2-40B4-BE49-F238E27FC236}">
                <a16:creationId xmlns:a16="http://schemas.microsoft.com/office/drawing/2014/main" id="{1AF0EF1E-F10C-4F5A-13EF-FDCF56601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0"/>
          <a:stretch/>
        </p:blipFill>
        <p:spPr bwMode="auto">
          <a:xfrm>
            <a:off x="3858259" y="4147704"/>
            <a:ext cx="560987" cy="2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49B7F8-B26D-1EAB-36A2-C8CB4513C982}"/>
              </a:ext>
            </a:extLst>
          </p:cNvPr>
          <p:cNvSpPr txBox="1"/>
          <p:nvPr/>
        </p:nvSpPr>
        <p:spPr>
          <a:xfrm>
            <a:off x="843380" y="5740128"/>
            <a:ext cx="237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EMNLP 2020, TMLR, AACL 2020, INLG 2021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AEDEFA-6411-94E0-0243-DDDE2F0E51C6}"/>
              </a:ext>
            </a:extLst>
          </p:cNvPr>
          <p:cNvSpPr txBox="1"/>
          <p:nvPr/>
        </p:nvSpPr>
        <p:spPr>
          <a:xfrm>
            <a:off x="3512124" y="5735184"/>
            <a:ext cx="237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EACL 2023, ACL 2023, EACL 2024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7A73E-A093-798F-9A72-7D06F334719C}"/>
              </a:ext>
            </a:extLst>
          </p:cNvPr>
          <p:cNvSpPr txBox="1"/>
          <p:nvPr/>
        </p:nvSpPr>
        <p:spPr>
          <a:xfrm>
            <a:off x="6128314" y="5735184"/>
            <a:ext cx="143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*SEM 2024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063D2-7DA6-DBCA-B803-782287BC3378}"/>
              </a:ext>
            </a:extLst>
          </p:cNvPr>
          <p:cNvSpPr txBox="1"/>
          <p:nvPr/>
        </p:nvSpPr>
        <p:spPr>
          <a:xfrm>
            <a:off x="7833533" y="2363369"/>
            <a:ext cx="2953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*SEM 2019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Semantic Similarity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EMNLP 2020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Text Simplification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EMNLP 2021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Visual Event Reasoning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ACL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Hierarchical Procedures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NAACL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Semantic Role Labeling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NAACL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Recursive Noun Phrases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EMNLP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Entity Linking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AAAI 2023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Music Generation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AACL 2023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Faithful Chain-of-Thought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ACL 2023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Tool for Schema Induction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ACL 2023 workshop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Prompting LLMs w/ 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EA4B8A-A141-2ED6-BACA-69BFF4ACCEAC}"/>
              </a:ext>
            </a:extLst>
          </p:cNvPr>
          <p:cNvSpPr txBox="1"/>
          <p:nvPr/>
        </p:nvSpPr>
        <p:spPr>
          <a:xfrm>
            <a:off x="7796265" y="1898846"/>
            <a:ext cx="22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publications:</a:t>
            </a:r>
          </a:p>
        </p:txBody>
      </p:sp>
    </p:spTree>
    <p:extLst>
      <p:ext uri="{BB962C8B-B14F-4D97-AF65-F5344CB8AC3E}">
        <p14:creationId xmlns:p14="http://schemas.microsoft.com/office/powerpoint/2010/main" val="316808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4D183B-1048-E4A8-2355-69510575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580B5-8B01-78DF-F810-0DF6B84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0787-C9CA-5A5C-9BA4-B2BA8C1D7D8B}"/>
              </a:ext>
            </a:extLst>
          </p:cNvPr>
          <p:cNvSpPr txBox="1"/>
          <p:nvPr/>
        </p:nvSpPr>
        <p:spPr>
          <a:xfrm>
            <a:off x="1557510" y="4959154"/>
            <a:ext cx="261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F49D4-07D2-C36D-8B31-02777327616A}"/>
              </a:ext>
            </a:extLst>
          </p:cNvPr>
          <p:cNvSpPr txBox="1"/>
          <p:nvPr/>
        </p:nvSpPr>
        <p:spPr>
          <a:xfrm>
            <a:off x="7657991" y="4959154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16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1729273-76A5-6074-5861-0DD607F4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28" y="177090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D691E451-7912-3700-7D60-FF91A597280E}"/>
              </a:ext>
            </a:extLst>
          </p:cNvPr>
          <p:cNvSpPr/>
          <p:nvPr/>
        </p:nvSpPr>
        <p:spPr>
          <a:xfrm rot="16200000">
            <a:off x="5185834" y="699946"/>
            <a:ext cx="457200" cy="589280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Alphabet - Free education icons">
            <a:extLst>
              <a:ext uri="{FF2B5EF4-FFF2-40B4-BE49-F238E27FC236}">
                <a16:creationId xmlns:a16="http://schemas.microsoft.com/office/drawing/2014/main" id="{B2CC23E8-5F8D-977A-B96F-862EEE87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93" y="4120107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1F12C1A9-7421-A1F6-884B-0926CB25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90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236C44-F082-D257-CBBC-D0CAB326502F}"/>
              </a:ext>
            </a:extLst>
          </p:cNvPr>
          <p:cNvSpPr txBox="1"/>
          <p:nvPr/>
        </p:nvSpPr>
        <p:spPr>
          <a:xfrm>
            <a:off x="3689384" y="3009899"/>
            <a:ext cx="47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Structured event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E3B8-527A-C41A-AE3B-5B0EF367FDDF}"/>
              </a:ext>
            </a:extLst>
          </p:cNvPr>
          <p:cNvSpPr txBox="1"/>
          <p:nvPr/>
        </p:nvSpPr>
        <p:spPr>
          <a:xfrm>
            <a:off x="4704092" y="4959154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9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6D438C0E-74D2-0B72-A7A6-F1F1141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91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lphabet - Free education icons">
            <a:extLst>
              <a:ext uri="{FF2B5EF4-FFF2-40B4-BE49-F238E27FC236}">
                <a16:creationId xmlns:a16="http://schemas.microsoft.com/office/drawing/2014/main" id="{1DAE11DB-8895-A345-B230-091A5F440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0"/>
          <a:stretch/>
        </p:blipFill>
        <p:spPr bwMode="auto">
          <a:xfrm>
            <a:off x="4958925" y="4147704"/>
            <a:ext cx="560987" cy="2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ategory:Google Maps pin - Wikimedia Commons">
            <a:extLst>
              <a:ext uri="{FF2B5EF4-FFF2-40B4-BE49-F238E27FC236}">
                <a16:creationId xmlns:a16="http://schemas.microsoft.com/office/drawing/2014/main" id="{0CCF2540-E840-1019-74C5-658BFBE6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4968">
            <a:off x="1768740" y="3567332"/>
            <a:ext cx="351620" cy="6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158204-22A9-6223-DCBF-FDB2BDF7B187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31C45-1F91-8350-63B3-F08E6A18B9D8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AEEAD-BA83-AA06-3288-34829FF56413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93C95-1121-C3EB-FA07-623E6C480A59}"/>
              </a:ext>
            </a:extLst>
          </p:cNvPr>
          <p:cNvSpPr txBox="1"/>
          <p:nvPr/>
        </p:nvSpPr>
        <p:spPr>
          <a:xfrm>
            <a:off x="1406414" y="5740128"/>
            <a:ext cx="237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EMNLP 2020, TMLR*, AACL 2020, INLG 2021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A4BB7-F18E-7E48-EF9B-F3D7E013EC1A}"/>
              </a:ext>
            </a:extLst>
          </p:cNvPr>
          <p:cNvSpPr txBox="1"/>
          <p:nvPr/>
        </p:nvSpPr>
        <p:spPr>
          <a:xfrm>
            <a:off x="4532358" y="5735184"/>
            <a:ext cx="237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EACL 2023, ACL 2023, EACL 2024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18518-EFFB-4ACD-40CD-FF44D9F2761D}"/>
              </a:ext>
            </a:extLst>
          </p:cNvPr>
          <p:cNvSpPr txBox="1"/>
          <p:nvPr/>
        </p:nvSpPr>
        <p:spPr>
          <a:xfrm>
            <a:off x="7917429" y="5735184"/>
            <a:ext cx="1187205" cy="308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*SEM 2024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3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6E624-FEAB-F543-C869-DA665713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305A-33C6-FD4E-E591-30CC939F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Event Reasoning Tasks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E0DB1-BC71-FF23-22CA-827E9CD6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A26A7-A0E0-DEC8-1C66-3704CE064807}"/>
              </a:ext>
            </a:extLst>
          </p:cNvPr>
          <p:cNvSpPr txBox="1"/>
          <p:nvPr/>
        </p:nvSpPr>
        <p:spPr>
          <a:xfrm>
            <a:off x="6743019" y="6302616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2020, AACL 2020, INLG 2021]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4BC5B-FA98-9BE8-CD9F-9858A28A81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5AD438-F225-B5CF-757E-6E7B23CD4913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EE475-E48B-FBF6-8FDD-C0AEFA9B7765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pic>
        <p:nvPicPr>
          <p:cNvPr id="35" name="Picture 2" descr="User - Free user icons">
            <a:extLst>
              <a:ext uri="{FF2B5EF4-FFF2-40B4-BE49-F238E27FC236}">
                <a16:creationId xmlns:a16="http://schemas.microsoft.com/office/drawing/2014/main" id="{BE9023C7-3EA7-F5E1-F5EE-709844A25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357" y="2335327"/>
            <a:ext cx="471055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4F1D1B53-AEE9-A8D4-E662-17C6AFCC36B6}"/>
              </a:ext>
            </a:extLst>
          </p:cNvPr>
          <p:cNvSpPr/>
          <p:nvPr/>
        </p:nvSpPr>
        <p:spPr>
          <a:xfrm>
            <a:off x="2077081" y="3521818"/>
            <a:ext cx="1469595" cy="442411"/>
          </a:xfrm>
          <a:prstGeom prst="cloudCallout">
            <a:avLst>
              <a:gd name="adj1" fmla="val -36073"/>
              <a:gd name="adj2" fmla="val -13532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22F691C-009C-EB61-10E8-AA8B07BA6997}"/>
              </a:ext>
            </a:extLst>
          </p:cNvPr>
          <p:cNvSpPr/>
          <p:nvPr/>
        </p:nvSpPr>
        <p:spPr>
          <a:xfrm>
            <a:off x="6494511" y="2536802"/>
            <a:ext cx="2150815" cy="623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A pianist rests their fingers on the keys.</a:t>
            </a:r>
          </a:p>
        </p:txBody>
      </p:sp>
      <p:pic>
        <p:nvPicPr>
          <p:cNvPr id="38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5D7AD3AA-C750-89DA-D9CE-B9B09C30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281" y="3188037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09C5E8A-924E-F3CD-ECC3-90BA1945D1DC}"/>
              </a:ext>
            </a:extLst>
          </p:cNvPr>
          <p:cNvSpPr/>
          <p:nvPr/>
        </p:nvSpPr>
        <p:spPr>
          <a:xfrm>
            <a:off x="6784680" y="3601157"/>
            <a:ext cx="1570475" cy="390130"/>
          </a:xfrm>
          <a:prstGeom prst="round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 event?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A28DC-00DC-42B0-2946-251AF1E26935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7569918" y="3160773"/>
            <a:ext cx="1" cy="44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D016B1E3-C081-C248-AEC6-B44514DBF494}"/>
              </a:ext>
            </a:extLst>
          </p:cNvPr>
          <p:cNvSpPr/>
          <p:nvPr/>
        </p:nvSpPr>
        <p:spPr>
          <a:xfrm>
            <a:off x="2578687" y="2536621"/>
            <a:ext cx="1904205" cy="849350"/>
          </a:xfrm>
          <a:prstGeom prst="wedgeRoundRectCallout">
            <a:avLst>
              <a:gd name="adj1" fmla="val -50368"/>
              <a:gd name="adj2" fmla="val -593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 want to make restaurant-grade hummus.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D80F83-DE27-646F-DC8D-93B60BB0DD35}"/>
              </a:ext>
            </a:extLst>
          </p:cNvPr>
          <p:cNvSpPr txBox="1"/>
          <p:nvPr/>
        </p:nvSpPr>
        <p:spPr>
          <a:xfrm>
            <a:off x="1902344" y="4824974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 prediction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1819B9-8407-D3D4-30D1-B898AE162F05}"/>
              </a:ext>
            </a:extLst>
          </p:cNvPr>
          <p:cNvSpPr txBox="1"/>
          <p:nvPr/>
        </p:nvSpPr>
        <p:spPr>
          <a:xfrm>
            <a:off x="6449164" y="4830971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event prediction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3E379B-F4D9-BC68-8CA4-B40C0F2F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986" y="1846011"/>
            <a:ext cx="8595360" cy="623970"/>
          </a:xfrm>
        </p:spPr>
        <p:txBody>
          <a:bodyPr>
            <a:normAutofit/>
          </a:bodyPr>
          <a:lstStyle/>
          <a:p>
            <a:r>
              <a:rPr lang="en-US" sz="2400" dirty="0"/>
              <a:t>Many NLP tasks are inherently about event reasoning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EC5B7-D9D0-0039-7952-7149F40F2B39}"/>
              </a:ext>
            </a:extLst>
          </p:cNvPr>
          <p:cNvSpPr txBox="1"/>
          <p:nvPr/>
        </p:nvSpPr>
        <p:spPr>
          <a:xfrm>
            <a:off x="2189249" y="4214868"/>
            <a:ext cx="157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recipe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restaurant</a:t>
            </a:r>
          </a:p>
        </p:txBody>
      </p:sp>
      <p:pic>
        <p:nvPicPr>
          <p:cNvPr id="1026" name="Picture 2" descr="Echo 4th Gen Smart Home Hub with Alexa | Twilight Blue | Amazon">
            <a:extLst>
              <a:ext uri="{FF2B5EF4-FFF2-40B4-BE49-F238E27FC236}">
                <a16:creationId xmlns:a16="http://schemas.microsoft.com/office/drawing/2014/main" id="{3AF8B5B0-236F-D72A-9440-2551B6080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92" y="4248606"/>
            <a:ext cx="579271" cy="60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7AB2051B-6F48-57B8-A1D3-9DF86BC479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06" y="4614721"/>
            <a:ext cx="212603" cy="21587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9C45DE2-31F7-CE4E-DA34-8048564B5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790" y="4236735"/>
            <a:ext cx="296616" cy="2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n filled writing tool - Free interface icons">
            <a:extLst>
              <a:ext uri="{FF2B5EF4-FFF2-40B4-BE49-F238E27FC236}">
                <a16:creationId xmlns:a16="http://schemas.microsoft.com/office/drawing/2014/main" id="{9E59AE44-080D-87A2-B18C-07EA7EF91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09784"/>
            <a:ext cx="600042" cy="60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65BB0D5-C486-E3A5-768F-B26441E126C5}"/>
              </a:ext>
            </a:extLst>
          </p:cNvPr>
          <p:cNvSpPr txBox="1"/>
          <p:nvPr/>
        </p:nvSpPr>
        <p:spPr>
          <a:xfrm>
            <a:off x="6792817" y="4222266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crying</a:t>
            </a:r>
          </a:p>
        </p:txBody>
      </p:sp>
      <p:pic>
        <p:nvPicPr>
          <p:cNvPr id="31" name="Picture 30" descr="A red x on a black background&#10;&#10;Description automatically generated">
            <a:extLst>
              <a:ext uri="{FF2B5EF4-FFF2-40B4-BE49-F238E27FC236}">
                <a16:creationId xmlns:a16="http://schemas.microsoft.com/office/drawing/2014/main" id="{DABA2A56-311F-B069-F48B-13CD99BD2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474" y="4622119"/>
            <a:ext cx="212603" cy="215876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91A75533-5A7C-05D6-9D3C-4DDDE33E4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58" y="4244133"/>
            <a:ext cx="296616" cy="2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Content Placeholder 4">
            <a:extLst>
              <a:ext uri="{FF2B5EF4-FFF2-40B4-BE49-F238E27FC236}">
                <a16:creationId xmlns:a16="http://schemas.microsoft.com/office/drawing/2014/main" id="{A0E0F3CA-9B9B-10A7-6D7E-B693800DED21}"/>
              </a:ext>
            </a:extLst>
          </p:cNvPr>
          <p:cNvSpPr txBox="1">
            <a:spLocks/>
          </p:cNvSpPr>
          <p:nvPr/>
        </p:nvSpPr>
        <p:spPr>
          <a:xfrm>
            <a:off x="1261872" y="5222510"/>
            <a:ext cx="8595360" cy="1096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dirty="0"/>
              <a:t>Challenging for end-to-end LLMs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better represent the problem?</a:t>
            </a:r>
          </a:p>
        </p:txBody>
      </p:sp>
      <p:pic>
        <p:nvPicPr>
          <p:cNvPr id="3" name="Picture 4" descr="Black Box | Bleach Fan Fiction Wiki | Fandom">
            <a:extLst>
              <a:ext uri="{FF2B5EF4-FFF2-40B4-BE49-F238E27FC236}">
                <a16:creationId xmlns:a16="http://schemas.microsoft.com/office/drawing/2014/main" id="{E21E7A39-F71F-81E2-FDFD-6A392ECD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42" y="5194872"/>
            <a:ext cx="663150" cy="4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0EA4DB1-8A35-83BC-0F76-BDF155505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12" y="5603431"/>
            <a:ext cx="489880" cy="48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6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3" grpId="0" animBg="1"/>
      <p:bldP spid="44" grpId="0"/>
      <p:bldP spid="45" grpId="0"/>
      <p:bldP spid="6" grpId="0"/>
      <p:bldP spid="3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 Event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A1AB-1F1E-995E-0D55-237B4067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737790"/>
          </a:xfrm>
        </p:spPr>
        <p:txBody>
          <a:bodyPr>
            <a:normAutofit/>
          </a:bodyPr>
          <a:lstStyle/>
          <a:p>
            <a:r>
              <a:rPr lang="en-US" sz="2400" dirty="0"/>
              <a:t>Observation: </a:t>
            </a:r>
            <a:br>
              <a:rPr lang="en-US" sz="2400" dirty="0"/>
            </a:br>
            <a:r>
              <a:rPr lang="en-US" sz="2400" dirty="0"/>
              <a:t>many tasks involve </a:t>
            </a:r>
            <a:r>
              <a:rPr lang="en-US" sz="2400" b="1" dirty="0"/>
              <a:t>relations</a:t>
            </a:r>
            <a:r>
              <a:rPr lang="en-US" sz="2400" dirty="0"/>
              <a:t> among events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3FAC-CF69-1A59-2607-7CD56142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37D59-70A3-92D3-3A8C-9A53466EE384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519D6-C0D4-A1B6-447B-8FB8BA8A9D50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F4AE1-31B0-B07A-178F-5E57BC79C69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513CAA-1A6A-4927-FDDD-876536F02CDE}"/>
              </a:ext>
            </a:extLst>
          </p:cNvPr>
          <p:cNvSpPr txBox="1"/>
          <p:nvPr/>
        </p:nvSpPr>
        <p:spPr>
          <a:xfrm>
            <a:off x="3924074" y="3519403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Play the drums</a:t>
            </a:r>
          </a:p>
        </p:txBody>
      </p:sp>
      <p:pic>
        <p:nvPicPr>
          <p:cNvPr id="16" name="Picture 15" descr="A diagram of a yoga exercise&#10;&#10;Description automatically generated">
            <a:extLst>
              <a:ext uri="{FF2B5EF4-FFF2-40B4-BE49-F238E27FC236}">
                <a16:creationId xmlns:a16="http://schemas.microsoft.com/office/drawing/2014/main" id="{825E1482-4944-D679-47E8-3F444C26F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82" b="58599"/>
          <a:stretch/>
        </p:blipFill>
        <p:spPr>
          <a:xfrm>
            <a:off x="1552278" y="3888735"/>
            <a:ext cx="6454648" cy="3513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9E796A-FDA2-6657-E4AA-E654C9DCD3C8}"/>
              </a:ext>
            </a:extLst>
          </p:cNvPr>
          <p:cNvSpPr txBox="1"/>
          <p:nvPr/>
        </p:nvSpPr>
        <p:spPr>
          <a:xfrm>
            <a:off x="2442923" y="424010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sticks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85D694-D0F2-2A1D-E03D-89DA7B9E9953}"/>
              </a:ext>
            </a:extLst>
          </p:cNvPr>
          <p:cNvSpPr txBox="1"/>
          <p:nvPr/>
        </p:nvSpPr>
        <p:spPr>
          <a:xfrm>
            <a:off x="4021956" y="424010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 a drum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456A69-084A-E025-9895-ADA60B9578BB}"/>
              </a:ext>
            </a:extLst>
          </p:cNvPr>
          <p:cNvSpPr txBox="1"/>
          <p:nvPr/>
        </p:nvSpPr>
        <p:spPr>
          <a:xfrm>
            <a:off x="5926957" y="4240103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break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A2B4BD-60B2-1A9F-6489-6A1222554572}"/>
              </a:ext>
            </a:extLst>
          </p:cNvPr>
          <p:cNvSpPr txBox="1"/>
          <p:nvPr/>
        </p:nvSpPr>
        <p:spPr>
          <a:xfrm>
            <a:off x="7696487" y="42401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21" name="Picture 20" descr="A diagram of a yoga exercise&#10;&#10;Description automatically generated">
            <a:extLst>
              <a:ext uri="{FF2B5EF4-FFF2-40B4-BE49-F238E27FC236}">
                <a16:creationId xmlns:a16="http://schemas.microsoft.com/office/drawing/2014/main" id="{235A24CF-AFF5-A792-D863-00DF6242C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9" t="40756" r="6251" b="44384"/>
          <a:stretch/>
        </p:blipFill>
        <p:spPr>
          <a:xfrm>
            <a:off x="3603678" y="4314086"/>
            <a:ext cx="431801" cy="258234"/>
          </a:xfrm>
          <a:prstGeom prst="rect">
            <a:avLst/>
          </a:prstGeom>
        </p:spPr>
      </p:pic>
      <p:pic>
        <p:nvPicPr>
          <p:cNvPr id="22" name="Picture 21" descr="A diagram of a yoga exercise&#10;&#10;Description automatically generated">
            <a:extLst>
              <a:ext uri="{FF2B5EF4-FFF2-40B4-BE49-F238E27FC236}">
                <a16:creationId xmlns:a16="http://schemas.microsoft.com/office/drawing/2014/main" id="{6187E99A-8231-F80F-1611-5CC2DB73E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9" t="40756" r="6251" b="44384"/>
          <a:stretch/>
        </p:blipFill>
        <p:spPr>
          <a:xfrm>
            <a:off x="5446507" y="4314086"/>
            <a:ext cx="431801" cy="258234"/>
          </a:xfrm>
          <a:prstGeom prst="rect">
            <a:avLst/>
          </a:prstGeom>
        </p:spPr>
      </p:pic>
      <p:pic>
        <p:nvPicPr>
          <p:cNvPr id="23" name="Picture 22" descr="A diagram of a yoga exercise&#10;&#10;Description automatically generated">
            <a:extLst>
              <a:ext uri="{FF2B5EF4-FFF2-40B4-BE49-F238E27FC236}">
                <a16:creationId xmlns:a16="http://schemas.microsoft.com/office/drawing/2014/main" id="{D75F4749-BB6B-8AF6-8D7E-30387E128B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59" t="40756" r="6251" b="44384"/>
          <a:stretch/>
        </p:blipFill>
        <p:spPr>
          <a:xfrm>
            <a:off x="7258835" y="4314086"/>
            <a:ext cx="431801" cy="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1579E9-1092-AF8E-EF54-51162AFB1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Goal-step (sub-step) relation</a:t>
            </a:r>
          </a:p>
          <a:p>
            <a:r>
              <a:rPr lang="en-US" sz="2400" dirty="0"/>
              <a:t>Step-step temporal relation</a:t>
            </a:r>
          </a:p>
          <a:p>
            <a:r>
              <a:rPr lang="en-US" sz="2400" dirty="0"/>
              <a:t>Operands are natural language events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have models learn these relations, we need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 Event Relations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F3FAC-CF69-1A59-2607-7CD56142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37D59-70A3-92D3-3A8C-9A53466EE384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519D6-C0D4-A1B6-447B-8FB8BA8A9D50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DF4AE1-31B0-B07A-178F-5E57BC79C69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5E2B89-6F19-D89D-6BEF-BC2ACA4A5280}"/>
              </a:ext>
            </a:extLst>
          </p:cNvPr>
          <p:cNvGrpSpPr/>
          <p:nvPr/>
        </p:nvGrpSpPr>
        <p:grpSpPr>
          <a:xfrm>
            <a:off x="1552278" y="3519403"/>
            <a:ext cx="6559707" cy="1090032"/>
            <a:chOff x="1552278" y="3519403"/>
            <a:chExt cx="6559707" cy="10900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513CAA-1A6A-4927-FDDD-876536F02CDE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16" name="Picture 15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825E1482-4944-D679-47E8-3F444C26F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19E796A-FDA2-6657-E4AA-E654C9DCD3C8}"/>
                </a:ext>
              </a:extLst>
            </p:cNvPr>
            <p:cNvSpPr txBox="1"/>
            <p:nvPr/>
          </p:nvSpPr>
          <p:spPr>
            <a:xfrm>
              <a:off x="2442923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85D694-D0F2-2A1D-E03D-89DA7B9E9953}"/>
                </a:ext>
              </a:extLst>
            </p:cNvPr>
            <p:cNvSpPr txBox="1"/>
            <p:nvPr/>
          </p:nvSpPr>
          <p:spPr>
            <a:xfrm>
              <a:off x="4021956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456A69-084A-E025-9895-ADA60B9578BB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2B4BD-60B2-1A9F-6489-6A1222554572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21" name="Picture 20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235A24CF-AFF5-A792-D863-00DF6242C5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22" name="Picture 2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6187E99A-8231-F80F-1611-5CC2DB73E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23" name="Picture 22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D75F4749-BB6B-8AF6-8D7E-30387E128B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21B687-B4EA-B443-0A53-1C3C543D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405" y="2455107"/>
            <a:ext cx="463574" cy="311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AC3E67-CCF0-90D9-DF83-D7C7C3795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405" y="1935329"/>
            <a:ext cx="359295" cy="2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LLMs Event </a:t>
            </a:r>
            <a:r>
              <a:rPr lang="en-US" sz="4400" dirty="0"/>
              <a:t>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A1AB-1F1E-995E-0D55-237B4067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a corpus of these relations from wikiHow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1DDCA-E686-4A72-2C4C-C6EF64ABCEE1}"/>
              </a:ext>
            </a:extLst>
          </p:cNvPr>
          <p:cNvSpPr txBox="1"/>
          <p:nvPr/>
        </p:nvSpPr>
        <p:spPr>
          <a:xfrm>
            <a:off x="9291187" y="630261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22D15-3ADE-8875-0D0B-E0732041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01405-5BC5-BC98-B639-3ABDFC61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172" y="2361398"/>
            <a:ext cx="5054261" cy="1732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66AA21-6875-0CA1-F3C8-6126DBB8454F}"/>
              </a:ext>
            </a:extLst>
          </p:cNvPr>
          <p:cNvSpPr txBox="1"/>
          <p:nvPr/>
        </p:nvSpPr>
        <p:spPr>
          <a:xfrm>
            <a:off x="1452034" y="4669366"/>
            <a:ext cx="208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545454"/>
                </a:solidFill>
                <a:effectLst/>
                <a:latin typeface="Helvetica" panose="020B0604020202020204" pitchFamily="34" charset="0"/>
              </a:rPr>
              <a:t>1 </a:t>
            </a:r>
          </a:p>
          <a:p>
            <a:pPr algn="l" fontAlgn="base"/>
            <a:r>
              <a:rPr lang="en-US" b="1" i="0" dirty="0">
                <a:solidFill>
                  <a:srgbClr val="545454"/>
                </a:solidFill>
                <a:effectLst/>
                <a:latin typeface="inherit"/>
              </a:rPr>
              <a:t>Get familiar with the basic drum kit.</a:t>
            </a:r>
            <a:r>
              <a:rPr lang="en-US" b="0" i="0" dirty="0">
                <a:solidFill>
                  <a:srgbClr val="545454"/>
                </a:solidFill>
                <a:effectLst/>
                <a:latin typeface="Helvetica" panose="020B0604020202020204" pitchFamily="34" charset="0"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A1BE2E-08DC-2E65-F867-14CAF83CCAE9}"/>
              </a:ext>
            </a:extLst>
          </p:cNvPr>
          <p:cNvSpPr txBox="1"/>
          <p:nvPr/>
        </p:nvSpPr>
        <p:spPr>
          <a:xfrm>
            <a:off x="4167885" y="4669366"/>
            <a:ext cx="226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i="0" dirty="0">
                <a:solidFill>
                  <a:srgbClr val="545454"/>
                </a:solidFill>
                <a:effectLst/>
                <a:latin typeface="Helvetica" panose="020B0604020202020204" pitchFamily="34" charset="0"/>
              </a:rPr>
              <a:t>2</a:t>
            </a:r>
          </a:p>
          <a:p>
            <a:pPr algn="l" fontAlgn="base"/>
            <a:r>
              <a:rPr lang="en-US" b="1" i="0" dirty="0">
                <a:solidFill>
                  <a:srgbClr val="545454"/>
                </a:solidFill>
                <a:effectLst/>
                <a:latin typeface="inherit"/>
              </a:rPr>
              <a:t>Learn the different kinds of cymbals.</a:t>
            </a:r>
            <a:endParaRPr lang="en-US" b="0" i="0" dirty="0">
              <a:solidFill>
                <a:srgbClr val="545454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E4485C-6D24-3830-482E-474069F06D80}"/>
              </a:ext>
            </a:extLst>
          </p:cNvPr>
          <p:cNvSpPr txBox="1"/>
          <p:nvPr/>
        </p:nvSpPr>
        <p:spPr>
          <a:xfrm>
            <a:off x="7300551" y="4669366"/>
            <a:ext cx="2264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dirty="0">
                <a:solidFill>
                  <a:srgbClr val="545454"/>
                </a:solidFill>
                <a:latin typeface="inherit"/>
              </a:rPr>
              <a:t>3</a:t>
            </a:r>
          </a:p>
          <a:p>
            <a:pPr algn="l" fontAlgn="base"/>
            <a:r>
              <a:rPr lang="en-US" b="1" dirty="0">
                <a:solidFill>
                  <a:srgbClr val="545454"/>
                </a:solidFill>
                <a:latin typeface="inherit"/>
              </a:rPr>
              <a:t>Get comfortable holding the sticks.</a:t>
            </a:r>
          </a:p>
        </p:txBody>
      </p:sp>
      <p:pic>
        <p:nvPicPr>
          <p:cNvPr id="18" name="Picture 17" descr="A diagram of a yoga exercise&#10;&#10;Description automatically generated">
            <a:extLst>
              <a:ext uri="{FF2B5EF4-FFF2-40B4-BE49-F238E27FC236}">
                <a16:creationId xmlns:a16="http://schemas.microsoft.com/office/drawing/2014/main" id="{7D10FF25-EF8F-1602-7997-98CEB19A58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7" t="22643" b="58599"/>
          <a:stretch/>
        </p:blipFill>
        <p:spPr>
          <a:xfrm>
            <a:off x="1452034" y="4343400"/>
            <a:ext cx="8492066" cy="3259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B75B638-F3DC-2878-C5A1-365801AC8DF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2CE602-CC9E-52FF-9342-FDFDB57A28F3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84D763-9A8E-1827-5354-26D5D51DC0A8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F767A-CADE-2B83-D329-170EA6564A8B}"/>
              </a:ext>
            </a:extLst>
          </p:cNvPr>
          <p:cNvSpPr txBox="1"/>
          <p:nvPr/>
        </p:nvSpPr>
        <p:spPr>
          <a:xfrm>
            <a:off x="7962900" y="3059668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100,000 articles</a:t>
            </a:r>
          </a:p>
        </p:txBody>
      </p:sp>
    </p:spTree>
    <p:extLst>
      <p:ext uri="{BB962C8B-B14F-4D97-AF65-F5344CB8AC3E}">
        <p14:creationId xmlns:p14="http://schemas.microsoft.com/office/powerpoint/2010/main" val="936002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 LLMs Event </a:t>
            </a:r>
            <a:r>
              <a:rPr lang="en-US" sz="4400" dirty="0"/>
              <a:t>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A1AB-1F1E-995E-0D55-237B4067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a corpus of these relations from wikiHow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Convert it into a multiple-choice 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13A83C-E7A7-15F4-6C0C-8DD86797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169F6-7B22-0787-67C2-C338CD402F0D}"/>
              </a:ext>
            </a:extLst>
          </p:cNvPr>
          <p:cNvSpPr txBox="1"/>
          <p:nvPr/>
        </p:nvSpPr>
        <p:spPr>
          <a:xfrm>
            <a:off x="9291187" y="630261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687A4-342A-79A1-8FF2-F1D61D1803C2}"/>
              </a:ext>
            </a:extLst>
          </p:cNvPr>
          <p:cNvSpPr txBox="1"/>
          <p:nvPr/>
        </p:nvSpPr>
        <p:spPr>
          <a:xfrm>
            <a:off x="1261872" y="2980266"/>
            <a:ext cx="3665728" cy="294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Goal: </a:t>
            </a:r>
            <a:r>
              <a:rPr lang="en-US" dirty="0">
                <a:solidFill>
                  <a:schemeClr val="accent5"/>
                </a:solidFill>
              </a:rPr>
              <a:t>Play drums</a:t>
            </a:r>
          </a:p>
          <a:p>
            <a:pPr>
              <a:lnSpc>
                <a:spcPct val="150000"/>
              </a:lnSpc>
            </a:pPr>
            <a:r>
              <a:rPr lang="en-US" dirty="0"/>
              <a:t>Most likely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for the </a:t>
            </a:r>
            <a:r>
              <a:rPr lang="en-US" dirty="0">
                <a:solidFill>
                  <a:schemeClr val="accent5"/>
                </a:solidFill>
              </a:rPr>
              <a:t>goal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Candidate steps: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>
                <a:solidFill>
                  <a:srgbClr val="00B0F0"/>
                </a:solidFill>
              </a:rPr>
              <a:t>Choose the right drumsticks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Hold the chopsticks upright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Choose the right violin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Sell your drums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9C8A1-6733-B482-7EAD-1D325626BD89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C8721-8233-889C-85FC-142A3BD8B7ED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05F713-8341-734B-680D-91A0725B842A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D62F0-758A-53C1-A942-D41C382603BF}"/>
              </a:ext>
            </a:extLst>
          </p:cNvPr>
          <p:cNvSpPr txBox="1"/>
          <p:nvPr/>
        </p:nvSpPr>
        <p:spPr>
          <a:xfrm>
            <a:off x="5901605" y="2980266"/>
            <a:ext cx="3665728" cy="2115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Goal: </a:t>
            </a:r>
            <a:r>
              <a:rPr lang="en-US" dirty="0">
                <a:solidFill>
                  <a:schemeClr val="accent5"/>
                </a:solidFill>
              </a:rPr>
              <a:t>Play drums</a:t>
            </a:r>
          </a:p>
          <a:p>
            <a:pPr>
              <a:lnSpc>
                <a:spcPct val="150000"/>
              </a:lnSpc>
            </a:pPr>
            <a:r>
              <a:rPr lang="en-US" dirty="0"/>
              <a:t>First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to occur?</a:t>
            </a:r>
          </a:p>
          <a:p>
            <a:pPr>
              <a:lnSpc>
                <a:spcPct val="150000"/>
              </a:lnSpc>
            </a:pPr>
            <a:r>
              <a:rPr lang="en-US" dirty="0"/>
              <a:t>Candidate steps: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/>
              <a:t>Get familiar with drumsticks</a:t>
            </a:r>
          </a:p>
          <a:p>
            <a:pPr marL="342900" indent="-342900">
              <a:lnSpc>
                <a:spcPct val="150000"/>
              </a:lnSpc>
              <a:buAutoNum type="alphaUcPeriod"/>
            </a:pPr>
            <a:r>
              <a:rPr lang="en-US" dirty="0">
                <a:solidFill>
                  <a:srgbClr val="00B0F0"/>
                </a:solidFill>
              </a:rPr>
              <a:t>Get a pair of drumsticks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1B443-4895-2004-F76D-51C1B03B56D9}"/>
              </a:ext>
            </a:extLst>
          </p:cNvPr>
          <p:cNvSpPr/>
          <p:nvPr/>
        </p:nvSpPr>
        <p:spPr>
          <a:xfrm>
            <a:off x="1202267" y="4643967"/>
            <a:ext cx="3725333" cy="136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C0FB3F-6ED2-E1B6-3A04-71E1C0976084}"/>
              </a:ext>
            </a:extLst>
          </p:cNvPr>
          <p:cNvSpPr/>
          <p:nvPr/>
        </p:nvSpPr>
        <p:spPr>
          <a:xfrm>
            <a:off x="5842000" y="4270689"/>
            <a:ext cx="3725333" cy="441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BA4B8E-4ADB-BCB6-C358-84A731D0C970}"/>
              </a:ext>
            </a:extLst>
          </p:cNvPr>
          <p:cNvSpPr txBox="1"/>
          <p:nvPr/>
        </p:nvSpPr>
        <p:spPr>
          <a:xfrm>
            <a:off x="4987205" y="5817457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get “wrong </a:t>
            </a:r>
            <a:r>
              <a:rPr lang="en-US" altLang="zh-CN" dirty="0">
                <a:solidFill>
                  <a:srgbClr val="FF0000"/>
                </a:solidFill>
              </a:rPr>
              <a:t>candidates</a:t>
            </a:r>
            <a:r>
              <a:rPr lang="en-US" dirty="0">
                <a:solidFill>
                  <a:srgbClr val="FF0000"/>
                </a:solidFill>
              </a:rPr>
              <a:t>”?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1DCE4C-A37E-77C4-4A42-6B822D88E0F6}"/>
              </a:ext>
            </a:extLst>
          </p:cNvPr>
          <p:cNvCxnSpPr>
            <a:stCxn id="5" idx="3"/>
          </p:cNvCxnSpPr>
          <p:nvPr/>
        </p:nvCxnSpPr>
        <p:spPr>
          <a:xfrm>
            <a:off x="4927600" y="5327650"/>
            <a:ext cx="512233" cy="522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C4279C-17A2-65AA-B738-FBC651F624B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95544" y="4491195"/>
            <a:ext cx="346456" cy="135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5" grpId="0" animBg="1"/>
      <p:bldP spid="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4C5A3-9F1F-3E9B-A509-246C88DE9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A716-80B6-5783-9D31-9F9617D3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3414F-852C-6733-FB29-B64EDADE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a corpus of these relations from wikiHow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Convert it into a multiple-choice dataset</a:t>
            </a:r>
          </a:p>
          <a:p>
            <a:pPr marL="0" indent="0">
              <a:buNone/>
            </a:pPr>
            <a:r>
              <a:rPr lang="en-US" sz="2400" dirty="0"/>
              <a:t>Challenge: how to sample good distractors, that is</a:t>
            </a:r>
            <a:br>
              <a:rPr lang="en-US" sz="2400" dirty="0"/>
            </a:br>
            <a:r>
              <a:rPr lang="en-US" sz="2400" dirty="0"/>
              <a:t>both </a:t>
            </a:r>
            <a:r>
              <a:rPr lang="en-US" sz="2400" b="1" dirty="0"/>
              <a:t>distracting</a:t>
            </a:r>
            <a:r>
              <a:rPr lang="en-US" sz="2400" dirty="0"/>
              <a:t> and </a:t>
            </a:r>
            <a:r>
              <a:rPr lang="en-US" sz="2400" b="1" dirty="0"/>
              <a:t>incorrect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63FA051E-9005-39CF-85A4-B34AAA1F800C}"/>
              </a:ext>
            </a:extLst>
          </p:cNvPr>
          <p:cNvSpPr/>
          <p:nvPr/>
        </p:nvSpPr>
        <p:spPr>
          <a:xfrm>
            <a:off x="1367705" y="4471047"/>
            <a:ext cx="1604095" cy="612648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drumsticks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6EF1E-E4BD-6989-F807-110FF8179168}"/>
              </a:ext>
            </a:extLst>
          </p:cNvPr>
          <p:cNvSpPr txBox="1"/>
          <p:nvPr/>
        </p:nvSpPr>
        <p:spPr>
          <a:xfrm>
            <a:off x="1261872" y="3852337"/>
            <a:ext cx="4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step to “playing drums?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FB68A3F-BDD9-B86F-6660-48AE30A475D5}"/>
              </a:ext>
            </a:extLst>
          </p:cNvPr>
          <p:cNvSpPr/>
          <p:nvPr/>
        </p:nvSpPr>
        <p:spPr>
          <a:xfrm>
            <a:off x="3475904" y="4471047"/>
            <a:ext cx="1604095" cy="612648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1B70E388-A35D-E7CE-2037-177765184588}"/>
              </a:ext>
            </a:extLst>
          </p:cNvPr>
          <p:cNvSpPr/>
          <p:nvPr/>
        </p:nvSpPr>
        <p:spPr>
          <a:xfrm>
            <a:off x="5507908" y="4471047"/>
            <a:ext cx="1604095" cy="612648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C1ABFE8-C136-700C-5BCE-339A4904F688}"/>
              </a:ext>
            </a:extLst>
          </p:cNvPr>
          <p:cNvSpPr/>
          <p:nvPr/>
        </p:nvSpPr>
        <p:spPr>
          <a:xfrm>
            <a:off x="7539912" y="4470509"/>
            <a:ext cx="1604095" cy="612648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1B7B1C-D2FB-044A-C864-261F7206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19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41413-4252-C79E-D079-A3FC0589FB50}"/>
              </a:ext>
            </a:extLst>
          </p:cNvPr>
          <p:cNvSpPr txBox="1"/>
          <p:nvPr/>
        </p:nvSpPr>
        <p:spPr>
          <a:xfrm>
            <a:off x="1646258" y="507472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E9AD6E-6A72-D9F1-5D59-BF78236AF0E9}"/>
              </a:ext>
            </a:extLst>
          </p:cNvPr>
          <p:cNvSpPr txBox="1"/>
          <p:nvPr/>
        </p:nvSpPr>
        <p:spPr>
          <a:xfrm>
            <a:off x="3692487" y="5074677"/>
            <a:ext cx="11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A4CF68-9469-6BB3-C0AE-A6A3E392A238}"/>
              </a:ext>
            </a:extLst>
          </p:cNvPr>
          <p:cNvSpPr txBox="1"/>
          <p:nvPr/>
        </p:nvSpPr>
        <p:spPr>
          <a:xfrm>
            <a:off x="5712221" y="5074677"/>
            <a:ext cx="11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1B489B-A5D7-0418-C14E-60E69BB74D2D}"/>
              </a:ext>
            </a:extLst>
          </p:cNvPr>
          <p:cNvSpPr txBox="1"/>
          <p:nvPr/>
        </p:nvSpPr>
        <p:spPr>
          <a:xfrm>
            <a:off x="7784726" y="5074677"/>
            <a:ext cx="11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C4636A-307C-ABA9-162F-26900290273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4939BC-D9C3-27FC-E69C-C7C65EDDB42B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9F299-CE37-493B-9164-66C9C3BB5EBE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A68205-BDED-F458-4A3E-328838A68CDF}"/>
              </a:ext>
            </a:extLst>
          </p:cNvPr>
          <p:cNvSpPr txBox="1"/>
          <p:nvPr/>
        </p:nvSpPr>
        <p:spPr>
          <a:xfrm>
            <a:off x="9291187" y="630261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2020]</a:t>
            </a:r>
          </a:p>
        </p:txBody>
      </p:sp>
    </p:spTree>
    <p:extLst>
      <p:ext uri="{BB962C8B-B14F-4D97-AF65-F5344CB8AC3E}">
        <p14:creationId xmlns:p14="http://schemas.microsoft.com/office/powerpoint/2010/main" val="322325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pic>
        <p:nvPicPr>
          <p:cNvPr id="4" name="Picture 2" descr="Drummer - Free music icons">
            <a:extLst>
              <a:ext uri="{FF2B5EF4-FFF2-40B4-BE49-F238E27FC236}">
                <a16:creationId xmlns:a16="http://schemas.microsoft.com/office/drawing/2014/main" id="{3FE6C5B5-6A92-CBAC-10C9-5A8CF87E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251" y="2498853"/>
            <a:ext cx="2928281" cy="29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FBF0-FFF7-42AB-80F5-5853C9E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758428" cy="512233"/>
          </a:xfrm>
        </p:spPr>
        <p:txBody>
          <a:bodyPr>
            <a:normAutofit/>
          </a:bodyPr>
          <a:lstStyle/>
          <a:p>
            <a:r>
              <a:rPr lang="en-US" sz="2400" b="1" dirty="0"/>
              <a:t>Event</a:t>
            </a:r>
            <a:r>
              <a:rPr lang="en-US" sz="2400" dirty="0"/>
              <a:t>: </a:t>
            </a:r>
            <a:r>
              <a:rPr lang="en-US" altLang="zh-CN" sz="2400" dirty="0"/>
              <a:t>a thing</a:t>
            </a:r>
            <a:r>
              <a:rPr lang="en-US" sz="2400" dirty="0"/>
              <a:t> that happens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35B10-965B-B75A-6AC6-846DDCD1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74A86D-5CDC-A4AA-4591-15BB36D7DACF}"/>
              </a:ext>
            </a:extLst>
          </p:cNvPr>
          <p:cNvSpPr txBox="1"/>
          <p:nvPr/>
        </p:nvSpPr>
        <p:spPr>
          <a:xfrm>
            <a:off x="6382128" y="2789723"/>
            <a:ext cx="1805302" cy="2346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drum</a:t>
            </a:r>
            <a:r>
              <a:rPr lang="zh-CN" altLang="en-US" dirty="0"/>
              <a:t> </a:t>
            </a:r>
            <a:r>
              <a:rPr lang="en-US" altLang="zh-CN" dirty="0"/>
              <a:t>solo</a:t>
            </a:r>
          </a:p>
          <a:p>
            <a:pPr algn="ctr">
              <a:lnSpc>
                <a:spcPct val="150000"/>
              </a:lnSpc>
            </a:pPr>
            <a:r>
              <a:rPr lang="en-US" altLang="zh-CN" sz="1400" dirty="0"/>
              <a:t>or</a:t>
            </a:r>
          </a:p>
          <a:p>
            <a:pPr>
              <a:lnSpc>
                <a:spcPct val="150000"/>
              </a:lnSpc>
            </a:pPr>
            <a:r>
              <a:rPr lang="en-US" dirty="0"/>
              <a:t>play the drums</a:t>
            </a:r>
          </a:p>
          <a:p>
            <a:pPr algn="ctr">
              <a:lnSpc>
                <a:spcPct val="150000"/>
              </a:lnSpc>
            </a:pPr>
            <a:r>
              <a:rPr lang="en-US" sz="1400" dirty="0"/>
              <a:t>or</a:t>
            </a:r>
          </a:p>
          <a:p>
            <a:pPr>
              <a:lnSpc>
                <a:spcPct val="150000"/>
              </a:lnSpc>
            </a:pPr>
            <a:r>
              <a:rPr lang="en-US" dirty="0"/>
              <a:t>jazz concert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E30EE-B914-DC80-78A7-252BF0214BF3}"/>
              </a:ext>
            </a:extLst>
          </p:cNvPr>
          <p:cNvSpPr txBox="1"/>
          <p:nvPr/>
        </p:nvSpPr>
        <p:spPr>
          <a:xfrm>
            <a:off x="376767" y="6317615"/>
            <a:ext cx="567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[Oxford Languages]</a:t>
            </a:r>
            <a:r>
              <a:rPr lang="en-US" sz="1200" dirty="0"/>
              <a:t>, </a:t>
            </a:r>
            <a:r>
              <a:rPr lang="en-US" sz="1200" dirty="0">
                <a:hlinkClick r:id="rId4"/>
              </a:rPr>
              <a:t>[Speech and Language Processing, </a:t>
            </a:r>
            <a:r>
              <a:rPr lang="en-US" sz="1200" dirty="0" err="1">
                <a:hlinkClick r:id="rId4"/>
              </a:rPr>
              <a:t>Jurafsky</a:t>
            </a:r>
            <a:r>
              <a:rPr lang="en-US" sz="1200" dirty="0">
                <a:hlinkClick r:id="rId4"/>
              </a:rPr>
              <a:t> and Martin]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7135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B34B-4B80-1833-4FA3-8CC4B294F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53C8-05A4-DC9F-EFB6-58447EEA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BBA9-3127-8413-AAD9-C6F55680A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a corpus of these relations from wikiHow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Convert it into a multiple-choice dataset</a:t>
            </a:r>
          </a:p>
          <a:p>
            <a:pPr marL="0" indent="0">
              <a:buNone/>
            </a:pPr>
            <a:r>
              <a:rPr lang="en-US" sz="2400" dirty="0"/>
              <a:t>Challenge: how to sample good distractors, that is</a:t>
            </a:r>
            <a:br>
              <a:rPr lang="en-US" sz="2400" dirty="0"/>
            </a:br>
            <a:r>
              <a:rPr lang="en-US" sz="2400" dirty="0"/>
              <a:t>both </a:t>
            </a:r>
            <a:r>
              <a:rPr lang="en-US" sz="2400" b="1" dirty="0"/>
              <a:t>distracting</a:t>
            </a:r>
            <a:r>
              <a:rPr lang="en-US" sz="2400" dirty="0"/>
              <a:t> and </a:t>
            </a:r>
            <a:r>
              <a:rPr lang="en-US" sz="2400" b="1" dirty="0"/>
              <a:t>incorrect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9EA80AE-F6A8-B3E4-E6E8-2B6A34FF5780}"/>
              </a:ext>
            </a:extLst>
          </p:cNvPr>
          <p:cNvSpPr/>
          <p:nvPr/>
        </p:nvSpPr>
        <p:spPr>
          <a:xfrm>
            <a:off x="1367705" y="4471047"/>
            <a:ext cx="1604095" cy="612648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drumsticks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060621D-B8A8-5C5E-47F7-2DC01754EE2B}"/>
              </a:ext>
            </a:extLst>
          </p:cNvPr>
          <p:cNvSpPr/>
          <p:nvPr/>
        </p:nvSpPr>
        <p:spPr>
          <a:xfrm>
            <a:off x="3475904" y="4471047"/>
            <a:ext cx="1604095" cy="612648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onion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072DD16-18A0-FFE1-3167-2153E771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20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50789B-CB9C-6B7C-4E60-CC91780662AE}"/>
              </a:ext>
            </a:extLst>
          </p:cNvPr>
          <p:cNvSpPr txBox="1"/>
          <p:nvPr/>
        </p:nvSpPr>
        <p:spPr>
          <a:xfrm>
            <a:off x="1646258" y="507472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4321E0-BB89-1AA0-8703-7D9D39A0B47B}"/>
              </a:ext>
            </a:extLst>
          </p:cNvPr>
          <p:cNvSpPr txBox="1"/>
          <p:nvPr/>
        </p:nvSpPr>
        <p:spPr>
          <a:xfrm>
            <a:off x="3692487" y="5074677"/>
            <a:ext cx="11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7D3FA9-E846-0DEF-C441-37C83A69532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2FB91-60EB-FDD5-F159-FFA1DFE89135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2A280B-AACE-19E7-562F-936607756960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582123-B7E5-4CF6-AE6D-DD5913AA6367}"/>
              </a:ext>
            </a:extLst>
          </p:cNvPr>
          <p:cNvSpPr txBox="1"/>
          <p:nvPr/>
        </p:nvSpPr>
        <p:spPr>
          <a:xfrm>
            <a:off x="9291187" y="630261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EEAEC6-2047-46B8-9770-2619CBC30F56}"/>
              </a:ext>
            </a:extLst>
          </p:cNvPr>
          <p:cNvSpPr txBox="1"/>
          <p:nvPr/>
        </p:nvSpPr>
        <p:spPr>
          <a:xfrm>
            <a:off x="5729197" y="4592705"/>
            <a:ext cx="347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distracting (too dissimilar)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BCBA0-A705-5CE3-2368-42752A915556}"/>
              </a:ext>
            </a:extLst>
          </p:cNvPr>
          <p:cNvSpPr txBox="1"/>
          <p:nvPr/>
        </p:nvSpPr>
        <p:spPr>
          <a:xfrm>
            <a:off x="1261872" y="3852337"/>
            <a:ext cx="4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step to “playing drums?</a:t>
            </a:r>
          </a:p>
        </p:txBody>
      </p:sp>
    </p:spTree>
    <p:extLst>
      <p:ext uri="{BB962C8B-B14F-4D97-AF65-F5344CB8AC3E}">
        <p14:creationId xmlns:p14="http://schemas.microsoft.com/office/powerpoint/2010/main" val="342212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21CB-80FC-72A9-43E7-CF2670B2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323D-88FC-8D40-EA4C-670D321F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B0E-BAC3-0562-E9FA-3B753B02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Collect a corpus of these relations from wikiHow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Convert it into a multiple-choice dataset</a:t>
            </a:r>
          </a:p>
          <a:p>
            <a:pPr marL="0" indent="0">
              <a:buNone/>
            </a:pPr>
            <a:r>
              <a:rPr lang="en-US" sz="2400" dirty="0"/>
              <a:t>Challenge: how to sample good distractors, that is</a:t>
            </a:r>
            <a:br>
              <a:rPr lang="en-US" sz="2400" dirty="0"/>
            </a:br>
            <a:r>
              <a:rPr lang="en-US" sz="2400" dirty="0"/>
              <a:t>both </a:t>
            </a:r>
            <a:r>
              <a:rPr lang="en-US" sz="2400" b="1" dirty="0"/>
              <a:t>distracting</a:t>
            </a:r>
            <a:r>
              <a:rPr lang="en-US" sz="2400" dirty="0"/>
              <a:t> and </a:t>
            </a:r>
            <a:r>
              <a:rPr lang="en-US" sz="2400" b="1" dirty="0"/>
              <a:t>incorrect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8C14986-3892-9F9E-3DBC-984A318B549C}"/>
              </a:ext>
            </a:extLst>
          </p:cNvPr>
          <p:cNvSpPr/>
          <p:nvPr/>
        </p:nvSpPr>
        <p:spPr>
          <a:xfrm>
            <a:off x="1367705" y="4471047"/>
            <a:ext cx="1604095" cy="612648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drumsticks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0446AB91-7752-D284-0F24-7DCAF487858A}"/>
              </a:ext>
            </a:extLst>
          </p:cNvPr>
          <p:cNvSpPr/>
          <p:nvPr/>
        </p:nvSpPr>
        <p:spPr>
          <a:xfrm>
            <a:off x="3475904" y="4471047"/>
            <a:ext cx="1604095" cy="612648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drumsticks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61254A3-081D-ED0C-DC02-D5292796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E55DC-9189-DA74-29BD-F6951CE80C43}"/>
              </a:ext>
            </a:extLst>
          </p:cNvPr>
          <p:cNvSpPr txBox="1"/>
          <p:nvPr/>
        </p:nvSpPr>
        <p:spPr>
          <a:xfrm>
            <a:off x="1646258" y="5074721"/>
            <a:ext cx="94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6648F-BF7C-19E4-5C7B-8AF16E11B579}"/>
              </a:ext>
            </a:extLst>
          </p:cNvPr>
          <p:cNvSpPr txBox="1"/>
          <p:nvPr/>
        </p:nvSpPr>
        <p:spPr>
          <a:xfrm>
            <a:off x="3692487" y="5074677"/>
            <a:ext cx="117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incorrect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0ADE4-0A7A-1036-5A11-1612DD40F7BD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0C127-5A60-6B67-5DF7-A88C571CFFCD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D98DA-DCBD-BF2A-E91C-271FDB00C39E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4E286F-40CE-7DF3-8980-A92584AC6B7B}"/>
              </a:ext>
            </a:extLst>
          </p:cNvPr>
          <p:cNvSpPr txBox="1"/>
          <p:nvPr/>
        </p:nvSpPr>
        <p:spPr>
          <a:xfrm>
            <a:off x="9291187" y="630261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A92ED-E257-BDBE-7693-A8F4481722A9}"/>
              </a:ext>
            </a:extLst>
          </p:cNvPr>
          <p:cNvSpPr txBox="1"/>
          <p:nvPr/>
        </p:nvSpPr>
        <p:spPr>
          <a:xfrm>
            <a:off x="5729197" y="4592705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incorrect (too relevant)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00231-B90A-A7A1-0FAD-4F590C6DB97A}"/>
              </a:ext>
            </a:extLst>
          </p:cNvPr>
          <p:cNvSpPr txBox="1"/>
          <p:nvPr/>
        </p:nvSpPr>
        <p:spPr>
          <a:xfrm>
            <a:off x="1261872" y="3852337"/>
            <a:ext cx="4279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step to “playing drums?</a:t>
            </a:r>
          </a:p>
        </p:txBody>
      </p:sp>
    </p:spTree>
    <p:extLst>
      <p:ext uri="{BB962C8B-B14F-4D97-AF65-F5344CB8AC3E}">
        <p14:creationId xmlns:p14="http://schemas.microsoft.com/office/powerpoint/2010/main" val="277064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34BB-C1C6-104B-474C-30D21A841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2105C-5D1A-0377-3A93-2C038FB7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ED3B1-22A1-9C3F-93B6-DCB976E8C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446980"/>
          </a:xfrm>
        </p:spPr>
        <p:txBody>
          <a:bodyPr>
            <a:normAutofit/>
          </a:bodyPr>
          <a:lstStyle/>
          <a:p>
            <a:r>
              <a:rPr lang="en-US" sz="2400" dirty="0"/>
              <a:t>Challenge: how to sample good distractors, that is</a:t>
            </a:r>
            <a:br>
              <a:rPr lang="en-US" sz="2400" dirty="0"/>
            </a:br>
            <a:r>
              <a:rPr lang="en-US" sz="2400" dirty="0"/>
              <a:t>both </a:t>
            </a:r>
            <a:r>
              <a:rPr lang="en-US" sz="2400" b="1" dirty="0"/>
              <a:t>distracting</a:t>
            </a:r>
            <a:r>
              <a:rPr lang="en-US" sz="2400" dirty="0"/>
              <a:t> and </a:t>
            </a:r>
            <a:r>
              <a:rPr lang="en-US" sz="2400" b="1" dirty="0"/>
              <a:t>incorrect</a:t>
            </a:r>
            <a:r>
              <a:rPr lang="en-US" sz="2400" dirty="0"/>
              <a:t>?</a:t>
            </a:r>
          </a:p>
          <a:p>
            <a:r>
              <a:rPr lang="en-US" sz="2400" dirty="0"/>
              <a:t>Approach: semantic similarity, KNN, and thresholding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2066DC6-BBAE-7752-E544-94BFBC4550B2}"/>
              </a:ext>
            </a:extLst>
          </p:cNvPr>
          <p:cNvSpPr/>
          <p:nvPr/>
        </p:nvSpPr>
        <p:spPr>
          <a:xfrm>
            <a:off x="1367705" y="4217047"/>
            <a:ext cx="1604095" cy="612648"/>
          </a:xfrm>
          <a:prstGeom prst="flowChartProcess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drumsticks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D0B695B-09E5-A4C3-2568-6F373E57EA26}"/>
              </a:ext>
            </a:extLst>
          </p:cNvPr>
          <p:cNvSpPr/>
          <p:nvPr/>
        </p:nvSpPr>
        <p:spPr>
          <a:xfrm>
            <a:off x="4106668" y="3929182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       chopsticks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260E41-4400-0A62-23F8-4F1A6E82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22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1C49FD-8781-BEDE-CC4A-AF1A8D3E5FA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0AD27D-9DCB-A56D-ECC6-0FF25E9503A2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2A5CD-8624-DD46-4049-AF15EE453B19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73B96-F36A-CC0D-E97C-388DDE2F638E}"/>
              </a:ext>
            </a:extLst>
          </p:cNvPr>
          <p:cNvSpPr txBox="1"/>
          <p:nvPr/>
        </p:nvSpPr>
        <p:spPr>
          <a:xfrm>
            <a:off x="9291187" y="6302616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2020]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F0603C6-730E-2F8D-9B01-EB94C66ABE95}"/>
              </a:ext>
            </a:extLst>
          </p:cNvPr>
          <p:cNvSpPr/>
          <p:nvPr/>
        </p:nvSpPr>
        <p:spPr>
          <a:xfrm>
            <a:off x="4106668" y="3377379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Dice               onion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C4FDB0A-9044-8818-2864-BF566C233064}"/>
              </a:ext>
            </a:extLst>
          </p:cNvPr>
          <p:cNvSpPr/>
          <p:nvPr/>
        </p:nvSpPr>
        <p:spPr>
          <a:xfrm>
            <a:off x="4106668" y="4480985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        a violin 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D328BD2-7C88-8B54-A766-9BD304406D61}"/>
              </a:ext>
            </a:extLst>
          </p:cNvPr>
          <p:cNvSpPr/>
          <p:nvPr/>
        </p:nvSpPr>
        <p:spPr>
          <a:xfrm>
            <a:off x="4106668" y="5032788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         the drums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05A72A3-5EBF-9A49-E90E-2AE841A3DD49}"/>
              </a:ext>
            </a:extLst>
          </p:cNvPr>
          <p:cNvSpPr/>
          <p:nvPr/>
        </p:nvSpPr>
        <p:spPr>
          <a:xfrm>
            <a:off x="4106668" y="5584591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Hold      drumsticks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21DC8-B2D6-8D14-E1EB-6A331D54F10A}"/>
              </a:ext>
            </a:extLst>
          </p:cNvPr>
          <p:cNvSpPr txBox="1"/>
          <p:nvPr/>
        </p:nvSpPr>
        <p:spPr>
          <a:xfrm>
            <a:off x="1261873" y="3424771"/>
            <a:ext cx="210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step to “playing drums?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F033E9-B1CE-763F-014E-6D81A431D9B4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2971800" y="3593689"/>
            <a:ext cx="1134868" cy="9296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D4EEBA-44DB-1306-BADC-EEBB5C08368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971800" y="4145492"/>
            <a:ext cx="1134868" cy="377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FC2080-40BC-F77A-EC52-2E066B64B539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971800" y="4523371"/>
            <a:ext cx="1134868" cy="173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BF2B19C-0BD9-2E1D-03DB-0E2312C7B141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971800" y="4523371"/>
            <a:ext cx="1134868" cy="7257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540ACA4-EFDF-AAF4-BFBE-C7E3081BD2D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971800" y="4523371"/>
            <a:ext cx="1134868" cy="1277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aphic 37">
            <a:extLst>
              <a:ext uri="{FF2B5EF4-FFF2-40B4-BE49-F238E27FC236}">
                <a16:creationId xmlns:a16="http://schemas.microsoft.com/office/drawing/2014/main" id="{56FBDDB3-B51D-D516-7621-3E597035C2F8}"/>
              </a:ext>
            </a:extLst>
          </p:cNvPr>
          <p:cNvGrpSpPr/>
          <p:nvPr/>
        </p:nvGrpSpPr>
        <p:grpSpPr>
          <a:xfrm>
            <a:off x="3209044" y="4448981"/>
            <a:ext cx="660379" cy="1090995"/>
            <a:chOff x="4788752" y="1265489"/>
            <a:chExt cx="2612175" cy="43155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83B9A9D-9675-85DC-F9D3-B41C612CCC3A}"/>
                </a:ext>
              </a:extLst>
            </p:cNvPr>
            <p:cNvSpPr/>
            <p:nvPr/>
          </p:nvSpPr>
          <p:spPr>
            <a:xfrm>
              <a:off x="4788752" y="2095764"/>
              <a:ext cx="2612175" cy="3485233"/>
            </a:xfrm>
            <a:custGeom>
              <a:avLst/>
              <a:gdLst>
                <a:gd name="connsiteX0" fmla="*/ 1806529 w 2612175"/>
                <a:gd name="connsiteY0" fmla="*/ 243328 h 3485233"/>
                <a:gd name="connsiteX1" fmla="*/ 1910333 w 2612175"/>
                <a:gd name="connsiteY1" fmla="*/ 381383 h 3485233"/>
                <a:gd name="connsiteX2" fmla="*/ 2068343 w 2612175"/>
                <a:gd name="connsiteY2" fmla="*/ 669467 h 3485233"/>
                <a:gd name="connsiteX3" fmla="*/ 2210732 w 2612175"/>
                <a:gd name="connsiteY3" fmla="*/ 1028426 h 3485233"/>
                <a:gd name="connsiteX4" fmla="*/ 2288808 w 2612175"/>
                <a:gd name="connsiteY4" fmla="*/ 1347799 h 3485233"/>
                <a:gd name="connsiteX5" fmla="*/ 2318212 w 2612175"/>
                <a:gd name="connsiteY5" fmla="*/ 1492303 h 3485233"/>
                <a:gd name="connsiteX6" fmla="*/ 2382515 w 2612175"/>
                <a:gd name="connsiteY6" fmla="*/ 1541090 h 3485233"/>
                <a:gd name="connsiteX7" fmla="*/ 2448657 w 2612175"/>
                <a:gd name="connsiteY7" fmla="*/ 1540167 h 3485233"/>
                <a:gd name="connsiteX8" fmla="*/ 2532248 w 2612175"/>
                <a:gd name="connsiteY8" fmla="*/ 1582505 h 3485233"/>
                <a:gd name="connsiteX9" fmla="*/ 2595637 w 2612175"/>
                <a:gd name="connsiteY9" fmla="*/ 1727933 h 3485233"/>
                <a:gd name="connsiteX10" fmla="*/ 2609420 w 2612175"/>
                <a:gd name="connsiteY10" fmla="*/ 1958952 h 3485233"/>
                <a:gd name="connsiteX11" fmla="*/ 2576349 w 2612175"/>
                <a:gd name="connsiteY11" fmla="*/ 2133822 h 3485233"/>
                <a:gd name="connsiteX12" fmla="*/ 2535011 w 2612175"/>
                <a:gd name="connsiteY12" fmla="*/ 2202849 h 3485233"/>
                <a:gd name="connsiteX13" fmla="*/ 2414662 w 2612175"/>
                <a:gd name="connsiteY13" fmla="*/ 2239673 h 3485233"/>
                <a:gd name="connsiteX14" fmla="*/ 2379753 w 2612175"/>
                <a:gd name="connsiteY14" fmla="*/ 2232310 h 3485233"/>
                <a:gd name="connsiteX15" fmla="*/ 2363218 w 2612175"/>
                <a:gd name="connsiteY15" fmla="*/ 2298576 h 3485233"/>
                <a:gd name="connsiteX16" fmla="*/ 2279626 w 2612175"/>
                <a:gd name="connsiteY16" fmla="*/ 2662135 h 3485233"/>
                <a:gd name="connsiteX17" fmla="*/ 2134484 w 2612175"/>
                <a:gd name="connsiteY17" fmla="*/ 3032134 h 3485233"/>
                <a:gd name="connsiteX18" fmla="*/ 1796423 w 2612175"/>
                <a:gd name="connsiteY18" fmla="*/ 3360718 h 3485233"/>
                <a:gd name="connsiteX19" fmla="*/ 1422538 w 2612175"/>
                <a:gd name="connsiteY19" fmla="*/ 3474846 h 3485233"/>
                <a:gd name="connsiteX20" fmla="*/ 1315972 w 2612175"/>
                <a:gd name="connsiteY20" fmla="*/ 3484971 h 3485233"/>
                <a:gd name="connsiteX21" fmla="*/ 1149704 w 2612175"/>
                <a:gd name="connsiteY21" fmla="*/ 3470246 h 3485233"/>
                <a:gd name="connsiteX22" fmla="*/ 916370 w 2612175"/>
                <a:gd name="connsiteY22" fmla="*/ 3396608 h 3485233"/>
                <a:gd name="connsiteX23" fmla="*/ 751931 w 2612175"/>
                <a:gd name="connsiteY23" fmla="*/ 3311016 h 3485233"/>
                <a:gd name="connsiteX24" fmla="*/ 571879 w 2612175"/>
                <a:gd name="connsiteY24" fmla="*/ 3159150 h 3485233"/>
                <a:gd name="connsiteX25" fmla="*/ 484611 w 2612175"/>
                <a:gd name="connsiteY25" fmla="*/ 3033048 h 3485233"/>
                <a:gd name="connsiteX26" fmla="*/ 357834 w 2612175"/>
                <a:gd name="connsiteY26" fmla="*/ 2739450 h 3485233"/>
                <a:gd name="connsiteX27" fmla="*/ 284348 w 2612175"/>
                <a:gd name="connsiteY27" fmla="*/ 2447680 h 3485233"/>
                <a:gd name="connsiteX28" fmla="*/ 237495 w 2612175"/>
                <a:gd name="connsiteY28" fmla="*/ 2243350 h 3485233"/>
                <a:gd name="connsiteX29" fmla="*/ 229227 w 2612175"/>
                <a:gd name="connsiteY29" fmla="*/ 2219423 h 3485233"/>
                <a:gd name="connsiteX30" fmla="*/ 206262 w 2612175"/>
                <a:gd name="connsiteY30" fmla="*/ 2224023 h 3485233"/>
                <a:gd name="connsiteX31" fmla="*/ 51014 w 2612175"/>
                <a:gd name="connsiteY31" fmla="*/ 2154996 h 3485233"/>
                <a:gd name="connsiteX32" fmla="*/ 16105 w 2612175"/>
                <a:gd name="connsiteY32" fmla="*/ 2048230 h 3485233"/>
                <a:gd name="connsiteX33" fmla="*/ 3237 w 2612175"/>
                <a:gd name="connsiteY33" fmla="*/ 1819963 h 3485233"/>
                <a:gd name="connsiteX34" fmla="*/ 46414 w 2612175"/>
                <a:gd name="connsiteY34" fmla="*/ 1622082 h 3485233"/>
                <a:gd name="connsiteX35" fmla="*/ 60196 w 2612175"/>
                <a:gd name="connsiteY35" fmla="*/ 1594468 h 3485233"/>
                <a:gd name="connsiteX36" fmla="*/ 180535 w 2612175"/>
                <a:gd name="connsiteY36" fmla="*/ 1525441 h 3485233"/>
                <a:gd name="connsiteX37" fmla="*/ 233818 w 2612175"/>
                <a:gd name="connsiteY37" fmla="*/ 1527279 h 3485233"/>
                <a:gd name="connsiteX38" fmla="*/ 293530 w 2612175"/>
                <a:gd name="connsiteY38" fmla="*/ 1486779 h 3485233"/>
                <a:gd name="connsiteX39" fmla="*/ 316495 w 2612175"/>
                <a:gd name="connsiteY39" fmla="*/ 1380013 h 3485233"/>
                <a:gd name="connsiteX40" fmla="*/ 361510 w 2612175"/>
                <a:gd name="connsiteY40" fmla="*/ 1143479 h 3485233"/>
                <a:gd name="connsiteX41" fmla="*/ 468076 w 2612175"/>
                <a:gd name="connsiteY41" fmla="*/ 825934 h 3485233"/>
                <a:gd name="connsiteX42" fmla="*/ 568203 w 2612175"/>
                <a:gd name="connsiteY42" fmla="*/ 595839 h 3485233"/>
                <a:gd name="connsiteX43" fmla="*/ 706915 w 2612175"/>
                <a:gd name="connsiteY43" fmla="*/ 350094 h 3485233"/>
                <a:gd name="connsiteX44" fmla="*/ 754683 w 2612175"/>
                <a:gd name="connsiteY44" fmla="*/ 283828 h 3485233"/>
                <a:gd name="connsiteX45" fmla="*/ 841961 w 2612175"/>
                <a:gd name="connsiteY45" fmla="*/ 180739 h 3485233"/>
                <a:gd name="connsiteX46" fmla="*/ 946679 w 2612175"/>
                <a:gd name="connsiteY46" fmla="*/ 71211 h 3485233"/>
                <a:gd name="connsiteX47" fmla="*/ 1467553 w 2612175"/>
                <a:gd name="connsiteY47" fmla="*/ 28873 h 3485233"/>
                <a:gd name="connsiteX48" fmla="*/ 1771620 w 2612175"/>
                <a:gd name="connsiteY48" fmla="*/ 212953 h 3485233"/>
                <a:gd name="connsiteX49" fmla="*/ 1802853 w 2612175"/>
                <a:gd name="connsiteY49" fmla="*/ 243328 h 3485233"/>
                <a:gd name="connsiteX50" fmla="*/ 1806529 w 2612175"/>
                <a:gd name="connsiteY50" fmla="*/ 243328 h 3485233"/>
                <a:gd name="connsiteX51" fmla="*/ 1789994 w 2612175"/>
                <a:gd name="connsiteY51" fmla="*/ 2400741 h 3485233"/>
                <a:gd name="connsiteX52" fmla="*/ 1518998 w 2612175"/>
                <a:gd name="connsiteY52" fmla="*/ 2381415 h 3485233"/>
                <a:gd name="connsiteX53" fmla="*/ 1555736 w 2612175"/>
                <a:gd name="connsiteY53" fmla="*/ 2335390 h 3485233"/>
                <a:gd name="connsiteX54" fmla="*/ 1599836 w 2612175"/>
                <a:gd name="connsiteY54" fmla="*/ 2271886 h 3485233"/>
                <a:gd name="connsiteX55" fmla="*/ 1647604 w 2612175"/>
                <a:gd name="connsiteY55" fmla="*/ 2124620 h 3485233"/>
                <a:gd name="connsiteX56" fmla="*/ 1653110 w 2612175"/>
                <a:gd name="connsiteY56" fmla="*/ 2072157 h 3485233"/>
                <a:gd name="connsiteX57" fmla="*/ 1653110 w 2612175"/>
                <a:gd name="connsiteY57" fmla="*/ 1938702 h 3485233"/>
                <a:gd name="connsiteX58" fmla="*/ 1647604 w 2612175"/>
                <a:gd name="connsiteY58" fmla="*/ 1839299 h 3485233"/>
                <a:gd name="connsiteX59" fmla="*/ 1682514 w 2612175"/>
                <a:gd name="connsiteY59" fmla="*/ 1842061 h 3485233"/>
                <a:gd name="connsiteX60" fmla="*/ 1811120 w 2612175"/>
                <a:gd name="connsiteY60" fmla="*/ 1820887 h 3485233"/>
                <a:gd name="connsiteX61" fmla="*/ 1894721 w 2612175"/>
                <a:gd name="connsiteY61" fmla="*/ 1761985 h 3485233"/>
                <a:gd name="connsiteX62" fmla="*/ 1965454 w 2612175"/>
                <a:gd name="connsiteY62" fmla="*/ 1601831 h 3485233"/>
                <a:gd name="connsiteX63" fmla="*/ 1951671 w 2612175"/>
                <a:gd name="connsiteY63" fmla="*/ 1419599 h 3485233"/>
                <a:gd name="connsiteX64" fmla="*/ 1836838 w 2612175"/>
                <a:gd name="connsiteY64" fmla="*/ 1251159 h 3485233"/>
                <a:gd name="connsiteX65" fmla="*/ 1811120 w 2612175"/>
                <a:gd name="connsiteY65" fmla="*/ 1233671 h 3485233"/>
                <a:gd name="connsiteX66" fmla="*/ 1723852 w 2612175"/>
                <a:gd name="connsiteY66" fmla="*/ 1199619 h 3485233"/>
                <a:gd name="connsiteX67" fmla="*/ 1497862 w 2612175"/>
                <a:gd name="connsiteY67" fmla="*/ 1228156 h 3485233"/>
                <a:gd name="connsiteX68" fmla="*/ 1375685 w 2612175"/>
                <a:gd name="connsiteY68" fmla="*/ 1483102 h 3485233"/>
                <a:gd name="connsiteX69" fmla="*/ 1372932 w 2612175"/>
                <a:gd name="connsiteY69" fmla="*/ 1483102 h 3485233"/>
                <a:gd name="connsiteX70" fmla="*/ 1150618 w 2612175"/>
                <a:gd name="connsiteY70" fmla="*/ 1495990 h 3485233"/>
                <a:gd name="connsiteX71" fmla="*/ 1141436 w 2612175"/>
                <a:gd name="connsiteY71" fmla="*/ 1495990 h 3485233"/>
                <a:gd name="connsiteX72" fmla="*/ 1146942 w 2612175"/>
                <a:gd name="connsiteY72" fmla="*/ 1472053 h 3485233"/>
                <a:gd name="connsiteX73" fmla="*/ 1144189 w 2612175"/>
                <a:gd name="connsiteY73" fmla="*/ 1352410 h 3485233"/>
                <a:gd name="connsiteX74" fmla="*/ 1026603 w 2612175"/>
                <a:gd name="connsiteY74" fmla="*/ 1206058 h 3485233"/>
                <a:gd name="connsiteX75" fmla="*/ 916370 w 2612175"/>
                <a:gd name="connsiteY75" fmla="*/ 1164643 h 3485233"/>
                <a:gd name="connsiteX76" fmla="*/ 779486 w 2612175"/>
                <a:gd name="connsiteY76" fmla="*/ 1192256 h 3485233"/>
                <a:gd name="connsiteX77" fmla="*/ 604026 w 2612175"/>
                <a:gd name="connsiteY77" fmla="*/ 1358849 h 3485233"/>
                <a:gd name="connsiteX78" fmla="*/ 574632 w 2612175"/>
                <a:gd name="connsiteY78" fmla="*/ 1457328 h 3485233"/>
                <a:gd name="connsiteX79" fmla="*/ 638021 w 2612175"/>
                <a:gd name="connsiteY79" fmla="*/ 1716884 h 3485233"/>
                <a:gd name="connsiteX80" fmla="*/ 795107 w 2612175"/>
                <a:gd name="connsiteY80" fmla="*/ 1838375 h 3485233"/>
                <a:gd name="connsiteX81" fmla="*/ 914532 w 2612175"/>
                <a:gd name="connsiteY81" fmla="*/ 1822726 h 3485233"/>
                <a:gd name="connsiteX82" fmla="*/ 911770 w 2612175"/>
                <a:gd name="connsiteY82" fmla="*/ 1847576 h 3485233"/>
                <a:gd name="connsiteX83" fmla="*/ 896158 w 2612175"/>
                <a:gd name="connsiteY83" fmla="*/ 1958028 h 3485233"/>
                <a:gd name="connsiteX84" fmla="*/ 912693 w 2612175"/>
                <a:gd name="connsiteY84" fmla="*/ 2093321 h 3485233"/>
                <a:gd name="connsiteX85" fmla="*/ 944840 w 2612175"/>
                <a:gd name="connsiteY85" fmla="*/ 2210212 h 3485233"/>
                <a:gd name="connsiteX86" fmla="*/ 1053244 w 2612175"/>
                <a:gd name="connsiteY86" fmla="*/ 2381415 h 3485233"/>
                <a:gd name="connsiteX87" fmla="*/ 869517 w 2612175"/>
                <a:gd name="connsiteY87" fmla="*/ 2401655 h 3485233"/>
                <a:gd name="connsiteX88" fmla="*/ 807966 w 2612175"/>
                <a:gd name="connsiteY88" fmla="*/ 2411780 h 3485233"/>
                <a:gd name="connsiteX89" fmla="*/ 761113 w 2612175"/>
                <a:gd name="connsiteY89" fmla="*/ 2419143 h 3485233"/>
                <a:gd name="connsiteX90" fmla="*/ 605865 w 2612175"/>
                <a:gd name="connsiteY90" fmla="*/ 2456881 h 3485233"/>
                <a:gd name="connsiteX91" fmla="*/ 462561 w 2612175"/>
                <a:gd name="connsiteY91" fmla="*/ 2512107 h 3485233"/>
                <a:gd name="connsiteX92" fmla="*/ 444187 w 2612175"/>
                <a:gd name="connsiteY92" fmla="*/ 2529595 h 3485233"/>
                <a:gd name="connsiteX93" fmla="*/ 514006 w 2612175"/>
                <a:gd name="connsiteY93" fmla="*/ 2582059 h 3485233"/>
                <a:gd name="connsiteX94" fmla="*/ 621486 w 2612175"/>
                <a:gd name="connsiteY94" fmla="*/ 2640047 h 3485233"/>
                <a:gd name="connsiteX95" fmla="*/ 684875 w 2612175"/>
                <a:gd name="connsiteY95" fmla="*/ 2667650 h 3485233"/>
                <a:gd name="connsiteX96" fmla="*/ 833693 w 2612175"/>
                <a:gd name="connsiteY96" fmla="*/ 2725638 h 3485233"/>
                <a:gd name="connsiteX97" fmla="*/ 1073456 w 2612175"/>
                <a:gd name="connsiteY97" fmla="*/ 2774416 h 3485233"/>
                <a:gd name="connsiteX98" fmla="*/ 1157972 w 2612175"/>
                <a:gd name="connsiteY98" fmla="*/ 2782703 h 3485233"/>
                <a:gd name="connsiteX99" fmla="*/ 1308629 w 2612175"/>
                <a:gd name="connsiteY99" fmla="*/ 2796514 h 3485233"/>
                <a:gd name="connsiteX100" fmla="*/ 1619125 w 2612175"/>
                <a:gd name="connsiteY100" fmla="*/ 2776264 h 3485233"/>
                <a:gd name="connsiteX101" fmla="*/ 1910333 w 2612175"/>
                <a:gd name="connsiteY101" fmla="*/ 2709989 h 3485233"/>
                <a:gd name="connsiteX102" fmla="*/ 2106919 w 2612175"/>
                <a:gd name="connsiteY102" fmla="*/ 2628074 h 3485233"/>
                <a:gd name="connsiteX103" fmla="*/ 2224505 w 2612175"/>
                <a:gd name="connsiteY103" fmla="*/ 2549845 h 3485233"/>
                <a:gd name="connsiteX104" fmla="*/ 2219914 w 2612175"/>
                <a:gd name="connsiteY104" fmla="*/ 2484494 h 3485233"/>
                <a:gd name="connsiteX105" fmla="*/ 2093146 w 2612175"/>
                <a:gd name="connsiteY105" fmla="*/ 2440317 h 3485233"/>
                <a:gd name="connsiteX106" fmla="*/ 1993933 w 2612175"/>
                <a:gd name="connsiteY106" fmla="*/ 2423753 h 3485233"/>
                <a:gd name="connsiteX107" fmla="*/ 1789994 w 2612175"/>
                <a:gd name="connsiteY107" fmla="*/ 2402579 h 3485233"/>
                <a:gd name="connsiteX108" fmla="*/ 1789994 w 2612175"/>
                <a:gd name="connsiteY108" fmla="*/ 2400741 h 3485233"/>
                <a:gd name="connsiteX109" fmla="*/ 1312296 w 2612175"/>
                <a:gd name="connsiteY109" fmla="*/ 1125067 h 3485233"/>
                <a:gd name="connsiteX110" fmla="*/ 1312296 w 2612175"/>
                <a:gd name="connsiteY110" fmla="*/ 1125991 h 3485233"/>
                <a:gd name="connsiteX111" fmla="*/ 1482250 w 2612175"/>
                <a:gd name="connsiteY111" fmla="*/ 1119542 h 3485233"/>
                <a:gd name="connsiteX112" fmla="*/ 1929621 w 2612175"/>
                <a:gd name="connsiteY112" fmla="*/ 1111265 h 3485233"/>
                <a:gd name="connsiteX113" fmla="*/ 2064666 w 2612175"/>
                <a:gd name="connsiteY113" fmla="*/ 1106655 h 3485233"/>
                <a:gd name="connsiteX114" fmla="*/ 2132646 w 2612175"/>
                <a:gd name="connsiteY114" fmla="*/ 1064316 h 3485233"/>
                <a:gd name="connsiteX115" fmla="*/ 2136323 w 2612175"/>
                <a:gd name="connsiteY115" fmla="*/ 985164 h 3485233"/>
                <a:gd name="connsiteX116" fmla="*/ 2072934 w 2612175"/>
                <a:gd name="connsiteY116" fmla="*/ 939149 h 3485233"/>
                <a:gd name="connsiteX117" fmla="*/ 2015974 w 2612175"/>
                <a:gd name="connsiteY117" fmla="*/ 934548 h 3485233"/>
                <a:gd name="connsiteX118" fmla="*/ 1840514 w 2612175"/>
                <a:gd name="connsiteY118" fmla="*/ 934548 h 3485233"/>
                <a:gd name="connsiteX119" fmla="*/ 1693534 w 2612175"/>
                <a:gd name="connsiteY119" fmla="*/ 936386 h 3485233"/>
                <a:gd name="connsiteX120" fmla="*/ 1471220 w 2612175"/>
                <a:gd name="connsiteY120" fmla="*/ 937310 h 3485233"/>
                <a:gd name="connsiteX121" fmla="*/ 1302199 w 2612175"/>
                <a:gd name="connsiteY121" fmla="*/ 948350 h 3485233"/>
                <a:gd name="connsiteX122" fmla="*/ 1142351 w 2612175"/>
                <a:gd name="connsiteY122" fmla="*/ 952950 h 3485233"/>
                <a:gd name="connsiteX123" fmla="*/ 994456 w 2612175"/>
                <a:gd name="connsiteY123" fmla="*/ 953874 h 3485233"/>
                <a:gd name="connsiteX124" fmla="*/ 828178 w 2612175"/>
                <a:gd name="connsiteY124" fmla="*/ 955712 h 3485233"/>
                <a:gd name="connsiteX125" fmla="*/ 725289 w 2612175"/>
                <a:gd name="connsiteY125" fmla="*/ 957551 h 3485233"/>
                <a:gd name="connsiteX126" fmla="*/ 612294 w 2612175"/>
                <a:gd name="connsiteY126" fmla="*/ 959399 h 3485233"/>
                <a:gd name="connsiteX127" fmla="*/ 525026 w 2612175"/>
                <a:gd name="connsiteY127" fmla="*/ 972286 h 3485233"/>
                <a:gd name="connsiteX128" fmla="*/ 498384 w 2612175"/>
                <a:gd name="connsiteY128" fmla="*/ 981487 h 3485233"/>
                <a:gd name="connsiteX129" fmla="*/ 465314 w 2612175"/>
                <a:gd name="connsiteY129" fmla="*/ 1077204 h 3485233"/>
                <a:gd name="connsiteX130" fmla="*/ 527779 w 2612175"/>
                <a:gd name="connsiteY130" fmla="*/ 1136116 h 3485233"/>
                <a:gd name="connsiteX131" fmla="*/ 634344 w 2612175"/>
                <a:gd name="connsiteY131" fmla="*/ 1138869 h 3485233"/>
                <a:gd name="connsiteX132" fmla="*/ 1312296 w 2612175"/>
                <a:gd name="connsiteY132" fmla="*/ 1126905 h 3485233"/>
                <a:gd name="connsiteX133" fmla="*/ 1312296 w 2612175"/>
                <a:gd name="connsiteY133" fmla="*/ 1125067 h 348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2612175" h="3485233">
                  <a:moveTo>
                    <a:pt x="1806529" y="243328"/>
                  </a:moveTo>
                  <a:cubicBezTo>
                    <a:pt x="1841438" y="289343"/>
                    <a:pt x="1879100" y="333520"/>
                    <a:pt x="1910333" y="381383"/>
                  </a:cubicBezTo>
                  <a:cubicBezTo>
                    <a:pt x="1970045" y="473424"/>
                    <a:pt x="2022404" y="570064"/>
                    <a:pt x="2068343" y="669467"/>
                  </a:cubicBezTo>
                  <a:cubicBezTo>
                    <a:pt x="2122540" y="786358"/>
                    <a:pt x="2170308" y="906011"/>
                    <a:pt x="2210732" y="1028426"/>
                  </a:cubicBezTo>
                  <a:cubicBezTo>
                    <a:pt x="2245632" y="1132430"/>
                    <a:pt x="2270435" y="1239196"/>
                    <a:pt x="2288808" y="1347799"/>
                  </a:cubicBezTo>
                  <a:cubicBezTo>
                    <a:pt x="2297076" y="1396587"/>
                    <a:pt x="2307182" y="1444450"/>
                    <a:pt x="2318212" y="1492303"/>
                  </a:cubicBezTo>
                  <a:cubicBezTo>
                    <a:pt x="2327394" y="1531880"/>
                    <a:pt x="2342091" y="1542929"/>
                    <a:pt x="2382515" y="1541090"/>
                  </a:cubicBezTo>
                  <a:cubicBezTo>
                    <a:pt x="2404556" y="1541090"/>
                    <a:pt x="2426607" y="1541090"/>
                    <a:pt x="2448657" y="1540167"/>
                  </a:cubicBezTo>
                  <a:cubicBezTo>
                    <a:pt x="2484480" y="1540167"/>
                    <a:pt x="2512046" y="1554892"/>
                    <a:pt x="2532248" y="1582505"/>
                  </a:cubicBezTo>
                  <a:cubicBezTo>
                    <a:pt x="2565319" y="1625768"/>
                    <a:pt x="2586455" y="1674545"/>
                    <a:pt x="2595637" y="1727933"/>
                  </a:cubicBezTo>
                  <a:cubicBezTo>
                    <a:pt x="2608496" y="1804323"/>
                    <a:pt x="2616764" y="1881638"/>
                    <a:pt x="2609420" y="1958952"/>
                  </a:cubicBezTo>
                  <a:cubicBezTo>
                    <a:pt x="2603905" y="2017855"/>
                    <a:pt x="2599314" y="2077681"/>
                    <a:pt x="2576349" y="2133822"/>
                  </a:cubicBezTo>
                  <a:cubicBezTo>
                    <a:pt x="2566243" y="2158672"/>
                    <a:pt x="2552460" y="2182609"/>
                    <a:pt x="2535011" y="2202849"/>
                  </a:cubicBezTo>
                  <a:cubicBezTo>
                    <a:pt x="2503769" y="2239673"/>
                    <a:pt x="2461516" y="2249798"/>
                    <a:pt x="2414662" y="2239673"/>
                  </a:cubicBezTo>
                  <a:cubicBezTo>
                    <a:pt x="2404556" y="2237825"/>
                    <a:pt x="2394460" y="2235987"/>
                    <a:pt x="2379753" y="2232310"/>
                  </a:cubicBezTo>
                  <a:cubicBezTo>
                    <a:pt x="2374248" y="2255313"/>
                    <a:pt x="2368733" y="2277402"/>
                    <a:pt x="2363218" y="2298576"/>
                  </a:cubicBezTo>
                  <a:cubicBezTo>
                    <a:pt x="2335662" y="2420067"/>
                    <a:pt x="2312697" y="2542482"/>
                    <a:pt x="2279626" y="2662135"/>
                  </a:cubicBezTo>
                  <a:cubicBezTo>
                    <a:pt x="2243803" y="2790066"/>
                    <a:pt x="2198788" y="2914319"/>
                    <a:pt x="2134484" y="3032134"/>
                  </a:cubicBezTo>
                  <a:cubicBezTo>
                    <a:pt x="2055474" y="3176638"/>
                    <a:pt x="1937888" y="3280641"/>
                    <a:pt x="1796423" y="3360718"/>
                  </a:cubicBezTo>
                  <a:cubicBezTo>
                    <a:pt x="1680675" y="3426059"/>
                    <a:pt x="1554821" y="3460121"/>
                    <a:pt x="1422538" y="3474846"/>
                  </a:cubicBezTo>
                  <a:cubicBezTo>
                    <a:pt x="1386705" y="3478523"/>
                    <a:pt x="1351806" y="3486810"/>
                    <a:pt x="1315972" y="3484971"/>
                  </a:cubicBezTo>
                  <a:cubicBezTo>
                    <a:pt x="1260861" y="3483124"/>
                    <a:pt x="1204816" y="3476685"/>
                    <a:pt x="1149704" y="3470246"/>
                  </a:cubicBezTo>
                  <a:cubicBezTo>
                    <a:pt x="1067942" y="3460121"/>
                    <a:pt x="991694" y="3428821"/>
                    <a:pt x="916370" y="3396608"/>
                  </a:cubicBezTo>
                  <a:cubicBezTo>
                    <a:pt x="859411" y="3371757"/>
                    <a:pt x="803375" y="3345983"/>
                    <a:pt x="751931" y="3311016"/>
                  </a:cubicBezTo>
                  <a:cubicBezTo>
                    <a:pt x="686703" y="3266830"/>
                    <a:pt x="622400" y="3219890"/>
                    <a:pt x="571879" y="3159150"/>
                  </a:cubicBezTo>
                  <a:cubicBezTo>
                    <a:pt x="538809" y="3119573"/>
                    <a:pt x="511243" y="3076311"/>
                    <a:pt x="484611" y="3033048"/>
                  </a:cubicBezTo>
                  <a:cubicBezTo>
                    <a:pt x="428566" y="2941932"/>
                    <a:pt x="391828" y="2841605"/>
                    <a:pt x="357834" y="2739450"/>
                  </a:cubicBezTo>
                  <a:cubicBezTo>
                    <a:pt x="325687" y="2643724"/>
                    <a:pt x="302712" y="2547083"/>
                    <a:pt x="284348" y="2447680"/>
                  </a:cubicBezTo>
                  <a:cubicBezTo>
                    <a:pt x="271480" y="2378652"/>
                    <a:pt x="254030" y="2311463"/>
                    <a:pt x="237495" y="2243350"/>
                  </a:cubicBezTo>
                  <a:cubicBezTo>
                    <a:pt x="235656" y="2235987"/>
                    <a:pt x="231980" y="2228624"/>
                    <a:pt x="229227" y="2219423"/>
                  </a:cubicBezTo>
                  <a:cubicBezTo>
                    <a:pt x="220035" y="2221261"/>
                    <a:pt x="212692" y="2222185"/>
                    <a:pt x="206262" y="2224023"/>
                  </a:cubicBezTo>
                  <a:cubicBezTo>
                    <a:pt x="149303" y="2241511"/>
                    <a:pt x="82247" y="2220337"/>
                    <a:pt x="51014" y="2154996"/>
                  </a:cubicBezTo>
                  <a:cubicBezTo>
                    <a:pt x="34479" y="2121858"/>
                    <a:pt x="23449" y="2085044"/>
                    <a:pt x="16105" y="2048230"/>
                  </a:cubicBezTo>
                  <a:cubicBezTo>
                    <a:pt x="1408" y="1972754"/>
                    <a:pt x="-4107" y="1896363"/>
                    <a:pt x="3237" y="1819963"/>
                  </a:cubicBezTo>
                  <a:cubicBezTo>
                    <a:pt x="9676" y="1752774"/>
                    <a:pt x="14267" y="1684670"/>
                    <a:pt x="46414" y="1622082"/>
                  </a:cubicBezTo>
                  <a:cubicBezTo>
                    <a:pt x="51014" y="1612880"/>
                    <a:pt x="54681" y="1602755"/>
                    <a:pt x="60196" y="1594468"/>
                  </a:cubicBezTo>
                  <a:cubicBezTo>
                    <a:pt x="86838" y="1548453"/>
                    <a:pt x="123585" y="1519916"/>
                    <a:pt x="180535" y="1525441"/>
                  </a:cubicBezTo>
                  <a:cubicBezTo>
                    <a:pt x="197995" y="1527279"/>
                    <a:pt x="216368" y="1525441"/>
                    <a:pt x="233818" y="1527279"/>
                  </a:cubicBezTo>
                  <a:cubicBezTo>
                    <a:pt x="271480" y="1529117"/>
                    <a:pt x="282510" y="1523602"/>
                    <a:pt x="293530" y="1486779"/>
                  </a:cubicBezTo>
                  <a:cubicBezTo>
                    <a:pt x="303636" y="1451813"/>
                    <a:pt x="310066" y="1415913"/>
                    <a:pt x="316495" y="1380013"/>
                  </a:cubicBezTo>
                  <a:cubicBezTo>
                    <a:pt x="331192" y="1300860"/>
                    <a:pt x="341298" y="1220793"/>
                    <a:pt x="361510" y="1143479"/>
                  </a:cubicBezTo>
                  <a:cubicBezTo>
                    <a:pt x="389990" y="1035789"/>
                    <a:pt x="423061" y="928099"/>
                    <a:pt x="468076" y="825934"/>
                  </a:cubicBezTo>
                  <a:cubicBezTo>
                    <a:pt x="501147" y="749544"/>
                    <a:pt x="532379" y="671315"/>
                    <a:pt x="568203" y="595839"/>
                  </a:cubicBezTo>
                  <a:cubicBezTo>
                    <a:pt x="607703" y="510238"/>
                    <a:pt x="653633" y="428323"/>
                    <a:pt x="706915" y="350094"/>
                  </a:cubicBezTo>
                  <a:cubicBezTo>
                    <a:pt x="722536" y="328005"/>
                    <a:pt x="739072" y="305917"/>
                    <a:pt x="754683" y="283828"/>
                  </a:cubicBezTo>
                  <a:cubicBezTo>
                    <a:pt x="784087" y="249767"/>
                    <a:pt x="813481" y="215715"/>
                    <a:pt x="841961" y="180739"/>
                  </a:cubicBezTo>
                  <a:cubicBezTo>
                    <a:pt x="862163" y="157727"/>
                    <a:pt x="918209" y="84099"/>
                    <a:pt x="946679" y="71211"/>
                  </a:cubicBezTo>
                  <a:cubicBezTo>
                    <a:pt x="1136836" y="-14390"/>
                    <a:pt x="1261775" y="-15304"/>
                    <a:pt x="1467553" y="28873"/>
                  </a:cubicBezTo>
                  <a:cubicBezTo>
                    <a:pt x="1574110" y="51885"/>
                    <a:pt x="1699963" y="133800"/>
                    <a:pt x="1771620" y="212953"/>
                  </a:cubicBezTo>
                  <a:cubicBezTo>
                    <a:pt x="1781726" y="224002"/>
                    <a:pt x="1792746" y="233203"/>
                    <a:pt x="1802853" y="243328"/>
                  </a:cubicBezTo>
                  <a:lnTo>
                    <a:pt x="1806529" y="243328"/>
                  </a:lnTo>
                  <a:close/>
                  <a:moveTo>
                    <a:pt x="1789994" y="2400741"/>
                  </a:moveTo>
                  <a:cubicBezTo>
                    <a:pt x="1699963" y="2394292"/>
                    <a:pt x="1609019" y="2387853"/>
                    <a:pt x="1518998" y="2381415"/>
                  </a:cubicBezTo>
                  <a:cubicBezTo>
                    <a:pt x="1531857" y="2365765"/>
                    <a:pt x="1544715" y="2351039"/>
                    <a:pt x="1555736" y="2335390"/>
                  </a:cubicBezTo>
                  <a:cubicBezTo>
                    <a:pt x="1571357" y="2314225"/>
                    <a:pt x="1588807" y="2294889"/>
                    <a:pt x="1599836" y="2271886"/>
                  </a:cubicBezTo>
                  <a:cubicBezTo>
                    <a:pt x="1622801" y="2224947"/>
                    <a:pt x="1639337" y="2176160"/>
                    <a:pt x="1647604" y="2124620"/>
                  </a:cubicBezTo>
                  <a:cubicBezTo>
                    <a:pt x="1650357" y="2107133"/>
                    <a:pt x="1652195" y="2089645"/>
                    <a:pt x="1653110" y="2072157"/>
                  </a:cubicBezTo>
                  <a:cubicBezTo>
                    <a:pt x="1653110" y="2027980"/>
                    <a:pt x="1654034" y="1982879"/>
                    <a:pt x="1653110" y="1938702"/>
                  </a:cubicBezTo>
                  <a:cubicBezTo>
                    <a:pt x="1653110" y="1905565"/>
                    <a:pt x="1649443" y="1872427"/>
                    <a:pt x="1647604" y="1839299"/>
                  </a:cubicBezTo>
                  <a:cubicBezTo>
                    <a:pt x="1659549" y="1840214"/>
                    <a:pt x="1670569" y="1841137"/>
                    <a:pt x="1682514" y="1842061"/>
                  </a:cubicBezTo>
                  <a:cubicBezTo>
                    <a:pt x="1727529" y="1846662"/>
                    <a:pt x="1771620" y="1841137"/>
                    <a:pt x="1811120" y="1820887"/>
                  </a:cubicBezTo>
                  <a:cubicBezTo>
                    <a:pt x="1841438" y="1805238"/>
                    <a:pt x="1872671" y="1786835"/>
                    <a:pt x="1894721" y="1761985"/>
                  </a:cubicBezTo>
                  <a:cubicBezTo>
                    <a:pt x="1936060" y="1717808"/>
                    <a:pt x="1960863" y="1661658"/>
                    <a:pt x="1965454" y="1601831"/>
                  </a:cubicBezTo>
                  <a:cubicBezTo>
                    <a:pt x="1970045" y="1541090"/>
                    <a:pt x="1972797" y="1480340"/>
                    <a:pt x="1951671" y="1419599"/>
                  </a:cubicBezTo>
                  <a:cubicBezTo>
                    <a:pt x="1928706" y="1351486"/>
                    <a:pt x="1887368" y="1299022"/>
                    <a:pt x="1836838" y="1251159"/>
                  </a:cubicBezTo>
                  <a:cubicBezTo>
                    <a:pt x="1829494" y="1243796"/>
                    <a:pt x="1820302" y="1238272"/>
                    <a:pt x="1811120" y="1233671"/>
                  </a:cubicBezTo>
                  <a:cubicBezTo>
                    <a:pt x="1782640" y="1221707"/>
                    <a:pt x="1753246" y="1209744"/>
                    <a:pt x="1723852" y="1199619"/>
                  </a:cubicBezTo>
                  <a:cubicBezTo>
                    <a:pt x="1643928" y="1172006"/>
                    <a:pt x="1566766" y="1177531"/>
                    <a:pt x="1497862" y="1228156"/>
                  </a:cubicBezTo>
                  <a:cubicBezTo>
                    <a:pt x="1413347" y="1291659"/>
                    <a:pt x="1355473" y="1368974"/>
                    <a:pt x="1375685" y="1483102"/>
                  </a:cubicBezTo>
                  <a:cubicBezTo>
                    <a:pt x="1374770" y="1483102"/>
                    <a:pt x="1373846" y="1483102"/>
                    <a:pt x="1372932" y="1483102"/>
                  </a:cubicBezTo>
                  <a:cubicBezTo>
                    <a:pt x="1297599" y="1466538"/>
                    <a:pt x="1223189" y="1462852"/>
                    <a:pt x="1150618" y="1495990"/>
                  </a:cubicBezTo>
                  <a:cubicBezTo>
                    <a:pt x="1147866" y="1496904"/>
                    <a:pt x="1144189" y="1495990"/>
                    <a:pt x="1141436" y="1495990"/>
                  </a:cubicBezTo>
                  <a:cubicBezTo>
                    <a:pt x="1143275" y="1487703"/>
                    <a:pt x="1146027" y="1480340"/>
                    <a:pt x="1146942" y="1472053"/>
                  </a:cubicBezTo>
                  <a:cubicBezTo>
                    <a:pt x="1155209" y="1431562"/>
                    <a:pt x="1158886" y="1391986"/>
                    <a:pt x="1144189" y="1352410"/>
                  </a:cubicBezTo>
                  <a:cubicBezTo>
                    <a:pt x="1121224" y="1290735"/>
                    <a:pt x="1079886" y="1243796"/>
                    <a:pt x="1026603" y="1206058"/>
                  </a:cubicBezTo>
                  <a:cubicBezTo>
                    <a:pt x="993532" y="1182131"/>
                    <a:pt x="956785" y="1168330"/>
                    <a:pt x="916370" y="1164643"/>
                  </a:cubicBezTo>
                  <a:cubicBezTo>
                    <a:pt x="868602" y="1160043"/>
                    <a:pt x="820825" y="1172006"/>
                    <a:pt x="779486" y="1192256"/>
                  </a:cubicBezTo>
                  <a:cubicBezTo>
                    <a:pt x="704163" y="1228156"/>
                    <a:pt x="638935" y="1279696"/>
                    <a:pt x="604026" y="1358849"/>
                  </a:cubicBezTo>
                  <a:cubicBezTo>
                    <a:pt x="590253" y="1390138"/>
                    <a:pt x="577394" y="1423276"/>
                    <a:pt x="574632" y="1457328"/>
                  </a:cubicBezTo>
                  <a:cubicBezTo>
                    <a:pt x="568203" y="1549368"/>
                    <a:pt x="586576" y="1635893"/>
                    <a:pt x="638021" y="1716884"/>
                  </a:cubicBezTo>
                  <a:cubicBezTo>
                    <a:pt x="676607" y="1778549"/>
                    <a:pt x="728966" y="1816287"/>
                    <a:pt x="795107" y="1838375"/>
                  </a:cubicBezTo>
                  <a:cubicBezTo>
                    <a:pt x="836446" y="1852177"/>
                    <a:pt x="877784" y="1852177"/>
                    <a:pt x="914532" y="1822726"/>
                  </a:cubicBezTo>
                  <a:cubicBezTo>
                    <a:pt x="914532" y="1831012"/>
                    <a:pt x="912693" y="1839299"/>
                    <a:pt x="911770" y="1847576"/>
                  </a:cubicBezTo>
                  <a:cubicBezTo>
                    <a:pt x="906264" y="1884400"/>
                    <a:pt x="899835" y="1921214"/>
                    <a:pt x="896158" y="1958028"/>
                  </a:cubicBezTo>
                  <a:cubicBezTo>
                    <a:pt x="891567" y="2004043"/>
                    <a:pt x="902587" y="2049144"/>
                    <a:pt x="912693" y="2093321"/>
                  </a:cubicBezTo>
                  <a:cubicBezTo>
                    <a:pt x="920961" y="2132907"/>
                    <a:pt x="934744" y="2171560"/>
                    <a:pt x="944840" y="2210212"/>
                  </a:cubicBezTo>
                  <a:cubicBezTo>
                    <a:pt x="962300" y="2278325"/>
                    <a:pt x="999962" y="2335390"/>
                    <a:pt x="1053244" y="2381415"/>
                  </a:cubicBezTo>
                  <a:cubicBezTo>
                    <a:pt x="991694" y="2387853"/>
                    <a:pt x="931067" y="2394292"/>
                    <a:pt x="869517" y="2401655"/>
                  </a:cubicBezTo>
                  <a:cubicBezTo>
                    <a:pt x="849305" y="2404417"/>
                    <a:pt x="829092" y="2408103"/>
                    <a:pt x="807966" y="2411780"/>
                  </a:cubicBezTo>
                  <a:cubicBezTo>
                    <a:pt x="792355" y="2413628"/>
                    <a:pt x="776734" y="2415466"/>
                    <a:pt x="761113" y="2419143"/>
                  </a:cubicBezTo>
                  <a:cubicBezTo>
                    <a:pt x="709678" y="2431116"/>
                    <a:pt x="657309" y="2444918"/>
                    <a:pt x="605865" y="2456881"/>
                  </a:cubicBezTo>
                  <a:cubicBezTo>
                    <a:pt x="555344" y="2467930"/>
                    <a:pt x="508490" y="2488180"/>
                    <a:pt x="462561" y="2512107"/>
                  </a:cubicBezTo>
                  <a:cubicBezTo>
                    <a:pt x="457046" y="2514869"/>
                    <a:pt x="452455" y="2521308"/>
                    <a:pt x="444187" y="2529595"/>
                  </a:cubicBezTo>
                  <a:cubicBezTo>
                    <a:pt x="468990" y="2548007"/>
                    <a:pt x="490117" y="2567333"/>
                    <a:pt x="514006" y="2582059"/>
                  </a:cubicBezTo>
                  <a:cubicBezTo>
                    <a:pt x="548915" y="2603223"/>
                    <a:pt x="585662" y="2621635"/>
                    <a:pt x="621486" y="2640047"/>
                  </a:cubicBezTo>
                  <a:cubicBezTo>
                    <a:pt x="641698" y="2650162"/>
                    <a:pt x="663739" y="2659373"/>
                    <a:pt x="684875" y="2667650"/>
                  </a:cubicBezTo>
                  <a:cubicBezTo>
                    <a:pt x="734481" y="2686986"/>
                    <a:pt x="783163" y="2709989"/>
                    <a:pt x="833693" y="2725638"/>
                  </a:cubicBezTo>
                  <a:cubicBezTo>
                    <a:pt x="911770" y="2749565"/>
                    <a:pt x="992618" y="2764301"/>
                    <a:pt x="1073456" y="2774416"/>
                  </a:cubicBezTo>
                  <a:cubicBezTo>
                    <a:pt x="1101936" y="2778102"/>
                    <a:pt x="1129492" y="2779941"/>
                    <a:pt x="1157972" y="2782703"/>
                  </a:cubicBezTo>
                  <a:cubicBezTo>
                    <a:pt x="1208492" y="2787303"/>
                    <a:pt x="1258099" y="2793752"/>
                    <a:pt x="1308629" y="2796514"/>
                  </a:cubicBezTo>
                  <a:cubicBezTo>
                    <a:pt x="1413347" y="2802953"/>
                    <a:pt x="1516236" y="2790990"/>
                    <a:pt x="1619125" y="2776264"/>
                  </a:cubicBezTo>
                  <a:cubicBezTo>
                    <a:pt x="1717423" y="2761538"/>
                    <a:pt x="1814797" y="2741288"/>
                    <a:pt x="1910333" y="2709989"/>
                  </a:cubicBezTo>
                  <a:cubicBezTo>
                    <a:pt x="1978312" y="2687900"/>
                    <a:pt x="2045369" y="2665812"/>
                    <a:pt x="2106919" y="2628074"/>
                  </a:cubicBezTo>
                  <a:cubicBezTo>
                    <a:pt x="2146419" y="2603223"/>
                    <a:pt x="2186843" y="2578372"/>
                    <a:pt x="2224505" y="2549845"/>
                  </a:cubicBezTo>
                  <a:cubicBezTo>
                    <a:pt x="2259414" y="2523156"/>
                    <a:pt x="2256662" y="2508421"/>
                    <a:pt x="2219914" y="2484494"/>
                  </a:cubicBezTo>
                  <a:cubicBezTo>
                    <a:pt x="2181328" y="2459643"/>
                    <a:pt x="2136323" y="2451357"/>
                    <a:pt x="2093146" y="2440317"/>
                  </a:cubicBezTo>
                  <a:cubicBezTo>
                    <a:pt x="2060989" y="2432030"/>
                    <a:pt x="2027004" y="2427430"/>
                    <a:pt x="1993933" y="2423753"/>
                  </a:cubicBezTo>
                  <a:cubicBezTo>
                    <a:pt x="1925953" y="2415466"/>
                    <a:pt x="1857974" y="2409018"/>
                    <a:pt x="1789994" y="2402579"/>
                  </a:cubicBezTo>
                  <a:lnTo>
                    <a:pt x="1789994" y="2400741"/>
                  </a:lnTo>
                  <a:close/>
                  <a:moveTo>
                    <a:pt x="1312296" y="1125067"/>
                  </a:moveTo>
                  <a:cubicBezTo>
                    <a:pt x="1312296" y="1125067"/>
                    <a:pt x="1312296" y="1125067"/>
                    <a:pt x="1312296" y="1125991"/>
                  </a:cubicBezTo>
                  <a:cubicBezTo>
                    <a:pt x="1369255" y="1124143"/>
                    <a:pt x="1425291" y="1121390"/>
                    <a:pt x="1482250" y="1119542"/>
                  </a:cubicBezTo>
                  <a:cubicBezTo>
                    <a:pt x="1631069" y="1116780"/>
                    <a:pt x="1780802" y="1114018"/>
                    <a:pt x="1929621" y="1111265"/>
                  </a:cubicBezTo>
                  <a:cubicBezTo>
                    <a:pt x="1974636" y="1110341"/>
                    <a:pt x="2019651" y="1108503"/>
                    <a:pt x="2064666" y="1106655"/>
                  </a:cubicBezTo>
                  <a:cubicBezTo>
                    <a:pt x="2094984" y="1104817"/>
                    <a:pt x="2120702" y="1092853"/>
                    <a:pt x="2132646" y="1064316"/>
                  </a:cubicBezTo>
                  <a:cubicBezTo>
                    <a:pt x="2142752" y="1038551"/>
                    <a:pt x="2146419" y="1012777"/>
                    <a:pt x="2136323" y="985164"/>
                  </a:cubicBezTo>
                  <a:cubicBezTo>
                    <a:pt x="2124378" y="953874"/>
                    <a:pt x="2107843" y="940987"/>
                    <a:pt x="2072934" y="939149"/>
                  </a:cubicBezTo>
                  <a:cubicBezTo>
                    <a:pt x="2053636" y="938224"/>
                    <a:pt x="2035272" y="937310"/>
                    <a:pt x="2015974" y="934548"/>
                  </a:cubicBezTo>
                  <a:cubicBezTo>
                    <a:pt x="1957186" y="927185"/>
                    <a:pt x="1898388" y="926261"/>
                    <a:pt x="1840514" y="934548"/>
                  </a:cubicBezTo>
                  <a:cubicBezTo>
                    <a:pt x="1790908" y="940987"/>
                    <a:pt x="1742226" y="942825"/>
                    <a:pt x="1693534" y="936386"/>
                  </a:cubicBezTo>
                  <a:cubicBezTo>
                    <a:pt x="1619125" y="926261"/>
                    <a:pt x="1544715" y="921661"/>
                    <a:pt x="1471220" y="937310"/>
                  </a:cubicBezTo>
                  <a:cubicBezTo>
                    <a:pt x="1415185" y="949273"/>
                    <a:pt x="1359149" y="949273"/>
                    <a:pt x="1302199" y="948350"/>
                  </a:cubicBezTo>
                  <a:cubicBezTo>
                    <a:pt x="1248917" y="948350"/>
                    <a:pt x="1194710" y="948350"/>
                    <a:pt x="1142351" y="952950"/>
                  </a:cubicBezTo>
                  <a:cubicBezTo>
                    <a:pt x="1092745" y="956636"/>
                    <a:pt x="1044062" y="960313"/>
                    <a:pt x="994456" y="953874"/>
                  </a:cubicBezTo>
                  <a:cubicBezTo>
                    <a:pt x="939335" y="947435"/>
                    <a:pt x="883299" y="947426"/>
                    <a:pt x="828178" y="955712"/>
                  </a:cubicBezTo>
                  <a:cubicBezTo>
                    <a:pt x="794193" y="961237"/>
                    <a:pt x="758360" y="961237"/>
                    <a:pt x="725289" y="957551"/>
                  </a:cubicBezTo>
                  <a:cubicBezTo>
                    <a:pt x="686703" y="952950"/>
                    <a:pt x="649965" y="952950"/>
                    <a:pt x="612294" y="959399"/>
                  </a:cubicBezTo>
                  <a:cubicBezTo>
                    <a:pt x="583824" y="964914"/>
                    <a:pt x="554420" y="967676"/>
                    <a:pt x="525026" y="972286"/>
                  </a:cubicBezTo>
                  <a:cubicBezTo>
                    <a:pt x="515844" y="974124"/>
                    <a:pt x="505738" y="975963"/>
                    <a:pt x="498384" y="981487"/>
                  </a:cubicBezTo>
                  <a:cubicBezTo>
                    <a:pt x="468076" y="1006338"/>
                    <a:pt x="457970" y="1039466"/>
                    <a:pt x="465314" y="1077204"/>
                  </a:cubicBezTo>
                  <a:cubicBezTo>
                    <a:pt x="471743" y="1110341"/>
                    <a:pt x="494708" y="1127829"/>
                    <a:pt x="527779" y="1136116"/>
                  </a:cubicBezTo>
                  <a:cubicBezTo>
                    <a:pt x="563612" y="1145317"/>
                    <a:pt x="598521" y="1139793"/>
                    <a:pt x="634344" y="1138869"/>
                  </a:cubicBezTo>
                  <a:cubicBezTo>
                    <a:pt x="860334" y="1134268"/>
                    <a:pt x="1086315" y="1130592"/>
                    <a:pt x="1312296" y="1126905"/>
                  </a:cubicBezTo>
                  <a:lnTo>
                    <a:pt x="1312296" y="1125067"/>
                  </a:lnTo>
                  <a:close/>
                </a:path>
              </a:pathLst>
            </a:custGeom>
            <a:solidFill>
              <a:srgbClr val="F9DA6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2DF8828-6287-1C57-DA16-8AE383D59EE9}"/>
                </a:ext>
              </a:extLst>
            </p:cNvPr>
            <p:cNvSpPr/>
            <p:nvPr/>
          </p:nvSpPr>
          <p:spPr>
            <a:xfrm>
              <a:off x="5682057" y="3567664"/>
              <a:ext cx="759301" cy="985269"/>
            </a:xfrm>
            <a:custGeom>
              <a:avLst/>
              <a:gdLst>
                <a:gd name="connsiteX0" fmla="*/ 158102 w 759301"/>
                <a:gd name="connsiteY0" fmla="*/ 909514 h 985269"/>
                <a:gd name="connsiteX1" fmla="*/ 49707 w 759301"/>
                <a:gd name="connsiteY1" fmla="*/ 738321 h 985269"/>
                <a:gd name="connsiteX2" fmla="*/ 17551 w 759301"/>
                <a:gd name="connsiteY2" fmla="*/ 621431 h 985269"/>
                <a:gd name="connsiteX3" fmla="*/ 1015 w 759301"/>
                <a:gd name="connsiteY3" fmla="*/ 486128 h 985269"/>
                <a:gd name="connsiteX4" fmla="*/ 16636 w 759301"/>
                <a:gd name="connsiteY4" fmla="*/ 375676 h 985269"/>
                <a:gd name="connsiteX5" fmla="*/ 19389 w 759301"/>
                <a:gd name="connsiteY5" fmla="*/ 350826 h 985269"/>
                <a:gd name="connsiteX6" fmla="*/ 113086 w 759301"/>
                <a:gd name="connsiteY6" fmla="*/ 152943 h 985269"/>
                <a:gd name="connsiteX7" fmla="*/ 226996 w 759301"/>
                <a:gd name="connsiteY7" fmla="*/ 44340 h 985269"/>
                <a:gd name="connsiteX8" fmla="*/ 247208 w 759301"/>
                <a:gd name="connsiteY8" fmla="*/ 25928 h 985269"/>
                <a:gd name="connsiteX9" fmla="*/ 256399 w 759301"/>
                <a:gd name="connsiteY9" fmla="*/ 25928 h 985269"/>
                <a:gd name="connsiteX10" fmla="*/ 478704 w 759301"/>
                <a:gd name="connsiteY10" fmla="*/ 13040 h 985269"/>
                <a:gd name="connsiteX11" fmla="*/ 481466 w 759301"/>
                <a:gd name="connsiteY11" fmla="*/ 13040 h 985269"/>
                <a:gd name="connsiteX12" fmla="*/ 580678 w 759301"/>
                <a:gd name="connsiteY12" fmla="*/ 65504 h 985269"/>
                <a:gd name="connsiteX13" fmla="*/ 630284 w 759301"/>
                <a:gd name="connsiteY13" fmla="*/ 127169 h 985269"/>
                <a:gd name="connsiteX14" fmla="*/ 737765 w 759301"/>
                <a:gd name="connsiteY14" fmla="*/ 332423 h 985269"/>
                <a:gd name="connsiteX15" fmla="*/ 753376 w 759301"/>
                <a:gd name="connsiteY15" fmla="*/ 369237 h 985269"/>
                <a:gd name="connsiteX16" fmla="*/ 758891 w 759301"/>
                <a:gd name="connsiteY16" fmla="*/ 468640 h 985269"/>
                <a:gd name="connsiteX17" fmla="*/ 758891 w 759301"/>
                <a:gd name="connsiteY17" fmla="*/ 602095 h 985269"/>
                <a:gd name="connsiteX18" fmla="*/ 753376 w 759301"/>
                <a:gd name="connsiteY18" fmla="*/ 654559 h 985269"/>
                <a:gd name="connsiteX19" fmla="*/ 705608 w 759301"/>
                <a:gd name="connsiteY19" fmla="*/ 801825 h 985269"/>
                <a:gd name="connsiteX20" fmla="*/ 661517 w 759301"/>
                <a:gd name="connsiteY20" fmla="*/ 865328 h 985269"/>
                <a:gd name="connsiteX21" fmla="*/ 624769 w 759301"/>
                <a:gd name="connsiteY21" fmla="*/ 911353 h 985269"/>
                <a:gd name="connsiteX22" fmla="*/ 604557 w 759301"/>
                <a:gd name="connsiteY22" fmla="*/ 918715 h 985269"/>
                <a:gd name="connsiteX23" fmla="*/ 473198 w 759301"/>
                <a:gd name="connsiteY23" fmla="*/ 975780 h 985269"/>
                <a:gd name="connsiteX24" fmla="*/ 302329 w 759301"/>
                <a:gd name="connsiteY24" fmla="*/ 978542 h 985269"/>
                <a:gd name="connsiteX25" fmla="*/ 290385 w 759301"/>
                <a:gd name="connsiteY25" fmla="*/ 973941 h 985269"/>
                <a:gd name="connsiteX26" fmla="*/ 157187 w 759301"/>
                <a:gd name="connsiteY26" fmla="*/ 911353 h 985269"/>
                <a:gd name="connsiteX27" fmla="*/ 158102 w 759301"/>
                <a:gd name="connsiteY27" fmla="*/ 909514 h 985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59301" h="985269">
                  <a:moveTo>
                    <a:pt x="158102" y="909514"/>
                  </a:moveTo>
                  <a:cubicBezTo>
                    <a:pt x="104819" y="863490"/>
                    <a:pt x="68071" y="807349"/>
                    <a:pt x="49707" y="738321"/>
                  </a:cubicBezTo>
                  <a:cubicBezTo>
                    <a:pt x="39601" y="698735"/>
                    <a:pt x="25818" y="661007"/>
                    <a:pt x="17551" y="621431"/>
                  </a:cubicBezTo>
                  <a:cubicBezTo>
                    <a:pt x="8369" y="577244"/>
                    <a:pt x="-3576" y="532143"/>
                    <a:pt x="1015" y="486128"/>
                  </a:cubicBezTo>
                  <a:cubicBezTo>
                    <a:pt x="4692" y="449314"/>
                    <a:pt x="11121" y="412500"/>
                    <a:pt x="16636" y="375676"/>
                  </a:cubicBezTo>
                  <a:cubicBezTo>
                    <a:pt x="17551" y="367399"/>
                    <a:pt x="18465" y="359112"/>
                    <a:pt x="19389" y="350826"/>
                  </a:cubicBezTo>
                  <a:cubicBezTo>
                    <a:pt x="40515" y="279960"/>
                    <a:pt x="67157" y="211846"/>
                    <a:pt x="113086" y="152943"/>
                  </a:cubicBezTo>
                  <a:cubicBezTo>
                    <a:pt x="145243" y="110605"/>
                    <a:pt x="176475" y="68266"/>
                    <a:pt x="226996" y="44340"/>
                  </a:cubicBezTo>
                  <a:cubicBezTo>
                    <a:pt x="235263" y="40653"/>
                    <a:pt x="240779" y="32376"/>
                    <a:pt x="247208" y="25928"/>
                  </a:cubicBezTo>
                  <a:cubicBezTo>
                    <a:pt x="249970" y="25928"/>
                    <a:pt x="253637" y="25928"/>
                    <a:pt x="256399" y="25928"/>
                  </a:cubicBezTo>
                  <a:cubicBezTo>
                    <a:pt x="328971" y="-8124"/>
                    <a:pt x="403380" y="-4448"/>
                    <a:pt x="478704" y="13040"/>
                  </a:cubicBezTo>
                  <a:cubicBezTo>
                    <a:pt x="479627" y="13040"/>
                    <a:pt x="480542" y="13040"/>
                    <a:pt x="481466" y="13040"/>
                  </a:cubicBezTo>
                  <a:cubicBezTo>
                    <a:pt x="516375" y="26852"/>
                    <a:pt x="550360" y="43416"/>
                    <a:pt x="580678" y="65504"/>
                  </a:cubicBezTo>
                  <a:cubicBezTo>
                    <a:pt x="597214" y="85754"/>
                    <a:pt x="613749" y="106928"/>
                    <a:pt x="630284" y="127169"/>
                  </a:cubicBezTo>
                  <a:cubicBezTo>
                    <a:pt x="682643" y="186995"/>
                    <a:pt x="716638" y="256032"/>
                    <a:pt x="737765" y="332423"/>
                  </a:cubicBezTo>
                  <a:cubicBezTo>
                    <a:pt x="741441" y="345310"/>
                    <a:pt x="747871" y="357274"/>
                    <a:pt x="753376" y="369237"/>
                  </a:cubicBezTo>
                  <a:cubicBezTo>
                    <a:pt x="755214" y="402375"/>
                    <a:pt x="758891" y="435503"/>
                    <a:pt x="758891" y="468640"/>
                  </a:cubicBezTo>
                  <a:cubicBezTo>
                    <a:pt x="759815" y="512817"/>
                    <a:pt x="758891" y="557918"/>
                    <a:pt x="758891" y="602095"/>
                  </a:cubicBezTo>
                  <a:cubicBezTo>
                    <a:pt x="758891" y="619583"/>
                    <a:pt x="757053" y="637071"/>
                    <a:pt x="753376" y="654559"/>
                  </a:cubicBezTo>
                  <a:cubicBezTo>
                    <a:pt x="745108" y="706098"/>
                    <a:pt x="728573" y="755800"/>
                    <a:pt x="705608" y="801825"/>
                  </a:cubicBezTo>
                  <a:cubicBezTo>
                    <a:pt x="694588" y="824837"/>
                    <a:pt x="677128" y="845087"/>
                    <a:pt x="661517" y="865328"/>
                  </a:cubicBezTo>
                  <a:cubicBezTo>
                    <a:pt x="649573" y="880977"/>
                    <a:pt x="636714" y="895703"/>
                    <a:pt x="624769" y="911353"/>
                  </a:cubicBezTo>
                  <a:cubicBezTo>
                    <a:pt x="618340" y="914115"/>
                    <a:pt x="610072" y="915029"/>
                    <a:pt x="604557" y="918715"/>
                  </a:cubicBezTo>
                  <a:cubicBezTo>
                    <a:pt x="564143" y="945404"/>
                    <a:pt x="519128" y="961978"/>
                    <a:pt x="473198" y="975780"/>
                  </a:cubicBezTo>
                  <a:cubicBezTo>
                    <a:pt x="416238" y="992344"/>
                    <a:pt x="359288" y="983142"/>
                    <a:pt x="302329" y="978542"/>
                  </a:cubicBezTo>
                  <a:cubicBezTo>
                    <a:pt x="298652" y="978542"/>
                    <a:pt x="294061" y="975780"/>
                    <a:pt x="290385" y="973941"/>
                  </a:cubicBezTo>
                  <a:cubicBezTo>
                    <a:pt x="246293" y="952767"/>
                    <a:pt x="202193" y="931603"/>
                    <a:pt x="157187" y="911353"/>
                  </a:cubicBezTo>
                  <a:lnTo>
                    <a:pt x="158102" y="909514"/>
                  </a:lnTo>
                  <a:close/>
                </a:path>
              </a:pathLst>
            </a:custGeom>
            <a:solidFill>
              <a:srgbClr val="F3AB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77BB5C9-34B0-42B3-3348-7B3EBD5961C2}"/>
                </a:ext>
              </a:extLst>
            </p:cNvPr>
            <p:cNvSpPr/>
            <p:nvPr/>
          </p:nvSpPr>
          <p:spPr>
            <a:xfrm>
              <a:off x="5250854" y="3021058"/>
              <a:ext cx="1679675" cy="213930"/>
            </a:xfrm>
            <a:custGeom>
              <a:avLst/>
              <a:gdLst>
                <a:gd name="connsiteX0" fmla="*/ 849280 w 1679675"/>
                <a:gd name="connsiteY0" fmla="*/ 199773 h 213930"/>
                <a:gd name="connsiteX1" fmla="*/ 171328 w 1679675"/>
                <a:gd name="connsiteY1" fmla="*/ 211736 h 213930"/>
                <a:gd name="connsiteX2" fmla="*/ 64763 w 1679675"/>
                <a:gd name="connsiteY2" fmla="*/ 208974 h 213930"/>
                <a:gd name="connsiteX3" fmla="*/ 2298 w 1679675"/>
                <a:gd name="connsiteY3" fmla="*/ 150071 h 213930"/>
                <a:gd name="connsiteX4" fmla="*/ 35369 w 1679675"/>
                <a:gd name="connsiteY4" fmla="*/ 54354 h 213930"/>
                <a:gd name="connsiteX5" fmla="*/ 62010 w 1679675"/>
                <a:gd name="connsiteY5" fmla="*/ 45144 h 213930"/>
                <a:gd name="connsiteX6" fmla="*/ 149278 w 1679675"/>
                <a:gd name="connsiteY6" fmla="*/ 32266 h 213930"/>
                <a:gd name="connsiteX7" fmla="*/ 262273 w 1679675"/>
                <a:gd name="connsiteY7" fmla="*/ 30418 h 213930"/>
                <a:gd name="connsiteX8" fmla="*/ 365162 w 1679675"/>
                <a:gd name="connsiteY8" fmla="*/ 28580 h 213930"/>
                <a:gd name="connsiteX9" fmla="*/ 531431 w 1679675"/>
                <a:gd name="connsiteY9" fmla="*/ 26742 h 213930"/>
                <a:gd name="connsiteX10" fmla="*/ 679335 w 1679675"/>
                <a:gd name="connsiteY10" fmla="*/ 25817 h 213930"/>
                <a:gd name="connsiteX11" fmla="*/ 839174 w 1679675"/>
                <a:gd name="connsiteY11" fmla="*/ 21217 h 213930"/>
                <a:gd name="connsiteX12" fmla="*/ 1008204 w 1679675"/>
                <a:gd name="connsiteY12" fmla="*/ 10168 h 213930"/>
                <a:gd name="connsiteX13" fmla="*/ 1230518 w 1679675"/>
                <a:gd name="connsiteY13" fmla="*/ 9254 h 213930"/>
                <a:gd name="connsiteX14" fmla="*/ 1377498 w 1679675"/>
                <a:gd name="connsiteY14" fmla="*/ 7415 h 213930"/>
                <a:gd name="connsiteX15" fmla="*/ 1552958 w 1679675"/>
                <a:gd name="connsiteY15" fmla="*/ 7415 h 213930"/>
                <a:gd name="connsiteX16" fmla="*/ 1609908 w 1679675"/>
                <a:gd name="connsiteY16" fmla="*/ 12016 h 213930"/>
                <a:gd name="connsiteX17" fmla="*/ 1673297 w 1679675"/>
                <a:gd name="connsiteY17" fmla="*/ 58031 h 213930"/>
                <a:gd name="connsiteX18" fmla="*/ 1669620 w 1679675"/>
                <a:gd name="connsiteY18" fmla="*/ 137184 h 213930"/>
                <a:gd name="connsiteX19" fmla="*/ 1601640 w 1679675"/>
                <a:gd name="connsiteY19" fmla="*/ 179523 h 213930"/>
                <a:gd name="connsiteX20" fmla="*/ 1466605 w 1679675"/>
                <a:gd name="connsiteY20" fmla="*/ 184123 h 213930"/>
                <a:gd name="connsiteX21" fmla="*/ 1019225 w 1679675"/>
                <a:gd name="connsiteY21" fmla="*/ 192410 h 213930"/>
                <a:gd name="connsiteX22" fmla="*/ 849280 w 1679675"/>
                <a:gd name="connsiteY22" fmla="*/ 198858 h 213930"/>
                <a:gd name="connsiteX23" fmla="*/ 849280 w 1679675"/>
                <a:gd name="connsiteY23" fmla="*/ 197934 h 213930"/>
                <a:gd name="connsiteX24" fmla="*/ 849280 w 1679675"/>
                <a:gd name="connsiteY24" fmla="*/ 199773 h 21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79675" h="213930">
                  <a:moveTo>
                    <a:pt x="849280" y="199773"/>
                  </a:moveTo>
                  <a:cubicBezTo>
                    <a:pt x="623299" y="203459"/>
                    <a:pt x="397309" y="208060"/>
                    <a:pt x="171328" y="211736"/>
                  </a:cubicBezTo>
                  <a:cubicBezTo>
                    <a:pt x="135495" y="211736"/>
                    <a:pt x="100586" y="218184"/>
                    <a:pt x="64763" y="208974"/>
                  </a:cubicBezTo>
                  <a:cubicBezTo>
                    <a:pt x="32606" y="200697"/>
                    <a:pt x="9641" y="182285"/>
                    <a:pt x="2298" y="150071"/>
                  </a:cubicBezTo>
                  <a:cubicBezTo>
                    <a:pt x="-5056" y="112333"/>
                    <a:pt x="5050" y="79205"/>
                    <a:pt x="35369" y="54354"/>
                  </a:cubicBezTo>
                  <a:cubicBezTo>
                    <a:pt x="41798" y="48830"/>
                    <a:pt x="52818" y="46068"/>
                    <a:pt x="62010" y="45144"/>
                  </a:cubicBezTo>
                  <a:cubicBezTo>
                    <a:pt x="91404" y="40543"/>
                    <a:pt x="119884" y="37781"/>
                    <a:pt x="149278" y="32266"/>
                  </a:cubicBezTo>
                  <a:cubicBezTo>
                    <a:pt x="186940" y="25817"/>
                    <a:pt x="223687" y="25817"/>
                    <a:pt x="262273" y="30418"/>
                  </a:cubicBezTo>
                  <a:cubicBezTo>
                    <a:pt x="296258" y="35019"/>
                    <a:pt x="332091" y="34104"/>
                    <a:pt x="365162" y="28580"/>
                  </a:cubicBezTo>
                  <a:cubicBezTo>
                    <a:pt x="421198" y="20293"/>
                    <a:pt x="476309" y="20293"/>
                    <a:pt x="531431" y="26742"/>
                  </a:cubicBezTo>
                  <a:cubicBezTo>
                    <a:pt x="581037" y="33180"/>
                    <a:pt x="629729" y="29504"/>
                    <a:pt x="679335" y="25817"/>
                  </a:cubicBezTo>
                  <a:cubicBezTo>
                    <a:pt x="732618" y="22141"/>
                    <a:pt x="785891" y="20293"/>
                    <a:pt x="839174" y="21217"/>
                  </a:cubicBezTo>
                  <a:cubicBezTo>
                    <a:pt x="896133" y="22141"/>
                    <a:pt x="952169" y="23055"/>
                    <a:pt x="1008204" y="10168"/>
                  </a:cubicBezTo>
                  <a:cubicBezTo>
                    <a:pt x="1081699" y="-5472"/>
                    <a:pt x="1157023" y="-872"/>
                    <a:pt x="1230518" y="9254"/>
                  </a:cubicBezTo>
                  <a:cubicBezTo>
                    <a:pt x="1280124" y="15692"/>
                    <a:pt x="1328807" y="14778"/>
                    <a:pt x="1377498" y="7415"/>
                  </a:cubicBezTo>
                  <a:cubicBezTo>
                    <a:pt x="1436287" y="-872"/>
                    <a:pt x="1495084" y="43"/>
                    <a:pt x="1552958" y="7415"/>
                  </a:cubicBezTo>
                  <a:cubicBezTo>
                    <a:pt x="1571332" y="10168"/>
                    <a:pt x="1590620" y="11092"/>
                    <a:pt x="1609908" y="12016"/>
                  </a:cubicBezTo>
                  <a:cubicBezTo>
                    <a:pt x="1643903" y="13854"/>
                    <a:pt x="1661353" y="26742"/>
                    <a:pt x="1673297" y="58031"/>
                  </a:cubicBezTo>
                  <a:cubicBezTo>
                    <a:pt x="1684317" y="85644"/>
                    <a:pt x="1679726" y="112333"/>
                    <a:pt x="1669620" y="137184"/>
                  </a:cubicBezTo>
                  <a:cubicBezTo>
                    <a:pt x="1657686" y="166635"/>
                    <a:pt x="1631959" y="178608"/>
                    <a:pt x="1601640" y="179523"/>
                  </a:cubicBezTo>
                  <a:cubicBezTo>
                    <a:pt x="1556635" y="182285"/>
                    <a:pt x="1511620" y="183209"/>
                    <a:pt x="1466605" y="184123"/>
                  </a:cubicBezTo>
                  <a:cubicBezTo>
                    <a:pt x="1317786" y="186885"/>
                    <a:pt x="1168043" y="189648"/>
                    <a:pt x="1019225" y="192410"/>
                  </a:cubicBezTo>
                  <a:cubicBezTo>
                    <a:pt x="962275" y="193334"/>
                    <a:pt x="906239" y="196096"/>
                    <a:pt x="849280" y="198858"/>
                  </a:cubicBezTo>
                  <a:cubicBezTo>
                    <a:pt x="849280" y="198858"/>
                    <a:pt x="849280" y="198849"/>
                    <a:pt x="849280" y="197934"/>
                  </a:cubicBezTo>
                  <a:lnTo>
                    <a:pt x="849280" y="199773"/>
                  </a:lnTo>
                  <a:close/>
                </a:path>
              </a:pathLst>
            </a:custGeom>
            <a:solidFill>
              <a:srgbClr val="2A29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4F3CC82-FF05-1E5D-AD0A-F68C811297B2}"/>
                </a:ext>
              </a:extLst>
            </p:cNvPr>
            <p:cNvSpPr/>
            <p:nvPr/>
          </p:nvSpPr>
          <p:spPr>
            <a:xfrm>
              <a:off x="5232939" y="4496504"/>
              <a:ext cx="1804963" cy="396152"/>
            </a:xfrm>
            <a:custGeom>
              <a:avLst/>
              <a:gdLst>
                <a:gd name="connsiteX0" fmla="*/ 1345806 w 1804963"/>
                <a:gd name="connsiteY0" fmla="*/ 0 h 396152"/>
                <a:gd name="connsiteX1" fmla="*/ 1549746 w 1804963"/>
                <a:gd name="connsiteY1" fmla="*/ 21164 h 396152"/>
                <a:gd name="connsiteX2" fmla="*/ 1648959 w 1804963"/>
                <a:gd name="connsiteY2" fmla="*/ 37738 h 396152"/>
                <a:gd name="connsiteX3" fmla="*/ 1775727 w 1804963"/>
                <a:gd name="connsiteY3" fmla="*/ 81915 h 396152"/>
                <a:gd name="connsiteX4" fmla="*/ 1780318 w 1804963"/>
                <a:gd name="connsiteY4" fmla="*/ 147256 h 396152"/>
                <a:gd name="connsiteX5" fmla="*/ 1662732 w 1804963"/>
                <a:gd name="connsiteY5" fmla="*/ 225495 h 396152"/>
                <a:gd name="connsiteX6" fmla="*/ 1466145 w 1804963"/>
                <a:gd name="connsiteY6" fmla="*/ 307410 h 396152"/>
                <a:gd name="connsiteX7" fmla="*/ 1174938 w 1804963"/>
                <a:gd name="connsiteY7" fmla="*/ 373675 h 396152"/>
                <a:gd name="connsiteX8" fmla="*/ 864441 w 1804963"/>
                <a:gd name="connsiteY8" fmla="*/ 393925 h 396152"/>
                <a:gd name="connsiteX9" fmla="*/ 713785 w 1804963"/>
                <a:gd name="connsiteY9" fmla="*/ 380124 h 396152"/>
                <a:gd name="connsiteX10" fmla="*/ 629269 w 1804963"/>
                <a:gd name="connsiteY10" fmla="*/ 371837 h 396152"/>
                <a:gd name="connsiteX11" fmla="*/ 389506 w 1804963"/>
                <a:gd name="connsiteY11" fmla="*/ 323059 h 396152"/>
                <a:gd name="connsiteX12" fmla="*/ 240687 w 1804963"/>
                <a:gd name="connsiteY12" fmla="*/ 265071 h 396152"/>
                <a:gd name="connsiteX13" fmla="*/ 177298 w 1804963"/>
                <a:gd name="connsiteY13" fmla="*/ 237458 h 396152"/>
                <a:gd name="connsiteX14" fmla="*/ 69818 w 1804963"/>
                <a:gd name="connsiteY14" fmla="*/ 179479 h 396152"/>
                <a:gd name="connsiteX15" fmla="*/ 0 w 1804963"/>
                <a:gd name="connsiteY15" fmla="*/ 127016 h 396152"/>
                <a:gd name="connsiteX16" fmla="*/ 18374 w 1804963"/>
                <a:gd name="connsiteY16" fmla="*/ 109528 h 396152"/>
                <a:gd name="connsiteX17" fmla="*/ 161677 w 1804963"/>
                <a:gd name="connsiteY17" fmla="*/ 54302 h 396152"/>
                <a:gd name="connsiteX18" fmla="*/ 316925 w 1804963"/>
                <a:gd name="connsiteY18" fmla="*/ 16564 h 396152"/>
                <a:gd name="connsiteX19" fmla="*/ 363779 w 1804963"/>
                <a:gd name="connsiteY19" fmla="*/ 10125 h 396152"/>
                <a:gd name="connsiteX20" fmla="*/ 369294 w 1804963"/>
                <a:gd name="connsiteY20" fmla="*/ 27613 h 396152"/>
                <a:gd name="connsiteX21" fmla="*/ 409708 w 1804963"/>
                <a:gd name="connsiteY21" fmla="*/ 131616 h 396152"/>
                <a:gd name="connsiteX22" fmla="*/ 486880 w 1804963"/>
                <a:gd name="connsiteY22" fmla="*/ 208007 h 396152"/>
                <a:gd name="connsiteX23" fmla="*/ 769820 w 1804963"/>
                <a:gd name="connsiteY23" fmla="*/ 338699 h 396152"/>
                <a:gd name="connsiteX24" fmla="*/ 898427 w 1804963"/>
                <a:gd name="connsiteY24" fmla="*/ 345148 h 396152"/>
                <a:gd name="connsiteX25" fmla="*/ 1196064 w 1804963"/>
                <a:gd name="connsiteY25" fmla="*/ 253108 h 396152"/>
                <a:gd name="connsiteX26" fmla="*/ 1318241 w 1804963"/>
                <a:gd name="connsiteY26" fmla="*/ 116891 h 396152"/>
                <a:gd name="connsiteX27" fmla="*/ 1346721 w 1804963"/>
                <a:gd name="connsiteY27" fmla="*/ 0 h 396152"/>
                <a:gd name="connsiteX28" fmla="*/ 1345806 w 1804963"/>
                <a:gd name="connsiteY28" fmla="*/ 0 h 396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04963" h="396152">
                  <a:moveTo>
                    <a:pt x="1345806" y="0"/>
                  </a:moveTo>
                  <a:cubicBezTo>
                    <a:pt x="1413786" y="7363"/>
                    <a:pt x="1481766" y="13802"/>
                    <a:pt x="1549746" y="21164"/>
                  </a:cubicBezTo>
                  <a:cubicBezTo>
                    <a:pt x="1582817" y="24851"/>
                    <a:pt x="1616802" y="29451"/>
                    <a:pt x="1648959" y="37738"/>
                  </a:cubicBezTo>
                  <a:cubicBezTo>
                    <a:pt x="1692135" y="48778"/>
                    <a:pt x="1737141" y="57064"/>
                    <a:pt x="1775727" y="81915"/>
                  </a:cubicBezTo>
                  <a:cubicBezTo>
                    <a:pt x="1812474" y="105842"/>
                    <a:pt x="1815227" y="120567"/>
                    <a:pt x="1780318" y="147256"/>
                  </a:cubicBezTo>
                  <a:cubicBezTo>
                    <a:pt x="1742656" y="175793"/>
                    <a:pt x="1702232" y="200644"/>
                    <a:pt x="1662732" y="225495"/>
                  </a:cubicBezTo>
                  <a:cubicBezTo>
                    <a:pt x="1602105" y="263233"/>
                    <a:pt x="1534125" y="285321"/>
                    <a:pt x="1466145" y="307410"/>
                  </a:cubicBezTo>
                  <a:cubicBezTo>
                    <a:pt x="1371524" y="338699"/>
                    <a:pt x="1273235" y="358950"/>
                    <a:pt x="1174938" y="373675"/>
                  </a:cubicBezTo>
                  <a:cubicBezTo>
                    <a:pt x="1072048" y="389325"/>
                    <a:pt x="968245" y="401288"/>
                    <a:pt x="864441" y="393925"/>
                  </a:cubicBezTo>
                  <a:cubicBezTo>
                    <a:pt x="813911" y="390249"/>
                    <a:pt x="764305" y="384724"/>
                    <a:pt x="713785" y="380124"/>
                  </a:cubicBezTo>
                  <a:cubicBezTo>
                    <a:pt x="685305" y="377361"/>
                    <a:pt x="657749" y="375523"/>
                    <a:pt x="629269" y="371837"/>
                  </a:cubicBezTo>
                  <a:cubicBezTo>
                    <a:pt x="547507" y="361712"/>
                    <a:pt x="467582" y="346986"/>
                    <a:pt x="389506" y="323059"/>
                  </a:cubicBezTo>
                  <a:cubicBezTo>
                    <a:pt x="338976" y="307410"/>
                    <a:pt x="289369" y="285321"/>
                    <a:pt x="240687" y="265071"/>
                  </a:cubicBezTo>
                  <a:cubicBezTo>
                    <a:pt x="219551" y="256784"/>
                    <a:pt x="197510" y="247583"/>
                    <a:pt x="177298" y="237458"/>
                  </a:cubicBezTo>
                  <a:cubicBezTo>
                    <a:pt x="140551" y="219056"/>
                    <a:pt x="104727" y="200644"/>
                    <a:pt x="69818" y="179479"/>
                  </a:cubicBezTo>
                  <a:cubicBezTo>
                    <a:pt x="45930" y="164744"/>
                    <a:pt x="24803" y="146342"/>
                    <a:pt x="0" y="127016"/>
                  </a:cubicBezTo>
                  <a:cubicBezTo>
                    <a:pt x="8268" y="118729"/>
                    <a:pt x="12859" y="112290"/>
                    <a:pt x="18374" y="109528"/>
                  </a:cubicBezTo>
                  <a:cubicBezTo>
                    <a:pt x="63389" y="84677"/>
                    <a:pt x="111157" y="65341"/>
                    <a:pt x="161677" y="54302"/>
                  </a:cubicBezTo>
                  <a:cubicBezTo>
                    <a:pt x="214046" y="42339"/>
                    <a:pt x="265490" y="28527"/>
                    <a:pt x="316925" y="16564"/>
                  </a:cubicBezTo>
                  <a:cubicBezTo>
                    <a:pt x="332546" y="12887"/>
                    <a:pt x="348167" y="11963"/>
                    <a:pt x="363779" y="10125"/>
                  </a:cubicBezTo>
                  <a:cubicBezTo>
                    <a:pt x="365617" y="15640"/>
                    <a:pt x="368370" y="22088"/>
                    <a:pt x="369294" y="27613"/>
                  </a:cubicBezTo>
                  <a:cubicBezTo>
                    <a:pt x="376638" y="64427"/>
                    <a:pt x="383991" y="102165"/>
                    <a:pt x="409708" y="131616"/>
                  </a:cubicBezTo>
                  <a:cubicBezTo>
                    <a:pt x="433597" y="159229"/>
                    <a:pt x="460239" y="184080"/>
                    <a:pt x="486880" y="208007"/>
                  </a:cubicBezTo>
                  <a:cubicBezTo>
                    <a:pt x="567719" y="278882"/>
                    <a:pt x="663254" y="323059"/>
                    <a:pt x="769820" y="338699"/>
                  </a:cubicBezTo>
                  <a:cubicBezTo>
                    <a:pt x="812073" y="345148"/>
                    <a:pt x="855250" y="345148"/>
                    <a:pt x="898427" y="345148"/>
                  </a:cubicBezTo>
                  <a:cubicBezTo>
                    <a:pt x="1006831" y="345148"/>
                    <a:pt x="1106957" y="315696"/>
                    <a:pt x="1196064" y="253108"/>
                  </a:cubicBezTo>
                  <a:cubicBezTo>
                    <a:pt x="1246594" y="217208"/>
                    <a:pt x="1288847" y="173031"/>
                    <a:pt x="1318241" y="116891"/>
                  </a:cubicBezTo>
                  <a:cubicBezTo>
                    <a:pt x="1337539" y="79153"/>
                    <a:pt x="1342130" y="39576"/>
                    <a:pt x="1346721" y="0"/>
                  </a:cubicBezTo>
                  <a:lnTo>
                    <a:pt x="1345806" y="0"/>
                  </a:lnTo>
                  <a:close/>
                </a:path>
              </a:pathLst>
            </a:custGeom>
            <a:solidFill>
              <a:srgbClr val="CE34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46F160-9F96-06D8-DBB1-E2433D8256F4}"/>
                </a:ext>
              </a:extLst>
            </p:cNvPr>
            <p:cNvSpPr/>
            <p:nvPr/>
          </p:nvSpPr>
          <p:spPr>
            <a:xfrm>
              <a:off x="5595804" y="4476254"/>
              <a:ext cx="982942" cy="365398"/>
            </a:xfrm>
            <a:custGeom>
              <a:avLst/>
              <a:gdLst>
                <a:gd name="connsiteX0" fmla="*/ 982942 w 982942"/>
                <a:gd name="connsiteY0" fmla="*/ 20250 h 365398"/>
                <a:gd name="connsiteX1" fmla="*/ 954462 w 982942"/>
                <a:gd name="connsiteY1" fmla="*/ 137141 h 365398"/>
                <a:gd name="connsiteX2" fmla="*/ 832285 w 982942"/>
                <a:gd name="connsiteY2" fmla="*/ 273358 h 365398"/>
                <a:gd name="connsiteX3" fmla="*/ 534648 w 982942"/>
                <a:gd name="connsiteY3" fmla="*/ 365398 h 365398"/>
                <a:gd name="connsiteX4" fmla="*/ 406032 w 982942"/>
                <a:gd name="connsiteY4" fmla="*/ 358950 h 365398"/>
                <a:gd name="connsiteX5" fmla="*/ 123092 w 982942"/>
                <a:gd name="connsiteY5" fmla="*/ 228257 h 365398"/>
                <a:gd name="connsiteX6" fmla="*/ 45930 w 982942"/>
                <a:gd name="connsiteY6" fmla="*/ 151867 h 365398"/>
                <a:gd name="connsiteX7" fmla="*/ 5505 w 982942"/>
                <a:gd name="connsiteY7" fmla="*/ 47863 h 365398"/>
                <a:gd name="connsiteX8" fmla="*/ 0 w 982942"/>
                <a:gd name="connsiteY8" fmla="*/ 30375 h 365398"/>
                <a:gd name="connsiteX9" fmla="*/ 61551 w 982942"/>
                <a:gd name="connsiteY9" fmla="*/ 20250 h 365398"/>
                <a:gd name="connsiteX10" fmla="*/ 244355 w 982942"/>
                <a:gd name="connsiteY10" fmla="*/ 0 h 365398"/>
                <a:gd name="connsiteX11" fmla="*/ 377562 w 982942"/>
                <a:gd name="connsiteY11" fmla="*/ 62589 h 365398"/>
                <a:gd name="connsiteX12" fmla="*/ 389496 w 982942"/>
                <a:gd name="connsiteY12" fmla="*/ 67190 h 365398"/>
                <a:gd name="connsiteX13" fmla="*/ 560365 w 982942"/>
                <a:gd name="connsiteY13" fmla="*/ 64427 h 365398"/>
                <a:gd name="connsiteX14" fmla="*/ 691734 w 982942"/>
                <a:gd name="connsiteY14" fmla="*/ 7363 h 365398"/>
                <a:gd name="connsiteX15" fmla="*/ 711946 w 982942"/>
                <a:gd name="connsiteY15" fmla="*/ 0 h 365398"/>
                <a:gd name="connsiteX16" fmla="*/ 982942 w 982942"/>
                <a:gd name="connsiteY16" fmla="*/ 19326 h 365398"/>
                <a:gd name="connsiteX17" fmla="*/ 982942 w 982942"/>
                <a:gd name="connsiteY17" fmla="*/ 20250 h 36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82942" h="365398">
                  <a:moveTo>
                    <a:pt x="982942" y="20250"/>
                  </a:moveTo>
                  <a:cubicBezTo>
                    <a:pt x="977427" y="60741"/>
                    <a:pt x="973750" y="100317"/>
                    <a:pt x="954462" y="137141"/>
                  </a:cubicBezTo>
                  <a:cubicBezTo>
                    <a:pt x="925068" y="193281"/>
                    <a:pt x="882806" y="237458"/>
                    <a:pt x="832285" y="273358"/>
                  </a:cubicBezTo>
                  <a:cubicBezTo>
                    <a:pt x="743179" y="335947"/>
                    <a:pt x="643042" y="365398"/>
                    <a:pt x="534648" y="365398"/>
                  </a:cubicBezTo>
                  <a:cubicBezTo>
                    <a:pt x="491471" y="365398"/>
                    <a:pt x="448294" y="365398"/>
                    <a:pt x="406032" y="358950"/>
                  </a:cubicBezTo>
                  <a:cubicBezTo>
                    <a:pt x="299476" y="343310"/>
                    <a:pt x="204854" y="299123"/>
                    <a:pt x="123092" y="228257"/>
                  </a:cubicBezTo>
                  <a:cubicBezTo>
                    <a:pt x="95536" y="204330"/>
                    <a:pt x="69818" y="178556"/>
                    <a:pt x="45930" y="151867"/>
                  </a:cubicBezTo>
                  <a:cubicBezTo>
                    <a:pt x="20212" y="122415"/>
                    <a:pt x="12859" y="85592"/>
                    <a:pt x="5505" y="47863"/>
                  </a:cubicBezTo>
                  <a:cubicBezTo>
                    <a:pt x="4591" y="41415"/>
                    <a:pt x="1838" y="35890"/>
                    <a:pt x="0" y="30375"/>
                  </a:cubicBezTo>
                  <a:cubicBezTo>
                    <a:pt x="20212" y="26689"/>
                    <a:pt x="40415" y="23013"/>
                    <a:pt x="61551" y="20250"/>
                  </a:cubicBezTo>
                  <a:cubicBezTo>
                    <a:pt x="122177" y="12887"/>
                    <a:pt x="183728" y="7363"/>
                    <a:pt x="244355" y="0"/>
                  </a:cubicBezTo>
                  <a:cubicBezTo>
                    <a:pt x="288446" y="21165"/>
                    <a:pt x="332546" y="42339"/>
                    <a:pt x="377562" y="62589"/>
                  </a:cubicBezTo>
                  <a:cubicBezTo>
                    <a:pt x="381229" y="64427"/>
                    <a:pt x="384905" y="67190"/>
                    <a:pt x="389496" y="67190"/>
                  </a:cubicBezTo>
                  <a:cubicBezTo>
                    <a:pt x="446456" y="71790"/>
                    <a:pt x="503416" y="80991"/>
                    <a:pt x="560365" y="64427"/>
                  </a:cubicBezTo>
                  <a:cubicBezTo>
                    <a:pt x="607219" y="50616"/>
                    <a:pt x="651310" y="34052"/>
                    <a:pt x="691734" y="7363"/>
                  </a:cubicBezTo>
                  <a:cubicBezTo>
                    <a:pt x="697240" y="3677"/>
                    <a:pt x="705507" y="1838"/>
                    <a:pt x="711946" y="0"/>
                  </a:cubicBezTo>
                  <a:cubicBezTo>
                    <a:pt x="801967" y="6439"/>
                    <a:pt x="892912" y="12887"/>
                    <a:pt x="982942" y="19326"/>
                  </a:cubicBezTo>
                  <a:lnTo>
                    <a:pt x="982942" y="20250"/>
                  </a:lnTo>
                  <a:close/>
                </a:path>
              </a:pathLst>
            </a:custGeom>
            <a:solidFill>
              <a:srgbClr val="E6917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0134FCE-0974-F5C8-F49F-8CD5F11FABF6}"/>
                </a:ext>
              </a:extLst>
            </p:cNvPr>
            <p:cNvSpPr/>
            <p:nvPr/>
          </p:nvSpPr>
          <p:spPr>
            <a:xfrm>
              <a:off x="5360351" y="3258790"/>
              <a:ext cx="580742" cy="683370"/>
            </a:xfrm>
            <a:custGeom>
              <a:avLst/>
              <a:gdLst>
                <a:gd name="connsiteX0" fmla="*/ 568913 w 580742"/>
                <a:gd name="connsiteY0" fmla="*/ 333878 h 683370"/>
                <a:gd name="connsiteX1" fmla="*/ 548701 w 580742"/>
                <a:gd name="connsiteY1" fmla="*/ 352290 h 683370"/>
                <a:gd name="connsiteX2" fmla="*/ 434792 w 580742"/>
                <a:gd name="connsiteY2" fmla="*/ 460894 h 683370"/>
                <a:gd name="connsiteX3" fmla="*/ 341094 w 580742"/>
                <a:gd name="connsiteY3" fmla="*/ 658785 h 683370"/>
                <a:gd name="connsiteX4" fmla="*/ 221670 w 580742"/>
                <a:gd name="connsiteY4" fmla="*/ 674425 h 683370"/>
                <a:gd name="connsiteX5" fmla="*/ 64583 w 580742"/>
                <a:gd name="connsiteY5" fmla="*/ 552934 h 683370"/>
                <a:gd name="connsiteX6" fmla="*/ 1195 w 580742"/>
                <a:gd name="connsiteY6" fmla="*/ 293387 h 683370"/>
                <a:gd name="connsiteX7" fmla="*/ 30598 w 580742"/>
                <a:gd name="connsiteY7" fmla="*/ 194899 h 683370"/>
                <a:gd name="connsiteX8" fmla="*/ 206058 w 580742"/>
                <a:gd name="connsiteY8" fmla="*/ 28306 h 683370"/>
                <a:gd name="connsiteX9" fmla="*/ 342932 w 580742"/>
                <a:gd name="connsiteY9" fmla="*/ 703 h 683370"/>
                <a:gd name="connsiteX10" fmla="*/ 453165 w 580742"/>
                <a:gd name="connsiteY10" fmla="*/ 42118 h 683370"/>
                <a:gd name="connsiteX11" fmla="*/ 570751 w 580742"/>
                <a:gd name="connsiteY11" fmla="*/ 188460 h 683370"/>
                <a:gd name="connsiteX12" fmla="*/ 573504 w 580742"/>
                <a:gd name="connsiteY12" fmla="*/ 308113 h 683370"/>
                <a:gd name="connsiteX13" fmla="*/ 567999 w 580742"/>
                <a:gd name="connsiteY13" fmla="*/ 332039 h 683370"/>
                <a:gd name="connsiteX14" fmla="*/ 568913 w 580742"/>
                <a:gd name="connsiteY14" fmla="*/ 333878 h 683370"/>
                <a:gd name="connsiteX15" fmla="*/ 342009 w 580742"/>
                <a:gd name="connsiteY15" fmla="*/ 205948 h 683370"/>
                <a:gd name="connsiteX16" fmla="*/ 218917 w 580742"/>
                <a:gd name="connsiteY16" fmla="*/ 300750 h 683370"/>
                <a:gd name="connsiteX17" fmla="*/ 269437 w 580742"/>
                <a:gd name="connsiteY17" fmla="*/ 436043 h 683370"/>
                <a:gd name="connsiteX18" fmla="*/ 417342 w 580742"/>
                <a:gd name="connsiteY18" fmla="*/ 432366 h 683370"/>
                <a:gd name="connsiteX19" fmla="*/ 451327 w 580742"/>
                <a:gd name="connsiteY19" fmla="*/ 281424 h 683370"/>
                <a:gd name="connsiteX20" fmla="*/ 342009 w 580742"/>
                <a:gd name="connsiteY20" fmla="*/ 205024 h 683370"/>
                <a:gd name="connsiteX21" fmla="*/ 342009 w 580742"/>
                <a:gd name="connsiteY21" fmla="*/ 205948 h 68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0742" h="683370">
                  <a:moveTo>
                    <a:pt x="568913" y="333878"/>
                  </a:moveTo>
                  <a:cubicBezTo>
                    <a:pt x="562484" y="340326"/>
                    <a:pt x="556054" y="348613"/>
                    <a:pt x="548701" y="352290"/>
                  </a:cubicBezTo>
                  <a:cubicBezTo>
                    <a:pt x="499095" y="376216"/>
                    <a:pt x="467862" y="419479"/>
                    <a:pt x="434792" y="460894"/>
                  </a:cubicBezTo>
                  <a:cubicBezTo>
                    <a:pt x="388862" y="519806"/>
                    <a:pt x="363145" y="588834"/>
                    <a:pt x="341094" y="658785"/>
                  </a:cubicBezTo>
                  <a:cubicBezTo>
                    <a:pt x="304347" y="688236"/>
                    <a:pt x="263008" y="688236"/>
                    <a:pt x="221670" y="674425"/>
                  </a:cubicBezTo>
                  <a:cubicBezTo>
                    <a:pt x="155528" y="652337"/>
                    <a:pt x="103169" y="613684"/>
                    <a:pt x="64583" y="552934"/>
                  </a:cubicBezTo>
                  <a:cubicBezTo>
                    <a:pt x="14063" y="471943"/>
                    <a:pt x="-5235" y="385427"/>
                    <a:pt x="1195" y="293387"/>
                  </a:cubicBezTo>
                  <a:cubicBezTo>
                    <a:pt x="3957" y="260250"/>
                    <a:pt x="16816" y="226198"/>
                    <a:pt x="30598" y="194899"/>
                  </a:cubicBezTo>
                  <a:cubicBezTo>
                    <a:pt x="65498" y="115746"/>
                    <a:pt x="130725" y="64206"/>
                    <a:pt x="206058" y="28306"/>
                  </a:cubicBezTo>
                  <a:cubicBezTo>
                    <a:pt x="248311" y="8066"/>
                    <a:pt x="295165" y="-2983"/>
                    <a:pt x="342932" y="703"/>
                  </a:cubicBezTo>
                  <a:cubicBezTo>
                    <a:pt x="383347" y="4379"/>
                    <a:pt x="420095" y="18191"/>
                    <a:pt x="453165" y="42118"/>
                  </a:cubicBezTo>
                  <a:cubicBezTo>
                    <a:pt x="506448" y="79856"/>
                    <a:pt x="547787" y="125871"/>
                    <a:pt x="570751" y="188460"/>
                  </a:cubicBezTo>
                  <a:cubicBezTo>
                    <a:pt x="585448" y="228960"/>
                    <a:pt x="581772" y="268536"/>
                    <a:pt x="573504" y="308113"/>
                  </a:cubicBezTo>
                  <a:cubicBezTo>
                    <a:pt x="571675" y="316399"/>
                    <a:pt x="569837" y="323762"/>
                    <a:pt x="567999" y="332039"/>
                  </a:cubicBezTo>
                  <a:lnTo>
                    <a:pt x="568913" y="333878"/>
                  </a:lnTo>
                  <a:close/>
                  <a:moveTo>
                    <a:pt x="342009" y="205948"/>
                  </a:moveTo>
                  <a:cubicBezTo>
                    <a:pt x="287811" y="205948"/>
                    <a:pt x="236367" y="245524"/>
                    <a:pt x="218917" y="300750"/>
                  </a:cubicBezTo>
                  <a:cubicBezTo>
                    <a:pt x="205134" y="345851"/>
                    <a:pt x="228099" y="408430"/>
                    <a:pt x="269437" y="436043"/>
                  </a:cubicBezTo>
                  <a:cubicBezTo>
                    <a:pt x="312614" y="465504"/>
                    <a:pt x="375079" y="463656"/>
                    <a:pt x="417342" y="432366"/>
                  </a:cubicBezTo>
                  <a:cubicBezTo>
                    <a:pt x="459595" y="401067"/>
                    <a:pt x="471539" y="344927"/>
                    <a:pt x="451327" y="281424"/>
                  </a:cubicBezTo>
                  <a:cubicBezTo>
                    <a:pt x="433877" y="229874"/>
                    <a:pt x="398968" y="205024"/>
                    <a:pt x="342009" y="205024"/>
                  </a:cubicBezTo>
                  <a:lnTo>
                    <a:pt x="342009" y="205948"/>
                  </a:lnTo>
                  <a:close/>
                </a:path>
              </a:pathLst>
            </a:custGeom>
            <a:solidFill>
              <a:srgbClr val="F0EF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C35D5F-80D9-4BCA-A7B0-3779742F2546}"/>
                </a:ext>
              </a:extLst>
            </p:cNvPr>
            <p:cNvSpPr/>
            <p:nvPr/>
          </p:nvSpPr>
          <p:spPr>
            <a:xfrm>
              <a:off x="6160393" y="3278648"/>
              <a:ext cx="597040" cy="660695"/>
            </a:xfrm>
            <a:custGeom>
              <a:avLst/>
              <a:gdLst>
                <a:gd name="connsiteX0" fmla="*/ 275963 w 597040"/>
                <a:gd name="connsiteY0" fmla="*/ 656415 h 660695"/>
                <a:gd name="connsiteX1" fmla="*/ 260342 w 597040"/>
                <a:gd name="connsiteY1" fmla="*/ 619601 h 660695"/>
                <a:gd name="connsiteX2" fmla="*/ 152862 w 597040"/>
                <a:gd name="connsiteY2" fmla="*/ 414347 h 660695"/>
                <a:gd name="connsiteX3" fmla="*/ 161130 w 597040"/>
                <a:gd name="connsiteY3" fmla="*/ 406984 h 660695"/>
                <a:gd name="connsiteX4" fmla="*/ 181342 w 597040"/>
                <a:gd name="connsiteY4" fmla="*/ 415271 h 660695"/>
                <a:gd name="connsiteX5" fmla="*/ 311786 w 597040"/>
                <a:gd name="connsiteY5" fmla="*/ 387658 h 660695"/>
                <a:gd name="connsiteX6" fmla="*/ 317301 w 597040"/>
                <a:gd name="connsiteY6" fmla="*/ 222904 h 660695"/>
                <a:gd name="connsiteX7" fmla="*/ 152862 w 597040"/>
                <a:gd name="connsiteY7" fmla="*/ 211865 h 660695"/>
                <a:gd name="connsiteX8" fmla="*/ 110609 w 597040"/>
                <a:gd name="connsiteY8" fmla="*/ 337957 h 660695"/>
                <a:gd name="connsiteX9" fmla="*/ 103256 w 597040"/>
                <a:gd name="connsiteY9" fmla="*/ 352682 h 660695"/>
                <a:gd name="connsiteX10" fmla="*/ 4043 w 597040"/>
                <a:gd name="connsiteY10" fmla="*/ 300218 h 660695"/>
                <a:gd name="connsiteX11" fmla="*/ 126220 w 597040"/>
                <a:gd name="connsiteY11" fmla="*/ 45272 h 660695"/>
                <a:gd name="connsiteX12" fmla="*/ 352211 w 597040"/>
                <a:gd name="connsiteY12" fmla="*/ 16735 h 660695"/>
                <a:gd name="connsiteX13" fmla="*/ 439479 w 597040"/>
                <a:gd name="connsiteY13" fmla="*/ 50797 h 660695"/>
                <a:gd name="connsiteX14" fmla="*/ 465196 w 597040"/>
                <a:gd name="connsiteY14" fmla="*/ 68275 h 660695"/>
                <a:gd name="connsiteX15" fmla="*/ 580030 w 597040"/>
                <a:gd name="connsiteY15" fmla="*/ 236715 h 660695"/>
                <a:gd name="connsiteX16" fmla="*/ 593812 w 597040"/>
                <a:gd name="connsiteY16" fmla="*/ 418948 h 660695"/>
                <a:gd name="connsiteX17" fmla="*/ 523080 w 597040"/>
                <a:gd name="connsiteY17" fmla="*/ 579101 h 660695"/>
                <a:gd name="connsiteX18" fmla="*/ 439479 w 597040"/>
                <a:gd name="connsiteY18" fmla="*/ 638003 h 660695"/>
                <a:gd name="connsiteX19" fmla="*/ 310872 w 597040"/>
                <a:gd name="connsiteY19" fmla="*/ 659178 h 660695"/>
                <a:gd name="connsiteX20" fmla="*/ 275963 w 597040"/>
                <a:gd name="connsiteY20" fmla="*/ 656415 h 66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7040" h="660695">
                  <a:moveTo>
                    <a:pt x="275963" y="656415"/>
                  </a:moveTo>
                  <a:cubicBezTo>
                    <a:pt x="270448" y="644452"/>
                    <a:pt x="264019" y="632479"/>
                    <a:pt x="260342" y="619601"/>
                  </a:cubicBezTo>
                  <a:cubicBezTo>
                    <a:pt x="238301" y="544125"/>
                    <a:pt x="205230" y="474174"/>
                    <a:pt x="152862" y="414347"/>
                  </a:cubicBezTo>
                  <a:cubicBezTo>
                    <a:pt x="155624" y="411585"/>
                    <a:pt x="158377" y="409746"/>
                    <a:pt x="161130" y="406984"/>
                  </a:cubicBezTo>
                  <a:cubicBezTo>
                    <a:pt x="167559" y="409746"/>
                    <a:pt x="174912" y="412509"/>
                    <a:pt x="181342" y="415271"/>
                  </a:cubicBezTo>
                  <a:cubicBezTo>
                    <a:pt x="230948" y="432759"/>
                    <a:pt x="274125" y="423558"/>
                    <a:pt x="311786" y="387658"/>
                  </a:cubicBezTo>
                  <a:cubicBezTo>
                    <a:pt x="361393" y="339795"/>
                    <a:pt x="363231" y="273529"/>
                    <a:pt x="317301" y="222904"/>
                  </a:cubicBezTo>
                  <a:cubicBezTo>
                    <a:pt x="274125" y="175965"/>
                    <a:pt x="202468" y="170440"/>
                    <a:pt x="152862" y="211865"/>
                  </a:cubicBezTo>
                  <a:cubicBezTo>
                    <a:pt x="113362" y="244992"/>
                    <a:pt x="100503" y="288255"/>
                    <a:pt x="110609" y="337957"/>
                  </a:cubicBezTo>
                  <a:cubicBezTo>
                    <a:pt x="107847" y="342557"/>
                    <a:pt x="106018" y="347157"/>
                    <a:pt x="103256" y="352682"/>
                  </a:cubicBezTo>
                  <a:cubicBezTo>
                    <a:pt x="72023" y="330594"/>
                    <a:pt x="38952" y="314030"/>
                    <a:pt x="4043" y="300218"/>
                  </a:cubicBezTo>
                  <a:cubicBezTo>
                    <a:pt x="-16169" y="187014"/>
                    <a:pt x="41705" y="108775"/>
                    <a:pt x="126220" y="45272"/>
                  </a:cubicBezTo>
                  <a:cubicBezTo>
                    <a:pt x="195124" y="-6277"/>
                    <a:pt x="272286" y="-10878"/>
                    <a:pt x="352211" y="16735"/>
                  </a:cubicBezTo>
                  <a:cubicBezTo>
                    <a:pt x="381605" y="26860"/>
                    <a:pt x="410999" y="38824"/>
                    <a:pt x="439479" y="50797"/>
                  </a:cubicBezTo>
                  <a:cubicBezTo>
                    <a:pt x="448661" y="54473"/>
                    <a:pt x="457852" y="60912"/>
                    <a:pt x="465196" y="68275"/>
                  </a:cubicBezTo>
                  <a:cubicBezTo>
                    <a:pt x="516641" y="116138"/>
                    <a:pt x="557065" y="168602"/>
                    <a:pt x="580030" y="236715"/>
                  </a:cubicBezTo>
                  <a:cubicBezTo>
                    <a:pt x="601156" y="297456"/>
                    <a:pt x="598403" y="358206"/>
                    <a:pt x="593812" y="418948"/>
                  </a:cubicBezTo>
                  <a:cubicBezTo>
                    <a:pt x="589221" y="478774"/>
                    <a:pt x="564418" y="534924"/>
                    <a:pt x="523080" y="579101"/>
                  </a:cubicBezTo>
                  <a:cubicBezTo>
                    <a:pt x="500105" y="603952"/>
                    <a:pt x="468873" y="622363"/>
                    <a:pt x="439479" y="638003"/>
                  </a:cubicBezTo>
                  <a:cubicBezTo>
                    <a:pt x="399978" y="658254"/>
                    <a:pt x="355887" y="663778"/>
                    <a:pt x="310872" y="659178"/>
                  </a:cubicBezTo>
                  <a:cubicBezTo>
                    <a:pt x="299842" y="658254"/>
                    <a:pt x="287907" y="657330"/>
                    <a:pt x="275963" y="656415"/>
                  </a:cubicBezTo>
                  <a:close/>
                </a:path>
              </a:pathLst>
            </a:custGeom>
            <a:solidFill>
              <a:srgbClr val="F0EF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C5780B9-D76E-F44D-3D06-F824EC6FCC6E}"/>
                </a:ext>
              </a:extLst>
            </p:cNvPr>
            <p:cNvSpPr/>
            <p:nvPr/>
          </p:nvSpPr>
          <p:spPr>
            <a:xfrm>
              <a:off x="6263649" y="3616604"/>
              <a:ext cx="57873" cy="76390"/>
            </a:xfrm>
            <a:custGeom>
              <a:avLst/>
              <a:gdLst>
                <a:gd name="connsiteX0" fmla="*/ 0 w 57873"/>
                <a:gd name="connsiteY0" fmla="*/ 14726 h 76390"/>
                <a:gd name="connsiteX1" fmla="*/ 7353 w 57873"/>
                <a:gd name="connsiteY1" fmla="*/ 0 h 76390"/>
                <a:gd name="connsiteX2" fmla="*/ 57874 w 57873"/>
                <a:gd name="connsiteY2" fmla="*/ 69027 h 76390"/>
                <a:gd name="connsiteX3" fmla="*/ 49606 w 57873"/>
                <a:gd name="connsiteY3" fmla="*/ 76390 h 76390"/>
                <a:gd name="connsiteX4" fmla="*/ 0 w 57873"/>
                <a:gd name="connsiteY4" fmla="*/ 14726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73" h="76390">
                  <a:moveTo>
                    <a:pt x="0" y="14726"/>
                  </a:moveTo>
                  <a:cubicBezTo>
                    <a:pt x="2762" y="10125"/>
                    <a:pt x="4591" y="5524"/>
                    <a:pt x="7353" y="0"/>
                  </a:cubicBezTo>
                  <a:cubicBezTo>
                    <a:pt x="20212" y="25765"/>
                    <a:pt x="33995" y="50616"/>
                    <a:pt x="57874" y="69027"/>
                  </a:cubicBezTo>
                  <a:cubicBezTo>
                    <a:pt x="55121" y="71790"/>
                    <a:pt x="52368" y="73628"/>
                    <a:pt x="49606" y="76390"/>
                  </a:cubicBezTo>
                  <a:cubicBezTo>
                    <a:pt x="33071" y="56140"/>
                    <a:pt x="16535" y="34976"/>
                    <a:pt x="0" y="14726"/>
                  </a:cubicBezTo>
                  <a:close/>
                </a:path>
              </a:pathLst>
            </a:custGeom>
            <a:solidFill>
              <a:srgbClr val="D7CFB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C6DA13C-F380-9906-C4AB-AAA1DFAF75A3}"/>
                </a:ext>
              </a:extLst>
            </p:cNvPr>
            <p:cNvSpPr/>
            <p:nvPr/>
          </p:nvSpPr>
          <p:spPr>
            <a:xfrm>
              <a:off x="5575261" y="3464737"/>
              <a:ext cx="246413" cy="251648"/>
            </a:xfrm>
            <a:custGeom>
              <a:avLst/>
              <a:gdLst>
                <a:gd name="connsiteX0" fmla="*/ 127099 w 246413"/>
                <a:gd name="connsiteY0" fmla="*/ 0 h 251648"/>
                <a:gd name="connsiteX1" fmla="*/ 236418 w 246413"/>
                <a:gd name="connsiteY1" fmla="*/ 76390 h 251648"/>
                <a:gd name="connsiteX2" fmla="*/ 202432 w 246413"/>
                <a:gd name="connsiteY2" fmla="*/ 227333 h 251648"/>
                <a:gd name="connsiteX3" fmla="*/ 54528 w 246413"/>
                <a:gd name="connsiteY3" fmla="*/ 231019 h 251648"/>
                <a:gd name="connsiteX4" fmla="*/ 4008 w 246413"/>
                <a:gd name="connsiteY4" fmla="*/ 95717 h 251648"/>
                <a:gd name="connsiteX5" fmla="*/ 127099 w 246413"/>
                <a:gd name="connsiteY5" fmla="*/ 924 h 251648"/>
                <a:gd name="connsiteX6" fmla="*/ 127099 w 246413"/>
                <a:gd name="connsiteY6" fmla="*/ 0 h 25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413" h="251648">
                  <a:moveTo>
                    <a:pt x="127099" y="0"/>
                  </a:moveTo>
                  <a:cubicBezTo>
                    <a:pt x="184059" y="0"/>
                    <a:pt x="218968" y="24851"/>
                    <a:pt x="236418" y="76390"/>
                  </a:cubicBezTo>
                  <a:cubicBezTo>
                    <a:pt x="257553" y="138979"/>
                    <a:pt x="244685" y="196044"/>
                    <a:pt x="202432" y="227333"/>
                  </a:cubicBezTo>
                  <a:cubicBezTo>
                    <a:pt x="160170" y="258632"/>
                    <a:pt x="97705" y="259556"/>
                    <a:pt x="54528" y="231019"/>
                  </a:cubicBezTo>
                  <a:cubicBezTo>
                    <a:pt x="13190" y="203406"/>
                    <a:pt x="-9775" y="140818"/>
                    <a:pt x="4008" y="95717"/>
                  </a:cubicBezTo>
                  <a:cubicBezTo>
                    <a:pt x="20543" y="39576"/>
                    <a:pt x="72902" y="0"/>
                    <a:pt x="127099" y="924"/>
                  </a:cubicBezTo>
                  <a:lnTo>
                    <a:pt x="127099" y="0"/>
                  </a:lnTo>
                  <a:close/>
                </a:path>
              </a:pathLst>
            </a:custGeom>
            <a:solidFill>
              <a:srgbClr val="2F2C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C5856C-A421-064E-CF84-EF68C61DEAB8}"/>
                </a:ext>
              </a:extLst>
            </p:cNvPr>
            <p:cNvSpPr/>
            <p:nvPr/>
          </p:nvSpPr>
          <p:spPr>
            <a:xfrm>
              <a:off x="6266678" y="3462296"/>
              <a:ext cx="243222" cy="240622"/>
            </a:xfrm>
            <a:custGeom>
              <a:avLst/>
              <a:gdLst>
                <a:gd name="connsiteX0" fmla="*/ 53930 w 243222"/>
                <a:gd name="connsiteY0" fmla="*/ 223336 h 240622"/>
                <a:gd name="connsiteX1" fmla="*/ 3400 w 243222"/>
                <a:gd name="connsiteY1" fmla="*/ 154308 h 240622"/>
                <a:gd name="connsiteX2" fmla="*/ 45663 w 243222"/>
                <a:gd name="connsiteY2" fmla="*/ 28216 h 240622"/>
                <a:gd name="connsiteX3" fmla="*/ 210093 w 243222"/>
                <a:gd name="connsiteY3" fmla="*/ 39256 h 240622"/>
                <a:gd name="connsiteX4" fmla="*/ 204587 w 243222"/>
                <a:gd name="connsiteY4" fmla="*/ 204010 h 240622"/>
                <a:gd name="connsiteX5" fmla="*/ 74142 w 243222"/>
                <a:gd name="connsiteY5" fmla="*/ 231623 h 240622"/>
                <a:gd name="connsiteX6" fmla="*/ 53930 w 243222"/>
                <a:gd name="connsiteY6" fmla="*/ 223336 h 24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222" h="240622">
                  <a:moveTo>
                    <a:pt x="53930" y="223336"/>
                  </a:moveTo>
                  <a:cubicBezTo>
                    <a:pt x="30966" y="204934"/>
                    <a:pt x="16269" y="180083"/>
                    <a:pt x="3400" y="154308"/>
                  </a:cubicBezTo>
                  <a:cubicBezTo>
                    <a:pt x="-6706" y="104607"/>
                    <a:pt x="5238" y="61344"/>
                    <a:pt x="45663" y="28216"/>
                  </a:cubicBezTo>
                  <a:cubicBezTo>
                    <a:pt x="95269" y="-13208"/>
                    <a:pt x="166916" y="-8598"/>
                    <a:pt x="210093" y="39256"/>
                  </a:cubicBezTo>
                  <a:cubicBezTo>
                    <a:pt x="256032" y="89881"/>
                    <a:pt x="254193" y="157071"/>
                    <a:pt x="204587" y="204010"/>
                  </a:cubicBezTo>
                  <a:cubicBezTo>
                    <a:pt x="166916" y="239910"/>
                    <a:pt x="123749" y="250025"/>
                    <a:pt x="74142" y="231623"/>
                  </a:cubicBezTo>
                  <a:cubicBezTo>
                    <a:pt x="67703" y="228861"/>
                    <a:pt x="60360" y="226098"/>
                    <a:pt x="53930" y="223336"/>
                  </a:cubicBezTo>
                  <a:close/>
                </a:path>
              </a:pathLst>
            </a:custGeom>
            <a:solidFill>
              <a:srgbClr val="2F2C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6D696C-C025-9A03-18C7-1B53CED40C5B}"/>
                </a:ext>
              </a:extLst>
            </p:cNvPr>
            <p:cNvSpPr/>
            <p:nvPr/>
          </p:nvSpPr>
          <p:spPr>
            <a:xfrm>
              <a:off x="5268869" y="1265489"/>
              <a:ext cx="1372023" cy="1057029"/>
            </a:xfrm>
            <a:custGeom>
              <a:avLst/>
              <a:gdLst>
                <a:gd name="connsiteX0" fmla="*/ 326010 w 1372023"/>
                <a:gd name="connsiteY0" fmla="*/ 1057029 h 1057029"/>
                <a:gd name="connsiteX1" fmla="*/ 148712 w 1372023"/>
                <a:gd name="connsiteY1" fmla="*/ 788272 h 1057029"/>
                <a:gd name="connsiteX2" fmla="*/ 2656 w 1372023"/>
                <a:gd name="connsiteY2" fmla="*/ 559091 h 1057029"/>
                <a:gd name="connsiteX3" fmla="*/ 8161 w 1372023"/>
                <a:gd name="connsiteY3" fmla="*/ 547127 h 1057029"/>
                <a:gd name="connsiteX4" fmla="*/ 234151 w 1372023"/>
                <a:gd name="connsiteY4" fmla="*/ 664018 h 1057029"/>
                <a:gd name="connsiteX5" fmla="*/ 245172 w 1372023"/>
                <a:gd name="connsiteY5" fmla="*/ 656655 h 1057029"/>
                <a:gd name="connsiteX6" fmla="*/ 299369 w 1372023"/>
                <a:gd name="connsiteY6" fmla="*/ 210266 h 1057029"/>
                <a:gd name="connsiteX7" fmla="*/ 311313 w 1372023"/>
                <a:gd name="connsiteY7" fmla="*/ 214867 h 1057029"/>
                <a:gd name="connsiteX8" fmla="*/ 382970 w 1372023"/>
                <a:gd name="connsiteY8" fmla="*/ 458773 h 1057029"/>
                <a:gd name="connsiteX9" fmla="*/ 428900 w 1372023"/>
                <a:gd name="connsiteY9" fmla="*/ 547127 h 1057029"/>
                <a:gd name="connsiteX10" fmla="*/ 578642 w 1372023"/>
                <a:gd name="connsiteY10" fmla="*/ 40912 h 1057029"/>
                <a:gd name="connsiteX11" fmla="*/ 590577 w 1372023"/>
                <a:gd name="connsiteY11" fmla="*/ 46436 h 1057029"/>
                <a:gd name="connsiteX12" fmla="*/ 637430 w 1372023"/>
                <a:gd name="connsiteY12" fmla="*/ 299544 h 1057029"/>
                <a:gd name="connsiteX13" fmla="*/ 649375 w 1372023"/>
                <a:gd name="connsiteY13" fmla="*/ 297706 h 1057029"/>
                <a:gd name="connsiteX14" fmla="*/ 662233 w 1372023"/>
                <a:gd name="connsiteY14" fmla="*/ 8698 h 1057029"/>
                <a:gd name="connsiteX15" fmla="*/ 670501 w 1372023"/>
                <a:gd name="connsiteY15" fmla="*/ 411 h 1057029"/>
                <a:gd name="connsiteX16" fmla="*/ 1009477 w 1372023"/>
                <a:gd name="connsiteY16" fmla="*/ 375011 h 1057029"/>
                <a:gd name="connsiteX17" fmla="*/ 983759 w 1372023"/>
                <a:gd name="connsiteY17" fmla="*/ 153202 h 1057029"/>
                <a:gd name="connsiteX18" fmla="*/ 992941 w 1372023"/>
                <a:gd name="connsiteY18" fmla="*/ 144915 h 1057029"/>
                <a:gd name="connsiteX19" fmla="*/ 1226275 w 1372023"/>
                <a:gd name="connsiteY19" fmla="*/ 653893 h 1057029"/>
                <a:gd name="connsiteX20" fmla="*/ 1238220 w 1372023"/>
                <a:gd name="connsiteY20" fmla="*/ 658494 h 1057029"/>
                <a:gd name="connsiteX21" fmla="*/ 1309876 w 1372023"/>
                <a:gd name="connsiteY21" fmla="*/ 426560 h 1057029"/>
                <a:gd name="connsiteX22" fmla="*/ 1322735 w 1372023"/>
                <a:gd name="connsiteY22" fmla="*/ 423798 h 1057029"/>
                <a:gd name="connsiteX23" fmla="*/ 1251079 w 1372023"/>
                <a:gd name="connsiteY23" fmla="*/ 998127 h 1057029"/>
                <a:gd name="connsiteX24" fmla="*/ 960794 w 1372023"/>
                <a:gd name="connsiteY24" fmla="*/ 863748 h 1057029"/>
                <a:gd name="connsiteX25" fmla="*/ 850552 w 1372023"/>
                <a:gd name="connsiteY25" fmla="*/ 917126 h 1057029"/>
                <a:gd name="connsiteX26" fmla="*/ 727461 w 1372023"/>
                <a:gd name="connsiteY26" fmla="*/ 927251 h 1057029"/>
                <a:gd name="connsiteX27" fmla="*/ 606198 w 1372023"/>
                <a:gd name="connsiteY27" fmla="*/ 880312 h 1057029"/>
                <a:gd name="connsiteX28" fmla="*/ 493203 w 1372023"/>
                <a:gd name="connsiteY28" fmla="*/ 901486 h 1057029"/>
                <a:gd name="connsiteX29" fmla="*/ 326934 w 1372023"/>
                <a:gd name="connsiteY29" fmla="*/ 1056105 h 1057029"/>
                <a:gd name="connsiteX30" fmla="*/ 326010 w 1372023"/>
                <a:gd name="connsiteY30" fmla="*/ 1057029 h 1057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2023" h="1057029">
                  <a:moveTo>
                    <a:pt x="326010" y="1057029"/>
                  </a:moveTo>
                  <a:cubicBezTo>
                    <a:pt x="326010" y="1057029"/>
                    <a:pt x="205672" y="1012852"/>
                    <a:pt x="148712" y="788272"/>
                  </a:cubicBezTo>
                  <a:cubicBezTo>
                    <a:pt x="148712" y="788272"/>
                    <a:pt x="120242" y="657579"/>
                    <a:pt x="2656" y="559091"/>
                  </a:cubicBezTo>
                  <a:cubicBezTo>
                    <a:pt x="-2859" y="554490"/>
                    <a:pt x="817" y="546213"/>
                    <a:pt x="8161" y="547127"/>
                  </a:cubicBezTo>
                  <a:cubicBezTo>
                    <a:pt x="55015" y="557252"/>
                    <a:pt x="156065" y="586704"/>
                    <a:pt x="234151" y="664018"/>
                  </a:cubicBezTo>
                  <a:cubicBezTo>
                    <a:pt x="239657" y="668619"/>
                    <a:pt x="247925" y="664018"/>
                    <a:pt x="245172" y="656655"/>
                  </a:cubicBezTo>
                  <a:cubicBezTo>
                    <a:pt x="214854" y="575664"/>
                    <a:pt x="159742" y="369496"/>
                    <a:pt x="299369" y="210266"/>
                  </a:cubicBezTo>
                  <a:cubicBezTo>
                    <a:pt x="303970" y="205666"/>
                    <a:pt x="312237" y="208418"/>
                    <a:pt x="311313" y="214867"/>
                  </a:cubicBezTo>
                  <a:cubicBezTo>
                    <a:pt x="308561" y="257205"/>
                    <a:pt x="311313" y="359371"/>
                    <a:pt x="382970" y="458773"/>
                  </a:cubicBezTo>
                  <a:cubicBezTo>
                    <a:pt x="382970" y="458773"/>
                    <a:pt x="420632" y="507551"/>
                    <a:pt x="428900" y="547127"/>
                  </a:cubicBezTo>
                  <a:cubicBezTo>
                    <a:pt x="428900" y="547127"/>
                    <a:pt x="343470" y="271007"/>
                    <a:pt x="578642" y="40912"/>
                  </a:cubicBezTo>
                  <a:cubicBezTo>
                    <a:pt x="583233" y="36311"/>
                    <a:pt x="591501" y="39988"/>
                    <a:pt x="590577" y="46436"/>
                  </a:cubicBezTo>
                  <a:cubicBezTo>
                    <a:pt x="585071" y="93375"/>
                    <a:pt x="577718" y="215781"/>
                    <a:pt x="637430" y="299544"/>
                  </a:cubicBezTo>
                  <a:cubicBezTo>
                    <a:pt x="640183" y="304145"/>
                    <a:pt x="647536" y="303221"/>
                    <a:pt x="649375" y="297706"/>
                  </a:cubicBezTo>
                  <a:cubicBezTo>
                    <a:pt x="664072" y="261806"/>
                    <a:pt x="704496" y="141229"/>
                    <a:pt x="662233" y="8698"/>
                  </a:cubicBezTo>
                  <a:cubicBezTo>
                    <a:pt x="660395" y="3174"/>
                    <a:pt x="664986" y="-1427"/>
                    <a:pt x="670501" y="411"/>
                  </a:cubicBezTo>
                  <a:cubicBezTo>
                    <a:pt x="724698" y="17899"/>
                    <a:pt x="943335" y="102576"/>
                    <a:pt x="1009477" y="375011"/>
                  </a:cubicBezTo>
                  <a:cubicBezTo>
                    <a:pt x="1009477" y="375011"/>
                    <a:pt x="1015906" y="243394"/>
                    <a:pt x="983759" y="153202"/>
                  </a:cubicBezTo>
                  <a:cubicBezTo>
                    <a:pt x="981921" y="146753"/>
                    <a:pt x="988350" y="142153"/>
                    <a:pt x="992941" y="144915"/>
                  </a:cubicBezTo>
                  <a:cubicBezTo>
                    <a:pt x="1048977" y="180815"/>
                    <a:pt x="1229038" y="322556"/>
                    <a:pt x="1226275" y="653893"/>
                  </a:cubicBezTo>
                  <a:cubicBezTo>
                    <a:pt x="1226275" y="660341"/>
                    <a:pt x="1234543" y="664018"/>
                    <a:pt x="1238220" y="658494"/>
                  </a:cubicBezTo>
                  <a:cubicBezTo>
                    <a:pt x="1262108" y="623518"/>
                    <a:pt x="1310791" y="538850"/>
                    <a:pt x="1309876" y="426560"/>
                  </a:cubicBezTo>
                  <a:cubicBezTo>
                    <a:pt x="1309876" y="419197"/>
                    <a:pt x="1319982" y="417349"/>
                    <a:pt x="1322735" y="423798"/>
                  </a:cubicBezTo>
                  <a:cubicBezTo>
                    <a:pt x="1360397" y="515838"/>
                    <a:pt x="1440321" y="781833"/>
                    <a:pt x="1251079" y="998127"/>
                  </a:cubicBezTo>
                  <a:cubicBezTo>
                    <a:pt x="1251079" y="998127"/>
                    <a:pt x="1063684" y="861910"/>
                    <a:pt x="960794" y="863748"/>
                  </a:cubicBezTo>
                  <a:cubicBezTo>
                    <a:pt x="960794" y="863748"/>
                    <a:pt x="931400" y="859147"/>
                    <a:pt x="850552" y="917126"/>
                  </a:cubicBezTo>
                  <a:cubicBezTo>
                    <a:pt x="850552" y="917126"/>
                    <a:pt x="794517" y="959465"/>
                    <a:pt x="727461" y="927251"/>
                  </a:cubicBezTo>
                  <a:cubicBezTo>
                    <a:pt x="727461" y="927251"/>
                    <a:pt x="634678" y="890437"/>
                    <a:pt x="606198" y="880312"/>
                  </a:cubicBezTo>
                  <a:cubicBezTo>
                    <a:pt x="606198" y="880312"/>
                    <a:pt x="553839" y="861910"/>
                    <a:pt x="493203" y="901486"/>
                  </a:cubicBezTo>
                  <a:cubicBezTo>
                    <a:pt x="493203" y="901486"/>
                    <a:pt x="409611" y="952102"/>
                    <a:pt x="326934" y="1056105"/>
                  </a:cubicBezTo>
                  <a:lnTo>
                    <a:pt x="326010" y="1057029"/>
                  </a:lnTo>
                  <a:close/>
                </a:path>
              </a:pathLst>
            </a:custGeom>
            <a:solidFill>
              <a:srgbClr val="2A293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EEB824-0179-B258-AEAE-B4262F7C421D}"/>
              </a:ext>
            </a:extLst>
          </p:cNvPr>
          <p:cNvSpPr txBox="1"/>
          <p:nvPr/>
        </p:nvSpPr>
        <p:spPr>
          <a:xfrm>
            <a:off x="2097486" y="5484205"/>
            <a:ext cx="1448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BERT-based</a:t>
            </a:r>
          </a:p>
          <a:p>
            <a:r>
              <a:rPr lang="en-US" sz="1600" dirty="0"/>
              <a:t>embedding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772EE1-FEFE-4D4B-F932-0BA9F6D959DA}"/>
              </a:ext>
            </a:extLst>
          </p:cNvPr>
          <p:cNvCxnSpPr/>
          <p:nvPr/>
        </p:nvCxnSpPr>
        <p:spPr>
          <a:xfrm>
            <a:off x="5058834" y="3234267"/>
            <a:ext cx="0" cy="30032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4289FBE-E640-FF70-EC5B-752EF8D79CCD}"/>
              </a:ext>
            </a:extLst>
          </p:cNvPr>
          <p:cNvSpPr txBox="1"/>
          <p:nvPr/>
        </p:nvSpPr>
        <p:spPr>
          <a:xfrm>
            <a:off x="4033434" y="6129063"/>
            <a:ext cx="261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weights on verb vs. noun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49A3E0CB-792B-2E58-2E7E-581AC5FE1518}"/>
              </a:ext>
            </a:extLst>
          </p:cNvPr>
          <p:cNvSpPr/>
          <p:nvPr/>
        </p:nvSpPr>
        <p:spPr>
          <a:xfrm>
            <a:off x="6925126" y="4061073"/>
            <a:ext cx="395895" cy="1307427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82B7C32-E5B0-8BA1-20BC-CA3B187C9DA9}"/>
              </a:ext>
            </a:extLst>
          </p:cNvPr>
          <p:cNvCxnSpPr>
            <a:cxnSpLocks/>
          </p:cNvCxnSpPr>
          <p:nvPr/>
        </p:nvCxnSpPr>
        <p:spPr>
          <a:xfrm>
            <a:off x="6557433" y="3377379"/>
            <a:ext cx="0" cy="263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D78B1C5-F240-EE13-C077-D0677522D119}"/>
              </a:ext>
            </a:extLst>
          </p:cNvPr>
          <p:cNvSpPr txBox="1"/>
          <p:nvPr/>
        </p:nvSpPr>
        <p:spPr>
          <a:xfrm>
            <a:off x="6533399" y="4045193"/>
            <a:ext cx="430887" cy="13042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dirty="0"/>
              <a:t>more similar</a:t>
            </a:r>
          </a:p>
        </p:txBody>
      </p:sp>
      <p:sp>
        <p:nvSpPr>
          <p:cNvPr id="68" name="Flowchart: Process 67">
            <a:extLst>
              <a:ext uri="{FF2B5EF4-FFF2-40B4-BE49-F238E27FC236}">
                <a16:creationId xmlns:a16="http://schemas.microsoft.com/office/drawing/2014/main" id="{D030953C-4379-6F35-CFB5-EAA7CF56A263}"/>
              </a:ext>
            </a:extLst>
          </p:cNvPr>
          <p:cNvSpPr/>
          <p:nvPr/>
        </p:nvSpPr>
        <p:spPr>
          <a:xfrm>
            <a:off x="7453037" y="3930241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chopsticks</a:t>
            </a:r>
          </a:p>
        </p:txBody>
      </p:sp>
      <p:sp>
        <p:nvSpPr>
          <p:cNvPr id="69" name="Flowchart: Process 68">
            <a:extLst>
              <a:ext uri="{FF2B5EF4-FFF2-40B4-BE49-F238E27FC236}">
                <a16:creationId xmlns:a16="http://schemas.microsoft.com/office/drawing/2014/main" id="{5CB0E369-BB5F-85FA-C621-E5A31599C289}"/>
              </a:ext>
            </a:extLst>
          </p:cNvPr>
          <p:cNvSpPr/>
          <p:nvPr/>
        </p:nvSpPr>
        <p:spPr>
          <a:xfrm>
            <a:off x="7453037" y="4482044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Choose a violin </a:t>
            </a:r>
          </a:p>
        </p:txBody>
      </p: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C80B6B3-CDED-5434-85A9-CE1E45149470}"/>
              </a:ext>
            </a:extLst>
          </p:cNvPr>
          <p:cNvSpPr/>
          <p:nvPr/>
        </p:nvSpPr>
        <p:spPr>
          <a:xfrm>
            <a:off x="7453037" y="5033847"/>
            <a:ext cx="2323763" cy="432620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 the drums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DBB626F-458F-09ED-8FFD-7B76A757A664}"/>
              </a:ext>
            </a:extLst>
          </p:cNvPr>
          <p:cNvSpPr txBox="1"/>
          <p:nvPr/>
        </p:nvSpPr>
        <p:spPr>
          <a:xfrm>
            <a:off x="7133167" y="5899703"/>
            <a:ext cx="2612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FAISS similarity search</a:t>
            </a:r>
          </a:p>
        </p:txBody>
      </p:sp>
      <p:pic>
        <p:nvPicPr>
          <p:cNvPr id="2054" name="Picture 6" descr="Facebook Logo and symbol, meaning, history, PNG, brand">
            <a:extLst>
              <a:ext uri="{FF2B5EF4-FFF2-40B4-BE49-F238E27FC236}">
                <a16:creationId xmlns:a16="http://schemas.microsoft.com/office/drawing/2014/main" id="{5509C656-C145-2377-6756-BEB1D02F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1" y="5433144"/>
            <a:ext cx="945276" cy="53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1" grpId="0"/>
      <p:bldP spid="62" grpId="0" animBg="1"/>
      <p:bldP spid="67" grpId="0"/>
      <p:bldP spid="68" grpId="0" animBg="1"/>
      <p:bldP spid="69" grpId="0" animBg="1"/>
      <p:bldP spid="70" grpId="0" animBg="1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LLMs Benefit from Event </a:t>
            </a:r>
            <a:r>
              <a:rPr lang="en-US" sz="4000" dirty="0"/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A1AB-1F1E-995E-0D55-237B4067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973309"/>
          </a:xfrm>
        </p:spPr>
        <p:txBody>
          <a:bodyPr>
            <a:normAutofit/>
          </a:bodyPr>
          <a:lstStyle/>
          <a:p>
            <a:r>
              <a:rPr lang="en-US" sz="2400" dirty="0"/>
              <a:t>Fine-tune LLMs to outperform end-to-end ones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D2900-666D-2E84-7F43-D2012BB4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DDB44-2849-1FC2-E7BE-8C74E8A61E5C}"/>
              </a:ext>
            </a:extLst>
          </p:cNvPr>
          <p:cNvSpPr txBox="1"/>
          <p:nvPr/>
        </p:nvSpPr>
        <p:spPr>
          <a:xfrm>
            <a:off x="6743019" y="6302616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[EMNLP 2020, AACL 2020, INLG 2021]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9D518-692C-EB42-1A2D-C5852EFF8B19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19B336-3CBF-AF36-2004-E980C6DFAF74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9FF15-D6D9-8B0C-FF46-92074809814A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927CB9-E2FA-B959-524B-AFB6DBAD9382}"/>
              </a:ext>
            </a:extLst>
          </p:cNvPr>
          <p:cNvSpPr/>
          <p:nvPr/>
        </p:nvSpPr>
        <p:spPr>
          <a:xfrm>
            <a:off x="6794500" y="3909018"/>
            <a:ext cx="918728" cy="36933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6646C1-0106-CA27-FD7D-4AF52EEB2178}"/>
              </a:ext>
            </a:extLst>
          </p:cNvPr>
          <p:cNvSpPr/>
          <p:nvPr/>
        </p:nvSpPr>
        <p:spPr>
          <a:xfrm>
            <a:off x="8277727" y="3909019"/>
            <a:ext cx="101441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EA7304-6EAE-72A2-51A8-6CFF81E516A2}"/>
              </a:ext>
            </a:extLst>
          </p:cNvPr>
          <p:cNvSpPr/>
          <p:nvPr/>
        </p:nvSpPr>
        <p:spPr>
          <a:xfrm>
            <a:off x="8277726" y="4460861"/>
            <a:ext cx="101441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 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39A10E-44B8-BF00-38DE-2195030CA66F}"/>
              </a:ext>
            </a:extLst>
          </p:cNvPr>
          <p:cNvSpPr/>
          <p:nvPr/>
        </p:nvSpPr>
        <p:spPr>
          <a:xfrm>
            <a:off x="8277725" y="5012703"/>
            <a:ext cx="101441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F2FCD5-658F-25CF-6F34-BB249632E403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713228" y="4093684"/>
            <a:ext cx="564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DBE7B-595D-22C0-7EE0-763EA257CD41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713228" y="4093684"/>
            <a:ext cx="564498" cy="55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25B65-013C-9EF2-02BA-7C4192D2B2C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7713228" y="4093684"/>
            <a:ext cx="564497" cy="1103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B2A3E9-A3A7-EB23-AB36-CF0A48B14BA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8784933" y="4278351"/>
            <a:ext cx="1" cy="18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319D9-ED94-9FF7-7399-CB3E549C059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8784932" y="4830193"/>
            <a:ext cx="1" cy="18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5" name="Picture 2" descr="User - Free user icons">
            <a:extLst>
              <a:ext uri="{FF2B5EF4-FFF2-40B4-BE49-F238E27FC236}">
                <a16:creationId xmlns:a16="http://schemas.microsoft.com/office/drawing/2014/main" id="{BA21BA63-C419-C412-A503-D81C8604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299" y="4498958"/>
            <a:ext cx="471055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hought Bubble: Cloud 35">
            <a:extLst>
              <a:ext uri="{FF2B5EF4-FFF2-40B4-BE49-F238E27FC236}">
                <a16:creationId xmlns:a16="http://schemas.microsoft.com/office/drawing/2014/main" id="{A2A95351-6298-5D09-45F7-322FC2253209}"/>
              </a:ext>
            </a:extLst>
          </p:cNvPr>
          <p:cNvSpPr/>
          <p:nvPr/>
        </p:nvSpPr>
        <p:spPr>
          <a:xfrm>
            <a:off x="2123593" y="4146399"/>
            <a:ext cx="1469595" cy="442411"/>
          </a:xfrm>
          <a:prstGeom prst="cloudCallout">
            <a:avLst>
              <a:gd name="adj1" fmla="val -47813"/>
              <a:gd name="adj2" fmla="val 57715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Intent?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F1F6C63-B2B5-19A0-E906-4AE9A4B2E349}"/>
              </a:ext>
            </a:extLst>
          </p:cNvPr>
          <p:cNvSpPr/>
          <p:nvPr/>
        </p:nvSpPr>
        <p:spPr>
          <a:xfrm>
            <a:off x="4371391" y="3925193"/>
            <a:ext cx="1752573" cy="442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pic>
        <p:nvPicPr>
          <p:cNvPr id="38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D740EEFA-CA7C-A61D-55DF-E1F45E216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35" y="4450385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383CFE2-4DCB-2FAF-15B1-37D56C33CB53}"/>
              </a:ext>
            </a:extLst>
          </p:cNvPr>
          <p:cNvSpPr/>
          <p:nvPr/>
        </p:nvSpPr>
        <p:spPr>
          <a:xfrm>
            <a:off x="4366246" y="4967646"/>
            <a:ext cx="1752573" cy="442411"/>
          </a:xfrm>
          <a:prstGeom prst="round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Next event?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05D1A0-9891-173B-F27F-6C006C2661F5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flipH="1">
            <a:off x="5242533" y="4367604"/>
            <a:ext cx="5145" cy="6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Speech Bubble: Rectangle with Corners Rounded 42">
            <a:extLst>
              <a:ext uri="{FF2B5EF4-FFF2-40B4-BE49-F238E27FC236}">
                <a16:creationId xmlns:a16="http://schemas.microsoft.com/office/drawing/2014/main" id="{B2E0770A-25EB-8E37-C586-BED547D98BF4}"/>
              </a:ext>
            </a:extLst>
          </p:cNvPr>
          <p:cNvSpPr/>
          <p:nvPr/>
        </p:nvSpPr>
        <p:spPr>
          <a:xfrm>
            <a:off x="2123593" y="4885270"/>
            <a:ext cx="1278935" cy="442411"/>
          </a:xfrm>
          <a:prstGeom prst="wedgeRoundRectCallout">
            <a:avLst>
              <a:gd name="adj1" fmla="val -48103"/>
              <a:gd name="adj2" fmla="val -6954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utterance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C14F58-C300-6EB9-053C-AAEDBFF2895B}"/>
              </a:ext>
            </a:extLst>
          </p:cNvPr>
          <p:cNvSpPr txBox="1"/>
          <p:nvPr/>
        </p:nvSpPr>
        <p:spPr>
          <a:xfrm>
            <a:off x="1735084" y="552449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Intent prediction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71364E-B74B-E683-7B88-FB896B9BBCA5}"/>
              </a:ext>
            </a:extLst>
          </p:cNvPr>
          <p:cNvSpPr txBox="1"/>
          <p:nvPr/>
        </p:nvSpPr>
        <p:spPr>
          <a:xfrm>
            <a:off x="4172688" y="5524499"/>
            <a:ext cx="2719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event prediction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26CDA05-29F2-2EFB-2945-F0C577FF478F}"/>
              </a:ext>
            </a:extLst>
          </p:cNvPr>
          <p:cNvSpPr txBox="1"/>
          <p:nvPr/>
        </p:nvSpPr>
        <p:spPr>
          <a:xfrm>
            <a:off x="7194641" y="5524499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7848D-A89A-A616-C4F4-DE374D24E12F}"/>
              </a:ext>
            </a:extLst>
          </p:cNvPr>
          <p:cNvSpPr txBox="1"/>
          <p:nvPr/>
        </p:nvSpPr>
        <p:spPr>
          <a:xfrm>
            <a:off x="1513870" y="5905983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+65% acc. on Snips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BCB90-E415-5B29-D015-FC6F53D35A88}"/>
              </a:ext>
            </a:extLst>
          </p:cNvPr>
          <p:cNvSpPr txBox="1"/>
          <p:nvPr/>
        </p:nvSpPr>
        <p:spPr>
          <a:xfrm>
            <a:off x="4215328" y="590333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+25% acc. on SWAG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DC09E6-F529-12C3-66A4-5E68BAB978D6}"/>
              </a:ext>
            </a:extLst>
          </p:cNvPr>
          <p:cNvGrpSpPr/>
          <p:nvPr/>
        </p:nvGrpSpPr>
        <p:grpSpPr>
          <a:xfrm>
            <a:off x="1473188" y="2360227"/>
            <a:ext cx="6559707" cy="1090032"/>
            <a:chOff x="1552278" y="3519403"/>
            <a:chExt cx="6559707" cy="10900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2D8D0-318A-7B06-200D-EA01DCD19D49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18" name="Picture 17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E805BBC6-95DC-A01B-86E2-73826C5407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655058-1250-B065-EDDD-B754B4CE5CF1}"/>
                </a:ext>
              </a:extLst>
            </p:cNvPr>
            <p:cNvSpPr txBox="1"/>
            <p:nvPr/>
          </p:nvSpPr>
          <p:spPr>
            <a:xfrm>
              <a:off x="2442923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D7343-A12A-EB13-7960-650C33175142}"/>
                </a:ext>
              </a:extLst>
            </p:cNvPr>
            <p:cNvSpPr txBox="1"/>
            <p:nvPr/>
          </p:nvSpPr>
          <p:spPr>
            <a:xfrm>
              <a:off x="4021956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2FE2F4-3219-3003-9A5D-161BA2B4B1AF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081EDB8-E005-4E9A-624E-2D9BB72F922C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28" name="Picture 27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CCE8DE68-C737-DBEB-2FEF-45D2E8349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29" name="Picture 28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33B58699-1095-AF07-A719-7F099877D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30" name="Picture 29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2E1F0EBF-9579-FBF2-AE28-0D56ECE4AE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EAC6909-43AC-DF4E-2071-B88D5D0C7ED8}"/>
              </a:ext>
            </a:extLst>
          </p:cNvPr>
          <p:cNvSpPr txBox="1"/>
          <p:nvPr/>
        </p:nvSpPr>
        <p:spPr>
          <a:xfrm>
            <a:off x="7306396" y="5903335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+31% acc. on GOSC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0C5B41-97FE-3A9C-52AC-010CB9861451}"/>
              </a:ext>
            </a:extLst>
          </p:cNvPr>
          <p:cNvSpPr txBox="1"/>
          <p:nvPr/>
        </p:nvSpPr>
        <p:spPr>
          <a:xfrm>
            <a:off x="1004411" y="28041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315F34-16BA-348E-FE1E-8115FAFC585B}"/>
              </a:ext>
            </a:extLst>
          </p:cNvPr>
          <p:cNvSpPr txBox="1"/>
          <p:nvPr/>
        </p:nvSpPr>
        <p:spPr>
          <a:xfrm>
            <a:off x="1004411" y="367906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Evaluation:</a:t>
            </a:r>
          </a:p>
        </p:txBody>
      </p:sp>
    </p:spTree>
    <p:extLst>
      <p:ext uri="{BB962C8B-B14F-4D97-AF65-F5344CB8AC3E}">
        <p14:creationId xmlns:p14="http://schemas.microsoft.com/office/powerpoint/2010/main" val="165481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16" grpId="0" animBg="1"/>
      <p:bldP spid="17" grpId="0" animBg="1"/>
      <p:bldP spid="36" grpId="0" animBg="1"/>
      <p:bldP spid="37" grpId="0" animBg="1"/>
      <p:bldP spid="39" grpId="0" animBg="1"/>
      <p:bldP spid="43" grpId="0" animBg="1"/>
      <p:bldP spid="44" grpId="0"/>
      <p:bldP spid="45" grpId="0"/>
      <p:bldP spid="46" grpId="0"/>
      <p:bldP spid="4" grpId="0"/>
      <p:bldP spid="5" grpId="0"/>
      <p:bldP spid="33" grpId="0"/>
      <p:bldP spid="34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Our Work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22F3D69-7D02-5248-525B-34D0C663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24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052916-0AFF-194C-E472-FBED9D93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505677"/>
            <a:ext cx="8281491" cy="10331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ABBBA87-6B27-7710-C8DF-BC621944D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38" y="4435754"/>
            <a:ext cx="7603495" cy="83031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2A791B2-77A7-1224-1BEF-BAF5364D28FD}"/>
              </a:ext>
            </a:extLst>
          </p:cNvPr>
          <p:cNvSpPr txBox="1"/>
          <p:nvPr/>
        </p:nvSpPr>
        <p:spPr>
          <a:xfrm>
            <a:off x="7842256" y="2258151"/>
            <a:ext cx="289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Citation: 2454 (Feb 2024)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77D7AA-46ED-C90E-C331-6C90E7D338AD}"/>
              </a:ext>
            </a:extLst>
          </p:cNvPr>
          <p:cNvSpPr txBox="1"/>
          <p:nvPr/>
        </p:nvSpPr>
        <p:spPr>
          <a:xfrm>
            <a:off x="7842255" y="4182779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Citation: 508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6BC7CF-1C37-B69C-0CD2-A2FCC1186DE1}"/>
              </a:ext>
            </a:extLst>
          </p:cNvPr>
          <p:cNvSpPr txBox="1"/>
          <p:nvPr/>
        </p:nvSpPr>
        <p:spPr>
          <a:xfrm>
            <a:off x="1355238" y="372006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Highlighted in Section 6.4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B98EBD-AE61-24B5-F50B-E1FA39BF07DE}"/>
              </a:ext>
            </a:extLst>
          </p:cNvPr>
          <p:cNvSpPr txBox="1"/>
          <p:nvPr/>
        </p:nvSpPr>
        <p:spPr>
          <a:xfrm>
            <a:off x="1355238" y="5427755"/>
            <a:ext cx="805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Co-author, spotlight at Workshop on Enormous Language Models (WELM), Perspectives and Benchmarks at ICLR 2021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93919-8262-89A3-C7B9-2949BE9084C3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73D0C-A672-AFB1-FF76-30E506A7EEF3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C56C3-B135-8A56-F23F-A30B8128BCB9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2B8476-30F3-718B-9883-0D9648CC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583826"/>
          </a:xfrm>
        </p:spPr>
        <p:txBody>
          <a:bodyPr>
            <a:normAutofit/>
          </a:bodyPr>
          <a:lstStyle/>
          <a:p>
            <a:r>
              <a:rPr lang="en-US" sz="2200" dirty="0"/>
              <a:t>Featured in high-impact papers</a:t>
            </a:r>
          </a:p>
        </p:txBody>
      </p:sp>
    </p:spTree>
    <p:extLst>
      <p:ext uri="{BB962C8B-B14F-4D97-AF65-F5344CB8AC3E}">
        <p14:creationId xmlns:p14="http://schemas.microsoft.com/office/powerpoint/2010/main" val="1908619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A1AB-1F1E-995E-0D55-237B40675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61039"/>
          </a:xfrm>
        </p:spPr>
        <p:txBody>
          <a:bodyPr>
            <a:normAutofit/>
          </a:bodyPr>
          <a:lstStyle/>
          <a:p>
            <a:r>
              <a:rPr lang="en-US" sz="2200" dirty="0"/>
              <a:t>Problem: language-based event reasoning tasks are generally challenging for LLMs</a:t>
            </a:r>
          </a:p>
          <a:p>
            <a:r>
              <a:rPr lang="en-US" sz="2200" dirty="0"/>
              <a:t>Contribution: an event-relation representation, and a well-sampled dataset to finetune LLMs</a:t>
            </a:r>
          </a:p>
          <a:p>
            <a:r>
              <a:rPr lang="en-US" sz="2200" dirty="0"/>
              <a:t>Result: improved performance in many tasks</a:t>
            </a:r>
          </a:p>
          <a:p>
            <a:r>
              <a:rPr lang="en-US" sz="2200" dirty="0"/>
              <a:t>However:</a:t>
            </a:r>
          </a:p>
        </p:txBody>
      </p:sp>
      <p:pic>
        <p:nvPicPr>
          <p:cNvPr id="11" name="Picture 4" descr="Black Box | Bleach Fan Fiction Wiki | Fandom">
            <a:extLst>
              <a:ext uri="{FF2B5EF4-FFF2-40B4-BE49-F238E27FC236}">
                <a16:creationId xmlns:a16="http://schemas.microsoft.com/office/drawing/2014/main" id="{2CE44BE3-4183-4127-1A31-61BFEA8B9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03" y="4776756"/>
            <a:ext cx="1717259" cy="12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1C9CEEA0-C0DD-5704-D7C1-03C4E96B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62174"/>
            <a:ext cx="649646" cy="6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0EFD54-29F8-08D2-BFDB-6F2B6C5E1969}"/>
              </a:ext>
            </a:extLst>
          </p:cNvPr>
          <p:cNvCxnSpPr>
            <a:cxnSpLocks/>
            <a:stCxn id="12" idx="1"/>
            <a:endCxn id="11" idx="0"/>
          </p:cNvCxnSpPr>
          <p:nvPr/>
        </p:nvCxnSpPr>
        <p:spPr>
          <a:xfrm flipH="1">
            <a:off x="5070533" y="4386997"/>
            <a:ext cx="1025467" cy="3897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8D501B2C-53CB-64E1-7BD0-F04235E9B5FF}"/>
              </a:ext>
            </a:extLst>
          </p:cNvPr>
          <p:cNvSpPr/>
          <p:nvPr/>
        </p:nvSpPr>
        <p:spPr>
          <a:xfrm>
            <a:off x="7559766" y="5113550"/>
            <a:ext cx="1584233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A7B92F-D263-9D59-5261-EF2E3FE7CDD8}"/>
              </a:ext>
            </a:extLst>
          </p:cNvPr>
          <p:cNvCxnSpPr>
            <a:cxnSpLocks/>
          </p:cNvCxnSpPr>
          <p:nvPr/>
        </p:nvCxnSpPr>
        <p:spPr>
          <a:xfrm>
            <a:off x="5891097" y="5350118"/>
            <a:ext cx="1332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BF2F9D89-0E0C-8FFE-2EE0-0F3E82FDE927}"/>
              </a:ext>
            </a:extLst>
          </p:cNvPr>
          <p:cNvSpPr/>
          <p:nvPr/>
        </p:nvSpPr>
        <p:spPr>
          <a:xfrm>
            <a:off x="1439239" y="5113550"/>
            <a:ext cx="1425520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B8B721-B0FB-7CF5-509F-634C21735630}"/>
              </a:ext>
            </a:extLst>
          </p:cNvPr>
          <p:cNvCxnSpPr>
            <a:cxnSpLocks/>
          </p:cNvCxnSpPr>
          <p:nvPr/>
        </p:nvCxnSpPr>
        <p:spPr>
          <a:xfrm>
            <a:off x="3124564" y="5350118"/>
            <a:ext cx="1272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0D86E9-88E2-22C4-A2D9-CD416789E018}"/>
              </a:ext>
            </a:extLst>
          </p:cNvPr>
          <p:cNvSpPr txBox="1"/>
          <p:nvPr/>
        </p:nvSpPr>
        <p:spPr>
          <a:xfrm>
            <a:off x="4709739" y="59937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C6FF6-3F43-7BD2-646E-C8F3C0E56FD4}"/>
              </a:ext>
            </a:extLst>
          </p:cNvPr>
          <p:cNvSpPr txBox="1"/>
          <p:nvPr/>
        </p:nvSpPr>
        <p:spPr>
          <a:xfrm>
            <a:off x="6995421" y="4219185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Needs labeled data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22F3D69-7D02-5248-525B-34D0C663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25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434D55-4322-E211-9273-510E08999CE4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Natural Language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0ECE3-02FC-D746-B490-B6C6D18E12AB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BFC30-CE3D-66B7-F0EB-41CC12C891C1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90D1B-3709-F2FE-0C77-3E9958024E28}"/>
              </a:ext>
            </a:extLst>
          </p:cNvPr>
          <p:cNvSpPr txBox="1"/>
          <p:nvPr/>
        </p:nvSpPr>
        <p:spPr>
          <a:xfrm rot="20283277">
            <a:off x="4872727" y="4194937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finetuning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385D9-67AC-8A83-88AC-A0DEC878B382}"/>
              </a:ext>
            </a:extLst>
          </p:cNvPr>
          <p:cNvSpPr txBox="1"/>
          <p:nvPr/>
        </p:nvSpPr>
        <p:spPr>
          <a:xfrm>
            <a:off x="5495544" y="5646831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Lacks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62637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/>
      <p:bldP spid="30" grpId="0"/>
      <p:bldP spid="35" grpId="0"/>
      <p:bldP spid="3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4D183B-1048-E4A8-2355-69510575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580B5-8B01-78DF-F810-0DF6B84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0787-C9CA-5A5C-9BA4-B2BA8C1D7D8B}"/>
              </a:ext>
            </a:extLst>
          </p:cNvPr>
          <p:cNvSpPr txBox="1"/>
          <p:nvPr/>
        </p:nvSpPr>
        <p:spPr>
          <a:xfrm>
            <a:off x="1557510" y="4959154"/>
            <a:ext cx="261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F49D4-07D2-C36D-8B31-02777327616A}"/>
              </a:ext>
            </a:extLst>
          </p:cNvPr>
          <p:cNvSpPr txBox="1"/>
          <p:nvPr/>
        </p:nvSpPr>
        <p:spPr>
          <a:xfrm>
            <a:off x="7657991" y="4959154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16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1729273-76A5-6074-5861-0DD607F4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28" y="177090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D691E451-7912-3700-7D60-FF91A597280E}"/>
              </a:ext>
            </a:extLst>
          </p:cNvPr>
          <p:cNvSpPr/>
          <p:nvPr/>
        </p:nvSpPr>
        <p:spPr>
          <a:xfrm rot="16200000">
            <a:off x="5185834" y="699946"/>
            <a:ext cx="457200" cy="589280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Alphabet - Free education icons">
            <a:extLst>
              <a:ext uri="{FF2B5EF4-FFF2-40B4-BE49-F238E27FC236}">
                <a16:creationId xmlns:a16="http://schemas.microsoft.com/office/drawing/2014/main" id="{B2CC23E8-5F8D-977A-B96F-862EEE87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93" y="4120107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1F12C1A9-7421-A1F6-884B-0926CB25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90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236C44-F082-D257-CBBC-D0CAB326502F}"/>
              </a:ext>
            </a:extLst>
          </p:cNvPr>
          <p:cNvSpPr txBox="1"/>
          <p:nvPr/>
        </p:nvSpPr>
        <p:spPr>
          <a:xfrm>
            <a:off x="3689384" y="3009899"/>
            <a:ext cx="47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Structured event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E3B8-527A-C41A-AE3B-5B0EF367FDDF}"/>
              </a:ext>
            </a:extLst>
          </p:cNvPr>
          <p:cNvSpPr txBox="1"/>
          <p:nvPr/>
        </p:nvSpPr>
        <p:spPr>
          <a:xfrm>
            <a:off x="4704092" y="4959154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9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6D438C0E-74D2-0B72-A7A6-F1F1141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91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lphabet - Free education icons">
            <a:extLst>
              <a:ext uri="{FF2B5EF4-FFF2-40B4-BE49-F238E27FC236}">
                <a16:creationId xmlns:a16="http://schemas.microsoft.com/office/drawing/2014/main" id="{1DAE11DB-8895-A345-B230-091A5F440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0"/>
          <a:stretch/>
        </p:blipFill>
        <p:spPr bwMode="auto">
          <a:xfrm>
            <a:off x="4958925" y="4147704"/>
            <a:ext cx="560987" cy="2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ategory:Google Maps pin - Wikimedia Commons">
            <a:extLst>
              <a:ext uri="{FF2B5EF4-FFF2-40B4-BE49-F238E27FC236}">
                <a16:creationId xmlns:a16="http://schemas.microsoft.com/office/drawing/2014/main" id="{0CCF2540-E840-1019-74C5-658BFBE6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4968">
            <a:off x="4592355" y="3567332"/>
            <a:ext cx="351620" cy="6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158204-22A9-6223-DCBF-FDB2BDF7B187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231C45-1F91-8350-63B3-F08E6A18B9D8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3AEEAD-BA83-AA06-3288-34829FF56413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</p:spTree>
    <p:extLst>
      <p:ext uri="{BB962C8B-B14F-4D97-AF65-F5344CB8AC3E}">
        <p14:creationId xmlns:p14="http://schemas.microsoft.com/office/powerpoint/2010/main" val="916341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(reprise)</a:t>
            </a:r>
          </a:p>
        </p:txBody>
      </p:sp>
      <p:pic>
        <p:nvPicPr>
          <p:cNvPr id="1026" name="Picture 2" descr="User - Free user icons">
            <a:extLst>
              <a:ext uri="{FF2B5EF4-FFF2-40B4-BE49-F238E27FC236}">
                <a16:creationId xmlns:a16="http://schemas.microsoft.com/office/drawing/2014/main" id="{E9C362C0-3D49-09F3-A1F9-C130DA11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32515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9A86F60-5875-7D23-D4E3-02995C02E90E}"/>
              </a:ext>
            </a:extLst>
          </p:cNvPr>
          <p:cNvSpPr/>
          <p:nvPr/>
        </p:nvSpPr>
        <p:spPr>
          <a:xfrm>
            <a:off x="2197054" y="1932515"/>
            <a:ext cx="7822276" cy="64146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music room, a violinist is tuning. A drummer starts playing an elaborate drum solo. What will the violinist say?</a:t>
            </a:r>
          </a:p>
        </p:txBody>
      </p:sp>
      <p:pic>
        <p:nvPicPr>
          <p:cNvPr id="9" name="Picture 2" descr="User - Free user icons">
            <a:extLst>
              <a:ext uri="{FF2B5EF4-FFF2-40B4-BE49-F238E27FC236}">
                <a16:creationId xmlns:a16="http://schemas.microsoft.com/office/drawing/2014/main" id="{3CE796F2-CD14-0A26-C0B0-EA52ED85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855422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91D38FC-B143-997B-D97B-D0DBA706BF47}"/>
              </a:ext>
            </a:extLst>
          </p:cNvPr>
          <p:cNvSpPr/>
          <p:nvPr/>
        </p:nvSpPr>
        <p:spPr>
          <a:xfrm>
            <a:off x="2452255" y="2776451"/>
            <a:ext cx="7052275" cy="573578"/>
          </a:xfrm>
          <a:prstGeom prst="cloudCallout">
            <a:avLst>
              <a:gd name="adj1" fmla="val -55988"/>
              <a:gd name="adj2" fmla="val 161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drum solo involves </a:t>
            </a:r>
            <a:r>
              <a:rPr lang="en-US" b="1" dirty="0"/>
              <a:t>hitting the drums</a:t>
            </a:r>
            <a:r>
              <a:rPr lang="en-US" dirty="0"/>
              <a:t>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538BA5B-1830-B64F-94D9-84A6F7400340}"/>
              </a:ext>
            </a:extLst>
          </p:cNvPr>
          <p:cNvSpPr/>
          <p:nvPr/>
        </p:nvSpPr>
        <p:spPr>
          <a:xfrm>
            <a:off x="2452253" y="3449783"/>
            <a:ext cx="7052275" cy="573578"/>
          </a:xfrm>
          <a:prstGeom prst="cloudCallout">
            <a:avLst>
              <a:gd name="adj1" fmla="val -55988"/>
              <a:gd name="adj2" fmla="val 161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…, which causes </a:t>
            </a:r>
            <a:r>
              <a:rPr lang="en-US" b="1" dirty="0"/>
              <a:t>loud noise</a:t>
            </a:r>
            <a:r>
              <a:rPr lang="en-US" dirty="0"/>
              <a:t>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CF23E45-8753-95FB-D516-8C0F28AFC987}"/>
              </a:ext>
            </a:extLst>
          </p:cNvPr>
          <p:cNvSpPr/>
          <p:nvPr/>
        </p:nvSpPr>
        <p:spPr>
          <a:xfrm>
            <a:off x="2452253" y="4102332"/>
            <a:ext cx="7052276" cy="573578"/>
          </a:xfrm>
          <a:prstGeom prst="cloudCallout">
            <a:avLst>
              <a:gd name="adj1" fmla="val -55988"/>
              <a:gd name="adj2" fmla="val 161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, which </a:t>
            </a:r>
            <a:r>
              <a:rPr lang="en-US" b="1" dirty="0"/>
              <a:t>disturbs the violinist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A03E-16D1-5FE1-0511-A6369FC7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DAE0A-F5A9-6D47-C7F4-A6809E1D24BA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70051-A36F-E1DE-0DD2-C970845E0D1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B3DBC-B31E-F531-E5C8-B4D5D9BA9A86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817C1D-17F0-2604-8FE2-50154DB2A55E}"/>
              </a:ext>
            </a:extLst>
          </p:cNvPr>
          <p:cNvGrpSpPr/>
          <p:nvPr/>
        </p:nvGrpSpPr>
        <p:grpSpPr>
          <a:xfrm>
            <a:off x="1758285" y="4899164"/>
            <a:ext cx="6559707" cy="1090032"/>
            <a:chOff x="1552278" y="3519403"/>
            <a:chExt cx="6559707" cy="10900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1A7720-207C-B550-9AA2-FFEB3B444E66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19" name="Picture 18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DEAC38EC-9C68-5EDB-691C-CE12603AC4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A798C7-1C48-B1C7-0ECA-8AF1F8A134B0}"/>
                </a:ext>
              </a:extLst>
            </p:cNvPr>
            <p:cNvSpPr txBox="1"/>
            <p:nvPr/>
          </p:nvSpPr>
          <p:spPr>
            <a:xfrm>
              <a:off x="2442923" y="4240103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Sit down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D481BD-DA92-2D50-4296-FC58CB121502}"/>
                </a:ext>
              </a:extLst>
            </p:cNvPr>
            <p:cNvSpPr txBox="1"/>
            <p:nvPr/>
          </p:nvSpPr>
          <p:spPr>
            <a:xfrm>
              <a:off x="4021956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3678C2-6A8C-3EF7-82D5-39B7F1618C93}"/>
                </a:ext>
              </a:extLst>
            </p:cNvPr>
            <p:cNvSpPr txBox="1"/>
            <p:nvPr/>
          </p:nvSpPr>
          <p:spPr>
            <a:xfrm>
              <a:off x="5926957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A06CF4A-87BA-6DDA-9FA9-5372C2FE3CD7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24" name="Picture 23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517C1DE5-76DF-3C22-5778-82E935148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25" name="Picture 24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57D0DC00-2B7E-019F-D1FB-2B6034C3C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26" name="Picture 25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2DE68C9F-0786-C8AA-163E-CD002BB67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pic>
        <p:nvPicPr>
          <p:cNvPr id="27" name="Picture 26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A8B7E52-BA48-B7AC-06C9-2770C12B7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025" y="3572772"/>
            <a:ext cx="449151" cy="901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A8175C-9E14-6B35-6C9A-48BD64FCD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096" y="2756746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62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(reprise)</a:t>
            </a:r>
          </a:p>
        </p:txBody>
      </p:sp>
      <p:pic>
        <p:nvPicPr>
          <p:cNvPr id="1026" name="Picture 2" descr="User - Free user icons">
            <a:extLst>
              <a:ext uri="{FF2B5EF4-FFF2-40B4-BE49-F238E27FC236}">
                <a16:creationId xmlns:a16="http://schemas.microsoft.com/office/drawing/2014/main" id="{E9C362C0-3D49-09F3-A1F9-C130DA11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32515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9A86F60-5875-7D23-D4E3-02995C02E90E}"/>
              </a:ext>
            </a:extLst>
          </p:cNvPr>
          <p:cNvSpPr/>
          <p:nvPr/>
        </p:nvSpPr>
        <p:spPr>
          <a:xfrm>
            <a:off x="2197054" y="1932515"/>
            <a:ext cx="7822276" cy="64146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music room, a violinist is tuning. A drummer starts playing an elaborate drum solo. What will the violinist say?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91D38FC-B143-997B-D97B-D0DBA706BF47}"/>
              </a:ext>
            </a:extLst>
          </p:cNvPr>
          <p:cNvSpPr/>
          <p:nvPr/>
        </p:nvSpPr>
        <p:spPr>
          <a:xfrm>
            <a:off x="2452255" y="2776451"/>
            <a:ext cx="7052275" cy="3632816"/>
          </a:xfrm>
          <a:prstGeom prst="cloudCallout">
            <a:avLst>
              <a:gd name="adj1" fmla="val -56048"/>
              <a:gd name="adj2" fmla="val -361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b="1" dirty="0"/>
              <a:t>hit the drums</a:t>
            </a:r>
          </a:p>
          <a:p>
            <a:pPr algn="ctr">
              <a:lnSpc>
                <a:spcPct val="200000"/>
              </a:lnSpc>
            </a:pPr>
            <a:r>
              <a:rPr lang="zh-CN" altLang="en-US" dirty="0"/>
              <a:t>                           ↓ </a:t>
            </a:r>
            <a:r>
              <a:rPr lang="en-US" altLang="zh-CN" dirty="0"/>
              <a:t>(logical inference)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dirty="0"/>
              <a:t>exist(</a:t>
            </a:r>
            <a:r>
              <a:rPr lang="en-US" b="1" dirty="0"/>
              <a:t>loud noise</a:t>
            </a:r>
            <a:r>
              <a:rPr lang="en-US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zh-CN" altLang="en-US" dirty="0"/>
              <a:t>                           ↓ </a:t>
            </a:r>
            <a:r>
              <a:rPr lang="en-US" altLang="zh-CN" dirty="0"/>
              <a:t>(logical inference)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b="1" dirty="0"/>
              <a:t>disturb the violinist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A03E-16D1-5FE1-0511-A6369FC7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DAE0A-F5A9-6D47-C7F4-A6809E1D24BA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70051-A36F-E1DE-0DD2-C970845E0D1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B3DBC-B31E-F531-E5C8-B4D5D9BA9A86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CA67B-3113-B0C5-9B79-5D3944E489F1}"/>
              </a:ext>
            </a:extLst>
          </p:cNvPr>
          <p:cNvSpPr/>
          <p:nvPr/>
        </p:nvSpPr>
        <p:spPr>
          <a:xfrm>
            <a:off x="7624233" y="3352800"/>
            <a:ext cx="986367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1DC10-CE18-8154-502D-7A6DB31DAEC2}"/>
              </a:ext>
            </a:extLst>
          </p:cNvPr>
          <p:cNvSpPr/>
          <p:nvPr/>
        </p:nvSpPr>
        <p:spPr>
          <a:xfrm>
            <a:off x="7624233" y="5541434"/>
            <a:ext cx="986367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619528-3202-8C98-51C9-C6867943535E}"/>
              </a:ext>
            </a:extLst>
          </p:cNvPr>
          <p:cNvSpPr/>
          <p:nvPr/>
        </p:nvSpPr>
        <p:spPr>
          <a:xfrm>
            <a:off x="7624233" y="4447117"/>
            <a:ext cx="986367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pic>
        <p:nvPicPr>
          <p:cNvPr id="11" name="Picture 2" descr="User - Free user icons">
            <a:extLst>
              <a:ext uri="{FF2B5EF4-FFF2-40B4-BE49-F238E27FC236}">
                <a16:creationId xmlns:a16="http://schemas.microsoft.com/office/drawing/2014/main" id="{14994465-F9EC-6D6C-089B-91DB167CF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855422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xclamation mark PNG transparent image download, size: 630x1668px">
            <a:extLst>
              <a:ext uri="{FF2B5EF4-FFF2-40B4-BE49-F238E27FC236}">
                <a16:creationId xmlns:a16="http://schemas.microsoft.com/office/drawing/2014/main" id="{44E78002-2B5E-9EFB-14AB-C25B1C8AA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534" y="4307417"/>
            <a:ext cx="2446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5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1E4B2-557A-8805-FE6E-235294992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1210-C716-D42B-5CDE-E63686E1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 Dataset of Entity-Event Reasoning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E2F6-3C1A-5213-A0BC-4C8B5B50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846551"/>
          </a:xfrm>
        </p:spPr>
        <p:txBody>
          <a:bodyPr>
            <a:normAutofit/>
          </a:bodyPr>
          <a:lstStyle/>
          <a:p>
            <a:r>
              <a:rPr lang="en-US" sz="2400" dirty="0"/>
              <a:t>Given a procedure, reason about some hypothetical event that is caused by an entity</a:t>
            </a:r>
            <a:endParaRPr lang="en-US" sz="2200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CFD2FDE4-0FEE-4B82-56C8-A2DDF1BDA2FE}"/>
              </a:ext>
            </a:extLst>
          </p:cNvPr>
          <p:cNvSpPr/>
          <p:nvPr/>
        </p:nvSpPr>
        <p:spPr>
          <a:xfrm>
            <a:off x="1669001" y="2837828"/>
            <a:ext cx="3128095" cy="534839"/>
          </a:xfrm>
          <a:prstGeom prst="verticalScrol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Goal: Play drum solo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3F20-EBEB-B2A4-7808-067C6D94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8BF98-F662-BFB2-C61E-5C02D90643BB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6BD9B-C580-7696-7175-0C13234B706B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F37185-0CA1-D06E-6B44-781D6E381342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DF6600-5CD5-EDDB-3D64-8962BFA10C5A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06393B-71FB-B35A-8170-0B38354E53BD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618571" y="3849815"/>
            <a:ext cx="4317617" cy="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10C86D-E104-DB96-DB40-EAB7B3C5CB9A}"/>
              </a:ext>
            </a:extLst>
          </p:cNvPr>
          <p:cNvSpPr/>
          <p:nvPr/>
        </p:nvSpPr>
        <p:spPr>
          <a:xfrm>
            <a:off x="1669001" y="3582396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Grab sticks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94A4B6-113C-553C-5F67-F2BF6260C0D5}"/>
              </a:ext>
            </a:extLst>
          </p:cNvPr>
          <p:cNvSpPr/>
          <p:nvPr/>
        </p:nvSpPr>
        <p:spPr>
          <a:xfrm>
            <a:off x="1669001" y="4186783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Hit the drums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165A13-17B5-12A6-2D15-D12CFEAF9118}"/>
              </a:ext>
            </a:extLst>
          </p:cNvPr>
          <p:cNvSpPr/>
          <p:nvPr/>
        </p:nvSpPr>
        <p:spPr>
          <a:xfrm>
            <a:off x="1669001" y="4796209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Take a break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6E3EA-D9D7-1576-66F7-D940C2A9CB9D}"/>
              </a:ext>
            </a:extLst>
          </p:cNvPr>
          <p:cNvSpPr txBox="1"/>
          <p:nvPr/>
        </p:nvSpPr>
        <p:spPr>
          <a:xfrm>
            <a:off x="7936188" y="3665413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FB33F-8B84-C0C1-F528-021B3374E471}"/>
              </a:ext>
            </a:extLst>
          </p:cNvPr>
          <p:cNvSpPr txBox="1"/>
          <p:nvPr/>
        </p:nvSpPr>
        <p:spPr>
          <a:xfrm>
            <a:off x="7936187" y="4269849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0F53CE-AB5F-445A-47AE-E39B494A4813}"/>
              </a:ext>
            </a:extLst>
          </p:cNvPr>
          <p:cNvSpPr txBox="1"/>
          <p:nvPr/>
        </p:nvSpPr>
        <p:spPr>
          <a:xfrm>
            <a:off x="7936188" y="4871746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B2FFDF-43D9-8512-394A-370F166AF920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618571" y="4454202"/>
            <a:ext cx="4317616" cy="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D79424-88B4-DA7C-E850-08DEA2AB6E00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3618571" y="5056412"/>
            <a:ext cx="4317617" cy="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Wave 8">
            <a:extLst>
              <a:ext uri="{FF2B5EF4-FFF2-40B4-BE49-F238E27FC236}">
                <a16:creationId xmlns:a16="http://schemas.microsoft.com/office/drawing/2014/main" id="{CD1BD302-B782-4FCD-CC1E-2EB40EC73FC5}"/>
              </a:ext>
            </a:extLst>
          </p:cNvPr>
          <p:cNvSpPr/>
          <p:nvPr/>
        </p:nvSpPr>
        <p:spPr>
          <a:xfrm>
            <a:off x="4489877" y="3651220"/>
            <a:ext cx="2496090" cy="1405192"/>
          </a:xfrm>
          <a:prstGeom prst="wave">
            <a:avLst>
              <a:gd name="adj1" fmla="val 8929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Question:</a:t>
            </a:r>
            <a:br>
              <a:rPr lang="en-US" dirty="0"/>
            </a:br>
            <a:r>
              <a:rPr lang="en-US" dirty="0"/>
              <a:t>Will the violinist </a:t>
            </a:r>
            <a:br>
              <a:rPr lang="en-US" dirty="0"/>
            </a:br>
            <a:r>
              <a:rPr lang="en-US" dirty="0"/>
              <a:t>be disturbed?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C5BCC4-F1FF-3C99-B7F4-6FE128042B8D}"/>
              </a:ext>
            </a:extLst>
          </p:cNvPr>
          <p:cNvSpPr/>
          <p:nvPr/>
        </p:nvSpPr>
        <p:spPr>
          <a:xfrm>
            <a:off x="5244738" y="5665525"/>
            <a:ext cx="986367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26052D-1543-39FA-66DD-6A3BC10BF5E3}"/>
              </a:ext>
            </a:extLst>
          </p:cNvPr>
          <p:cNvCxnSpPr>
            <a:stCxn id="33" idx="0"/>
            <a:endCxn id="9" idx="2"/>
          </p:cNvCxnSpPr>
          <p:nvPr/>
        </p:nvCxnSpPr>
        <p:spPr>
          <a:xfrm flipV="1">
            <a:off x="5737922" y="4930942"/>
            <a:ext cx="0" cy="734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27212D-EDE1-BEDF-176E-924C249D51E1}"/>
              </a:ext>
            </a:extLst>
          </p:cNvPr>
          <p:cNvSpPr txBox="1"/>
          <p:nvPr/>
        </p:nvSpPr>
        <p:spPr>
          <a:xfrm>
            <a:off x="6323047" y="5584545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has no knowledge of the underlying entity.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7D63C-7BAB-80AB-A797-9D304869DB4E}"/>
              </a:ext>
            </a:extLst>
          </p:cNvPr>
          <p:cNvCxnSpPr>
            <a:cxnSpLocks/>
          </p:cNvCxnSpPr>
          <p:nvPr/>
        </p:nvCxnSpPr>
        <p:spPr>
          <a:xfrm>
            <a:off x="8953294" y="3665413"/>
            <a:ext cx="0" cy="157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88A3E2-52A9-AA6B-763E-C6481CE35D26}"/>
              </a:ext>
            </a:extLst>
          </p:cNvPr>
          <p:cNvSpPr txBox="1"/>
          <p:nvPr/>
        </p:nvSpPr>
        <p:spPr>
          <a:xfrm>
            <a:off x="8977821" y="3469010"/>
            <a:ext cx="461665" cy="194380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dynamic answers</a:t>
            </a:r>
          </a:p>
        </p:txBody>
      </p:sp>
    </p:spTree>
    <p:extLst>
      <p:ext uri="{BB962C8B-B14F-4D97-AF65-F5344CB8AC3E}">
        <p14:creationId xmlns:p14="http://schemas.microsoft.com/office/powerpoint/2010/main" val="275776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FBF0-FFF7-42AB-80F5-5853C9E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1"/>
            <a:ext cx="8756587" cy="1274658"/>
          </a:xfrm>
        </p:spPr>
        <p:txBody>
          <a:bodyPr>
            <a:normAutofit/>
          </a:bodyPr>
          <a:lstStyle/>
          <a:p>
            <a:r>
              <a:rPr lang="en-US" sz="2400" b="1" dirty="0"/>
              <a:t>Event</a:t>
            </a:r>
            <a:r>
              <a:rPr lang="en-US" sz="2400" dirty="0"/>
              <a:t>: </a:t>
            </a:r>
            <a:r>
              <a:rPr lang="en-US" altLang="zh-CN" sz="2400" dirty="0"/>
              <a:t>a thing</a:t>
            </a:r>
            <a:r>
              <a:rPr lang="en-US" sz="2400" dirty="0"/>
              <a:t> that happens </a:t>
            </a:r>
          </a:p>
          <a:p>
            <a:r>
              <a:rPr lang="en-US" sz="2400" b="1" dirty="0"/>
              <a:t>Entity</a:t>
            </a:r>
            <a:r>
              <a:rPr lang="en-US" sz="2400" dirty="0"/>
              <a:t>: a thing that participates in an event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8167771-E997-9C03-BE77-66C37B99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</a:t>
            </a:fld>
            <a:endParaRPr lang="en-US"/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A102BE-925E-DD30-F284-CBEB6996A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37" y="3131752"/>
            <a:ext cx="1938532" cy="1947676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3D5333-AA6E-7E6C-5FF4-ACDA5CBC8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735" y="3030630"/>
            <a:ext cx="1938532" cy="1947676"/>
          </a:xfrm>
          <a:prstGeom prst="rect">
            <a:avLst/>
          </a:prstGeom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637FCB0-4F97-E31C-0953-8B8F78B3C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38" y="3294629"/>
            <a:ext cx="1938532" cy="1947676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307E3B-3707-6AB2-0F42-E752A2F4A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11" y="3351966"/>
            <a:ext cx="1938532" cy="1947676"/>
          </a:xfrm>
          <a:prstGeom prst="rect">
            <a:avLst/>
          </a:prstGeom>
        </p:spPr>
      </p:pic>
      <p:pic>
        <p:nvPicPr>
          <p:cNvPr id="24" name="Picture 10" descr="Noise - Free miscellaneous icons">
            <a:extLst>
              <a:ext uri="{FF2B5EF4-FFF2-40B4-BE49-F238E27FC236}">
                <a16:creationId xmlns:a16="http://schemas.microsoft.com/office/drawing/2014/main" id="{39F4CE08-554F-7900-48F2-45F236E83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5"/>
          <a:stretch/>
        </p:blipFill>
        <p:spPr bwMode="auto">
          <a:xfrm rot="13530013">
            <a:off x="8472585" y="3237454"/>
            <a:ext cx="475406" cy="82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62A093-1033-1470-6E3F-1AA9E604DD9D}"/>
              </a:ext>
            </a:extLst>
          </p:cNvPr>
          <p:cNvSpPr txBox="1"/>
          <p:nvPr/>
        </p:nvSpPr>
        <p:spPr>
          <a:xfrm>
            <a:off x="1499074" y="432580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drummer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E6C07B-A8B7-C088-CE50-B2870FAEF5C9}"/>
              </a:ext>
            </a:extLst>
          </p:cNvPr>
          <p:cNvSpPr txBox="1"/>
          <p:nvPr/>
        </p:nvSpPr>
        <p:spPr>
          <a:xfrm>
            <a:off x="3647516" y="43258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cymbal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41E062-A02C-FF5D-9699-FE85F960EC99}"/>
              </a:ext>
            </a:extLst>
          </p:cNvPr>
          <p:cNvSpPr txBox="1"/>
          <p:nvPr/>
        </p:nvSpPr>
        <p:spPr>
          <a:xfrm>
            <a:off x="5685675" y="4325804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drumsticks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14EC66-1FCF-FD72-4D8E-7AB81FE7C480}"/>
              </a:ext>
            </a:extLst>
          </p:cNvPr>
          <p:cNvSpPr txBox="1"/>
          <p:nvPr/>
        </p:nvSpPr>
        <p:spPr>
          <a:xfrm>
            <a:off x="8332185" y="4325804"/>
            <a:ext cx="82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D3ABC-48D1-078A-291B-841D4A8194F4}"/>
              </a:ext>
            </a:extLst>
          </p:cNvPr>
          <p:cNvSpPr txBox="1"/>
          <p:nvPr/>
        </p:nvSpPr>
        <p:spPr>
          <a:xfrm>
            <a:off x="376767" y="6317615"/>
            <a:ext cx="5723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7"/>
              </a:rPr>
              <a:t>[Oxford Languages]</a:t>
            </a:r>
            <a:r>
              <a:rPr lang="en-US" sz="1200" dirty="0"/>
              <a:t>, </a:t>
            </a:r>
            <a:r>
              <a:rPr lang="en-US" sz="1200" dirty="0">
                <a:hlinkClick r:id="rId8"/>
              </a:rPr>
              <a:t>[Speech and Language Processing, </a:t>
            </a:r>
            <a:r>
              <a:rPr lang="en-US" sz="1200" dirty="0" err="1">
                <a:hlinkClick r:id="rId8"/>
              </a:rPr>
              <a:t>Jurafsky</a:t>
            </a:r>
            <a:r>
              <a:rPr lang="en-US" sz="1200" dirty="0">
                <a:hlinkClick r:id="rId8"/>
              </a:rPr>
              <a:t> and Martin]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372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BE7B-0003-00EE-E412-49958C97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D64E-4D81-4059-1A95-7D62CD0F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Very Bad</a:t>
            </a:r>
          </a:p>
        </p:txBody>
      </p:sp>
      <p:graphicFrame>
        <p:nvGraphicFramePr>
          <p:cNvPr id="8" name="Content Placeholder 15">
            <a:extLst>
              <a:ext uri="{FF2B5EF4-FFF2-40B4-BE49-F238E27FC236}">
                <a16:creationId xmlns:a16="http://schemas.microsoft.com/office/drawing/2014/main" id="{C3F76691-BA1B-4617-22B7-CC84BB9A2DEB}"/>
              </a:ext>
            </a:extLst>
          </p:cNvPr>
          <p:cNvGraphicFramePr>
            <a:graphicFrameLocks/>
          </p:cNvGraphicFramePr>
          <p:nvPr/>
        </p:nvGraphicFramePr>
        <p:xfrm>
          <a:off x="1182643" y="2061319"/>
          <a:ext cx="8546573" cy="3928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49173-731F-4755-7651-C6368B01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30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35C8C38-0C3C-198B-C108-D629EAD6B890}"/>
              </a:ext>
            </a:extLst>
          </p:cNvPr>
          <p:cNvSpPr/>
          <p:nvPr/>
        </p:nvSpPr>
        <p:spPr>
          <a:xfrm rot="16200000">
            <a:off x="5076988" y="1403644"/>
            <a:ext cx="366565" cy="4748218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902E7-DCD2-039C-EF95-FEE5491F95CA}"/>
              </a:ext>
            </a:extLst>
          </p:cNvPr>
          <p:cNvSpPr txBox="1"/>
          <p:nvPr/>
        </p:nvSpPr>
        <p:spPr>
          <a:xfrm>
            <a:off x="3413998" y="312566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State-of-the-art LLMs, end-to-end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B970B1-D1C2-81CD-0C89-EBF35365F94C}"/>
              </a:ext>
            </a:extLst>
          </p:cNvPr>
          <p:cNvSpPr txBox="1"/>
          <p:nvPr/>
        </p:nvSpPr>
        <p:spPr>
          <a:xfrm>
            <a:off x="7955007" y="20613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0D40C-4D8C-AC1C-4D6F-231AEF7A314F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9A0450-79B6-BAB3-9D80-E01B49E4A9E4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19BEEB-C7CC-1F32-3DFC-627F11B7B5DA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7A9E0-C778-6B92-3BD4-BCEF72F46A40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pic>
        <p:nvPicPr>
          <p:cNvPr id="15" name="Picture 4" descr="Black Box | Bleach Fan Fiction Wiki | Fandom">
            <a:extLst>
              <a:ext uri="{FF2B5EF4-FFF2-40B4-BE49-F238E27FC236}">
                <a16:creationId xmlns:a16="http://schemas.microsoft.com/office/drawing/2014/main" id="{3E5FCF03-54FF-DBD7-08A8-CCDAE20D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80" y="2099973"/>
            <a:ext cx="992579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9B39D321-4DFA-10FA-CCE8-2A39812D98D0}"/>
              </a:ext>
            </a:extLst>
          </p:cNvPr>
          <p:cNvSpPr/>
          <p:nvPr/>
        </p:nvSpPr>
        <p:spPr>
          <a:xfrm>
            <a:off x="3412063" y="2220885"/>
            <a:ext cx="561243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DFB619-9EFE-DF42-EB6A-D8A152623640}"/>
              </a:ext>
            </a:extLst>
          </p:cNvPr>
          <p:cNvCxnSpPr>
            <a:cxnSpLocks/>
          </p:cNvCxnSpPr>
          <p:nvPr/>
        </p:nvCxnSpPr>
        <p:spPr>
          <a:xfrm>
            <a:off x="4176494" y="2472190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8CA061-077E-2E61-CAE7-6825A6F5A3CD}"/>
              </a:ext>
            </a:extLst>
          </p:cNvPr>
          <p:cNvCxnSpPr>
            <a:cxnSpLocks/>
          </p:cNvCxnSpPr>
          <p:nvPr/>
        </p:nvCxnSpPr>
        <p:spPr>
          <a:xfrm>
            <a:off x="5573494" y="2472190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57129CEF-9A64-3D54-70EF-0CEEEC685577}"/>
              </a:ext>
            </a:extLst>
          </p:cNvPr>
          <p:cNvSpPr/>
          <p:nvPr/>
        </p:nvSpPr>
        <p:spPr>
          <a:xfrm>
            <a:off x="6177608" y="2237187"/>
            <a:ext cx="561243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48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Events with Entities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F5E78-8B2D-154A-7B51-AA1C790C1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644640"/>
              </p:ext>
            </p:extLst>
          </p:nvPr>
        </p:nvGraphicFramePr>
        <p:xfrm>
          <a:off x="1333498" y="3293537"/>
          <a:ext cx="80983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864357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pic>
        <p:nvPicPr>
          <p:cNvPr id="12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9EBB2367-5D59-A127-DF54-728123D8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97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59A660A0-DF1C-04D0-E6A0-8672263A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8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61A8D343-D097-7785-82B1-D7A83A07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5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233949F7-4BCA-4249-7627-BF0A1E99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72" y="2806222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EF28-8E9C-4356-6DBA-AC8A8E5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54E2A-8A95-D143-0FC1-A27EF218A17C}"/>
              </a:ext>
            </a:extLst>
          </p:cNvPr>
          <p:cNvSpPr txBox="1"/>
          <p:nvPr/>
        </p:nvSpPr>
        <p:spPr>
          <a:xfrm>
            <a:off x="9217659" y="632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2024]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70312-7A15-48CF-A66F-17AE1536B6B1}"/>
              </a:ext>
            </a:extLst>
          </p:cNvPr>
          <p:cNvSpPr/>
          <p:nvPr/>
        </p:nvSpPr>
        <p:spPr>
          <a:xfrm>
            <a:off x="1327403" y="2511216"/>
            <a:ext cx="1373464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00E06-C1E7-CBAA-783C-5A36683D0F8B}"/>
              </a:ext>
            </a:extLst>
          </p:cNvPr>
          <p:cNvSpPr/>
          <p:nvPr/>
        </p:nvSpPr>
        <p:spPr>
          <a:xfrm>
            <a:off x="1327403" y="3295387"/>
            <a:ext cx="13734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3C2-D953-9265-0B2A-D7EB138D6A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D0964-D734-7043-0B5E-CBEDE9BF51A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6686B-672B-80F0-5130-50AF296B620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8CFA6D-81F0-F4CA-9FFD-295E7B1E8698}"/>
              </a:ext>
            </a:extLst>
          </p:cNvPr>
          <p:cNvGrpSpPr/>
          <p:nvPr/>
        </p:nvGrpSpPr>
        <p:grpSpPr>
          <a:xfrm>
            <a:off x="2816146" y="1782863"/>
            <a:ext cx="6559707" cy="1090032"/>
            <a:chOff x="1552278" y="3519403"/>
            <a:chExt cx="6559707" cy="10900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86BB1B-0A1C-0C83-E72C-2200370A03A3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27" name="Picture 26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B9F6EE16-7442-0DEE-7242-D323D052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EF351-0107-70E3-7E09-7F82F3FC8DAD}"/>
                </a:ext>
              </a:extLst>
            </p:cNvPr>
            <p:cNvSpPr txBox="1"/>
            <p:nvPr/>
          </p:nvSpPr>
          <p:spPr>
            <a:xfrm>
              <a:off x="2421758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A7AC0-8CB0-9EC4-8F7A-C1222DFA9337}"/>
                </a:ext>
              </a:extLst>
            </p:cNvPr>
            <p:cNvSpPr txBox="1"/>
            <p:nvPr/>
          </p:nvSpPr>
          <p:spPr>
            <a:xfrm>
              <a:off x="4021956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0223D-5032-9DA8-3A62-D54262E332D7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AB5EA1-045A-4380-C2A2-F4BE73F630A5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32" name="Picture 3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359DD99F-7B75-83CA-D37D-08A01A6E9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33" name="Picture 32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9CA14E0D-D6FB-4F0C-D959-736EF911A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34" name="Picture 33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FC685BC0-C4C2-F662-BB19-D1228AF12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pic>
        <p:nvPicPr>
          <p:cNvPr id="3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D0BAD19E-5BB2-0B45-5484-3CEBDF79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70" y="5426322"/>
            <a:ext cx="744435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76129B-69B9-69C7-C871-DAF0C7878A85}"/>
              </a:ext>
            </a:extLst>
          </p:cNvPr>
          <p:cNvSpPr txBox="1"/>
          <p:nvPr/>
        </p:nvSpPr>
        <p:spPr>
          <a:xfrm rot="5400000">
            <a:off x="6161567" y="4753221"/>
            <a:ext cx="63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A4894-AE99-005B-DBC2-DE85974284B8}"/>
              </a:ext>
            </a:extLst>
          </p:cNvPr>
          <p:cNvSpPr txBox="1"/>
          <p:nvPr/>
        </p:nvSpPr>
        <p:spPr>
          <a:xfrm>
            <a:off x="6879505" y="5566871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entity state matrix</a:t>
            </a:r>
          </a:p>
        </p:txBody>
      </p:sp>
      <p:pic>
        <p:nvPicPr>
          <p:cNvPr id="4" name="Picture 4" descr="Black Box | Bleach Fan Fiction Wiki | Fandom">
            <a:extLst>
              <a:ext uri="{FF2B5EF4-FFF2-40B4-BE49-F238E27FC236}">
                <a16:creationId xmlns:a16="http://schemas.microsoft.com/office/drawing/2014/main" id="{8439D09B-11FD-2EA2-832E-956B4005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20" y="5426321"/>
            <a:ext cx="992579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3DF71-6E10-999A-A2E9-5B67847C9C24}"/>
              </a:ext>
            </a:extLst>
          </p:cNvPr>
          <p:cNvCxnSpPr>
            <a:cxnSpLocks/>
          </p:cNvCxnSpPr>
          <p:nvPr/>
        </p:nvCxnSpPr>
        <p:spPr>
          <a:xfrm>
            <a:off x="4013200" y="5733049"/>
            <a:ext cx="1887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D37DEC-645C-8369-6761-53E7DC49F028}"/>
              </a:ext>
            </a:extLst>
          </p:cNvPr>
          <p:cNvSpPr txBox="1"/>
          <p:nvPr/>
        </p:nvSpPr>
        <p:spPr>
          <a:xfrm>
            <a:off x="4033299" y="580142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train/tune/infer</a:t>
            </a:r>
          </a:p>
        </p:txBody>
      </p:sp>
    </p:spTree>
    <p:extLst>
      <p:ext uri="{BB962C8B-B14F-4D97-AF65-F5344CB8AC3E}">
        <p14:creationId xmlns:p14="http://schemas.microsoft.com/office/powerpoint/2010/main" val="167561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/>
      <p:bldP spid="13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Dataset of Entity States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EF28-8E9C-4356-6DBA-AC8A8E5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54E2A-8A95-D143-0FC1-A27EF218A17C}"/>
              </a:ext>
            </a:extLst>
          </p:cNvPr>
          <p:cNvSpPr txBox="1"/>
          <p:nvPr/>
        </p:nvSpPr>
        <p:spPr>
          <a:xfrm>
            <a:off x="8637696" y="632324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[Tandon et al., 2020]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3C2-D953-9265-0B2A-D7EB138D6A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D0964-D734-7043-0B5E-CBEDE9BF51A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6686B-672B-80F0-5130-50AF296B620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9809F8-4F92-4A12-2101-4FA92C2BF877}"/>
              </a:ext>
            </a:extLst>
          </p:cNvPr>
          <p:cNvGraphicFramePr>
            <a:graphicFrameLocks noGrp="1"/>
          </p:cNvGraphicFramePr>
          <p:nvPr/>
        </p:nvGraphicFramePr>
        <p:xfrm>
          <a:off x="1333498" y="3293537"/>
          <a:ext cx="809836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864357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drummer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preparing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preparing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in action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preparing</a:t>
                      </a:r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player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151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noise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sound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06034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pic>
        <p:nvPicPr>
          <p:cNvPr id="8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5C3E2258-BD13-77EE-0C21-228C4E1CC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97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4CCE1619-EBF7-A0A7-4FB5-007FBAA2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8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243494F9-4ACE-8F46-BB34-F38D39BB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5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D0ADFDEB-6B99-C9EF-F664-5AA2581A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72" y="2806222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93C687-E242-E7F6-A689-BE5C7D549762}"/>
              </a:ext>
            </a:extLst>
          </p:cNvPr>
          <p:cNvSpPr/>
          <p:nvPr/>
        </p:nvSpPr>
        <p:spPr>
          <a:xfrm>
            <a:off x="1327403" y="2511216"/>
            <a:ext cx="1373464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31D3F-A0AD-D1BE-F883-FC26AE30DF04}"/>
              </a:ext>
            </a:extLst>
          </p:cNvPr>
          <p:cNvSpPr/>
          <p:nvPr/>
        </p:nvSpPr>
        <p:spPr>
          <a:xfrm>
            <a:off x="1327403" y="3295387"/>
            <a:ext cx="13734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7931-1972-27F0-180B-A5B1F26D9899}"/>
              </a:ext>
            </a:extLst>
          </p:cNvPr>
          <p:cNvSpPr txBox="1">
            <a:spLocks/>
          </p:cNvSpPr>
          <p:nvPr/>
        </p:nvSpPr>
        <p:spPr>
          <a:xfrm>
            <a:off x="1261872" y="5589461"/>
            <a:ext cx="6887295" cy="516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Need canonicalization / symbolization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AABBB1-2F63-FC7A-85DF-506F5486B64A}"/>
              </a:ext>
            </a:extLst>
          </p:cNvPr>
          <p:cNvGrpSpPr/>
          <p:nvPr/>
        </p:nvGrpSpPr>
        <p:grpSpPr>
          <a:xfrm>
            <a:off x="2816146" y="1782863"/>
            <a:ext cx="6559707" cy="1090032"/>
            <a:chOff x="1552278" y="3519403"/>
            <a:chExt cx="6559707" cy="10900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CA816E-900A-8C6A-FA5B-ACD0B408C325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12" name="Picture 1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C29D8390-E6CA-1E42-D9A3-C118911A0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A9E709-EAB2-22F6-F5DF-18989F6101C7}"/>
                </a:ext>
              </a:extLst>
            </p:cNvPr>
            <p:cNvSpPr txBox="1"/>
            <p:nvPr/>
          </p:nvSpPr>
          <p:spPr>
            <a:xfrm>
              <a:off x="2421758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31F34D-5A38-5F83-2315-8A8A461A5FC4}"/>
                </a:ext>
              </a:extLst>
            </p:cNvPr>
            <p:cNvSpPr txBox="1"/>
            <p:nvPr/>
          </p:nvSpPr>
          <p:spPr>
            <a:xfrm>
              <a:off x="4021956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F6BFFB-DF50-3D95-DCCE-A1EE0DEF56E2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5955DA-477A-E96A-63FF-3ADC8FC26584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21" name="Picture 20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F133A3DA-87C7-CB21-1814-5F87AC11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25" name="Picture 24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444DC3D2-D37D-BDB0-FB63-BAF4315B3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26" name="Picture 25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0576F169-FB4A-3296-D4F3-F9536C11E1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4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Canonicalizing Entities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EF28-8E9C-4356-6DBA-AC8A8E5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33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3C2-D953-9265-0B2A-D7EB138D6A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D0964-D734-7043-0B5E-CBEDE9BF51A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6686B-672B-80F0-5130-50AF296B620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74D67-B853-44D2-ED8C-747E06F494E4}"/>
              </a:ext>
            </a:extLst>
          </p:cNvPr>
          <p:cNvSpPr txBox="1"/>
          <p:nvPr/>
        </p:nvSpPr>
        <p:spPr>
          <a:xfrm>
            <a:off x="9217659" y="632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2024]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847AA74-0E14-F09C-CCE4-EA420B228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562505"/>
          </a:xfrm>
        </p:spPr>
        <p:txBody>
          <a:bodyPr>
            <a:normAutofit/>
          </a:bodyPr>
          <a:lstStyle/>
          <a:p>
            <a:r>
              <a:rPr lang="en-US" sz="2200" dirty="0"/>
              <a:t>Few-shot prompting with explanation</a:t>
            </a:r>
          </a:p>
        </p:txBody>
      </p:sp>
      <p:pic>
        <p:nvPicPr>
          <p:cNvPr id="12" name="Picture 2" descr="User - Free user icons">
            <a:extLst>
              <a:ext uri="{FF2B5EF4-FFF2-40B4-BE49-F238E27FC236}">
                <a16:creationId xmlns:a16="http://schemas.microsoft.com/office/drawing/2014/main" id="{804E2849-5BD9-7663-3CC4-D7D3F0D7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470148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90788B-00F7-82BC-F5CD-F6D101D219D8}"/>
              </a:ext>
            </a:extLst>
          </p:cNvPr>
          <p:cNvSpPr/>
          <p:nvPr/>
        </p:nvSpPr>
        <p:spPr>
          <a:xfrm>
            <a:off x="3613396" y="2572787"/>
            <a:ext cx="1157565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bowl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FA6784-DE75-CF41-5117-9D83F12B6BEA}"/>
              </a:ext>
            </a:extLst>
          </p:cNvPr>
          <p:cNvSpPr/>
          <p:nvPr/>
        </p:nvSpPr>
        <p:spPr>
          <a:xfrm>
            <a:off x="4968063" y="2572787"/>
            <a:ext cx="12083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7F5D3B-3D67-0131-A262-E7B0EF0AF3B1}"/>
              </a:ext>
            </a:extLst>
          </p:cNvPr>
          <p:cNvSpPr/>
          <p:nvPr/>
        </p:nvSpPr>
        <p:spPr>
          <a:xfrm>
            <a:off x="3500961" y="2438400"/>
            <a:ext cx="2810933" cy="605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8370F1-9DBC-7DE1-1AAF-BD1916E90D95}"/>
              </a:ext>
            </a:extLst>
          </p:cNvPr>
          <p:cNvSpPr/>
          <p:nvPr/>
        </p:nvSpPr>
        <p:spPr>
          <a:xfrm>
            <a:off x="6616694" y="2572787"/>
            <a:ext cx="1157565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colander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88FDC8-AFCA-9F01-44E3-3D51E126228F}"/>
              </a:ext>
            </a:extLst>
          </p:cNvPr>
          <p:cNvSpPr/>
          <p:nvPr/>
        </p:nvSpPr>
        <p:spPr>
          <a:xfrm>
            <a:off x="8199961" y="2572787"/>
            <a:ext cx="12083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AC0420-9B12-F0EF-F95E-D8EAC3F54022}"/>
              </a:ext>
            </a:extLst>
          </p:cNvPr>
          <p:cNvSpPr/>
          <p:nvPr/>
        </p:nvSpPr>
        <p:spPr>
          <a:xfrm>
            <a:off x="6504259" y="2438400"/>
            <a:ext cx="1357035" cy="605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6BD90C9-7552-819C-9C9D-C82D09A93D92}"/>
              </a:ext>
            </a:extLst>
          </p:cNvPr>
          <p:cNvSpPr/>
          <p:nvPr/>
        </p:nvSpPr>
        <p:spPr>
          <a:xfrm>
            <a:off x="8122579" y="2438400"/>
            <a:ext cx="1357035" cy="605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croll: Horizontal 26">
            <a:extLst>
              <a:ext uri="{FF2B5EF4-FFF2-40B4-BE49-F238E27FC236}">
                <a16:creationId xmlns:a16="http://schemas.microsoft.com/office/drawing/2014/main" id="{95C9E484-7C1D-8256-FAA8-53E751F9C521}"/>
              </a:ext>
            </a:extLst>
          </p:cNvPr>
          <p:cNvSpPr/>
          <p:nvPr/>
        </p:nvSpPr>
        <p:spPr>
          <a:xfrm>
            <a:off x="2096735" y="2470148"/>
            <a:ext cx="1113366" cy="56250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36A4D1-7687-07B0-EE03-388DDC26A581}"/>
              </a:ext>
            </a:extLst>
          </p:cNvPr>
          <p:cNvSpPr txBox="1"/>
          <p:nvPr/>
        </p:nvSpPr>
        <p:spPr>
          <a:xfrm>
            <a:off x="2096735" y="31114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5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7462C318-010B-8F6F-372B-B1ECD352963A}"/>
              </a:ext>
            </a:extLst>
          </p:cNvPr>
          <p:cNvSpPr/>
          <p:nvPr/>
        </p:nvSpPr>
        <p:spPr>
          <a:xfrm>
            <a:off x="2102204" y="3572058"/>
            <a:ext cx="6556022" cy="641465"/>
          </a:xfrm>
          <a:prstGeom prst="wedgeRoundRectCallout">
            <a:avLst>
              <a:gd name="adj1" fmla="val -51845"/>
              <a:gd name="adj2" fmla="val -4450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Bowl</a:t>
            </a:r>
            <a:r>
              <a:rPr lang="en-US" dirty="0"/>
              <a:t> and </a:t>
            </a:r>
            <a:r>
              <a:rPr lang="en-US" b="1" dirty="0"/>
              <a:t>container</a:t>
            </a:r>
            <a:r>
              <a:rPr lang="en-US" dirty="0"/>
              <a:t> refer to the same entity because… </a:t>
            </a:r>
            <a:br>
              <a:rPr lang="en-US" dirty="0"/>
            </a:br>
            <a:r>
              <a:rPr lang="en-US" dirty="0"/>
              <a:t>Neither </a:t>
            </a:r>
            <a:r>
              <a:rPr lang="en-US" b="1" dirty="0"/>
              <a:t>colander</a:t>
            </a:r>
            <a:r>
              <a:rPr lang="en-US" dirty="0"/>
              <a:t> nor </a:t>
            </a:r>
            <a:r>
              <a:rPr lang="en-US" b="1" dirty="0"/>
              <a:t>pan</a:t>
            </a:r>
            <a:r>
              <a:rPr lang="en-US" dirty="0"/>
              <a:t> is a </a:t>
            </a:r>
            <a:r>
              <a:rPr lang="en-US" b="1" dirty="0"/>
              <a:t>container</a:t>
            </a:r>
            <a:r>
              <a:rPr lang="en-US" dirty="0"/>
              <a:t> because…</a:t>
            </a:r>
          </a:p>
        </p:txBody>
      </p:sp>
      <p:pic>
        <p:nvPicPr>
          <p:cNvPr id="32" name="Picture 4" descr="Black Box | Bleach Fan Fiction Wiki | Fandom">
            <a:extLst>
              <a:ext uri="{FF2B5EF4-FFF2-40B4-BE49-F238E27FC236}">
                <a16:creationId xmlns:a16="http://schemas.microsoft.com/office/drawing/2014/main" id="{5EBF5A7A-B812-D86D-B0D8-9B02CAC0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0000" l="10000" r="90000">
                        <a14:foregroundMark x1="49688" y1="7500" x2="49688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589287"/>
            <a:ext cx="1024865" cy="7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CC37400-05DA-7BF5-76F6-B34FCA07E15D}"/>
              </a:ext>
            </a:extLst>
          </p:cNvPr>
          <p:cNvSpPr/>
          <p:nvPr/>
        </p:nvSpPr>
        <p:spPr>
          <a:xfrm>
            <a:off x="3613396" y="4746081"/>
            <a:ext cx="1235482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drummer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F003BE-512D-07C4-A874-3AE819F36BF6}"/>
              </a:ext>
            </a:extLst>
          </p:cNvPr>
          <p:cNvSpPr/>
          <p:nvPr/>
        </p:nvSpPr>
        <p:spPr>
          <a:xfrm>
            <a:off x="5110163" y="4746081"/>
            <a:ext cx="10662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55FD84D-5522-7E6D-F1F7-31AC982417DA}"/>
              </a:ext>
            </a:extLst>
          </p:cNvPr>
          <p:cNvSpPr/>
          <p:nvPr/>
        </p:nvSpPr>
        <p:spPr>
          <a:xfrm>
            <a:off x="3500961" y="4611694"/>
            <a:ext cx="2810933" cy="605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BC5E81E-C25F-B793-EC48-34BD72AA0B39}"/>
              </a:ext>
            </a:extLst>
          </p:cNvPr>
          <p:cNvSpPr/>
          <p:nvPr/>
        </p:nvSpPr>
        <p:spPr>
          <a:xfrm>
            <a:off x="6616694" y="4746081"/>
            <a:ext cx="1157565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E27C57-A0CD-63CC-D714-272FD6D11C89}"/>
              </a:ext>
            </a:extLst>
          </p:cNvPr>
          <p:cNvSpPr/>
          <p:nvPr/>
        </p:nvSpPr>
        <p:spPr>
          <a:xfrm>
            <a:off x="8199961" y="4746081"/>
            <a:ext cx="12083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5C0B0EF-3DBB-2B25-25D1-265DE4DC0438}"/>
              </a:ext>
            </a:extLst>
          </p:cNvPr>
          <p:cNvSpPr/>
          <p:nvPr/>
        </p:nvSpPr>
        <p:spPr>
          <a:xfrm>
            <a:off x="6504259" y="4611694"/>
            <a:ext cx="2975355" cy="60532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croll: Horizontal 48">
            <a:extLst>
              <a:ext uri="{FF2B5EF4-FFF2-40B4-BE49-F238E27FC236}">
                <a16:creationId xmlns:a16="http://schemas.microsoft.com/office/drawing/2014/main" id="{4B745A67-3DE6-91BE-7E00-7C3147F4F9DC}"/>
              </a:ext>
            </a:extLst>
          </p:cNvPr>
          <p:cNvSpPr/>
          <p:nvPr/>
        </p:nvSpPr>
        <p:spPr>
          <a:xfrm>
            <a:off x="2096735" y="4643442"/>
            <a:ext cx="1113366" cy="56250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drums</a:t>
            </a:r>
          </a:p>
        </p:txBody>
      </p: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BA37EAEA-45B0-096B-0958-0097961ABFC8}"/>
              </a:ext>
            </a:extLst>
          </p:cNvPr>
          <p:cNvSpPr/>
          <p:nvPr/>
        </p:nvSpPr>
        <p:spPr>
          <a:xfrm>
            <a:off x="2096736" y="5449400"/>
            <a:ext cx="6561490" cy="641465"/>
          </a:xfrm>
          <a:prstGeom prst="wedgeRoundRectCallout">
            <a:avLst>
              <a:gd name="adj1" fmla="val -51845"/>
              <a:gd name="adj2" fmla="val -4450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Drummer</a:t>
            </a:r>
            <a:r>
              <a:rPr lang="en-US" dirty="0"/>
              <a:t> and </a:t>
            </a:r>
            <a:r>
              <a:rPr lang="en-US" b="1" dirty="0"/>
              <a:t>player</a:t>
            </a:r>
            <a:r>
              <a:rPr lang="en-US" dirty="0"/>
              <a:t> refer to the same entity because…</a:t>
            </a:r>
          </a:p>
          <a:p>
            <a:r>
              <a:rPr lang="en-US" b="1" dirty="0"/>
              <a:t>Noise</a:t>
            </a:r>
            <a:r>
              <a:rPr lang="en-US" dirty="0"/>
              <a:t> and </a:t>
            </a:r>
            <a:r>
              <a:rPr lang="en-US" b="1" dirty="0"/>
              <a:t>sound</a:t>
            </a:r>
            <a:r>
              <a:rPr lang="en-US" dirty="0"/>
              <a:t> refer to the same entity because…</a:t>
            </a:r>
          </a:p>
        </p:txBody>
      </p:sp>
    </p:spTree>
    <p:extLst>
      <p:ext uri="{BB962C8B-B14F-4D97-AF65-F5344CB8AC3E}">
        <p14:creationId xmlns:p14="http://schemas.microsoft.com/office/powerpoint/2010/main" val="28897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8" grpId="0"/>
      <p:bldP spid="30" grpId="0" animBg="1"/>
      <p:bldP spid="33" grpId="0" animBg="1"/>
      <p:bldP spid="34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6CDB-23BF-3207-F0F5-A0F3E783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7F60-F754-47C7-F16A-F5F4929E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Improved Dataset of Entity States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95594A-8CC4-35AC-7B3D-D5B7267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197668"/>
              </p:ext>
            </p:extLst>
          </p:nvPr>
        </p:nvGraphicFramePr>
        <p:xfrm>
          <a:off x="1333498" y="3293537"/>
          <a:ext cx="8098365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864357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 /</a:t>
                      </a:r>
                    </a:p>
                    <a:p>
                      <a:r>
                        <a:rPr lang="en-US" dirty="0"/>
                        <a:t>person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 / sound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pic>
        <p:nvPicPr>
          <p:cNvPr id="12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67E91592-4761-7D7B-7EF9-D44C9F8A2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97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A1116802-9F93-7463-40CC-16747A10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8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DF11D8E5-8B32-97D2-4DEE-05812A05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5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E1687FEA-4694-330C-F409-E04324794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72" y="2806222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7C45C-0839-7A30-D6D3-3FDE496A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4CC2E-361A-CFFA-85B5-8A682BF93285}"/>
              </a:ext>
            </a:extLst>
          </p:cNvPr>
          <p:cNvSpPr txBox="1"/>
          <p:nvPr/>
        </p:nvSpPr>
        <p:spPr>
          <a:xfrm>
            <a:off x="9217659" y="632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2024]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9E5330-6D9D-9A3B-FE86-0CE738F58818}"/>
              </a:ext>
            </a:extLst>
          </p:cNvPr>
          <p:cNvSpPr/>
          <p:nvPr/>
        </p:nvSpPr>
        <p:spPr>
          <a:xfrm>
            <a:off x="1327403" y="2511216"/>
            <a:ext cx="1373464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6921B1-E69E-C248-B6FC-CA3636C8771F}"/>
              </a:ext>
            </a:extLst>
          </p:cNvPr>
          <p:cNvSpPr/>
          <p:nvPr/>
        </p:nvSpPr>
        <p:spPr>
          <a:xfrm>
            <a:off x="1327403" y="3295387"/>
            <a:ext cx="13734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8C8D9B-C231-EC3C-D478-72DB9FDB94B2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0E5A8A-0882-F55F-17FB-7CD8E68513C3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DA6944-3507-4A2F-B65A-FD0064DD1CE8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57FE33-8CBD-49D6-143E-4AAF3DCEA46C}"/>
              </a:ext>
            </a:extLst>
          </p:cNvPr>
          <p:cNvGrpSpPr/>
          <p:nvPr/>
        </p:nvGrpSpPr>
        <p:grpSpPr>
          <a:xfrm>
            <a:off x="2816146" y="1782863"/>
            <a:ext cx="6559707" cy="1090032"/>
            <a:chOff x="1552278" y="3519403"/>
            <a:chExt cx="6559707" cy="10900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FB1405-F137-03A9-79FE-61E1D45D2146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27" name="Picture 26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B13FA49D-5833-7851-51FC-B9461EDA6F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92D9ED-AC64-A25C-2AEE-C341EF77D526}"/>
                </a:ext>
              </a:extLst>
            </p:cNvPr>
            <p:cNvSpPr txBox="1"/>
            <p:nvPr/>
          </p:nvSpPr>
          <p:spPr>
            <a:xfrm>
              <a:off x="2421758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7E3EFA-BEB0-EC39-D5FC-102B2EC3F34D}"/>
                </a:ext>
              </a:extLst>
            </p:cNvPr>
            <p:cNvSpPr txBox="1"/>
            <p:nvPr/>
          </p:nvSpPr>
          <p:spPr>
            <a:xfrm>
              <a:off x="4021956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4E91-29D3-AB16-068E-F846AC169D66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CB8BA7-B6D4-523D-0C63-29421EB4427A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32" name="Picture 3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B6E303FD-AF5D-7482-A4F2-59F07213B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33" name="Picture 32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8588F7A8-550C-BA67-3739-307BDBE63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34" name="Picture 33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F937346B-DD7B-B67C-C5F4-2244B1CBC5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4B25D21-B947-95EB-AEEC-BAD36B56897B}"/>
              </a:ext>
            </a:extLst>
          </p:cNvPr>
          <p:cNvSpPr txBox="1"/>
          <p:nvPr/>
        </p:nvSpPr>
        <p:spPr>
          <a:xfrm>
            <a:off x="1141137" y="5544732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mentions are canonicalized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262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8BA8A-7431-AE88-8AA7-0F1108B11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2651-6174-2F40-AF06-53C04981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Annotations of Entity Salience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923A8-E51E-BC32-DBDF-9542B977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3BE9D-648C-2FC8-5B1B-FFE26FBE82C8}"/>
              </a:ext>
            </a:extLst>
          </p:cNvPr>
          <p:cNvSpPr txBox="1"/>
          <p:nvPr/>
        </p:nvSpPr>
        <p:spPr>
          <a:xfrm>
            <a:off x="9217659" y="632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2024]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445216-EE84-1E76-34DA-DEC3BDC36060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756580-4332-A3E9-BDDD-8100B0095E2F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5FD258-02F0-5839-1CD8-1E378BE8E5AF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D5702E9-75C9-9462-E7FF-DB0B8454318B}"/>
              </a:ext>
            </a:extLst>
          </p:cNvPr>
          <p:cNvGrpSpPr/>
          <p:nvPr/>
        </p:nvGrpSpPr>
        <p:grpSpPr>
          <a:xfrm>
            <a:off x="2855130" y="1742574"/>
            <a:ext cx="6559707" cy="1090032"/>
            <a:chOff x="1552278" y="3519403"/>
            <a:chExt cx="6559707" cy="10900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9168E3-EB80-EE9C-3B33-7E9121954F20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7" name="Picture 6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A7DECBB9-C16E-34E7-1B5B-FAFD7889DE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F04C9-3BCF-8120-AC39-E5C9C15B3B40}"/>
                </a:ext>
              </a:extLst>
            </p:cNvPr>
            <p:cNvSpPr txBox="1"/>
            <p:nvPr/>
          </p:nvSpPr>
          <p:spPr>
            <a:xfrm>
              <a:off x="2421758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13F4FB-473A-92A7-EFC9-7EC4B0874ADE}"/>
                </a:ext>
              </a:extLst>
            </p:cNvPr>
            <p:cNvSpPr txBox="1"/>
            <p:nvPr/>
          </p:nvSpPr>
          <p:spPr>
            <a:xfrm>
              <a:off x="4021956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BBC09A-E14F-DBDA-5564-921A8B297AA9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E5B603-6BA7-C7F7-4F1D-3CDC6519C6E5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18" name="Picture 17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B657BC09-6DD9-FE8B-0A0B-EBA9A60636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20" name="Picture 19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B187732E-5265-E824-A612-5725B20BF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35" name="Picture 34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E507479E-14F9-79EA-E3DD-6A399E5A3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192B771A-83C5-54B9-3734-4871CF927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66834"/>
              </p:ext>
            </p:extLst>
          </p:nvPr>
        </p:nvGraphicFramePr>
        <p:xfrm>
          <a:off x="3769941" y="5481613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A5FD666-4B44-DD0E-D4F9-20F4334D5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57588"/>
              </p:ext>
            </p:extLst>
          </p:nvPr>
        </p:nvGraphicFramePr>
        <p:xfrm>
          <a:off x="3769941" y="3201938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3827C46-1B54-4B16-159B-AECBE2163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120321"/>
              </p:ext>
            </p:extLst>
          </p:nvPr>
        </p:nvGraphicFramePr>
        <p:xfrm>
          <a:off x="3769941" y="4467760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finger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9F1FD88F-C094-0136-523C-724A46CB5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4693"/>
              </p:ext>
            </p:extLst>
          </p:nvPr>
        </p:nvGraphicFramePr>
        <p:xfrm>
          <a:off x="3769941" y="5852453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sticks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E9A4160-050F-5CE6-925E-AAC82BA63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985834"/>
              </p:ext>
            </p:extLst>
          </p:nvPr>
        </p:nvGraphicFramePr>
        <p:xfrm>
          <a:off x="3769941" y="3572778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2BC031E3-57BD-5B92-C799-DD6968C6C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77432"/>
              </p:ext>
            </p:extLst>
          </p:nvPr>
        </p:nvGraphicFramePr>
        <p:xfrm>
          <a:off x="5467666" y="5481613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02795260-5053-F317-B45A-A38E857D0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151031"/>
              </p:ext>
            </p:extLst>
          </p:nvPr>
        </p:nvGraphicFramePr>
        <p:xfrm>
          <a:off x="5467666" y="5022512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FFC7489-5B79-A768-2E06-C636320AF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3572"/>
              </p:ext>
            </p:extLst>
          </p:nvPr>
        </p:nvGraphicFramePr>
        <p:xfrm>
          <a:off x="5467665" y="3942110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finger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F6E1A52-6229-7B9B-F885-AD3847F80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89115"/>
              </p:ext>
            </p:extLst>
          </p:nvPr>
        </p:nvGraphicFramePr>
        <p:xfrm>
          <a:off x="5467666" y="5852453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sticks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71BA398-C4D2-A7F8-6B72-188C66C2A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7336"/>
              </p:ext>
            </p:extLst>
          </p:nvPr>
        </p:nvGraphicFramePr>
        <p:xfrm>
          <a:off x="5467665" y="3201938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5FD83E1-E915-4039-54C3-883C8D079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44702"/>
              </p:ext>
            </p:extLst>
          </p:nvPr>
        </p:nvGraphicFramePr>
        <p:xfrm>
          <a:off x="7373364" y="5667033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751585C9-D6CA-B802-3B03-E5613D6C0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24485"/>
              </p:ext>
            </p:extLst>
          </p:nvPr>
        </p:nvGraphicFramePr>
        <p:xfrm>
          <a:off x="7373365" y="4075397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746D1E6-5651-7FB4-500B-4ECAEA581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98395"/>
              </p:ext>
            </p:extLst>
          </p:nvPr>
        </p:nvGraphicFramePr>
        <p:xfrm>
          <a:off x="7373365" y="3697204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finger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D353ED2-2B24-322E-7B6C-9C68DE08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87692"/>
              </p:ext>
            </p:extLst>
          </p:nvPr>
        </p:nvGraphicFramePr>
        <p:xfrm>
          <a:off x="7373364" y="4573426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sticks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B2DC922-D28F-7C40-52A1-EDA7456C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7471"/>
              </p:ext>
            </p:extLst>
          </p:nvPr>
        </p:nvGraphicFramePr>
        <p:xfrm>
          <a:off x="7373365" y="3196579"/>
          <a:ext cx="11883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321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85DCBE6-6C68-1221-1BF6-C6180FB2C56C}"/>
              </a:ext>
            </a:extLst>
          </p:cNvPr>
          <p:cNvCxnSpPr>
            <a:cxnSpLocks/>
          </p:cNvCxnSpPr>
          <p:nvPr/>
        </p:nvCxnSpPr>
        <p:spPr>
          <a:xfrm>
            <a:off x="1069848" y="4971698"/>
            <a:ext cx="8503920" cy="142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770A8A-25FD-42D6-C63B-D833695BDCA6}"/>
              </a:ext>
            </a:extLst>
          </p:cNvPr>
          <p:cNvCxnSpPr>
            <a:cxnSpLocks/>
          </p:cNvCxnSpPr>
          <p:nvPr/>
        </p:nvCxnSpPr>
        <p:spPr>
          <a:xfrm>
            <a:off x="1822320" y="4980843"/>
            <a:ext cx="0" cy="47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2199123-3342-F9EA-1E15-718A8DE5D522}"/>
              </a:ext>
            </a:extLst>
          </p:cNvPr>
          <p:cNvSpPr txBox="1"/>
          <p:nvPr/>
        </p:nvSpPr>
        <p:spPr>
          <a:xfrm>
            <a:off x="1034925" y="503284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EE59222-8C11-7ADB-0A47-53D5FB03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896" y="2832606"/>
            <a:ext cx="7545977" cy="43513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 b="0" i="0" u="none" strike="noStrike" baseline="0" dirty="0">
                <a:latin typeface="+mj-lt"/>
              </a:rPr>
              <a:t>Salience</a:t>
            </a:r>
          </a:p>
          <a:p>
            <a:pPr marL="34290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34290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/>
          </a:p>
          <a:p>
            <a:pPr marL="34290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34290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342900" indent="-3429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43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Predicting Entity States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5F5E78-8B2D-154A-7B51-AA1C790C12E6}"/>
              </a:ext>
            </a:extLst>
          </p:cNvPr>
          <p:cNvGraphicFramePr>
            <a:graphicFrameLocks noGrp="1"/>
          </p:cNvGraphicFramePr>
          <p:nvPr/>
        </p:nvGraphicFramePr>
        <p:xfrm>
          <a:off x="1333498" y="3293537"/>
          <a:ext cx="80983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864357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STATES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pic>
        <p:nvPicPr>
          <p:cNvPr id="12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9EBB2367-5D59-A127-DF54-728123D86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97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59A660A0-DF1C-04D0-E6A0-8672263AB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38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61A8D343-D097-7785-82B1-D7A83A07B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725" y="2804850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lock Icon Vector Art, Icons, and Graphics for Free Download">
            <a:extLst>
              <a:ext uri="{FF2B5EF4-FFF2-40B4-BE49-F238E27FC236}">
                <a16:creationId xmlns:a16="http://schemas.microsoft.com/office/drawing/2014/main" id="{233949F7-4BCA-4249-7627-BF0A1E99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472" y="2806222"/>
            <a:ext cx="39878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EF28-8E9C-4356-6DBA-AC8A8E5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54E2A-8A95-D143-0FC1-A27EF218A17C}"/>
              </a:ext>
            </a:extLst>
          </p:cNvPr>
          <p:cNvSpPr txBox="1"/>
          <p:nvPr/>
        </p:nvSpPr>
        <p:spPr>
          <a:xfrm>
            <a:off x="9217659" y="63232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2024]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670312-7A15-48CF-A66F-17AE1536B6B1}"/>
              </a:ext>
            </a:extLst>
          </p:cNvPr>
          <p:cNvSpPr/>
          <p:nvPr/>
        </p:nvSpPr>
        <p:spPr>
          <a:xfrm>
            <a:off x="1327403" y="2511216"/>
            <a:ext cx="1373464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800E06-C1E7-CBAA-783C-5A36683D0F8B}"/>
              </a:ext>
            </a:extLst>
          </p:cNvPr>
          <p:cNvSpPr/>
          <p:nvPr/>
        </p:nvSpPr>
        <p:spPr>
          <a:xfrm>
            <a:off x="1327403" y="3295387"/>
            <a:ext cx="13734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3C2-D953-9265-0B2A-D7EB138D6A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D0964-D734-7043-0B5E-CBEDE9BF51A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6686B-672B-80F0-5130-50AF296B620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8CFA6D-81F0-F4CA-9FFD-295E7B1E8698}"/>
              </a:ext>
            </a:extLst>
          </p:cNvPr>
          <p:cNvGrpSpPr/>
          <p:nvPr/>
        </p:nvGrpSpPr>
        <p:grpSpPr>
          <a:xfrm>
            <a:off x="2816146" y="1782863"/>
            <a:ext cx="6559707" cy="1090032"/>
            <a:chOff x="1552278" y="3519403"/>
            <a:chExt cx="6559707" cy="10900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886BB1B-0A1C-0C83-E72C-2200370A03A3}"/>
                </a:ext>
              </a:extLst>
            </p:cNvPr>
            <p:cNvSpPr txBox="1"/>
            <p:nvPr/>
          </p:nvSpPr>
          <p:spPr>
            <a:xfrm>
              <a:off x="3924074" y="3519403"/>
              <a:ext cx="2015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Play the drums</a:t>
              </a:r>
            </a:p>
          </p:txBody>
        </p:sp>
        <p:pic>
          <p:nvPicPr>
            <p:cNvPr id="27" name="Picture 26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B9F6EE16-7442-0DEE-7242-D323D052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182" b="58599"/>
            <a:stretch/>
          </p:blipFill>
          <p:spPr>
            <a:xfrm>
              <a:off x="1552278" y="3888735"/>
              <a:ext cx="6454648" cy="35136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3EF351-0107-70E3-7E09-7F82F3FC8DAD}"/>
                </a:ext>
              </a:extLst>
            </p:cNvPr>
            <p:cNvSpPr txBox="1"/>
            <p:nvPr/>
          </p:nvSpPr>
          <p:spPr>
            <a:xfrm>
              <a:off x="2421758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2A7AC0-8CB0-9EC4-8F7A-C1222DFA9337}"/>
                </a:ext>
              </a:extLst>
            </p:cNvPr>
            <p:cNvSpPr txBox="1"/>
            <p:nvPr/>
          </p:nvSpPr>
          <p:spPr>
            <a:xfrm>
              <a:off x="4021956" y="4240103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a drum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F0223D-5032-9DA8-3A62-D54262E332D7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AB5EA1-045A-4380-C2A2-F4BE73F630A5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32" name="Picture 3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359DD99F-7B75-83CA-D37D-08A01A6E9E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3678" y="4314086"/>
              <a:ext cx="431801" cy="258234"/>
            </a:xfrm>
            <a:prstGeom prst="rect">
              <a:avLst/>
            </a:prstGeom>
          </p:spPr>
        </p:pic>
        <p:pic>
          <p:nvPicPr>
            <p:cNvPr id="33" name="Picture 32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9CA14E0D-D6FB-4F0C-D959-736EF911A7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46507" y="4314086"/>
              <a:ext cx="431801" cy="258234"/>
            </a:xfrm>
            <a:prstGeom prst="rect">
              <a:avLst/>
            </a:prstGeom>
          </p:spPr>
        </p:pic>
        <p:pic>
          <p:nvPicPr>
            <p:cNvPr id="34" name="Picture 33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FC685BC0-C4C2-F662-BB19-D1228AF12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pic>
        <p:nvPicPr>
          <p:cNvPr id="3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D0BAD19E-5BB2-0B45-5484-3CEBDF79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470" y="5426322"/>
            <a:ext cx="744435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76129B-69B9-69C7-C871-DAF0C7878A85}"/>
              </a:ext>
            </a:extLst>
          </p:cNvPr>
          <p:cNvSpPr txBox="1"/>
          <p:nvPr/>
        </p:nvSpPr>
        <p:spPr>
          <a:xfrm rot="5400000">
            <a:off x="6161567" y="4753221"/>
            <a:ext cx="63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A4894-AE99-005B-DBC2-DE85974284B8}"/>
              </a:ext>
            </a:extLst>
          </p:cNvPr>
          <p:cNvSpPr txBox="1"/>
          <p:nvPr/>
        </p:nvSpPr>
        <p:spPr>
          <a:xfrm>
            <a:off x="6879505" y="5566871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entity state matrix</a:t>
            </a:r>
          </a:p>
        </p:txBody>
      </p:sp>
      <p:pic>
        <p:nvPicPr>
          <p:cNvPr id="4" name="Picture 4" descr="Black Box | Bleach Fan Fiction Wiki | Fandom">
            <a:extLst>
              <a:ext uri="{FF2B5EF4-FFF2-40B4-BE49-F238E27FC236}">
                <a16:creationId xmlns:a16="http://schemas.microsoft.com/office/drawing/2014/main" id="{8439D09B-11FD-2EA2-832E-956B4005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120" y="5426321"/>
            <a:ext cx="992579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83DF71-6E10-999A-A2E9-5B67847C9C24}"/>
              </a:ext>
            </a:extLst>
          </p:cNvPr>
          <p:cNvCxnSpPr>
            <a:cxnSpLocks/>
          </p:cNvCxnSpPr>
          <p:nvPr/>
        </p:nvCxnSpPr>
        <p:spPr>
          <a:xfrm>
            <a:off x="4013200" y="5733049"/>
            <a:ext cx="18872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D37DEC-645C-8369-6761-53E7DC49F028}"/>
              </a:ext>
            </a:extLst>
          </p:cNvPr>
          <p:cNvSpPr txBox="1"/>
          <p:nvPr/>
        </p:nvSpPr>
        <p:spPr>
          <a:xfrm>
            <a:off x="4033299" y="5801424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train/tune/infer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5F347-8711-7BD6-FF5A-E8E50508537C}"/>
              </a:ext>
            </a:extLst>
          </p:cNvPr>
          <p:cNvSpPr txBox="1"/>
          <p:nvPr/>
        </p:nvSpPr>
        <p:spPr>
          <a:xfrm>
            <a:off x="4787968" y="529649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72543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Black Box | Bleach Fan Fiction Wiki | Fandom">
            <a:extLst>
              <a:ext uri="{FF2B5EF4-FFF2-40B4-BE49-F238E27FC236}">
                <a16:creationId xmlns:a16="http://schemas.microsoft.com/office/drawing/2014/main" id="{D590593D-666E-C646-3CE7-5BAF60CC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525" y="4149838"/>
            <a:ext cx="1885261" cy="14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34EC0E-90E5-4B05-4431-88CE3F268089}"/>
              </a:ext>
            </a:extLst>
          </p:cNvPr>
          <p:cNvSpPr txBox="1"/>
          <p:nvPr/>
        </p:nvSpPr>
        <p:spPr>
          <a:xfrm>
            <a:off x="6887051" y="5586037"/>
            <a:ext cx="8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Representation</a:t>
            </a:r>
          </a:p>
        </p:txBody>
      </p:sp>
      <p:pic>
        <p:nvPicPr>
          <p:cNvPr id="11" name="Picture 4" descr="Black Box | Bleach Fan Fiction Wiki | Fandom">
            <a:extLst>
              <a:ext uri="{FF2B5EF4-FFF2-40B4-BE49-F238E27FC236}">
                <a16:creationId xmlns:a16="http://schemas.microsoft.com/office/drawing/2014/main" id="{01926C26-2FB6-A506-B289-BD7CEF5E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372" y="4149838"/>
            <a:ext cx="1885261" cy="14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5E45413-DF28-14EB-08C8-B6837302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470" y="4240330"/>
            <a:ext cx="1133262" cy="113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B8BF781-294D-48D3-E1B1-4A7D04E33CC1}"/>
              </a:ext>
            </a:extLst>
          </p:cNvPr>
          <p:cNvSpPr/>
          <p:nvPr/>
        </p:nvSpPr>
        <p:spPr>
          <a:xfrm>
            <a:off x="8772552" y="4663972"/>
            <a:ext cx="1590552" cy="456668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956079D-8629-7DA8-7861-002EE5AC7BB9}"/>
              </a:ext>
            </a:extLst>
          </p:cNvPr>
          <p:cNvSpPr/>
          <p:nvPr/>
        </p:nvSpPr>
        <p:spPr>
          <a:xfrm>
            <a:off x="938725" y="4663972"/>
            <a:ext cx="1564981" cy="456668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955B9-EDB6-37C1-6856-5687C2B24AF9}"/>
              </a:ext>
            </a:extLst>
          </p:cNvPr>
          <p:cNvCxnSpPr>
            <a:cxnSpLocks/>
          </p:cNvCxnSpPr>
          <p:nvPr/>
        </p:nvCxnSpPr>
        <p:spPr>
          <a:xfrm>
            <a:off x="2557564" y="4945854"/>
            <a:ext cx="37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9843D-4C9A-FE18-499B-8FD88EE02854}"/>
              </a:ext>
            </a:extLst>
          </p:cNvPr>
          <p:cNvSpPr txBox="1"/>
          <p:nvPr/>
        </p:nvSpPr>
        <p:spPr>
          <a:xfrm>
            <a:off x="3314964" y="5586037"/>
            <a:ext cx="76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75F4C5-2F9D-30B5-D345-6560E67D3637}"/>
              </a:ext>
            </a:extLst>
          </p:cNvPr>
          <p:cNvCxnSpPr>
            <a:cxnSpLocks/>
          </p:cNvCxnSpPr>
          <p:nvPr/>
        </p:nvCxnSpPr>
        <p:spPr>
          <a:xfrm>
            <a:off x="6266717" y="4923470"/>
            <a:ext cx="37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76E76D-07C0-372F-22B0-66B30E908129}"/>
              </a:ext>
            </a:extLst>
          </p:cNvPr>
          <p:cNvCxnSpPr>
            <a:cxnSpLocks/>
          </p:cNvCxnSpPr>
          <p:nvPr/>
        </p:nvCxnSpPr>
        <p:spPr>
          <a:xfrm>
            <a:off x="4177568" y="4958838"/>
            <a:ext cx="8847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3FFA-9FC4-B612-7457-FF7CE6AC9D35}"/>
              </a:ext>
            </a:extLst>
          </p:cNvPr>
          <p:cNvCxnSpPr>
            <a:cxnSpLocks/>
          </p:cNvCxnSpPr>
          <p:nvPr/>
        </p:nvCxnSpPr>
        <p:spPr>
          <a:xfrm>
            <a:off x="7802033" y="4958838"/>
            <a:ext cx="914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Black Box | Bleach Fan Fiction Wiki | Fandom">
            <a:extLst>
              <a:ext uri="{FF2B5EF4-FFF2-40B4-BE49-F238E27FC236}">
                <a16:creationId xmlns:a16="http://schemas.microsoft.com/office/drawing/2014/main" id="{C66B4651-3328-6CB9-9143-1C574831D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68" y="2591057"/>
            <a:ext cx="1717259" cy="128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C61801C0-54DA-644B-9AAC-0E92E3D6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665" y="1876475"/>
            <a:ext cx="649646" cy="6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32AD6B-C4FE-20C6-5B11-D95E556FAED3}"/>
              </a:ext>
            </a:extLst>
          </p:cNvPr>
          <p:cNvCxnSpPr>
            <a:cxnSpLocks/>
            <a:stCxn id="29" idx="1"/>
            <a:endCxn id="28" idx="0"/>
          </p:cNvCxnSpPr>
          <p:nvPr/>
        </p:nvCxnSpPr>
        <p:spPr>
          <a:xfrm flipH="1">
            <a:off x="5036198" y="2201298"/>
            <a:ext cx="1025467" cy="38975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Oval 30">
            <a:extLst>
              <a:ext uri="{FF2B5EF4-FFF2-40B4-BE49-F238E27FC236}">
                <a16:creationId xmlns:a16="http://schemas.microsoft.com/office/drawing/2014/main" id="{349CA1AE-2389-B66C-112F-F2CF80EEE68C}"/>
              </a:ext>
            </a:extLst>
          </p:cNvPr>
          <p:cNvSpPr/>
          <p:nvPr/>
        </p:nvSpPr>
        <p:spPr>
          <a:xfrm>
            <a:off x="7525431" y="2927851"/>
            <a:ext cx="1584233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C551E-43FD-D8CB-37AF-56A693AE9251}"/>
              </a:ext>
            </a:extLst>
          </p:cNvPr>
          <p:cNvCxnSpPr>
            <a:cxnSpLocks/>
          </p:cNvCxnSpPr>
          <p:nvPr/>
        </p:nvCxnSpPr>
        <p:spPr>
          <a:xfrm>
            <a:off x="5856762" y="3164419"/>
            <a:ext cx="133288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peech Bubble: Oval 32">
            <a:extLst>
              <a:ext uri="{FF2B5EF4-FFF2-40B4-BE49-F238E27FC236}">
                <a16:creationId xmlns:a16="http://schemas.microsoft.com/office/drawing/2014/main" id="{1AC2085A-F5CC-DBDD-DAC3-73F34E48335B}"/>
              </a:ext>
            </a:extLst>
          </p:cNvPr>
          <p:cNvSpPr/>
          <p:nvPr/>
        </p:nvSpPr>
        <p:spPr>
          <a:xfrm>
            <a:off x="1404904" y="2927851"/>
            <a:ext cx="1425520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6B6C92-60C8-8B7B-C652-604C1CCDC02B}"/>
              </a:ext>
            </a:extLst>
          </p:cNvPr>
          <p:cNvCxnSpPr>
            <a:cxnSpLocks/>
          </p:cNvCxnSpPr>
          <p:nvPr/>
        </p:nvCxnSpPr>
        <p:spPr>
          <a:xfrm>
            <a:off x="3090229" y="3164419"/>
            <a:ext cx="1272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11FEB-E99E-0222-5C93-C4E56881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62823-0EFF-BB55-B56F-BA50B5B5FD7A}"/>
              </a:ext>
            </a:extLst>
          </p:cNvPr>
          <p:cNvSpPr txBox="1"/>
          <p:nvPr/>
        </p:nvSpPr>
        <p:spPr>
          <a:xfrm rot="20283277">
            <a:off x="4775286" y="205760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5E9B7-484E-E2FF-70A3-65A053CC2EE4}"/>
              </a:ext>
            </a:extLst>
          </p:cNvPr>
          <p:cNvSpPr txBox="1"/>
          <p:nvPr/>
        </p:nvSpPr>
        <p:spPr>
          <a:xfrm>
            <a:off x="7028759" y="2057865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Needs labeled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0844B-3643-2AB1-1A06-C905EE896312}"/>
              </a:ext>
            </a:extLst>
          </p:cNvPr>
          <p:cNvSpPr txBox="1"/>
          <p:nvPr/>
        </p:nvSpPr>
        <p:spPr>
          <a:xfrm>
            <a:off x="5443248" y="3360866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Lacks interpretability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4066C-3D7D-F605-E801-6AD5D72BDBD2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998AD5-FDA7-D1C8-23B3-9B43C19824BE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F3EB7-AAE3-3586-222E-7CBB2C632EA0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DB5D4-C1FE-8E99-3CC0-E19EF284C519}"/>
              </a:ext>
            </a:extLst>
          </p:cNvPr>
          <p:cNvSpPr txBox="1"/>
          <p:nvPr/>
        </p:nvSpPr>
        <p:spPr>
          <a:xfrm>
            <a:off x="1260503" y="197712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556D24-7DA0-FEB4-789E-03DFCB47F8C2}"/>
              </a:ext>
            </a:extLst>
          </p:cNvPr>
          <p:cNvSpPr txBox="1"/>
          <p:nvPr/>
        </p:nvSpPr>
        <p:spPr>
          <a:xfrm>
            <a:off x="1260503" y="393397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AA57A-134E-4F25-E1A2-554C9031FB4A}"/>
              </a:ext>
            </a:extLst>
          </p:cNvPr>
          <p:cNvSpPr txBox="1"/>
          <p:nvPr/>
        </p:nvSpPr>
        <p:spPr>
          <a:xfrm>
            <a:off x="3981266" y="493096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prompting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984F39-2C06-BC1B-E861-A97EBE164208}"/>
              </a:ext>
            </a:extLst>
          </p:cNvPr>
          <p:cNvSpPr txBox="1"/>
          <p:nvPr/>
        </p:nvSpPr>
        <p:spPr>
          <a:xfrm>
            <a:off x="7634453" y="4930960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prompting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17D49A-DAE8-7A60-5EB3-E893FCD970AD}"/>
              </a:ext>
            </a:extLst>
          </p:cNvPr>
          <p:cNvSpPr txBox="1"/>
          <p:nvPr/>
        </p:nvSpPr>
        <p:spPr>
          <a:xfrm>
            <a:off x="7490192" y="5281696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Needs little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869CBC-20EA-3F6B-8C4A-B38C04C42AD3}"/>
              </a:ext>
            </a:extLst>
          </p:cNvPr>
          <p:cNvSpPr txBox="1"/>
          <p:nvPr/>
        </p:nvSpPr>
        <p:spPr>
          <a:xfrm>
            <a:off x="4847495" y="5586037"/>
            <a:ext cx="1590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More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interpretable</a:t>
            </a:r>
          </a:p>
        </p:txBody>
      </p:sp>
    </p:spTree>
    <p:extLst>
      <p:ext uri="{BB962C8B-B14F-4D97-AF65-F5344CB8AC3E}">
        <p14:creationId xmlns:p14="http://schemas.microsoft.com/office/powerpoint/2010/main" val="17966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4" grpId="0" animBg="1"/>
      <p:bldP spid="16" grpId="0" animBg="1"/>
      <p:bldP spid="18" grpId="0"/>
      <p:bldP spid="22" grpId="0"/>
      <p:bldP spid="6" grpId="0"/>
      <p:bldP spid="35" grpId="0"/>
      <p:bldP spid="36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(yet again)</a:t>
            </a:r>
          </a:p>
        </p:txBody>
      </p:sp>
      <p:pic>
        <p:nvPicPr>
          <p:cNvPr id="1026" name="Picture 2" descr="User - Free user icons">
            <a:extLst>
              <a:ext uri="{FF2B5EF4-FFF2-40B4-BE49-F238E27FC236}">
                <a16:creationId xmlns:a16="http://schemas.microsoft.com/office/drawing/2014/main" id="{E9C362C0-3D49-09F3-A1F9-C130DA11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32515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9A86F60-5875-7D23-D4E3-02995C02E90E}"/>
              </a:ext>
            </a:extLst>
          </p:cNvPr>
          <p:cNvSpPr/>
          <p:nvPr/>
        </p:nvSpPr>
        <p:spPr>
          <a:xfrm>
            <a:off x="2197054" y="1932515"/>
            <a:ext cx="7822276" cy="64146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music room, a violinist is tuning. A drummer starts playing an elaborate drum solo. What will the violinist say?</a:t>
            </a:r>
          </a:p>
        </p:txBody>
      </p:sp>
      <p:pic>
        <p:nvPicPr>
          <p:cNvPr id="9" name="Picture 2" descr="User - Free user icons">
            <a:extLst>
              <a:ext uri="{FF2B5EF4-FFF2-40B4-BE49-F238E27FC236}">
                <a16:creationId xmlns:a16="http://schemas.microsoft.com/office/drawing/2014/main" id="{3CE796F2-CD14-0A26-C0B0-EA52ED85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855422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91D38FC-B143-997B-D97B-D0DBA706BF47}"/>
              </a:ext>
            </a:extLst>
          </p:cNvPr>
          <p:cNvSpPr/>
          <p:nvPr/>
        </p:nvSpPr>
        <p:spPr>
          <a:xfrm>
            <a:off x="2452255" y="2776451"/>
            <a:ext cx="7052275" cy="3632816"/>
          </a:xfrm>
          <a:prstGeom prst="cloudCallout">
            <a:avLst>
              <a:gd name="adj1" fmla="val -56048"/>
              <a:gd name="adj2" fmla="val -361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en-US" b="1" dirty="0"/>
              <a:t>hit the drums</a:t>
            </a:r>
          </a:p>
          <a:p>
            <a:pPr algn="ctr">
              <a:lnSpc>
                <a:spcPct val="200000"/>
              </a:lnSpc>
            </a:pPr>
            <a:r>
              <a:rPr lang="zh-CN" altLang="en-US" dirty="0"/>
              <a:t>↓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dirty="0"/>
              <a:t>exist(</a:t>
            </a:r>
            <a:r>
              <a:rPr lang="en-US" b="1" dirty="0"/>
              <a:t>loud noise</a:t>
            </a:r>
            <a:r>
              <a:rPr lang="en-US" dirty="0"/>
              <a:t>)</a:t>
            </a:r>
          </a:p>
          <a:p>
            <a:pPr algn="ctr">
              <a:lnSpc>
                <a:spcPct val="200000"/>
              </a:lnSpc>
            </a:pPr>
            <a:r>
              <a:rPr lang="zh-CN" altLang="en-US" dirty="0"/>
              <a:t>↓</a:t>
            </a:r>
            <a:endParaRPr lang="en-US" dirty="0"/>
          </a:p>
          <a:p>
            <a:pPr algn="ctr">
              <a:lnSpc>
                <a:spcPct val="200000"/>
              </a:lnSpc>
            </a:pPr>
            <a:r>
              <a:rPr lang="en-US" b="1" dirty="0"/>
              <a:t>disturb the </a:t>
            </a:r>
            <a:r>
              <a:rPr lang="en-US" b="1" dirty="0" err="1"/>
              <a:t>volinist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A03E-16D1-5FE1-0511-A6369FC7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DAE0A-F5A9-6D47-C7F4-A6809E1D24BA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70051-A36F-E1DE-0DD2-C970845E0D1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B3DBC-B31E-F531-E5C8-B4D5D9BA9A86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4CA67B-3113-B0C5-9B79-5D3944E489F1}"/>
              </a:ext>
            </a:extLst>
          </p:cNvPr>
          <p:cNvSpPr/>
          <p:nvPr/>
        </p:nvSpPr>
        <p:spPr>
          <a:xfrm>
            <a:off x="7624233" y="3352800"/>
            <a:ext cx="986367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81DC10-CE18-8154-502D-7A6DB31DAEC2}"/>
              </a:ext>
            </a:extLst>
          </p:cNvPr>
          <p:cNvSpPr/>
          <p:nvPr/>
        </p:nvSpPr>
        <p:spPr>
          <a:xfrm>
            <a:off x="7624233" y="5541434"/>
            <a:ext cx="986367" cy="3683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619528-3202-8C98-51C9-C6867943535E}"/>
              </a:ext>
            </a:extLst>
          </p:cNvPr>
          <p:cNvSpPr/>
          <p:nvPr/>
        </p:nvSpPr>
        <p:spPr>
          <a:xfrm>
            <a:off x="7624233" y="4447117"/>
            <a:ext cx="986367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entity</a:t>
            </a:r>
          </a:p>
        </p:txBody>
      </p:sp>
      <p:pic>
        <p:nvPicPr>
          <p:cNvPr id="3" name="Picture 4" descr="Black Box | Bleach Fan Fiction Wiki | Fandom">
            <a:extLst>
              <a:ext uri="{FF2B5EF4-FFF2-40B4-BE49-F238E27FC236}">
                <a16:creationId xmlns:a16="http://schemas.microsoft.com/office/drawing/2014/main" id="{54D882AD-6C10-63AC-D7B7-AF33FADC5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0000" l="10000" r="90000">
                        <a14:foregroundMark x1="49688" y1="7500" x2="49688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97" y="3678468"/>
            <a:ext cx="1024865" cy="7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CCA47E04-516C-EDDC-E28C-ACEB5E244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598" y="4345835"/>
            <a:ext cx="570864" cy="57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Black Box | Bleach Fan Fiction Wiki | Fandom">
            <a:extLst>
              <a:ext uri="{FF2B5EF4-FFF2-40B4-BE49-F238E27FC236}">
                <a16:creationId xmlns:a16="http://schemas.microsoft.com/office/drawing/2014/main" id="{9DAF7A7A-6C6F-5A7E-0E6C-25FC8485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500" b="90000" l="10000" r="90000">
                        <a14:foregroundMark x1="49688" y1="7500" x2="49688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097" y="4916699"/>
            <a:ext cx="1024865" cy="7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B96243-7831-C84C-9A88-9E951E1F0AEF}"/>
              </a:ext>
            </a:extLst>
          </p:cNvPr>
          <p:cNvCxnSpPr/>
          <p:nvPr/>
        </p:nvCxnSpPr>
        <p:spPr>
          <a:xfrm>
            <a:off x="8610600" y="3536950"/>
            <a:ext cx="698500" cy="30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044D2-1420-7C25-5CE3-1A482D0CE72F}"/>
              </a:ext>
            </a:extLst>
          </p:cNvPr>
          <p:cNvCxnSpPr>
            <a:cxnSpLocks/>
          </p:cNvCxnSpPr>
          <p:nvPr/>
        </p:nvCxnSpPr>
        <p:spPr>
          <a:xfrm flipH="1">
            <a:off x="9155505" y="4192780"/>
            <a:ext cx="195920" cy="19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DAF3AC-518B-8F0E-CEA0-75811BBC193F}"/>
              </a:ext>
            </a:extLst>
          </p:cNvPr>
          <p:cNvCxnSpPr>
            <a:cxnSpLocks/>
          </p:cNvCxnSpPr>
          <p:nvPr/>
        </p:nvCxnSpPr>
        <p:spPr>
          <a:xfrm>
            <a:off x="9269462" y="4855315"/>
            <a:ext cx="180031" cy="18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20D0F2-6120-6113-3357-48234B74411C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8610600" y="5386281"/>
            <a:ext cx="698500" cy="33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3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A5E87-CE21-09F4-6F2C-D3CDA7FAE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7DC4-42F9-1966-9BC1-BFF6EFB8F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Baseline: End-to-End Approach</a:t>
            </a:r>
            <a:endParaRPr lang="en-US" sz="4000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318D0483-E90B-73BD-209B-207C658F63EF}"/>
              </a:ext>
            </a:extLst>
          </p:cNvPr>
          <p:cNvSpPr/>
          <p:nvPr/>
        </p:nvSpPr>
        <p:spPr>
          <a:xfrm>
            <a:off x="1669001" y="2182222"/>
            <a:ext cx="3128095" cy="534839"/>
          </a:xfrm>
          <a:prstGeom prst="verticalScrol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Goal: Play drum solo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F6FB-2CEC-DB7D-1BA6-92F18A97C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EDD46-2059-7FBF-0240-C464E693D3C9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541A8-1750-302D-DE0A-C89C77419C33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F6469C-A0EE-7F87-75B4-FAC76E825C7E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AE1426-CF34-E6ED-4696-4DF7E8FD798C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E3715-2CF3-18BF-1AF8-4E6548B73544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618571" y="3194209"/>
            <a:ext cx="4317617" cy="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DB590D4-BE3A-A0EC-AD87-784A31E3BC1D}"/>
              </a:ext>
            </a:extLst>
          </p:cNvPr>
          <p:cNvSpPr/>
          <p:nvPr/>
        </p:nvSpPr>
        <p:spPr>
          <a:xfrm>
            <a:off x="1669001" y="2926790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Grab sticks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D7D62F-4D6E-5E18-D1BE-85DF8EC6F2EF}"/>
              </a:ext>
            </a:extLst>
          </p:cNvPr>
          <p:cNvSpPr/>
          <p:nvPr/>
        </p:nvSpPr>
        <p:spPr>
          <a:xfrm>
            <a:off x="1669001" y="3531177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Hit the drums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501D6A-A559-2552-618C-53FE1CDE1CF4}"/>
              </a:ext>
            </a:extLst>
          </p:cNvPr>
          <p:cNvSpPr/>
          <p:nvPr/>
        </p:nvSpPr>
        <p:spPr>
          <a:xfrm>
            <a:off x="1669001" y="4140603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Take a break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18F3F-407F-45B6-0238-F622067E918E}"/>
              </a:ext>
            </a:extLst>
          </p:cNvPr>
          <p:cNvSpPr txBox="1"/>
          <p:nvPr/>
        </p:nvSpPr>
        <p:spPr>
          <a:xfrm>
            <a:off x="7936188" y="3009807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BAADC2-F7DE-ABAC-38BD-D84F698A89F5}"/>
              </a:ext>
            </a:extLst>
          </p:cNvPr>
          <p:cNvSpPr txBox="1"/>
          <p:nvPr/>
        </p:nvSpPr>
        <p:spPr>
          <a:xfrm>
            <a:off x="7936187" y="3614243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703E2-7B84-45FE-5AB6-D0D6E58B1982}"/>
              </a:ext>
            </a:extLst>
          </p:cNvPr>
          <p:cNvSpPr txBox="1"/>
          <p:nvPr/>
        </p:nvSpPr>
        <p:spPr>
          <a:xfrm>
            <a:off x="7936188" y="4216140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0B8BE6-F2E6-A883-6CD2-B4F39BF5D6BE}"/>
              </a:ext>
            </a:extLst>
          </p:cNvPr>
          <p:cNvCxnSpPr>
            <a:cxnSpLocks/>
            <a:stCxn id="12" idx="3"/>
            <a:endCxn id="24" idx="1"/>
          </p:cNvCxnSpPr>
          <p:nvPr/>
        </p:nvCxnSpPr>
        <p:spPr>
          <a:xfrm>
            <a:off x="3618571" y="3798596"/>
            <a:ext cx="4317616" cy="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CDB79B-E0B1-6FE8-2A80-A55204288476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3618571" y="4400806"/>
            <a:ext cx="4317617" cy="7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Wave 8">
            <a:extLst>
              <a:ext uri="{FF2B5EF4-FFF2-40B4-BE49-F238E27FC236}">
                <a16:creationId xmlns:a16="http://schemas.microsoft.com/office/drawing/2014/main" id="{E9B90526-85CA-AF1C-2294-29BFADC38466}"/>
              </a:ext>
            </a:extLst>
          </p:cNvPr>
          <p:cNvSpPr/>
          <p:nvPr/>
        </p:nvSpPr>
        <p:spPr>
          <a:xfrm>
            <a:off x="4489877" y="2995614"/>
            <a:ext cx="2496090" cy="1405192"/>
          </a:xfrm>
          <a:prstGeom prst="wave">
            <a:avLst>
              <a:gd name="adj1" fmla="val 8929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Question:</a:t>
            </a:r>
            <a:br>
              <a:rPr lang="en-US" dirty="0"/>
            </a:br>
            <a:r>
              <a:rPr lang="en-US" dirty="0"/>
              <a:t>Will the violinist </a:t>
            </a:r>
            <a:br>
              <a:rPr lang="en-US" dirty="0"/>
            </a:br>
            <a:r>
              <a:rPr lang="en-US" dirty="0"/>
              <a:t>be disturbed?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7D53C1-F2F2-74A1-978F-7214B951506C}"/>
              </a:ext>
            </a:extLst>
          </p:cNvPr>
          <p:cNvSpPr/>
          <p:nvPr/>
        </p:nvSpPr>
        <p:spPr>
          <a:xfrm>
            <a:off x="5244738" y="5009919"/>
            <a:ext cx="986367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9335B6-E28D-28EB-2903-591C817F4F5C}"/>
              </a:ext>
            </a:extLst>
          </p:cNvPr>
          <p:cNvCxnSpPr>
            <a:stCxn id="33" idx="0"/>
            <a:endCxn id="9" idx="2"/>
          </p:cNvCxnSpPr>
          <p:nvPr/>
        </p:nvCxnSpPr>
        <p:spPr>
          <a:xfrm flipV="1">
            <a:off x="5737922" y="4275336"/>
            <a:ext cx="0" cy="734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3F7A80-5774-C1CA-CBB6-3D8E32252956}"/>
              </a:ext>
            </a:extLst>
          </p:cNvPr>
          <p:cNvSpPr txBox="1"/>
          <p:nvPr/>
        </p:nvSpPr>
        <p:spPr>
          <a:xfrm>
            <a:off x="6323047" y="4928939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has no knowledge of the underlying entity.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A7538B-B56B-B5ED-63DA-FDD6364AB9FB}"/>
              </a:ext>
            </a:extLst>
          </p:cNvPr>
          <p:cNvSpPr txBox="1"/>
          <p:nvPr/>
        </p:nvSpPr>
        <p:spPr>
          <a:xfrm>
            <a:off x="1641984" y="5672860"/>
            <a:ext cx="4884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Performs no better than random!</a:t>
            </a:r>
          </a:p>
        </p:txBody>
      </p:sp>
    </p:spTree>
    <p:extLst>
      <p:ext uri="{BB962C8B-B14F-4D97-AF65-F5344CB8AC3E}">
        <p14:creationId xmlns:p14="http://schemas.microsoft.com/office/powerpoint/2010/main" val="95446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pic>
        <p:nvPicPr>
          <p:cNvPr id="4" name="Picture 2" descr="Drummer - Free music icons">
            <a:extLst>
              <a:ext uri="{FF2B5EF4-FFF2-40B4-BE49-F238E27FC236}">
                <a16:creationId xmlns:a16="http://schemas.microsoft.com/office/drawing/2014/main" id="{3FE6C5B5-6A92-CBAC-10C9-5A8CF87E4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443" y="4210208"/>
            <a:ext cx="1256202" cy="125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FBF0-FFF7-42AB-80F5-5853C9E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8756587" cy="4351337"/>
          </a:xfrm>
        </p:spPr>
        <p:txBody>
          <a:bodyPr>
            <a:normAutofit/>
          </a:bodyPr>
          <a:lstStyle/>
          <a:p>
            <a:r>
              <a:rPr lang="en-US" sz="2400" b="1" dirty="0"/>
              <a:t>Event</a:t>
            </a:r>
            <a:r>
              <a:rPr lang="en-US" sz="2400" dirty="0"/>
              <a:t>: </a:t>
            </a:r>
            <a:r>
              <a:rPr lang="en-US" altLang="zh-CN" sz="2400" dirty="0"/>
              <a:t>a thing</a:t>
            </a:r>
            <a:r>
              <a:rPr lang="en-US" sz="2400" dirty="0"/>
              <a:t> that happens </a:t>
            </a:r>
          </a:p>
          <a:p>
            <a:r>
              <a:rPr lang="en-US" sz="2400" b="1" dirty="0"/>
              <a:t>Entity</a:t>
            </a:r>
            <a:r>
              <a:rPr lang="en-US" sz="2400" dirty="0"/>
              <a:t>: a thing that participates in an event</a:t>
            </a:r>
          </a:p>
          <a:p>
            <a:r>
              <a:rPr lang="en-US" sz="2400" b="1" dirty="0"/>
              <a:t>Event reasoning</a:t>
            </a:r>
            <a:r>
              <a:rPr lang="en-US" sz="2400" dirty="0"/>
              <a:t>: a task of having AI models infer or deduce different aspects of events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6E4F8B19-7659-6AD2-8C2C-A8B2495B6F62}"/>
              </a:ext>
            </a:extLst>
          </p:cNvPr>
          <p:cNvSpPr/>
          <p:nvPr/>
        </p:nvSpPr>
        <p:spPr>
          <a:xfrm>
            <a:off x="3385204" y="3889745"/>
            <a:ext cx="1113605" cy="475842"/>
          </a:xfrm>
          <a:prstGeom prst="borderCallout1">
            <a:avLst>
              <a:gd name="adj1" fmla="val 47555"/>
              <a:gd name="adj2" fmla="val 100456"/>
              <a:gd name="adj3" fmla="val 93139"/>
              <a:gd name="adj4" fmla="val 124426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Intent?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F932DF4B-1D29-3B22-8707-19ADB3BBD8B1}"/>
              </a:ext>
            </a:extLst>
          </p:cNvPr>
          <p:cNvSpPr/>
          <p:nvPr/>
        </p:nvSpPr>
        <p:spPr>
          <a:xfrm>
            <a:off x="2701941" y="4693462"/>
            <a:ext cx="1428235" cy="475842"/>
          </a:xfrm>
          <a:prstGeom prst="borderCallout1">
            <a:avLst>
              <a:gd name="adj1" fmla="val 49368"/>
              <a:gd name="adj2" fmla="val 100456"/>
              <a:gd name="adj3" fmla="val 49529"/>
              <a:gd name="adj4" fmla="val 14385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next?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27592CD-74EC-ACA6-D78C-06FDE6EE467C}"/>
              </a:ext>
            </a:extLst>
          </p:cNvPr>
          <p:cNvSpPr/>
          <p:nvPr/>
        </p:nvSpPr>
        <p:spPr>
          <a:xfrm>
            <a:off x="3533996" y="5484611"/>
            <a:ext cx="971516" cy="475842"/>
          </a:xfrm>
          <a:prstGeom prst="borderCallout1">
            <a:avLst>
              <a:gd name="adj1" fmla="val 25801"/>
              <a:gd name="adj2" fmla="val 100456"/>
              <a:gd name="adj3" fmla="val -36128"/>
              <a:gd name="adj4" fmla="val 129776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Steps?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BD50352C-3BDD-2F44-F059-C8FF31BDA554}"/>
              </a:ext>
            </a:extLst>
          </p:cNvPr>
          <p:cNvSpPr/>
          <p:nvPr/>
        </p:nvSpPr>
        <p:spPr>
          <a:xfrm>
            <a:off x="6421010" y="5482903"/>
            <a:ext cx="971516" cy="475842"/>
          </a:xfrm>
          <a:prstGeom prst="borderCallout1">
            <a:avLst>
              <a:gd name="adj1" fmla="val 1442"/>
              <a:gd name="adj2" fmla="val 9482"/>
              <a:gd name="adj3" fmla="val -45967"/>
              <a:gd name="adj4" fmla="val -19606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Plan?</a:t>
            </a: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45481C09-0E11-F91B-5D3D-134E07C5885B}"/>
              </a:ext>
            </a:extLst>
          </p:cNvPr>
          <p:cNvSpPr/>
          <p:nvPr/>
        </p:nvSpPr>
        <p:spPr>
          <a:xfrm>
            <a:off x="6943846" y="4693462"/>
            <a:ext cx="1372018" cy="475843"/>
          </a:xfrm>
          <a:prstGeom prst="borderCallout1">
            <a:avLst>
              <a:gd name="adj1" fmla="val 49789"/>
              <a:gd name="adj2" fmla="val 430"/>
              <a:gd name="adj3" fmla="val 48778"/>
              <a:gd name="adj4" fmla="val -52632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Outcomes?</a:t>
            </a: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CDEA2D40-A59E-1904-726D-990F70BCC014}"/>
              </a:ext>
            </a:extLst>
          </p:cNvPr>
          <p:cNvSpPr/>
          <p:nvPr/>
        </p:nvSpPr>
        <p:spPr>
          <a:xfrm>
            <a:off x="6512444" y="3889745"/>
            <a:ext cx="1256202" cy="475843"/>
          </a:xfrm>
          <a:prstGeom prst="borderCallout1">
            <a:avLst>
              <a:gd name="adj1" fmla="val 46163"/>
              <a:gd name="adj2" fmla="val 430"/>
              <a:gd name="adj3" fmla="val 95282"/>
              <a:gd name="adj4" fmla="val -29361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Entities?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8167771-E997-9C03-BE77-66C37B99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7E8B1-714A-DB2A-A351-8E96BD9E4AEE}"/>
              </a:ext>
            </a:extLst>
          </p:cNvPr>
          <p:cNvSpPr txBox="1"/>
          <p:nvPr/>
        </p:nvSpPr>
        <p:spPr>
          <a:xfrm>
            <a:off x="376767" y="6317615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[Chen et al., 2021]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57713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AFC7-6665-3E68-AD09-9462828E9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2C92-618A-7090-69D1-C85FC0DB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Our Approach: Predict Entity First</a:t>
            </a:r>
            <a:endParaRPr lang="en-US" sz="4000" dirty="0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ED453EDF-6C72-B8C1-7131-30EF5785E343}"/>
              </a:ext>
            </a:extLst>
          </p:cNvPr>
          <p:cNvSpPr/>
          <p:nvPr/>
        </p:nvSpPr>
        <p:spPr>
          <a:xfrm>
            <a:off x="1669001" y="2182224"/>
            <a:ext cx="3128095" cy="534839"/>
          </a:xfrm>
          <a:prstGeom prst="verticalScrol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Goal: Play drum solo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AC0A-7F67-732D-51DC-095DDA88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76B73-E2C5-7771-3F5F-C9BE28D703F3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7A545C-79AC-6D53-F8E7-F9F4D0DA02B0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6367BB-1D4B-9AAB-6820-4B2C3911697A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31701-B186-41F9-2D42-B96343A66757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2A594-6556-A24E-997D-80C165D1E98C}"/>
              </a:ext>
            </a:extLst>
          </p:cNvPr>
          <p:cNvCxnSpPr>
            <a:cxnSpLocks/>
            <a:stCxn id="4" idx="3"/>
            <a:endCxn id="33" idx="1"/>
          </p:cNvCxnSpPr>
          <p:nvPr/>
        </p:nvCxnSpPr>
        <p:spPr>
          <a:xfrm>
            <a:off x="3618571" y="3194211"/>
            <a:ext cx="818241" cy="1992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E77CBAE-1537-F098-A5BA-53C79E6935F8}"/>
              </a:ext>
            </a:extLst>
          </p:cNvPr>
          <p:cNvSpPr/>
          <p:nvPr/>
        </p:nvSpPr>
        <p:spPr>
          <a:xfrm>
            <a:off x="1669001" y="2926792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Grab sticks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FA874-69BA-0183-6746-899EAE68D3C1}"/>
              </a:ext>
            </a:extLst>
          </p:cNvPr>
          <p:cNvSpPr/>
          <p:nvPr/>
        </p:nvSpPr>
        <p:spPr>
          <a:xfrm>
            <a:off x="1669001" y="3531179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Hit the drums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A6E1D5-07BD-DE47-1EF2-06A59075B0C1}"/>
              </a:ext>
            </a:extLst>
          </p:cNvPr>
          <p:cNvSpPr/>
          <p:nvPr/>
        </p:nvSpPr>
        <p:spPr>
          <a:xfrm>
            <a:off x="1669001" y="4140605"/>
            <a:ext cx="1949570" cy="53483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3. Take a break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0AE57F-8082-66F8-8690-03BE816AEC32}"/>
              </a:ext>
            </a:extLst>
          </p:cNvPr>
          <p:cNvSpPr txBox="1"/>
          <p:nvPr/>
        </p:nvSpPr>
        <p:spPr>
          <a:xfrm>
            <a:off x="7936187" y="2937134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F9E6C-49B1-9D78-3836-3236B36F1B29}"/>
              </a:ext>
            </a:extLst>
          </p:cNvPr>
          <p:cNvSpPr txBox="1"/>
          <p:nvPr/>
        </p:nvSpPr>
        <p:spPr>
          <a:xfrm>
            <a:off x="7936187" y="3542575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9F2DED-87B2-EC18-11B9-A1865BBF3571}"/>
              </a:ext>
            </a:extLst>
          </p:cNvPr>
          <p:cNvSpPr txBox="1"/>
          <p:nvPr/>
        </p:nvSpPr>
        <p:spPr>
          <a:xfrm>
            <a:off x="7936188" y="4145449"/>
            <a:ext cx="530915" cy="36933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344C53-0DE0-3E1D-8392-F0E82B691E0F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>
            <a:off x="3618571" y="3798598"/>
            <a:ext cx="818241" cy="1388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67EEBA-DDFD-877E-9018-0277B502D8D4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3618571" y="4408024"/>
            <a:ext cx="818241" cy="778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Wave 8">
            <a:extLst>
              <a:ext uri="{FF2B5EF4-FFF2-40B4-BE49-F238E27FC236}">
                <a16:creationId xmlns:a16="http://schemas.microsoft.com/office/drawing/2014/main" id="{04BEE88C-2EC5-34AB-05A5-200A6A245138}"/>
              </a:ext>
            </a:extLst>
          </p:cNvPr>
          <p:cNvSpPr/>
          <p:nvPr/>
        </p:nvSpPr>
        <p:spPr>
          <a:xfrm>
            <a:off x="4489877" y="2995616"/>
            <a:ext cx="2496090" cy="1405192"/>
          </a:xfrm>
          <a:prstGeom prst="wave">
            <a:avLst>
              <a:gd name="adj1" fmla="val 8929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Question:</a:t>
            </a:r>
            <a:br>
              <a:rPr lang="en-US" dirty="0"/>
            </a:br>
            <a:r>
              <a:rPr lang="en-US" dirty="0"/>
              <a:t>Will the violinist </a:t>
            </a:r>
            <a:br>
              <a:rPr lang="en-US" dirty="0"/>
            </a:br>
            <a:r>
              <a:rPr lang="en-US" dirty="0"/>
              <a:t>be disturbed?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E5FE34-5D1F-CB91-5247-0E9ABC1D4444}"/>
              </a:ext>
            </a:extLst>
          </p:cNvPr>
          <p:cNvSpPr/>
          <p:nvPr/>
        </p:nvSpPr>
        <p:spPr>
          <a:xfrm>
            <a:off x="4436812" y="5002705"/>
            <a:ext cx="986367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noise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4DA007-A6B6-96AE-3922-BAD1D0B9D375}"/>
              </a:ext>
            </a:extLst>
          </p:cNvPr>
          <p:cNvSpPr txBox="1"/>
          <p:nvPr/>
        </p:nvSpPr>
        <p:spPr>
          <a:xfrm>
            <a:off x="6323047" y="4928941"/>
            <a:ext cx="3226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has no knowledge of the underlying entity.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ACDF8C-4FBE-661C-DE30-D3D7A2BE3C00}"/>
              </a:ext>
            </a:extLst>
          </p:cNvPr>
          <p:cNvCxnSpPr>
            <a:cxnSpLocks/>
            <a:stCxn id="33" idx="0"/>
            <a:endCxn id="9" idx="2"/>
          </p:cNvCxnSpPr>
          <p:nvPr/>
        </p:nvCxnSpPr>
        <p:spPr>
          <a:xfrm flipV="1">
            <a:off x="4929996" y="4275338"/>
            <a:ext cx="807926" cy="727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E257B2-C5BD-1536-8C36-FA503D6C939F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 flipV="1">
            <a:off x="6985967" y="3121800"/>
            <a:ext cx="950220" cy="576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A8E524-23D7-47B9-EB06-78CF52ECF9D6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985967" y="3698212"/>
            <a:ext cx="950220" cy="29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4A13C6-3118-0850-5E5A-EB82601CDFB8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6985967" y="3698212"/>
            <a:ext cx="950221" cy="631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74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6999719-D118-E0D8-D5CD-AF64E685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34672"/>
              </p:ext>
            </p:extLst>
          </p:nvPr>
        </p:nvGraphicFramePr>
        <p:xfrm>
          <a:off x="1333498" y="3239808"/>
          <a:ext cx="80983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864357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Entities as Interim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EF28-8E9C-4356-6DBA-AC8A8E5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41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3C2-D953-9265-0B2A-D7EB138D6A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D0964-D734-7043-0B5E-CBEDE9BF51A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6686B-672B-80F0-5130-50AF296B620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31D3F-A0AD-D1BE-F883-FC26AE30DF04}"/>
              </a:ext>
            </a:extLst>
          </p:cNvPr>
          <p:cNvSpPr/>
          <p:nvPr/>
        </p:nvSpPr>
        <p:spPr>
          <a:xfrm>
            <a:off x="1327403" y="3241658"/>
            <a:ext cx="13734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98653-3324-3076-FF26-F6D1242E1AA7}"/>
              </a:ext>
            </a:extLst>
          </p:cNvPr>
          <p:cNvGrpSpPr/>
          <p:nvPr/>
        </p:nvGrpSpPr>
        <p:grpSpPr>
          <a:xfrm>
            <a:off x="3369912" y="3224943"/>
            <a:ext cx="5712401" cy="369332"/>
            <a:chOff x="2399584" y="4240103"/>
            <a:chExt cx="5712401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39CBDD-5AD4-9F29-86FD-AAAD57D9BC8A}"/>
                </a:ext>
              </a:extLst>
            </p:cNvPr>
            <p:cNvSpPr txBox="1"/>
            <p:nvPr/>
          </p:nvSpPr>
          <p:spPr>
            <a:xfrm>
              <a:off x="2399584" y="4240103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B540CB-DD43-F324-09A4-2F0EC4D55693}"/>
                </a:ext>
              </a:extLst>
            </p:cNvPr>
            <p:cNvSpPr txBox="1"/>
            <p:nvPr/>
          </p:nvSpPr>
          <p:spPr>
            <a:xfrm>
              <a:off x="4182301" y="4240103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drums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CD0EEF-254C-9B16-2F57-4ABAED17C631}"/>
                </a:ext>
              </a:extLst>
            </p:cNvPr>
            <p:cNvSpPr txBox="1"/>
            <p:nvPr/>
          </p:nvSpPr>
          <p:spPr>
            <a:xfrm>
              <a:off x="5926957" y="4240103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91D9E1-6FFD-363E-5F8F-8F53CBC3CF29}"/>
                </a:ext>
              </a:extLst>
            </p:cNvPr>
            <p:cNvSpPr txBox="1"/>
            <p:nvPr/>
          </p:nvSpPr>
          <p:spPr>
            <a:xfrm>
              <a:off x="7696487" y="42401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41" name="Picture 40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CAC66473-534B-9B10-4A71-41A339208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764023" y="4314086"/>
              <a:ext cx="431801" cy="258234"/>
            </a:xfrm>
            <a:prstGeom prst="rect">
              <a:avLst/>
            </a:prstGeom>
          </p:spPr>
        </p:pic>
        <p:pic>
          <p:nvPicPr>
            <p:cNvPr id="42" name="Picture 4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4B965011-8329-A0E4-56EF-BE6929768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472507" y="4314086"/>
              <a:ext cx="431801" cy="258234"/>
            </a:xfrm>
            <a:prstGeom prst="rect">
              <a:avLst/>
            </a:prstGeom>
          </p:spPr>
        </p:pic>
        <p:pic>
          <p:nvPicPr>
            <p:cNvPr id="43" name="Picture 42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1B6462B2-16F0-E185-C5D9-CBE4B405AB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7258835" y="4314086"/>
              <a:ext cx="431801" cy="258234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7931-1972-27F0-180B-A5B1F26D9899}"/>
              </a:ext>
            </a:extLst>
          </p:cNvPr>
          <p:cNvSpPr txBox="1">
            <a:spLocks/>
          </p:cNvSpPr>
          <p:nvPr/>
        </p:nvSpPr>
        <p:spPr>
          <a:xfrm>
            <a:off x="1261872" y="5026428"/>
            <a:ext cx="6887295" cy="516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How to feed this to an LLM?</a:t>
            </a:r>
          </a:p>
        </p:txBody>
      </p:sp>
      <p:pic>
        <p:nvPicPr>
          <p:cNvPr id="6" name="Picture 4" descr="Black Box | Bleach Fan Fiction Wiki | Fandom">
            <a:extLst>
              <a:ext uri="{FF2B5EF4-FFF2-40B4-BE49-F238E27FC236}">
                <a16:creationId xmlns:a16="http://schemas.microsoft.com/office/drawing/2014/main" id="{6DDEC7AC-5727-14CA-7C09-52B69C8B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663" y="1956859"/>
            <a:ext cx="992579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34A8D36F-667E-B078-DDAA-C9BC677310A3}"/>
              </a:ext>
            </a:extLst>
          </p:cNvPr>
          <p:cNvSpPr/>
          <p:nvPr/>
        </p:nvSpPr>
        <p:spPr>
          <a:xfrm>
            <a:off x="2484963" y="2077771"/>
            <a:ext cx="561243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53DB74-EDA0-3841-31DC-79C9C3D6C797}"/>
              </a:ext>
            </a:extLst>
          </p:cNvPr>
          <p:cNvCxnSpPr>
            <a:cxnSpLocks/>
          </p:cNvCxnSpPr>
          <p:nvPr/>
        </p:nvCxnSpPr>
        <p:spPr>
          <a:xfrm>
            <a:off x="3249394" y="2329076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5A7DE-AA92-C935-0DB3-4A680D2C8B51}"/>
              </a:ext>
            </a:extLst>
          </p:cNvPr>
          <p:cNvCxnSpPr>
            <a:cxnSpLocks/>
          </p:cNvCxnSpPr>
          <p:nvPr/>
        </p:nvCxnSpPr>
        <p:spPr>
          <a:xfrm>
            <a:off x="7338777" y="2329076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C4E6CE67-6395-CD05-24F1-0FA23C15E420}"/>
              </a:ext>
            </a:extLst>
          </p:cNvPr>
          <p:cNvSpPr/>
          <p:nvPr/>
        </p:nvSpPr>
        <p:spPr>
          <a:xfrm>
            <a:off x="7942891" y="2094073"/>
            <a:ext cx="561243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7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421068C6-3905-5C68-FEA6-8E0056520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27" y="1940154"/>
            <a:ext cx="744435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lack Box | Bleach Fan Fiction Wiki | Fandom">
            <a:extLst>
              <a:ext uri="{FF2B5EF4-FFF2-40B4-BE49-F238E27FC236}">
                <a16:creationId xmlns:a16="http://schemas.microsoft.com/office/drawing/2014/main" id="{27023EC5-2280-C632-EE06-1BCA12D85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280" y="1956859"/>
            <a:ext cx="992579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0E7D0D-7143-4F69-2339-C308BBAC693A}"/>
              </a:ext>
            </a:extLst>
          </p:cNvPr>
          <p:cNvCxnSpPr>
            <a:cxnSpLocks/>
          </p:cNvCxnSpPr>
          <p:nvPr/>
        </p:nvCxnSpPr>
        <p:spPr>
          <a:xfrm>
            <a:off x="4646394" y="2329076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827A60-ADED-2AE5-DD71-A647389B29F2}"/>
              </a:ext>
            </a:extLst>
          </p:cNvPr>
          <p:cNvCxnSpPr>
            <a:cxnSpLocks/>
          </p:cNvCxnSpPr>
          <p:nvPr/>
        </p:nvCxnSpPr>
        <p:spPr>
          <a:xfrm>
            <a:off x="6014839" y="2333309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60020C4-1258-2982-3B55-46931CC190D0}"/>
              </a:ext>
            </a:extLst>
          </p:cNvPr>
          <p:cNvSpPr txBox="1"/>
          <p:nvPr/>
        </p:nvSpPr>
        <p:spPr>
          <a:xfrm rot="5400000">
            <a:off x="5261761" y="2578471"/>
            <a:ext cx="63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FE08E7-7DBA-9E34-8AE4-2296D0D1B8B9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</p:spTree>
    <p:extLst>
      <p:ext uri="{BB962C8B-B14F-4D97-AF65-F5344CB8AC3E}">
        <p14:creationId xmlns:p14="http://schemas.microsoft.com/office/powerpoint/2010/main" val="37140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  <p:bldP spid="2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6999719-D118-E0D8-D5CD-AF64E6855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929905"/>
              </p:ext>
            </p:extLst>
          </p:nvPr>
        </p:nvGraphicFramePr>
        <p:xfrm>
          <a:off x="1333498" y="1961346"/>
          <a:ext cx="688729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1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084052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350097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585552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377459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Natural Language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EF28-8E9C-4356-6DBA-AC8A8E5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42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3C2-D953-9265-0B2A-D7EB138D6A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D0964-D734-7043-0B5E-CBEDE9BF51A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6686B-672B-80F0-5130-50AF296B620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31D3F-A0AD-D1BE-F883-FC26AE30DF04}"/>
              </a:ext>
            </a:extLst>
          </p:cNvPr>
          <p:cNvSpPr/>
          <p:nvPr/>
        </p:nvSpPr>
        <p:spPr>
          <a:xfrm>
            <a:off x="1327402" y="1963196"/>
            <a:ext cx="1491997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98653-3324-3076-FF26-F6D1242E1AA7}"/>
              </a:ext>
            </a:extLst>
          </p:cNvPr>
          <p:cNvGrpSpPr/>
          <p:nvPr/>
        </p:nvGrpSpPr>
        <p:grpSpPr>
          <a:xfrm>
            <a:off x="3149780" y="1959180"/>
            <a:ext cx="4499789" cy="338554"/>
            <a:chOff x="2399584" y="4240103"/>
            <a:chExt cx="4499789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39CBDD-5AD4-9F29-86FD-AAAD57D9BC8A}"/>
                </a:ext>
              </a:extLst>
            </p:cNvPr>
            <p:cNvSpPr txBox="1"/>
            <p:nvPr/>
          </p:nvSpPr>
          <p:spPr>
            <a:xfrm>
              <a:off x="2399584" y="4240103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Grab sticks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B540CB-DD43-F324-09A4-2F0EC4D55693}"/>
                </a:ext>
              </a:extLst>
            </p:cNvPr>
            <p:cNvSpPr txBox="1"/>
            <p:nvPr/>
          </p:nvSpPr>
          <p:spPr>
            <a:xfrm>
              <a:off x="3991803" y="4240103"/>
              <a:ext cx="1170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Hit drums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CD0EEF-254C-9B16-2F57-4ABAED17C631}"/>
                </a:ext>
              </a:extLst>
            </p:cNvPr>
            <p:cNvSpPr txBox="1"/>
            <p:nvPr/>
          </p:nvSpPr>
          <p:spPr>
            <a:xfrm>
              <a:off x="5639092" y="4240103"/>
              <a:ext cx="1260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Take break</a:t>
              </a:r>
            </a:p>
          </p:txBody>
        </p:sp>
        <p:pic>
          <p:nvPicPr>
            <p:cNvPr id="41" name="Picture 40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CAC66473-534B-9B10-4A71-41A339208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7389" y="4314086"/>
              <a:ext cx="431801" cy="258234"/>
            </a:xfrm>
            <a:prstGeom prst="rect">
              <a:avLst/>
            </a:prstGeom>
          </p:spPr>
        </p:pic>
        <p:pic>
          <p:nvPicPr>
            <p:cNvPr id="42" name="Picture 4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4B965011-8329-A0E4-56EF-BE6929768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210039" y="4314086"/>
              <a:ext cx="431801" cy="258234"/>
            </a:xfrm>
            <a:prstGeom prst="rect">
              <a:avLst/>
            </a:prstGeom>
          </p:spPr>
        </p:pic>
      </p:grpSp>
      <p:pic>
        <p:nvPicPr>
          <p:cNvPr id="6" name="Picture 4" descr="Black Box | Bleach Fan Fiction Wiki | Fandom">
            <a:extLst>
              <a:ext uri="{FF2B5EF4-FFF2-40B4-BE49-F238E27FC236}">
                <a16:creationId xmlns:a16="http://schemas.microsoft.com/office/drawing/2014/main" id="{6DDEC7AC-5727-14CA-7C09-52B69C8B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374" y="2242222"/>
            <a:ext cx="992579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827A60-ADED-2AE5-DD71-A647389B29F2}"/>
              </a:ext>
            </a:extLst>
          </p:cNvPr>
          <p:cNvCxnSpPr>
            <a:cxnSpLocks/>
          </p:cNvCxnSpPr>
          <p:nvPr/>
        </p:nvCxnSpPr>
        <p:spPr>
          <a:xfrm>
            <a:off x="8438550" y="2618672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FE08E7-7DBA-9E34-8AE4-2296D0D1B8B9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6E843-BD7D-C512-9BFB-829E38D259E4}"/>
              </a:ext>
            </a:extLst>
          </p:cNvPr>
          <p:cNvSpPr txBox="1"/>
          <p:nvPr/>
        </p:nvSpPr>
        <p:spPr>
          <a:xfrm>
            <a:off x="2770968" y="4104749"/>
            <a:ext cx="4683931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In English</a:t>
            </a:r>
          </a:p>
          <a:p>
            <a:endParaRPr lang="en-US" b="1" dirty="0"/>
          </a:p>
          <a:p>
            <a:r>
              <a:rPr lang="en-US" dirty="0"/>
              <a:t>After the step “hit drums”, the </a:t>
            </a:r>
            <a:r>
              <a:rPr lang="en-US" b="1" dirty="0"/>
              <a:t>drummer</a:t>
            </a:r>
            <a:r>
              <a:rPr lang="en-US" dirty="0"/>
              <a:t> is </a:t>
            </a:r>
            <a:r>
              <a:rPr lang="en-US" b="1" dirty="0"/>
              <a:t>playing</a:t>
            </a:r>
            <a:r>
              <a:rPr lang="en-US" dirty="0"/>
              <a:t>, and the </a:t>
            </a:r>
            <a:r>
              <a:rPr lang="en-US" b="1" dirty="0"/>
              <a:t>noise</a:t>
            </a:r>
            <a:r>
              <a:rPr lang="en-US" dirty="0"/>
              <a:t> is </a:t>
            </a:r>
            <a:r>
              <a:rPr lang="en-US" b="1" dirty="0"/>
              <a:t>loud</a:t>
            </a:r>
            <a:r>
              <a:rPr lang="en-US" dirty="0"/>
              <a:t>. </a:t>
            </a:r>
          </a:p>
          <a:p>
            <a:r>
              <a:rPr lang="en-US" dirty="0"/>
              <a:t>Given this information, </a:t>
            </a:r>
            <a:r>
              <a:rPr lang="en-US" u="sng" dirty="0"/>
              <a:t>will the violinist be disturbed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C9792-7275-9F70-B974-1F77E8FAC75F}"/>
              </a:ext>
            </a:extLst>
          </p:cNvPr>
          <p:cNvSpPr txBox="1"/>
          <p:nvPr/>
        </p:nvSpPr>
        <p:spPr>
          <a:xfrm rot="5400000">
            <a:off x="4956961" y="3394215"/>
            <a:ext cx="63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:=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F3E4851-D7B5-10DF-3435-914044BEB79F}"/>
              </a:ext>
            </a:extLst>
          </p:cNvPr>
          <p:cNvSpPr/>
          <p:nvPr/>
        </p:nvSpPr>
        <p:spPr>
          <a:xfrm>
            <a:off x="8677592" y="3371700"/>
            <a:ext cx="1536700" cy="794618"/>
          </a:xfrm>
          <a:prstGeom prst="cloudCallout">
            <a:avLst>
              <a:gd name="adj1" fmla="val -15874"/>
              <a:gd name="adj2" fmla="val -1037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lphabet - Free education icons">
            <a:extLst>
              <a:ext uri="{FF2B5EF4-FFF2-40B4-BE49-F238E27FC236}">
                <a16:creationId xmlns:a16="http://schemas.microsoft.com/office/drawing/2014/main" id="{4ACFA0C4-CDA9-D35C-6A10-88820DFD6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999" y="3537557"/>
            <a:ext cx="465886" cy="46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95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FD339EE9-D32A-63D0-D873-2C8A68E5D471}"/>
              </a:ext>
            </a:extLst>
          </p:cNvPr>
          <p:cNvSpPr/>
          <p:nvPr/>
        </p:nvSpPr>
        <p:spPr>
          <a:xfrm>
            <a:off x="8677592" y="3371700"/>
            <a:ext cx="1536700" cy="794618"/>
          </a:xfrm>
          <a:prstGeom prst="cloudCallout">
            <a:avLst>
              <a:gd name="adj1" fmla="val -15874"/>
              <a:gd name="adj2" fmla="val -1037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6999719-D118-E0D8-D5CD-AF64E6855597}"/>
              </a:ext>
            </a:extLst>
          </p:cNvPr>
          <p:cNvGraphicFramePr>
            <a:graphicFrameLocks noGrp="1"/>
          </p:cNvGraphicFramePr>
          <p:nvPr/>
        </p:nvGraphicFramePr>
        <p:xfrm>
          <a:off x="1333498" y="1961346"/>
          <a:ext cx="688729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1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084052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350097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585552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377459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Semi-Symbolic Representation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AEF28-8E9C-4356-6DBA-AC8A8E53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43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AE43C2-D953-9265-0B2A-D7EB138D6A5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D0964-D734-7043-0B5E-CBEDE9BF51A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06686B-672B-80F0-5130-50AF296B620D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31D3F-A0AD-D1BE-F883-FC26AE30DF04}"/>
              </a:ext>
            </a:extLst>
          </p:cNvPr>
          <p:cNvSpPr/>
          <p:nvPr/>
        </p:nvSpPr>
        <p:spPr>
          <a:xfrm>
            <a:off x="1327402" y="1963196"/>
            <a:ext cx="1491997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98653-3324-3076-FF26-F6D1242E1AA7}"/>
              </a:ext>
            </a:extLst>
          </p:cNvPr>
          <p:cNvGrpSpPr/>
          <p:nvPr/>
        </p:nvGrpSpPr>
        <p:grpSpPr>
          <a:xfrm>
            <a:off x="3149780" y="1959180"/>
            <a:ext cx="4499789" cy="338554"/>
            <a:chOff x="2399584" y="4240103"/>
            <a:chExt cx="4499789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B39CBDD-5AD4-9F29-86FD-AAAD57D9BC8A}"/>
                </a:ext>
              </a:extLst>
            </p:cNvPr>
            <p:cNvSpPr txBox="1"/>
            <p:nvPr/>
          </p:nvSpPr>
          <p:spPr>
            <a:xfrm>
              <a:off x="2399584" y="4240103"/>
              <a:ext cx="12682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Grab sticks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B540CB-DD43-F324-09A4-2F0EC4D55693}"/>
                </a:ext>
              </a:extLst>
            </p:cNvPr>
            <p:cNvSpPr txBox="1"/>
            <p:nvPr/>
          </p:nvSpPr>
          <p:spPr>
            <a:xfrm>
              <a:off x="3991803" y="4240103"/>
              <a:ext cx="11705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Hit drums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CD0EEF-254C-9B16-2F57-4ABAED17C631}"/>
                </a:ext>
              </a:extLst>
            </p:cNvPr>
            <p:cNvSpPr txBox="1"/>
            <p:nvPr/>
          </p:nvSpPr>
          <p:spPr>
            <a:xfrm>
              <a:off x="5639092" y="4240103"/>
              <a:ext cx="12602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Take break</a:t>
              </a:r>
            </a:p>
          </p:txBody>
        </p:sp>
        <p:pic>
          <p:nvPicPr>
            <p:cNvPr id="41" name="Picture 40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CAC66473-534B-9B10-4A71-41A339208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3607389" y="4314086"/>
              <a:ext cx="431801" cy="258234"/>
            </a:xfrm>
            <a:prstGeom prst="rect">
              <a:avLst/>
            </a:prstGeom>
          </p:spPr>
        </p:pic>
        <p:pic>
          <p:nvPicPr>
            <p:cNvPr id="42" name="Picture 4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4B965011-8329-A0E4-56EF-BE6929768F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5210039" y="4314086"/>
              <a:ext cx="431801" cy="258234"/>
            </a:xfrm>
            <a:prstGeom prst="rect">
              <a:avLst/>
            </a:prstGeom>
          </p:spPr>
        </p:pic>
      </p:grpSp>
      <p:pic>
        <p:nvPicPr>
          <p:cNvPr id="6" name="Picture 4" descr="Black Box | Bleach Fan Fiction Wiki | Fandom">
            <a:extLst>
              <a:ext uri="{FF2B5EF4-FFF2-40B4-BE49-F238E27FC236}">
                <a16:creationId xmlns:a16="http://schemas.microsoft.com/office/drawing/2014/main" id="{6DDEC7AC-5727-14CA-7C09-52B69C8B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374" y="2242222"/>
            <a:ext cx="992579" cy="74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827A60-ADED-2AE5-DD71-A647389B29F2}"/>
              </a:ext>
            </a:extLst>
          </p:cNvPr>
          <p:cNvCxnSpPr>
            <a:cxnSpLocks/>
          </p:cNvCxnSpPr>
          <p:nvPr/>
        </p:nvCxnSpPr>
        <p:spPr>
          <a:xfrm>
            <a:off x="8438550" y="2618672"/>
            <a:ext cx="4658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3FE08E7-7DBA-9E34-8AE4-2296D0D1B8B9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C9792-7275-9F70-B974-1F77E8FAC75F}"/>
              </a:ext>
            </a:extLst>
          </p:cNvPr>
          <p:cNvSpPr txBox="1"/>
          <p:nvPr/>
        </p:nvSpPr>
        <p:spPr>
          <a:xfrm rot="5400000">
            <a:off x="4956961" y="3394215"/>
            <a:ext cx="6383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:=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FC8A8-9963-A3DD-C245-F8BD4DCAC822}"/>
              </a:ext>
            </a:extLst>
          </p:cNvPr>
          <p:cNvSpPr txBox="1"/>
          <p:nvPr/>
        </p:nvSpPr>
        <p:spPr>
          <a:xfrm>
            <a:off x="1327402" y="4079099"/>
            <a:ext cx="6887295" cy="2369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In Python 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Play_Drums</a:t>
            </a:r>
            <a:r>
              <a:rPr lang="en-US" sz="1400" dirty="0">
                <a:latin typeface="Consolas" panose="020B0609020204030204" pitchFamily="49" charset="0"/>
              </a:rPr>
              <a:t>():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# Grab sticks, hit drums, take break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def </a:t>
            </a:r>
            <a:r>
              <a:rPr lang="en-US" sz="1400" dirty="0" err="1">
                <a:latin typeface="Consolas" panose="020B0609020204030204" pitchFamily="49" charset="0"/>
              </a:rPr>
              <a:t>init</a:t>
            </a:r>
            <a:r>
              <a:rPr lang="en-US" sz="1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self.</a:t>
            </a:r>
            <a:r>
              <a:rPr lang="en-US" sz="1400" b="1" dirty="0" err="1">
                <a:latin typeface="Consolas" panose="020B0609020204030204" pitchFamily="49" charset="0"/>
              </a:rPr>
              <a:t>drummer</a:t>
            </a:r>
            <a:r>
              <a:rPr lang="en-US" sz="1400" dirty="0">
                <a:latin typeface="Consolas" panose="020B0609020204030204" pitchFamily="49" charset="0"/>
              </a:rPr>
              <a:t> = Drummer(), </a:t>
            </a:r>
            <a:r>
              <a:rPr lang="en-US" sz="1400" dirty="0" err="1">
                <a:latin typeface="Consolas" panose="020B0609020204030204" pitchFamily="49" charset="0"/>
              </a:rPr>
              <a:t>self.drummer.motion</a:t>
            </a:r>
            <a:r>
              <a:rPr lang="en-US" sz="1400" dirty="0">
                <a:latin typeface="Consolas" panose="020B0609020204030204" pitchFamily="49" charset="0"/>
              </a:rPr>
              <a:t> = idle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self.</a:t>
            </a:r>
            <a:r>
              <a:rPr lang="en-US" sz="1400" b="1" dirty="0" err="1">
                <a:latin typeface="Consolas" panose="020B0609020204030204" pitchFamily="49" charset="0"/>
              </a:rPr>
              <a:t>noise</a:t>
            </a:r>
            <a:r>
              <a:rPr lang="en-US" sz="1400" dirty="0">
                <a:latin typeface="Consolas" panose="020B0609020204030204" pitchFamily="49" charset="0"/>
              </a:rPr>
              <a:t> = Noise(), </a:t>
            </a:r>
            <a:r>
              <a:rPr lang="en-US" sz="1400" dirty="0" err="1">
                <a:latin typeface="Consolas" panose="020B0609020204030204" pitchFamily="49" charset="0"/>
              </a:rPr>
              <a:t>self.noise.level</a:t>
            </a:r>
            <a:r>
              <a:rPr lang="en-US" sz="1400" dirty="0">
                <a:latin typeface="Consolas" panose="020B0609020204030204" pitchFamily="49" charset="0"/>
              </a:rPr>
              <a:t> = none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self.event</a:t>
            </a:r>
            <a:r>
              <a:rPr lang="en-US" sz="1400" dirty="0">
                <a:latin typeface="Consolas" panose="020B0609020204030204" pitchFamily="49" charset="0"/>
              </a:rPr>
              <a:t> = “</a:t>
            </a:r>
            <a:r>
              <a:rPr lang="en-US" sz="1400" u="sng" dirty="0">
                <a:latin typeface="Consolas" panose="020B0609020204030204" pitchFamily="49" charset="0"/>
              </a:rPr>
              <a:t>The violinist is disturbed.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def </a:t>
            </a:r>
            <a:r>
              <a:rPr lang="en-US" sz="1400" dirty="0" err="1">
                <a:latin typeface="Consolas" panose="020B0609020204030204" pitchFamily="49" charset="0"/>
              </a:rPr>
              <a:t>hit_drums</a:t>
            </a:r>
            <a:r>
              <a:rPr lang="en-US" sz="1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self.drummer.motion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latin typeface="Consolas" panose="020B0609020204030204" pitchFamily="49" charset="0"/>
              </a:rPr>
              <a:t>playing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self.noise.level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b="1" dirty="0">
                <a:latin typeface="Consolas" panose="020B0609020204030204" pitchFamily="49" charset="0"/>
              </a:rPr>
              <a:t>loud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...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Alphabet - Free education icons">
            <a:extLst>
              <a:ext uri="{FF2B5EF4-FFF2-40B4-BE49-F238E27FC236}">
                <a16:creationId xmlns:a16="http://schemas.microsoft.com/office/drawing/2014/main" id="{6278DD44-54E7-9942-F8B3-B2A19EFEF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72" y="3537557"/>
            <a:ext cx="465886" cy="46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E9D9D-FA53-7B44-BA41-3AB6DD8A35DF}"/>
              </a:ext>
            </a:extLst>
          </p:cNvPr>
          <p:cNvGrpSpPr/>
          <p:nvPr/>
        </p:nvGrpSpPr>
        <p:grpSpPr>
          <a:xfrm>
            <a:off x="9406841" y="3451812"/>
            <a:ext cx="634393" cy="634393"/>
            <a:chOff x="9433758" y="3069458"/>
            <a:chExt cx="1009641" cy="1009641"/>
          </a:xfrm>
        </p:grpSpPr>
        <p:pic>
          <p:nvPicPr>
            <p:cNvPr id="9" name="Picture 4" descr="Scripting Icons - Free SVG &amp; PNG Scripting Images - Noun Project">
              <a:extLst>
                <a:ext uri="{FF2B5EF4-FFF2-40B4-BE49-F238E27FC236}">
                  <a16:creationId xmlns:a16="http://schemas.microsoft.com/office/drawing/2014/main" id="{EE466B25-739A-13C7-3990-B4847B915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58" y="3069458"/>
              <a:ext cx="1009641" cy="1009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lphabet - Free education icons">
              <a:extLst>
                <a:ext uri="{FF2B5EF4-FFF2-40B4-BE49-F238E27FC236}">
                  <a16:creationId xmlns:a16="http://schemas.microsoft.com/office/drawing/2014/main" id="{87D44AE6-0FB5-3198-5CEC-55AD70BD08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990"/>
            <a:stretch/>
          </p:blipFill>
          <p:spPr bwMode="auto">
            <a:xfrm>
              <a:off x="9564792" y="3267649"/>
              <a:ext cx="560987" cy="27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067C44-9317-76C9-8E4D-0C2C86207A0C}"/>
              </a:ext>
            </a:extLst>
          </p:cNvPr>
          <p:cNvSpPr txBox="1"/>
          <p:nvPr/>
        </p:nvSpPr>
        <p:spPr>
          <a:xfrm>
            <a:off x="8317992" y="5576622"/>
            <a:ext cx="240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not executed! Just input to LLMs.</a:t>
            </a:r>
          </a:p>
        </p:txBody>
      </p:sp>
    </p:spTree>
    <p:extLst>
      <p:ext uri="{BB962C8B-B14F-4D97-AF65-F5344CB8AC3E}">
        <p14:creationId xmlns:p14="http://schemas.microsoft.com/office/powerpoint/2010/main" val="146210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1187-A802-E9F0-85A1-41E38FC5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75659"/>
            <a:ext cx="9692640" cy="1325562"/>
          </a:xfrm>
        </p:spPr>
        <p:txBody>
          <a:bodyPr/>
          <a:lstStyle/>
          <a:p>
            <a:r>
              <a:rPr lang="en-US" dirty="0"/>
              <a:t>Code-Like Form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974B9-A9CD-51F6-941F-EC5115E34523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[EACL 2023]</a:t>
            </a:r>
          </a:p>
        </p:txBody>
      </p:sp>
      <p:graphicFrame>
        <p:nvGraphicFramePr>
          <p:cNvPr id="3" name="Content Placeholder 15">
            <a:extLst>
              <a:ext uri="{FF2B5EF4-FFF2-40B4-BE49-F238E27FC236}">
                <a16:creationId xmlns:a16="http://schemas.microsoft.com/office/drawing/2014/main" id="{798BFDE4-4211-240E-0275-B8888A224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007132"/>
              </p:ext>
            </p:extLst>
          </p:nvPr>
        </p:nvGraphicFramePr>
        <p:xfrm>
          <a:off x="1459685" y="1978525"/>
          <a:ext cx="8269532" cy="421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B296-BBDE-75A6-DF2A-A5FFAFFF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60B42-8425-6B62-BCA4-61BED94556A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E9F0C-B772-04BE-217D-8E3B8E5706E7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7D147B-6C52-6B0A-E61F-5A6398D6EDA9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pic>
        <p:nvPicPr>
          <p:cNvPr id="10" name="Picture 2" descr="Alphabet - Free education icons">
            <a:extLst>
              <a:ext uri="{FF2B5EF4-FFF2-40B4-BE49-F238E27FC236}">
                <a16:creationId xmlns:a16="http://schemas.microsoft.com/office/drawing/2014/main" id="{E2966757-73E7-53CE-93D2-2AA18C27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195" y="1852711"/>
            <a:ext cx="465886" cy="46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A16E8F1-9050-7970-C018-2D0ACB5BB6C5}"/>
              </a:ext>
            </a:extLst>
          </p:cNvPr>
          <p:cNvGrpSpPr/>
          <p:nvPr/>
        </p:nvGrpSpPr>
        <p:grpSpPr>
          <a:xfrm>
            <a:off x="7531475" y="1768458"/>
            <a:ext cx="634393" cy="634393"/>
            <a:chOff x="9433758" y="3069458"/>
            <a:chExt cx="1009641" cy="1009641"/>
          </a:xfrm>
        </p:grpSpPr>
        <p:pic>
          <p:nvPicPr>
            <p:cNvPr id="12" name="Picture 4" descr="Scripting Icons - Free SVG &amp; PNG Scripting Images - Noun Project">
              <a:extLst>
                <a:ext uri="{FF2B5EF4-FFF2-40B4-BE49-F238E27FC236}">
                  <a16:creationId xmlns:a16="http://schemas.microsoft.com/office/drawing/2014/main" id="{5416C022-8133-D9AA-030F-3D38EC8A3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58" y="3069458"/>
              <a:ext cx="1009641" cy="1009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Alphabet - Free education icons">
              <a:extLst>
                <a:ext uri="{FF2B5EF4-FFF2-40B4-BE49-F238E27FC236}">
                  <a16:creationId xmlns:a16="http://schemas.microsoft.com/office/drawing/2014/main" id="{120BA007-14A6-953B-4B8F-7D9560918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990"/>
            <a:stretch/>
          </p:blipFill>
          <p:spPr bwMode="auto">
            <a:xfrm>
              <a:off x="9564792" y="3267649"/>
              <a:ext cx="560987" cy="274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0DDBCD-25ED-5D2A-0BC7-60B88E135D84}"/>
              </a:ext>
            </a:extLst>
          </p:cNvPr>
          <p:cNvCxnSpPr/>
          <p:nvPr/>
        </p:nvCxnSpPr>
        <p:spPr>
          <a:xfrm>
            <a:off x="7086600" y="2402851"/>
            <a:ext cx="0" cy="15595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623CA9-CAEC-41BA-0474-3831C2BFF12D}"/>
              </a:ext>
            </a:extLst>
          </p:cNvPr>
          <p:cNvCxnSpPr>
            <a:cxnSpLocks/>
          </p:cNvCxnSpPr>
          <p:nvPr/>
        </p:nvCxnSpPr>
        <p:spPr>
          <a:xfrm>
            <a:off x="7844367" y="2402851"/>
            <a:ext cx="0" cy="3996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1091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31E4-94C6-83D4-6F46-1159B0A56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6173-575D-5475-1E96-FF3E9BDA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Code-Like Form </a:t>
            </a:r>
            <a:r>
              <a:rPr lang="en-US" sz="4000" i="1" dirty="0"/>
              <a:t>Sometimes</a:t>
            </a:r>
            <a:r>
              <a:rPr lang="en-US" sz="4000" dirty="0"/>
              <a:t>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19AC0-5658-0A78-7BAE-30C9402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45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52FC59-3190-B046-B600-7D6B0842B82B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C78E07-0AC8-0218-0175-C235E0E64A75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32389-991A-92D2-6E78-B8FDB2367DB5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240E4A3B-2F72-64AF-BDE8-DA961438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780" y="1818238"/>
            <a:ext cx="5689686" cy="44034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B2D471-7F65-C1E6-1EBD-181D7785F29E}"/>
              </a:ext>
            </a:extLst>
          </p:cNvPr>
          <p:cNvSpPr txBox="1"/>
          <p:nvPr/>
        </p:nvSpPr>
        <p:spPr>
          <a:xfrm>
            <a:off x="9330907" y="631701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[ACL 2023]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A6714-8B52-DB60-3136-E34D4CC6818D}"/>
              </a:ext>
            </a:extLst>
          </p:cNvPr>
          <p:cNvSpPr txBox="1"/>
          <p:nvPr/>
        </p:nvSpPr>
        <p:spPr>
          <a:xfrm>
            <a:off x="6096000" y="5752065"/>
            <a:ext cx="468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formulation of code-like prompts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1F1EB4-4B88-57EA-9602-923C859EF085}"/>
              </a:ext>
            </a:extLst>
          </p:cNvPr>
          <p:cNvCxnSpPr>
            <a:cxnSpLocks/>
          </p:cNvCxnSpPr>
          <p:nvPr/>
        </p:nvCxnSpPr>
        <p:spPr>
          <a:xfrm>
            <a:off x="5757185" y="5966364"/>
            <a:ext cx="33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B633BA-6E05-4C1E-D328-AE94E9E00B27}"/>
              </a:ext>
            </a:extLst>
          </p:cNvPr>
          <p:cNvSpPr txBox="1"/>
          <p:nvPr/>
        </p:nvSpPr>
        <p:spPr>
          <a:xfrm>
            <a:off x="7116233" y="1878565"/>
            <a:ext cx="32555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papers suggest code representation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of GPT3.5 on a variety of NLP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Results are mixed </a:t>
            </a:r>
          </a:p>
        </p:txBody>
      </p:sp>
    </p:spTree>
    <p:extLst>
      <p:ext uri="{BB962C8B-B14F-4D97-AF65-F5344CB8AC3E}">
        <p14:creationId xmlns:p14="http://schemas.microsoft.com/office/powerpoint/2010/main" val="2894471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(finally)</a:t>
            </a:r>
          </a:p>
        </p:txBody>
      </p:sp>
      <p:pic>
        <p:nvPicPr>
          <p:cNvPr id="1026" name="Picture 2" descr="User - Free user icons">
            <a:extLst>
              <a:ext uri="{FF2B5EF4-FFF2-40B4-BE49-F238E27FC236}">
                <a16:creationId xmlns:a16="http://schemas.microsoft.com/office/drawing/2014/main" id="{E9C362C0-3D49-09F3-A1F9-C130DA11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32515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9A86F60-5875-7D23-D4E3-02995C02E90E}"/>
              </a:ext>
            </a:extLst>
          </p:cNvPr>
          <p:cNvSpPr/>
          <p:nvPr/>
        </p:nvSpPr>
        <p:spPr>
          <a:xfrm>
            <a:off x="2197054" y="1932515"/>
            <a:ext cx="7822276" cy="64146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music room, a violinist is tuning. A drummer starts playing an elaborate drum solo. What will the violinist say?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91D38FC-B143-997B-D97B-D0DBA706BF47}"/>
              </a:ext>
            </a:extLst>
          </p:cNvPr>
          <p:cNvSpPr/>
          <p:nvPr/>
        </p:nvSpPr>
        <p:spPr>
          <a:xfrm>
            <a:off x="2452255" y="2776451"/>
            <a:ext cx="7052275" cy="2820016"/>
          </a:xfrm>
          <a:prstGeom prst="cloudCallout">
            <a:avLst>
              <a:gd name="adj1" fmla="val -56048"/>
              <a:gd name="adj2" fmla="val -3619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/>
              <a:t>hit the drums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↓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exist(</a:t>
            </a:r>
            <a:r>
              <a:rPr lang="en-US" b="1" dirty="0"/>
              <a:t>loud noise</a:t>
            </a:r>
            <a:r>
              <a:rPr lang="en-US" dirty="0"/>
              <a:t>)</a:t>
            </a:r>
          </a:p>
          <a:p>
            <a:pPr algn="ctr">
              <a:lnSpc>
                <a:spcPct val="150000"/>
              </a:lnSpc>
            </a:pPr>
            <a:r>
              <a:rPr lang="zh-CN" altLang="en-US" dirty="0"/>
              <a:t>↓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b="1" dirty="0"/>
              <a:t>disturb the violinist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A03E-16D1-5FE1-0511-A6369FC7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0DAE0A-F5A9-6D47-C7F4-A6809E1D24BA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B70051-A36F-E1DE-0DD2-C970845E0D1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5B3DBC-B31E-F531-E5C8-B4D5D9BA9A86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30717B-0FE6-7B9E-9549-E29B7A79E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62" y="2989578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EB40A1-4DAD-5727-8C5F-09791312B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62" y="3768512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4A51BE-631E-7B62-05CF-2C58E2C98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62" y="4623991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lack Box | Bleach Fan Fiction Wiki | Fandom">
            <a:extLst>
              <a:ext uri="{FF2B5EF4-FFF2-40B4-BE49-F238E27FC236}">
                <a16:creationId xmlns:a16="http://schemas.microsoft.com/office/drawing/2014/main" id="{41D6C7A0-985E-2892-5AB3-1710DABE1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500" b="90000" l="10000" r="90000">
                        <a14:foregroundMark x1="49688" y1="7500" x2="49688" y2="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228" y="2776451"/>
            <a:ext cx="1024865" cy="76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A93CC4CE-BEC8-75C1-FA85-285E33F199A1}"/>
              </a:ext>
            </a:extLst>
          </p:cNvPr>
          <p:cNvSpPr/>
          <p:nvPr/>
        </p:nvSpPr>
        <p:spPr>
          <a:xfrm>
            <a:off x="2197054" y="5722393"/>
            <a:ext cx="4974213" cy="495992"/>
          </a:xfrm>
          <a:prstGeom prst="wedgeRoundRectCallout">
            <a:avLst>
              <a:gd name="adj1" fmla="val -52475"/>
              <a:gd name="adj2" fmla="val -4915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“Can you wait until I finish tuning?”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B758310-1E17-5A21-4316-31FA97A59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62" y="5596467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49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71187-A802-E9F0-85A1-41E38FC5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Impact of Our Work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B296-BBDE-75A6-DF2A-A5FFAFFF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E1FD5E-0E38-E076-4EC0-9E078963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part of the evaluation for GPT-4 in </a:t>
            </a:r>
            <a:r>
              <a:rPr lang="en-US" sz="2400" dirty="0">
                <a:hlinkClick r:id="rId2"/>
              </a:rPr>
              <a:t>OpenAI Evals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8F891D-9976-D696-1E4D-64BA7C169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01" y="2637286"/>
            <a:ext cx="9363302" cy="31211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380DFB-2CA8-5356-6E46-9E70ADC7D930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C19C2A-6011-E88B-DB1A-1E64740841C3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9F8C7-52DF-52E6-6DD1-929D4945ABA9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</p:spTree>
    <p:extLst>
      <p:ext uri="{BB962C8B-B14F-4D97-AF65-F5344CB8AC3E}">
        <p14:creationId xmlns:p14="http://schemas.microsoft.com/office/powerpoint/2010/main" val="44415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7443-B327-094F-E63A-744E215E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2847-B209-02A0-5B91-E470AD90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5073-5A78-BDE7-0127-16D9A67C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306103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Problem: LLMs cannot effectively reason about the causality among entities and events</a:t>
            </a:r>
          </a:p>
          <a:p>
            <a:r>
              <a:rPr lang="en-US" sz="2800" dirty="0"/>
              <a:t>Contribution: an entity-state representation, a semi-symbolic dataset, and prompting LLMs with a code-like structure</a:t>
            </a:r>
          </a:p>
          <a:p>
            <a:r>
              <a:rPr lang="en-US" sz="2800" dirty="0"/>
              <a:t>Result: significantly improved performance </a:t>
            </a:r>
          </a:p>
          <a:p>
            <a:r>
              <a:rPr lang="en-US" sz="2800" dirty="0"/>
              <a:t>However: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78E67B6-235D-56FD-2D76-7E3C3A9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C0A93-3245-05A7-0A57-C6920F271533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1C84A-F0DC-FA86-6F4A-78C08E39D90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Semi-Symbolic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0439D0-D1F8-8090-9593-965DB8440E10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Fully-Symbolic</a:t>
            </a:r>
          </a:p>
        </p:txBody>
      </p:sp>
    </p:spTree>
    <p:extLst>
      <p:ext uri="{BB962C8B-B14F-4D97-AF65-F5344CB8AC3E}">
        <p14:creationId xmlns:p14="http://schemas.microsoft.com/office/powerpoint/2010/main" val="2549678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Black Box | Bleach Fan Fiction Wiki | Fandom">
            <a:extLst>
              <a:ext uri="{FF2B5EF4-FFF2-40B4-BE49-F238E27FC236}">
                <a16:creationId xmlns:a16="http://schemas.microsoft.com/office/drawing/2014/main" id="{D590593D-666E-C646-3CE7-5BAF60CC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65" y="1945322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Semi-Symbolic Reasoning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EF0BD-7CD6-2039-B84E-F943E7EE1D5D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2F326E-893D-051D-A29F-A216DFD65AD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81A5D-5DCF-EBDA-ABBF-13BB0EBB0FC2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pic>
        <p:nvPicPr>
          <p:cNvPr id="11" name="Picture 4" descr="Black Box | Bleach Fan Fiction Wiki | Fandom">
            <a:extLst>
              <a:ext uri="{FF2B5EF4-FFF2-40B4-BE49-F238E27FC236}">
                <a16:creationId xmlns:a16="http://schemas.microsoft.com/office/drawing/2014/main" id="{01926C26-2FB6-A506-B289-BD7CEF5E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81" y="1945322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5E45413-DF28-14EB-08C8-B6837302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10" y="2035814"/>
            <a:ext cx="1062423" cy="10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B8BF781-294D-48D3-E1B1-4A7D04E33CC1}"/>
              </a:ext>
            </a:extLst>
          </p:cNvPr>
          <p:cNvSpPr/>
          <p:nvPr/>
        </p:nvSpPr>
        <p:spPr>
          <a:xfrm>
            <a:off x="8762392" y="2459456"/>
            <a:ext cx="1596575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956079D-8629-7DA8-7861-002EE5AC7BB9}"/>
              </a:ext>
            </a:extLst>
          </p:cNvPr>
          <p:cNvSpPr/>
          <p:nvPr/>
        </p:nvSpPr>
        <p:spPr>
          <a:xfrm>
            <a:off x="928566" y="2459456"/>
            <a:ext cx="1464550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955B9-EDB6-37C1-6856-5687C2B24AF9}"/>
              </a:ext>
            </a:extLst>
          </p:cNvPr>
          <p:cNvCxnSpPr>
            <a:cxnSpLocks/>
          </p:cNvCxnSpPr>
          <p:nvPr/>
        </p:nvCxnSpPr>
        <p:spPr>
          <a:xfrm>
            <a:off x="2680003" y="2741338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75F4C5-2F9D-30B5-D345-6560E67D3637}"/>
              </a:ext>
            </a:extLst>
          </p:cNvPr>
          <p:cNvCxnSpPr>
            <a:cxnSpLocks/>
          </p:cNvCxnSpPr>
          <p:nvPr/>
        </p:nvCxnSpPr>
        <p:spPr>
          <a:xfrm>
            <a:off x="6261100" y="2718954"/>
            <a:ext cx="4805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76E76D-07C0-372F-22B0-66B30E908129}"/>
              </a:ext>
            </a:extLst>
          </p:cNvPr>
          <p:cNvCxnSpPr>
            <a:cxnSpLocks/>
          </p:cNvCxnSpPr>
          <p:nvPr/>
        </p:nvCxnSpPr>
        <p:spPr>
          <a:xfrm>
            <a:off x="4512733" y="2754322"/>
            <a:ext cx="5151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3FFA-9FC4-B612-7457-FF7CE6AC9D35}"/>
              </a:ext>
            </a:extLst>
          </p:cNvPr>
          <p:cNvCxnSpPr>
            <a:cxnSpLocks/>
          </p:cNvCxnSpPr>
          <p:nvPr/>
        </p:nvCxnSpPr>
        <p:spPr>
          <a:xfrm>
            <a:off x="8214983" y="2754322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741A2-4637-023B-826C-E4DE83463E7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5251677" y="3098237"/>
            <a:ext cx="428845" cy="36190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7054CA5-1C47-4959-8822-2B9672C9CE38}"/>
              </a:ext>
            </a:extLst>
          </p:cNvPr>
          <p:cNvSpPr txBox="1"/>
          <p:nvPr/>
        </p:nvSpPr>
        <p:spPr>
          <a:xfrm>
            <a:off x="4138292" y="5557639"/>
            <a:ext cx="32286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:= yes if </a:t>
            </a:r>
            <a:r>
              <a:rPr lang="en-US" b="1" dirty="0" err="1"/>
              <a:t>noise.level</a:t>
            </a:r>
            <a:r>
              <a:rPr lang="en-US" b="1" dirty="0"/>
              <a:t> = loud</a:t>
            </a:r>
          </a:p>
          <a:p>
            <a:r>
              <a:rPr lang="en-US" b="1" dirty="0"/>
              <a:t>    no otherwise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3D01-ED93-C862-0D9A-D325C618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D50A983-658E-29BD-A7DB-2796BB7A5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52991"/>
              </p:ext>
            </p:extLst>
          </p:nvPr>
        </p:nvGraphicFramePr>
        <p:xfrm>
          <a:off x="1202495" y="3460146"/>
          <a:ext cx="809836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835">
                  <a:extLst>
                    <a:ext uri="{9D8B030D-6E8A-4147-A177-3AD203B41FA5}">
                      <a16:colId xmlns:a16="http://schemas.microsoft.com/office/drawing/2014/main" val="3542280458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75277858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88500458"/>
                    </a:ext>
                  </a:extLst>
                </a:gridCol>
                <a:gridCol w="1864357">
                  <a:extLst>
                    <a:ext uri="{9D8B030D-6E8A-4147-A177-3AD203B41FA5}">
                      <a16:colId xmlns:a16="http://schemas.microsoft.com/office/drawing/2014/main" val="2912063997"/>
                    </a:ext>
                  </a:extLst>
                </a:gridCol>
                <a:gridCol w="1619673">
                  <a:extLst>
                    <a:ext uri="{9D8B030D-6E8A-4147-A177-3AD203B41FA5}">
                      <a16:colId xmlns:a16="http://schemas.microsoft.com/office/drawing/2014/main" val="366499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59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drummer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playing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idle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noise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loud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50529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4683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67C2DD5-8F77-D338-B05E-436189C88AE0}"/>
              </a:ext>
            </a:extLst>
          </p:cNvPr>
          <p:cNvSpPr/>
          <p:nvPr/>
        </p:nvSpPr>
        <p:spPr>
          <a:xfrm>
            <a:off x="1199506" y="3463510"/>
            <a:ext cx="1373464" cy="3683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entities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0B1204-49F2-EE9C-52A5-48AC8D574CBE}"/>
              </a:ext>
            </a:extLst>
          </p:cNvPr>
          <p:cNvGrpSpPr/>
          <p:nvPr/>
        </p:nvGrpSpPr>
        <p:grpSpPr>
          <a:xfrm>
            <a:off x="3238909" y="3445281"/>
            <a:ext cx="5712401" cy="369332"/>
            <a:chOff x="3238909" y="2831449"/>
            <a:chExt cx="5712401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E97B5C-373D-7F9E-9385-87846CED65CC}"/>
                </a:ext>
              </a:extLst>
            </p:cNvPr>
            <p:cNvSpPr txBox="1"/>
            <p:nvPr/>
          </p:nvSpPr>
          <p:spPr>
            <a:xfrm>
              <a:off x="3238909" y="2831449"/>
              <a:ext cx="1402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Grab sticks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1985F-E999-E95D-6EA8-37DEBEE93E19}"/>
                </a:ext>
              </a:extLst>
            </p:cNvPr>
            <p:cNvSpPr txBox="1"/>
            <p:nvPr/>
          </p:nvSpPr>
          <p:spPr>
            <a:xfrm>
              <a:off x="5021626" y="2831449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Hit drums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713F39-6C86-758C-61EB-DFB75C28D8B9}"/>
                </a:ext>
              </a:extLst>
            </p:cNvPr>
            <p:cNvSpPr txBox="1"/>
            <p:nvPr/>
          </p:nvSpPr>
          <p:spPr>
            <a:xfrm>
              <a:off x="6766282" y="2831449"/>
              <a:ext cx="1393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Take break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16B0FB-BB11-6EC6-3AD5-EE63C49C3299}"/>
                </a:ext>
              </a:extLst>
            </p:cNvPr>
            <p:cNvSpPr txBox="1"/>
            <p:nvPr/>
          </p:nvSpPr>
          <p:spPr>
            <a:xfrm>
              <a:off x="8535812" y="283144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32" name="Picture 31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7EFE81B2-1141-3272-42F2-757110F9F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4603348" y="2905432"/>
              <a:ext cx="431801" cy="258234"/>
            </a:xfrm>
            <a:prstGeom prst="rect">
              <a:avLst/>
            </a:prstGeom>
          </p:spPr>
        </p:pic>
        <p:pic>
          <p:nvPicPr>
            <p:cNvPr id="33" name="Picture 32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A0AC729E-CF1A-C59F-838B-83FC754AA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6311832" y="2905432"/>
              <a:ext cx="431801" cy="258234"/>
            </a:xfrm>
            <a:prstGeom prst="rect">
              <a:avLst/>
            </a:prstGeom>
          </p:spPr>
        </p:pic>
        <p:pic>
          <p:nvPicPr>
            <p:cNvPr id="34" name="Picture 33" descr="A diagram of a yoga exercise&#10;&#10;Description automatically generated">
              <a:extLst>
                <a:ext uri="{FF2B5EF4-FFF2-40B4-BE49-F238E27FC236}">
                  <a16:creationId xmlns:a16="http://schemas.microsoft.com/office/drawing/2014/main" id="{79E438D1-F34B-6037-972E-04149F661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242" b="54130" l="87728" r="9308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059" t="40756" r="6251" b="44384"/>
            <a:stretch/>
          </p:blipFill>
          <p:spPr>
            <a:xfrm>
              <a:off x="8098160" y="2905432"/>
              <a:ext cx="431801" cy="258234"/>
            </a:xfrm>
            <a:prstGeom prst="rect">
              <a:avLst/>
            </a:prstGeom>
          </p:spPr>
        </p:pic>
      </p:grpSp>
      <p:sp>
        <p:nvSpPr>
          <p:cNvPr id="37" name="Wave 36">
            <a:extLst>
              <a:ext uri="{FF2B5EF4-FFF2-40B4-BE49-F238E27FC236}">
                <a16:creationId xmlns:a16="http://schemas.microsoft.com/office/drawing/2014/main" id="{9B2DFDF3-7B85-A72D-3A87-CBE5FFDB20A8}"/>
              </a:ext>
            </a:extLst>
          </p:cNvPr>
          <p:cNvSpPr/>
          <p:nvPr/>
        </p:nvSpPr>
        <p:spPr>
          <a:xfrm>
            <a:off x="1199506" y="5039709"/>
            <a:ext cx="2496090" cy="1405192"/>
          </a:xfrm>
          <a:prstGeom prst="wave">
            <a:avLst>
              <a:gd name="adj1" fmla="val 8929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Question:</a:t>
            </a:r>
          </a:p>
          <a:p>
            <a:pPr algn="ctr"/>
            <a:r>
              <a:rPr lang="en-US" dirty="0"/>
              <a:t>Will the violinist </a:t>
            </a:r>
            <a:br>
              <a:rPr lang="en-US" dirty="0"/>
            </a:br>
            <a:r>
              <a:rPr lang="en-US" dirty="0"/>
              <a:t>be disturbed?</a:t>
            </a:r>
          </a:p>
        </p:txBody>
      </p:sp>
      <p:pic>
        <p:nvPicPr>
          <p:cNvPr id="46" name="Picture 4" descr="Black Box | Bleach Fan Fiction Wiki | Fandom">
            <a:extLst>
              <a:ext uri="{FF2B5EF4-FFF2-40B4-BE49-F238E27FC236}">
                <a16:creationId xmlns:a16="http://schemas.microsoft.com/office/drawing/2014/main" id="{14EF0C23-FA38-D8AB-2D8C-DD408D74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13" y="5583437"/>
            <a:ext cx="838768" cy="6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👍 Thumbs Up Emoji, +1 Emoji, Like Emoji">
            <a:extLst>
              <a:ext uri="{FF2B5EF4-FFF2-40B4-BE49-F238E27FC236}">
                <a16:creationId xmlns:a16="http://schemas.microsoft.com/office/drawing/2014/main" id="{6AE3BD7B-D84E-B179-D837-2AF46752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577" y="4397968"/>
            <a:ext cx="593639" cy="5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👎 Thumbs Down Emoji, Dislike Emoji, Finger Down Emoji">
            <a:extLst>
              <a:ext uri="{FF2B5EF4-FFF2-40B4-BE49-F238E27FC236}">
                <a16:creationId xmlns:a16="http://schemas.microsoft.com/office/drawing/2014/main" id="{5F992B3D-C23C-8213-9183-0BA287E42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936" y="5609430"/>
            <a:ext cx="542747" cy="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04DC9CA-8404-A1EC-38A6-0E2378F709F9}"/>
              </a:ext>
            </a:extLst>
          </p:cNvPr>
          <p:cNvSpPr txBox="1"/>
          <p:nvPr/>
        </p:nvSpPr>
        <p:spPr>
          <a:xfrm>
            <a:off x="4512733" y="621251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symbolic formula</a:t>
            </a:r>
          </a:p>
        </p:txBody>
      </p:sp>
    </p:spTree>
    <p:extLst>
      <p:ext uri="{BB962C8B-B14F-4D97-AF65-F5344CB8AC3E}">
        <p14:creationId xmlns:p14="http://schemas.microsoft.com/office/powerpoint/2010/main" val="422401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Reason about Events</a:t>
            </a:r>
          </a:p>
        </p:txBody>
      </p:sp>
      <p:pic>
        <p:nvPicPr>
          <p:cNvPr id="1026" name="Picture 2" descr="User - Free user icons">
            <a:extLst>
              <a:ext uri="{FF2B5EF4-FFF2-40B4-BE49-F238E27FC236}">
                <a16:creationId xmlns:a16="http://schemas.microsoft.com/office/drawing/2014/main" id="{E9C362C0-3D49-09F3-A1F9-C130DA11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32515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9A86F60-5875-7D23-D4E3-02995C02E90E}"/>
              </a:ext>
            </a:extLst>
          </p:cNvPr>
          <p:cNvSpPr/>
          <p:nvPr/>
        </p:nvSpPr>
        <p:spPr>
          <a:xfrm>
            <a:off x="2197054" y="1932515"/>
            <a:ext cx="7822276" cy="64146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music room, a violinist is tuning. A drummer starts playing an elaborate drum solo. What will the violinist say?</a:t>
            </a:r>
          </a:p>
        </p:txBody>
      </p:sp>
      <p:pic>
        <p:nvPicPr>
          <p:cNvPr id="5" name="Picture 4" descr="Person Playing Violin Icons - Free SVG &amp; PNG Person Playing Violin Images -  Noun Project">
            <a:extLst>
              <a:ext uri="{FF2B5EF4-FFF2-40B4-BE49-F238E27FC236}">
                <a16:creationId xmlns:a16="http://schemas.microsoft.com/office/drawing/2014/main" id="{097ECE8B-EC1F-00A0-1CC8-5E8F2C072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12" y="3382927"/>
            <a:ext cx="2618014" cy="261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ise Icons - Free SVG &amp; PNG Noise Images - Noun Project">
            <a:extLst>
              <a:ext uri="{FF2B5EF4-FFF2-40B4-BE49-F238E27FC236}">
                <a16:creationId xmlns:a16="http://schemas.microsoft.com/office/drawing/2014/main" id="{BA1DFEC7-CAFC-90FE-B5AB-7D09FDBE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6910" y="3041056"/>
            <a:ext cx="1164445" cy="1164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C12374F-2FF6-A4A8-C101-816BE7F8F73F}"/>
              </a:ext>
            </a:extLst>
          </p:cNvPr>
          <p:cNvGrpSpPr/>
          <p:nvPr/>
        </p:nvGrpSpPr>
        <p:grpSpPr>
          <a:xfrm>
            <a:off x="1276508" y="3114629"/>
            <a:ext cx="4165210" cy="3086106"/>
            <a:chOff x="1560139" y="3114629"/>
            <a:chExt cx="4165210" cy="3086106"/>
          </a:xfrm>
        </p:grpSpPr>
        <p:pic>
          <p:nvPicPr>
            <p:cNvPr id="4" name="Picture 2" descr="Drummer - Free music icons">
              <a:extLst>
                <a:ext uri="{FF2B5EF4-FFF2-40B4-BE49-F238E27FC236}">
                  <a16:creationId xmlns:a16="http://schemas.microsoft.com/office/drawing/2014/main" id="{3FE6C5B5-6A92-CBAC-10C9-5A8CF87E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054" y="3133853"/>
              <a:ext cx="3066882" cy="3066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Noise - Free miscellaneous icons">
              <a:extLst>
                <a:ext uri="{FF2B5EF4-FFF2-40B4-BE49-F238E27FC236}">
                  <a16:creationId xmlns:a16="http://schemas.microsoft.com/office/drawing/2014/main" id="{912A8E8F-21F1-28C4-E3E1-5F96914CC9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5"/>
            <a:stretch/>
          </p:blipFill>
          <p:spPr bwMode="auto">
            <a:xfrm rot="19396304">
              <a:off x="5148325" y="3114629"/>
              <a:ext cx="577024" cy="99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0" descr="Noise - Free miscellaneous icons">
              <a:extLst>
                <a:ext uri="{FF2B5EF4-FFF2-40B4-BE49-F238E27FC236}">
                  <a16:creationId xmlns:a16="http://schemas.microsoft.com/office/drawing/2014/main" id="{56DE5655-E092-A0DF-8349-FF9696BB0D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125"/>
            <a:stretch/>
          </p:blipFill>
          <p:spPr bwMode="auto">
            <a:xfrm rot="13530013">
              <a:off x="1770136" y="3024594"/>
              <a:ext cx="577024" cy="99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8BDA01-1570-20F3-1188-2692191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</a:t>
            </a:fld>
            <a:endParaRPr lang="en-US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77AA7F9A-C00E-FEB7-208E-5FC83A3587AC}"/>
              </a:ext>
            </a:extLst>
          </p:cNvPr>
          <p:cNvSpPr/>
          <p:nvPr/>
        </p:nvSpPr>
        <p:spPr>
          <a:xfrm>
            <a:off x="8310941" y="2981813"/>
            <a:ext cx="1865991" cy="641465"/>
          </a:xfrm>
          <a:prstGeom prst="cloudCallout">
            <a:avLst>
              <a:gd name="adj1" fmla="val -52165"/>
              <a:gd name="adj2" fmla="val 617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 need to hear myself.</a:t>
            </a:r>
          </a:p>
        </p:txBody>
      </p:sp>
    </p:spTree>
    <p:extLst>
      <p:ext uri="{BB962C8B-B14F-4D97-AF65-F5344CB8AC3E}">
        <p14:creationId xmlns:p14="http://schemas.microsoft.com/office/powerpoint/2010/main" val="20820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Black Box | Bleach Fan Fiction Wiki | Fandom">
            <a:extLst>
              <a:ext uri="{FF2B5EF4-FFF2-40B4-BE49-F238E27FC236}">
                <a16:creationId xmlns:a16="http://schemas.microsoft.com/office/drawing/2014/main" id="{D590593D-666E-C646-3CE7-5BAF60CC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43" y="1741928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Bad at Symbols</a:t>
            </a:r>
          </a:p>
        </p:txBody>
      </p:sp>
      <p:pic>
        <p:nvPicPr>
          <p:cNvPr id="11" name="Picture 4" descr="Black Box | Bleach Fan Fiction Wiki | Fandom">
            <a:extLst>
              <a:ext uri="{FF2B5EF4-FFF2-40B4-BE49-F238E27FC236}">
                <a16:creationId xmlns:a16="http://schemas.microsoft.com/office/drawing/2014/main" id="{01926C26-2FB6-A506-B289-BD7CEF5E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841" y="2696968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5E45413-DF28-14EB-08C8-B6837302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950" y="2787460"/>
            <a:ext cx="1062423" cy="10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B8BF781-294D-48D3-E1B1-4A7D04E33CC1}"/>
              </a:ext>
            </a:extLst>
          </p:cNvPr>
          <p:cNvSpPr/>
          <p:nvPr/>
        </p:nvSpPr>
        <p:spPr>
          <a:xfrm>
            <a:off x="8218505" y="2256643"/>
            <a:ext cx="1671928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955B9-EDB6-37C1-6856-5687C2B24AF9}"/>
              </a:ext>
            </a:extLst>
          </p:cNvPr>
          <p:cNvCxnSpPr>
            <a:cxnSpLocks/>
          </p:cNvCxnSpPr>
          <p:nvPr/>
        </p:nvCxnSpPr>
        <p:spPr>
          <a:xfrm>
            <a:off x="2947032" y="3492984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9843D-4C9A-FE18-499B-8FD88EE02854}"/>
              </a:ext>
            </a:extLst>
          </p:cNvPr>
          <p:cNvSpPr txBox="1"/>
          <p:nvPr/>
        </p:nvSpPr>
        <p:spPr>
          <a:xfrm>
            <a:off x="3540005" y="3974622"/>
            <a:ext cx="7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75F4C5-2F9D-30B5-D345-6560E67D3637}"/>
              </a:ext>
            </a:extLst>
          </p:cNvPr>
          <p:cNvCxnSpPr>
            <a:cxnSpLocks/>
          </p:cNvCxnSpPr>
          <p:nvPr/>
        </p:nvCxnSpPr>
        <p:spPr>
          <a:xfrm flipV="1">
            <a:off x="6119800" y="2787460"/>
            <a:ext cx="489189" cy="594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76E76D-07C0-372F-22B0-66B30E908129}"/>
              </a:ext>
            </a:extLst>
          </p:cNvPr>
          <p:cNvCxnSpPr>
            <a:cxnSpLocks/>
          </p:cNvCxnSpPr>
          <p:nvPr/>
        </p:nvCxnSpPr>
        <p:spPr>
          <a:xfrm>
            <a:off x="4460648" y="3505968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3FFA-9FC4-B612-7457-FF7CE6AC9D35}"/>
              </a:ext>
            </a:extLst>
          </p:cNvPr>
          <p:cNvCxnSpPr>
            <a:cxnSpLocks/>
          </p:cNvCxnSpPr>
          <p:nvPr/>
        </p:nvCxnSpPr>
        <p:spPr>
          <a:xfrm>
            <a:off x="7773645" y="2483893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red x on a black background&#10;&#10;Description automatically generated">
            <a:extLst>
              <a:ext uri="{FF2B5EF4-FFF2-40B4-BE49-F238E27FC236}">
                <a16:creationId xmlns:a16="http://schemas.microsoft.com/office/drawing/2014/main" id="{8E86438B-6131-370C-D223-EE7D0B99A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893" y="1583155"/>
            <a:ext cx="449151" cy="568960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32D7F7E5-B027-2EE9-7EB7-0BCD094C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04" y="2483893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609C90-5E14-6A10-EBA5-53E692D24A2C}"/>
              </a:ext>
            </a:extLst>
          </p:cNvPr>
          <p:cNvCxnSpPr>
            <a:cxnSpLocks/>
          </p:cNvCxnSpPr>
          <p:nvPr/>
        </p:nvCxnSpPr>
        <p:spPr>
          <a:xfrm>
            <a:off x="7773646" y="4538444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erminal&quot; Icon - Download for free – Iconduck">
            <a:extLst>
              <a:ext uri="{FF2B5EF4-FFF2-40B4-BE49-F238E27FC236}">
                <a16:creationId xmlns:a16="http://schemas.microsoft.com/office/drawing/2014/main" id="{7BEA5793-0542-BB9B-112F-8A40C750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989" y="4064402"/>
            <a:ext cx="930837" cy="86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5973B74-1A7F-4908-6656-3F6D75B72BC4}"/>
              </a:ext>
            </a:extLst>
          </p:cNvPr>
          <p:cNvSpPr/>
          <p:nvPr/>
        </p:nvSpPr>
        <p:spPr>
          <a:xfrm>
            <a:off x="5063478" y="4022531"/>
            <a:ext cx="807366" cy="536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5+4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17E10B-F9E5-FAD3-2D23-2508FC75A9B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111174" y="3357453"/>
            <a:ext cx="491055" cy="397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75EE3932-228C-C010-CB49-68DD3CD91725}"/>
              </a:ext>
            </a:extLst>
          </p:cNvPr>
          <p:cNvSpPr/>
          <p:nvPr/>
        </p:nvSpPr>
        <p:spPr>
          <a:xfrm>
            <a:off x="8218504" y="4284852"/>
            <a:ext cx="1671928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C7CB4ADE-92C7-3B60-960E-96E907F1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964" y="3677564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DD77E-D65E-3030-BA97-D1C88A3E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C62D7-651E-223E-5358-F22AA68E3109}"/>
              </a:ext>
            </a:extLst>
          </p:cNvPr>
          <p:cNvSpPr txBox="1"/>
          <p:nvPr/>
        </p:nvSpPr>
        <p:spPr>
          <a:xfrm>
            <a:off x="8831374" y="631701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[AACL 2023]</a:t>
            </a:r>
          </a:p>
        </p:txBody>
      </p:sp>
      <p:sp>
        <p:nvSpPr>
          <p:cNvPr id="9" name="Wave 8">
            <a:extLst>
              <a:ext uri="{FF2B5EF4-FFF2-40B4-BE49-F238E27FC236}">
                <a16:creationId xmlns:a16="http://schemas.microsoft.com/office/drawing/2014/main" id="{A63D9386-3DA0-9B0F-075F-5699A1E7C416}"/>
              </a:ext>
            </a:extLst>
          </p:cNvPr>
          <p:cNvSpPr/>
          <p:nvPr/>
        </p:nvSpPr>
        <p:spPr>
          <a:xfrm>
            <a:off x="969348" y="2645975"/>
            <a:ext cx="1859385" cy="1843268"/>
          </a:xfrm>
          <a:prstGeom prst="wave">
            <a:avLst>
              <a:gd name="adj1" fmla="val 8929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 have 5 apples. You have 4. </a:t>
            </a:r>
            <a:br>
              <a:rPr lang="en-US" sz="1600" dirty="0"/>
            </a:br>
            <a:r>
              <a:rPr lang="en-US" sz="1600" dirty="0"/>
              <a:t>How many do we have in total?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B8B8F-12EB-3EBD-9716-B54B2DB4E152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E02C87-5B43-7512-498D-8A12C6AC9FD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B9AF39-3164-620C-2753-994F1C10F8D8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8DDE9-05AF-6078-78FE-866D95D667C6}"/>
              </a:ext>
            </a:extLst>
          </p:cNvPr>
          <p:cNvSpPr txBox="1"/>
          <p:nvPr/>
        </p:nvSpPr>
        <p:spPr>
          <a:xfrm>
            <a:off x="2280617" y="5237332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extraction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ABE1-1651-F3D0-AE27-F390BE4FC025}"/>
              </a:ext>
            </a:extLst>
          </p:cNvPr>
          <p:cNvSpPr txBox="1"/>
          <p:nvPr/>
        </p:nvSpPr>
        <p:spPr>
          <a:xfrm>
            <a:off x="6742330" y="2941125"/>
            <a:ext cx="7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BC0CA-6C51-A732-7AD1-3DB7232A4B73}"/>
              </a:ext>
            </a:extLst>
          </p:cNvPr>
          <p:cNvSpPr txBox="1"/>
          <p:nvPr/>
        </p:nvSpPr>
        <p:spPr>
          <a:xfrm>
            <a:off x="6602229" y="3431830"/>
            <a:ext cx="116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Symbolic method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229990B1-A4ED-7F11-F8C1-1B113932EC95}"/>
              </a:ext>
            </a:extLst>
          </p:cNvPr>
          <p:cNvSpPr/>
          <p:nvPr/>
        </p:nvSpPr>
        <p:spPr>
          <a:xfrm rot="5400000">
            <a:off x="3383112" y="3198665"/>
            <a:ext cx="230789" cy="37169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321ED3-ADC7-ABC5-70AE-B272958CC1E3}"/>
              </a:ext>
            </a:extLst>
          </p:cNvPr>
          <p:cNvSpPr txBox="1"/>
          <p:nvPr/>
        </p:nvSpPr>
        <p:spPr>
          <a:xfrm>
            <a:off x="6451713" y="5241256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Symbolic computation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6770BCDF-36DE-29B8-FAC7-E0B5AA00D6A7}"/>
              </a:ext>
            </a:extLst>
          </p:cNvPr>
          <p:cNvSpPr/>
          <p:nvPr/>
        </p:nvSpPr>
        <p:spPr>
          <a:xfrm rot="5400000">
            <a:off x="7521509" y="3005472"/>
            <a:ext cx="230789" cy="411122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Black Box | Bleach Fan Fiction Wiki | Fandom">
            <a:extLst>
              <a:ext uri="{FF2B5EF4-FFF2-40B4-BE49-F238E27FC236}">
                <a16:creationId xmlns:a16="http://schemas.microsoft.com/office/drawing/2014/main" id="{58504522-3C77-0670-4FBF-2EB50A64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292" b="90000" l="10000" r="90000">
                        <a14:foregroundMark x1="49844" y1="7292" x2="49844" y2="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927" y="5569386"/>
            <a:ext cx="983035" cy="73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erminal&quot; Icon - Download for free – Iconduck">
            <a:extLst>
              <a:ext uri="{FF2B5EF4-FFF2-40B4-BE49-F238E27FC236}">
                <a16:creationId xmlns:a16="http://schemas.microsoft.com/office/drawing/2014/main" id="{E49563BE-00B8-B5EB-CCE6-E17CF7AEC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74" y="5682257"/>
            <a:ext cx="542747" cy="5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👍 Thumbs Up Emoji, +1 Emoji, Like Emoji">
            <a:extLst>
              <a:ext uri="{FF2B5EF4-FFF2-40B4-BE49-F238E27FC236}">
                <a16:creationId xmlns:a16="http://schemas.microsoft.com/office/drawing/2014/main" id="{BB143261-B205-8718-92BF-35D2E1756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149" y="5625080"/>
            <a:ext cx="593639" cy="5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👎 Thumbs Down Emoji, Dislike Emoji, Finger Down Emoji">
            <a:extLst>
              <a:ext uri="{FF2B5EF4-FFF2-40B4-BE49-F238E27FC236}">
                <a16:creationId xmlns:a16="http://schemas.microsoft.com/office/drawing/2014/main" id="{20B1FD9F-1C9B-1366-9C30-C3B04F03E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028" y="5653134"/>
            <a:ext cx="542747" cy="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lack Box | Bleach Fan Fiction Wiki | Fandom">
            <a:extLst>
              <a:ext uri="{FF2B5EF4-FFF2-40B4-BE49-F238E27FC236}">
                <a16:creationId xmlns:a16="http://schemas.microsoft.com/office/drawing/2014/main" id="{F8CC9BF5-E3BA-6F32-6857-8166BEACD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292" b="90000" l="10000" r="90000">
                        <a14:foregroundMark x1="49844" y1="7292" x2="49844" y2="72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529" y="5567793"/>
            <a:ext cx="983035" cy="737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erminal&quot; Icon - Download for free – Iconduck">
            <a:extLst>
              <a:ext uri="{FF2B5EF4-FFF2-40B4-BE49-F238E27FC236}">
                <a16:creationId xmlns:a16="http://schemas.microsoft.com/office/drawing/2014/main" id="{B2B6B9F9-4B64-F842-920F-A263F7667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576" y="5680664"/>
            <a:ext cx="542747" cy="50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👍 Thumbs Up Emoji, +1 Emoji, Like Emoji">
            <a:extLst>
              <a:ext uri="{FF2B5EF4-FFF2-40B4-BE49-F238E27FC236}">
                <a16:creationId xmlns:a16="http://schemas.microsoft.com/office/drawing/2014/main" id="{4B9A8E48-E356-51C7-050A-6F94791D6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201" y="5606664"/>
            <a:ext cx="593639" cy="5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👎 Thumbs Down Emoji, Dislike Emoji, Finger Down Emoji">
            <a:extLst>
              <a:ext uri="{FF2B5EF4-FFF2-40B4-BE49-F238E27FC236}">
                <a16:creationId xmlns:a16="http://schemas.microsoft.com/office/drawing/2014/main" id="{1EB9DEC0-4EFD-CC9A-E11F-81BB6FD6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867" y="5662642"/>
            <a:ext cx="542747" cy="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8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37" grpId="0" animBg="1"/>
      <p:bldP spid="46" grpId="0" animBg="1"/>
      <p:bldP spid="3" grpId="0"/>
      <p:bldP spid="5" grpId="0"/>
      <p:bldP spid="6" grpId="0"/>
      <p:bldP spid="7" grpId="0" animBg="1"/>
      <p:bldP spid="19" grpId="0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Black Box | Bleach Fan Fiction Wiki | Fandom">
            <a:extLst>
              <a:ext uri="{FF2B5EF4-FFF2-40B4-BE49-F238E27FC236}">
                <a16:creationId xmlns:a16="http://schemas.microsoft.com/office/drawing/2014/main" id="{D590593D-666E-C646-3CE7-5BAF60CC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165" y="2038455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of Both Worlds</a:t>
            </a:r>
          </a:p>
        </p:txBody>
      </p:sp>
      <p:pic>
        <p:nvPicPr>
          <p:cNvPr id="11" name="Picture 4" descr="Black Box | Bleach Fan Fiction Wiki | Fandom">
            <a:extLst>
              <a:ext uri="{FF2B5EF4-FFF2-40B4-BE49-F238E27FC236}">
                <a16:creationId xmlns:a16="http://schemas.microsoft.com/office/drawing/2014/main" id="{01926C26-2FB6-A506-B289-BD7CEF5E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81" y="2038455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5E45413-DF28-14EB-08C8-B6837302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10" y="2128947"/>
            <a:ext cx="1062423" cy="10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956079D-8629-7DA8-7861-002EE5AC7BB9}"/>
              </a:ext>
            </a:extLst>
          </p:cNvPr>
          <p:cNvSpPr/>
          <p:nvPr/>
        </p:nvSpPr>
        <p:spPr>
          <a:xfrm>
            <a:off x="928566" y="2552589"/>
            <a:ext cx="1464550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955B9-EDB6-37C1-6856-5687C2B24AF9}"/>
              </a:ext>
            </a:extLst>
          </p:cNvPr>
          <p:cNvCxnSpPr>
            <a:cxnSpLocks/>
          </p:cNvCxnSpPr>
          <p:nvPr/>
        </p:nvCxnSpPr>
        <p:spPr>
          <a:xfrm>
            <a:off x="2835272" y="2834471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75F4C5-2F9D-30B5-D345-6560E67D3637}"/>
              </a:ext>
            </a:extLst>
          </p:cNvPr>
          <p:cNvCxnSpPr>
            <a:cxnSpLocks/>
          </p:cNvCxnSpPr>
          <p:nvPr/>
        </p:nvCxnSpPr>
        <p:spPr>
          <a:xfrm>
            <a:off x="6387788" y="2812087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76E76D-07C0-372F-22B0-66B30E908129}"/>
              </a:ext>
            </a:extLst>
          </p:cNvPr>
          <p:cNvCxnSpPr>
            <a:cxnSpLocks/>
          </p:cNvCxnSpPr>
          <p:nvPr/>
        </p:nvCxnSpPr>
        <p:spPr>
          <a:xfrm>
            <a:off x="4674008" y="2847455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DE3FFA-9FC4-B612-7457-FF7CE6AC9D35}"/>
              </a:ext>
            </a:extLst>
          </p:cNvPr>
          <p:cNvCxnSpPr>
            <a:cxnSpLocks/>
          </p:cNvCxnSpPr>
          <p:nvPr/>
        </p:nvCxnSpPr>
        <p:spPr>
          <a:xfrm>
            <a:off x="8214983" y="2847455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Black Box | Bleach Fan Fiction Wiki | Fandom">
            <a:extLst>
              <a:ext uri="{FF2B5EF4-FFF2-40B4-BE49-F238E27FC236}">
                <a16:creationId xmlns:a16="http://schemas.microsoft.com/office/drawing/2014/main" id="{4D4EAFEE-EFC8-D7D2-F203-2F3FA55CD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081" y="4280051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5A9A1956-70C5-AEA0-83FE-DA5D29DF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310" y="4370543"/>
            <a:ext cx="1062423" cy="10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E6EF04AE-7A03-33D1-8C4C-EF7C44734B5A}"/>
              </a:ext>
            </a:extLst>
          </p:cNvPr>
          <p:cNvSpPr/>
          <p:nvPr/>
        </p:nvSpPr>
        <p:spPr>
          <a:xfrm>
            <a:off x="8762392" y="4794185"/>
            <a:ext cx="1671928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6A395DC9-57DA-2C5A-810B-CC2649669918}"/>
              </a:ext>
            </a:extLst>
          </p:cNvPr>
          <p:cNvSpPr/>
          <p:nvPr/>
        </p:nvSpPr>
        <p:spPr>
          <a:xfrm>
            <a:off x="928566" y="4794185"/>
            <a:ext cx="1464550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524526-2CB3-8EDE-2C73-D18650C64896}"/>
              </a:ext>
            </a:extLst>
          </p:cNvPr>
          <p:cNvCxnSpPr>
            <a:cxnSpLocks/>
          </p:cNvCxnSpPr>
          <p:nvPr/>
        </p:nvCxnSpPr>
        <p:spPr>
          <a:xfrm>
            <a:off x="2835272" y="5076067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7F3D03-671A-9159-7935-DB4C3271C8D3}"/>
              </a:ext>
            </a:extLst>
          </p:cNvPr>
          <p:cNvCxnSpPr>
            <a:cxnSpLocks/>
          </p:cNvCxnSpPr>
          <p:nvPr/>
        </p:nvCxnSpPr>
        <p:spPr>
          <a:xfrm>
            <a:off x="6387788" y="5053683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967B82-1188-14E7-CE94-9049B7CED7C5}"/>
              </a:ext>
            </a:extLst>
          </p:cNvPr>
          <p:cNvCxnSpPr>
            <a:cxnSpLocks/>
          </p:cNvCxnSpPr>
          <p:nvPr/>
        </p:nvCxnSpPr>
        <p:spPr>
          <a:xfrm>
            <a:off x="4674008" y="5089051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609C90-5E14-6A10-EBA5-53E692D24A2C}"/>
              </a:ext>
            </a:extLst>
          </p:cNvPr>
          <p:cNvCxnSpPr>
            <a:cxnSpLocks/>
          </p:cNvCxnSpPr>
          <p:nvPr/>
        </p:nvCxnSpPr>
        <p:spPr>
          <a:xfrm>
            <a:off x="8214983" y="5089051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erminal&quot; Icon - Download for free – Iconduck">
            <a:extLst>
              <a:ext uri="{FF2B5EF4-FFF2-40B4-BE49-F238E27FC236}">
                <a16:creationId xmlns:a16="http://schemas.microsoft.com/office/drawing/2014/main" id="{7BEA5793-0542-BB9B-112F-8A40C7500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837" y="4519767"/>
            <a:ext cx="930837" cy="86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315C3-0B31-5116-C17C-EE129FFF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51</a:t>
            </a:fld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6BBE9AF-746A-0E3B-BF9C-3839179924C9}"/>
              </a:ext>
            </a:extLst>
          </p:cNvPr>
          <p:cNvSpPr/>
          <p:nvPr/>
        </p:nvSpPr>
        <p:spPr>
          <a:xfrm>
            <a:off x="8762392" y="2552589"/>
            <a:ext cx="1596575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0636F6-D0F1-C549-ACFB-C9F6113C304F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8189A-E242-3607-C099-FCA59F9FDA0D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AF2C9-CDED-65E9-E962-541B2ED02FC2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A3FBDD5-7A6A-D2FA-4685-EB19FF187840}"/>
              </a:ext>
            </a:extLst>
          </p:cNvPr>
          <p:cNvSpPr/>
          <p:nvPr/>
        </p:nvSpPr>
        <p:spPr>
          <a:xfrm rot="5400000">
            <a:off x="3651394" y="1530981"/>
            <a:ext cx="230789" cy="37169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👍 Thumbs Up Emoji, +1 Emoji, Like Emoji">
            <a:extLst>
              <a:ext uri="{FF2B5EF4-FFF2-40B4-BE49-F238E27FC236}">
                <a16:creationId xmlns:a16="http://schemas.microsoft.com/office/drawing/2014/main" id="{46888D2C-D6DB-23D8-E2D5-5F61345E5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81" y="3514366"/>
            <a:ext cx="593639" cy="5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👎 Thumbs Down Emoji, Dislike Emoji, Finger Down Emoji">
            <a:extLst>
              <a:ext uri="{FF2B5EF4-FFF2-40B4-BE49-F238E27FC236}">
                <a16:creationId xmlns:a16="http://schemas.microsoft.com/office/drawing/2014/main" id="{6C330BCA-5669-43CD-E70D-08ECA32E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144" y="3539813"/>
            <a:ext cx="542747" cy="54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9D5EEBDB-07D6-C711-08EF-C5875D880478}"/>
              </a:ext>
            </a:extLst>
          </p:cNvPr>
          <p:cNvSpPr/>
          <p:nvPr/>
        </p:nvSpPr>
        <p:spPr>
          <a:xfrm rot="5400000">
            <a:off x="7637887" y="1528275"/>
            <a:ext cx="230789" cy="37169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36B7832-FA4F-F912-2107-A20F8C5CFDF2}"/>
              </a:ext>
            </a:extLst>
          </p:cNvPr>
          <p:cNvSpPr/>
          <p:nvPr/>
        </p:nvSpPr>
        <p:spPr>
          <a:xfrm rot="5400000">
            <a:off x="3651394" y="3786436"/>
            <a:ext cx="230789" cy="37169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2" descr="👍 Thumbs Up Emoji, +1 Emoji, Like Emoji">
            <a:extLst>
              <a:ext uri="{FF2B5EF4-FFF2-40B4-BE49-F238E27FC236}">
                <a16:creationId xmlns:a16="http://schemas.microsoft.com/office/drawing/2014/main" id="{B33EDA63-EAB1-D4BE-513E-0C6675F5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697" y="5803783"/>
            <a:ext cx="593639" cy="5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Brace 43">
            <a:extLst>
              <a:ext uri="{FF2B5EF4-FFF2-40B4-BE49-F238E27FC236}">
                <a16:creationId xmlns:a16="http://schemas.microsoft.com/office/drawing/2014/main" id="{4A95467C-7CDC-3E5F-1BEE-D4D67BFFC872}"/>
              </a:ext>
            </a:extLst>
          </p:cNvPr>
          <p:cNvSpPr/>
          <p:nvPr/>
        </p:nvSpPr>
        <p:spPr>
          <a:xfrm rot="5400000">
            <a:off x="7637887" y="3783730"/>
            <a:ext cx="230789" cy="371699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5F792-40C4-56AA-BF80-149CD4F8E310}"/>
              </a:ext>
            </a:extLst>
          </p:cNvPr>
          <p:cNvSpPr txBox="1"/>
          <p:nvPr/>
        </p:nvSpPr>
        <p:spPr>
          <a:xfrm>
            <a:off x="4067905" y="5756716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Fully-symbolic representation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C32725-C3AF-3856-9652-2C54893757A3}"/>
              </a:ext>
            </a:extLst>
          </p:cNvPr>
          <p:cNvCxnSpPr/>
          <p:nvPr/>
        </p:nvCxnSpPr>
        <p:spPr>
          <a:xfrm>
            <a:off x="5745219" y="5441592"/>
            <a:ext cx="0" cy="37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39F8001-6A97-F4A2-C874-946C592DD660}"/>
              </a:ext>
            </a:extLst>
          </p:cNvPr>
          <p:cNvSpPr txBox="1"/>
          <p:nvPr/>
        </p:nvSpPr>
        <p:spPr>
          <a:xfrm>
            <a:off x="6387788" y="1712078"/>
            <a:ext cx="254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Symbolic computation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D5D79B-BFAE-982E-DF26-0DA3E33728DF}"/>
              </a:ext>
            </a:extLst>
          </p:cNvPr>
          <p:cNvSpPr txBox="1"/>
          <p:nvPr/>
        </p:nvSpPr>
        <p:spPr>
          <a:xfrm>
            <a:off x="2348654" y="1709996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Information extraction</a:t>
            </a:r>
          </a:p>
        </p:txBody>
      </p:sp>
      <p:pic>
        <p:nvPicPr>
          <p:cNvPr id="5" name="Picture 2" descr="👍 Thumbs Up Emoji, +1 Emoji, Like Emoji">
            <a:extLst>
              <a:ext uri="{FF2B5EF4-FFF2-40B4-BE49-F238E27FC236}">
                <a16:creationId xmlns:a16="http://schemas.microsoft.com/office/drawing/2014/main" id="{40606F06-0FB6-774E-4FAD-CF621F3FF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681" y="5770738"/>
            <a:ext cx="593639" cy="593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1" grpId="0" animBg="1"/>
      <p:bldP spid="44" grpId="0" animBg="1"/>
      <p:bldP spid="4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4D183B-1048-E4A8-2355-695105755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580B5-8B01-78DF-F810-0DF6B84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0787-C9CA-5A5C-9BA4-B2BA8C1D7D8B}"/>
              </a:ext>
            </a:extLst>
          </p:cNvPr>
          <p:cNvSpPr txBox="1"/>
          <p:nvPr/>
        </p:nvSpPr>
        <p:spPr>
          <a:xfrm>
            <a:off x="1557510" y="4959154"/>
            <a:ext cx="261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F49D4-07D2-C36D-8B31-02777327616A}"/>
              </a:ext>
            </a:extLst>
          </p:cNvPr>
          <p:cNvSpPr txBox="1"/>
          <p:nvPr/>
        </p:nvSpPr>
        <p:spPr>
          <a:xfrm>
            <a:off x="7657991" y="4959154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16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1729273-76A5-6074-5861-0DD607F4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528" y="177090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D691E451-7912-3700-7D60-FF91A597280E}"/>
              </a:ext>
            </a:extLst>
          </p:cNvPr>
          <p:cNvSpPr/>
          <p:nvPr/>
        </p:nvSpPr>
        <p:spPr>
          <a:xfrm rot="16200000">
            <a:off x="5185834" y="699946"/>
            <a:ext cx="457200" cy="589280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Alphabet - Free education icons">
            <a:extLst>
              <a:ext uri="{FF2B5EF4-FFF2-40B4-BE49-F238E27FC236}">
                <a16:creationId xmlns:a16="http://schemas.microsoft.com/office/drawing/2014/main" id="{B2CC23E8-5F8D-977A-B96F-862EEE87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93" y="4120107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1F12C1A9-7421-A1F6-884B-0926CB25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790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236C44-F082-D257-CBBC-D0CAB326502F}"/>
              </a:ext>
            </a:extLst>
          </p:cNvPr>
          <p:cNvSpPr txBox="1"/>
          <p:nvPr/>
        </p:nvSpPr>
        <p:spPr>
          <a:xfrm>
            <a:off x="3689384" y="3009899"/>
            <a:ext cx="47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Structured event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E3B8-527A-C41A-AE3B-5B0EF367FDDF}"/>
              </a:ext>
            </a:extLst>
          </p:cNvPr>
          <p:cNvSpPr txBox="1"/>
          <p:nvPr/>
        </p:nvSpPr>
        <p:spPr>
          <a:xfrm>
            <a:off x="4704092" y="4959154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9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6D438C0E-74D2-0B72-A7A6-F1F1141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891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lphabet - Free education icons">
            <a:extLst>
              <a:ext uri="{FF2B5EF4-FFF2-40B4-BE49-F238E27FC236}">
                <a16:creationId xmlns:a16="http://schemas.microsoft.com/office/drawing/2014/main" id="{1DAE11DB-8895-A345-B230-091A5F440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0"/>
          <a:stretch/>
        </p:blipFill>
        <p:spPr bwMode="auto">
          <a:xfrm>
            <a:off x="4958925" y="4147704"/>
            <a:ext cx="560987" cy="2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ategory:Google Maps pin - Wikimedia Commons">
            <a:extLst>
              <a:ext uri="{FF2B5EF4-FFF2-40B4-BE49-F238E27FC236}">
                <a16:creationId xmlns:a16="http://schemas.microsoft.com/office/drawing/2014/main" id="{0CCF2540-E840-1019-74C5-658BFBE6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84968">
            <a:off x="7521803" y="3567332"/>
            <a:ext cx="351620" cy="615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50D195-FC79-AA01-201A-076D231B0BC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2B49F5-83E2-2AC4-9787-44B49BD4CF3B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4A2913-C8EA-1081-A3BD-C574FF9BF87B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</p:spTree>
    <p:extLst>
      <p:ext uri="{BB962C8B-B14F-4D97-AF65-F5344CB8AC3E}">
        <p14:creationId xmlns:p14="http://schemas.microsoft.com/office/powerpoint/2010/main" val="18622601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9AA-C353-D739-6C57-2B1569F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466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r>
              <a:rPr lang="en-US" dirty="0"/>
              <a:t>&lt;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242C4-F6C5-8095-A1C2-6FDC6E2E68D4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C71BF-6E94-0A23-5F23-74BF39D3376E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4A7E8-69E8-F5C3-103B-0228EC4DC00E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026" name="Picture 2" descr="Coin - Free business icons">
            <a:extLst>
              <a:ext uri="{FF2B5EF4-FFF2-40B4-BE49-F238E27FC236}">
                <a16:creationId xmlns:a16="http://schemas.microsoft.com/office/drawing/2014/main" id="{14C7BDC1-B521-6663-CEF2-3338DDC7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D8DB85-9EB6-DC1D-60C5-E7DB08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53</a:t>
            </a:fld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B2B85F-A04A-734A-FB50-475C97EE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71" y="212122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E7B93485-A3DB-69BF-82CC-0289002D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08" y="2662066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8242BA49-7785-BA3F-BF8D-00CAA8849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512" y="3135622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463F37-5627-0AC9-5F8D-FE9DD4F69520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0A881-6264-A53E-D4D7-8FCCACDB265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98AE9-54C7-0245-D79F-62678BC195FA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25AB78-1840-CBF7-F0C7-B36978D6D2F2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3880540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(Human)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9AA-C353-D739-6C57-2B1569F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466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r>
              <a:rPr lang="en-US" dirty="0"/>
              <a:t>&lt; 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242C4-F6C5-8095-A1C2-6FDC6E2E68D4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C71BF-6E94-0A23-5F23-74BF39D3376E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4A7E8-69E8-F5C3-103B-0228EC4DC00E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026" name="Picture 2" descr="Coin - Free business icons">
            <a:extLst>
              <a:ext uri="{FF2B5EF4-FFF2-40B4-BE49-F238E27FC236}">
                <a16:creationId xmlns:a16="http://schemas.microsoft.com/office/drawing/2014/main" id="{14C7BDC1-B521-6663-CEF2-3338DDC7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D8DB85-9EB6-DC1D-60C5-E7DB08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54</a:t>
            </a:fld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B2B85F-A04A-734A-FB50-475C97EE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71" y="212122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E7B93485-A3DB-69BF-82CC-0289002D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08" y="2662066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8242BA49-7785-BA3F-BF8D-00CAA8849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512" y="3135622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463F37-5627-0AC9-5F8D-FE9DD4F69520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0A881-6264-A53E-D4D7-8FCCACDB265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98AE9-54C7-0245-D79F-62678BC195FA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E6EBCBE-45C6-7117-8835-A20A37E717AD}"/>
              </a:ext>
            </a:extLst>
          </p:cNvPr>
          <p:cNvSpPr/>
          <p:nvPr/>
        </p:nvSpPr>
        <p:spPr>
          <a:xfrm>
            <a:off x="1705218" y="3135622"/>
            <a:ext cx="5201550" cy="1305560"/>
          </a:xfrm>
          <a:prstGeom prst="cloudCallout">
            <a:avLst>
              <a:gd name="adj1" fmla="val -50718"/>
              <a:gd name="adj2" fmla="val 53940"/>
            </a:avLst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I’ll try the south first. If I don’t find the coin, I’ll backtrack and try the west.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66A1B-6551-9AA5-BB0D-3708F3052ABD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3566148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(Human)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9AA-C353-D739-6C57-2B1569F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466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b="1" dirty="0"/>
              <a:t>open door to south</a:t>
            </a:r>
          </a:p>
          <a:p>
            <a:pPr marL="0" indent="0">
              <a:buNone/>
            </a:pPr>
            <a:r>
              <a:rPr lang="en-US" dirty="0"/>
              <a:t>&gt; You open the door to the South, revealing the pantry.</a:t>
            </a:r>
          </a:p>
          <a:p>
            <a:pPr marL="0" indent="0">
              <a:buNone/>
            </a:pPr>
            <a:r>
              <a:rPr lang="en-US" dirty="0"/>
              <a:t>&lt;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242C4-F6C5-8095-A1C2-6FDC6E2E68D4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C71BF-6E94-0A23-5F23-74BF39D3376E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4A7E8-69E8-F5C3-103B-0228EC4DC00E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026" name="Picture 2" descr="Coin - Free business icons">
            <a:extLst>
              <a:ext uri="{FF2B5EF4-FFF2-40B4-BE49-F238E27FC236}">
                <a16:creationId xmlns:a16="http://schemas.microsoft.com/office/drawing/2014/main" id="{14C7BDC1-B521-6663-CEF2-3338DDC7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D8DB85-9EB6-DC1D-60C5-E7DB08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55</a:t>
            </a:fld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B2B85F-A04A-734A-FB50-475C97EE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71" y="212122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E7B93485-A3DB-69BF-82CC-0289002D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08" y="2662066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or - Free buildings icons">
            <a:extLst>
              <a:ext uri="{FF2B5EF4-FFF2-40B4-BE49-F238E27FC236}">
                <a16:creationId xmlns:a16="http://schemas.microsoft.com/office/drawing/2014/main" id="{D3889AF1-783F-7FD8-CBBC-D4E769870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372" y="3103135"/>
            <a:ext cx="503050" cy="5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D0B271-2702-2909-5375-DB5DB3A7BFC2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6C1682-CFAA-521A-7E69-CBA7B7321414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923C5B-0C9F-499C-E4E4-0483E5E3FE37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1079E-6FCE-4F74-8032-0CE756371486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2946002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(Human)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9AA-C353-D739-6C57-2B1569F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466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b="1" dirty="0"/>
              <a:t>open door to south</a:t>
            </a:r>
          </a:p>
          <a:p>
            <a:pPr marL="0" indent="0">
              <a:buNone/>
            </a:pPr>
            <a:r>
              <a:rPr lang="en-US" dirty="0"/>
              <a:t>&gt; You open the door to the South, revealing the pantry.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b="1" dirty="0"/>
              <a:t>go south</a:t>
            </a:r>
          </a:p>
          <a:p>
            <a:pPr marL="0" indent="0">
              <a:buNone/>
            </a:pPr>
            <a:r>
              <a:rPr lang="en-US" dirty="0"/>
              <a:t>&gt; You are in the pantry. You see some snacks. Through an open door, to the North you see the kitchen. </a:t>
            </a:r>
          </a:p>
          <a:p>
            <a:pPr marL="0" indent="0">
              <a:buNone/>
            </a:pPr>
            <a:r>
              <a:rPr lang="en-US" dirty="0"/>
              <a:t>&lt;</a:t>
            </a:r>
            <a:endParaRPr lang="en-US" b="1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D8DB85-9EB6-DC1D-60C5-E7DB08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91BD2-E4D3-6908-BDE0-212022BE865C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124FC0-B585-63A5-1830-8F1C60DB5E54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E10E9-6CDB-8F97-A915-D86B1293609C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7" name="Picture 2" descr="Coin - Free business icons">
            <a:extLst>
              <a:ext uri="{FF2B5EF4-FFF2-40B4-BE49-F238E27FC236}">
                <a16:creationId xmlns:a16="http://schemas.microsoft.com/office/drawing/2014/main" id="{D839DD21-8744-C27A-0D85-ECD4DF95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E1228EBF-13AA-735C-2EC5-0ED82DD3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84" y="3591438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53F4A905-D276-1ADE-6705-7B28B02D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08" y="2662066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oor - Free buildings icons">
            <a:extLst>
              <a:ext uri="{FF2B5EF4-FFF2-40B4-BE49-F238E27FC236}">
                <a16:creationId xmlns:a16="http://schemas.microsoft.com/office/drawing/2014/main" id="{424F98F3-D7A5-BCB6-96F9-40F87956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372" y="3103135"/>
            <a:ext cx="503050" cy="5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B834D0-F781-834C-E588-F8541E2D213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81DB0A-E6ED-0BB7-1E8C-4A891F91586D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1DA33-8E38-9841-DD37-84771713211A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C87FE-9FE9-2706-0EEB-143176E1AE1B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909937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(Human)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9AA-C353-D739-6C57-2B1569F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4665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b="1" dirty="0"/>
              <a:t>open door to south</a:t>
            </a:r>
          </a:p>
          <a:p>
            <a:pPr marL="0" indent="0">
              <a:buNone/>
            </a:pPr>
            <a:r>
              <a:rPr lang="en-US" dirty="0"/>
              <a:t>&gt; You open the door to the South, revealing the pantry.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b="1" dirty="0"/>
              <a:t>go south</a:t>
            </a:r>
          </a:p>
          <a:p>
            <a:pPr marL="0" indent="0">
              <a:buNone/>
            </a:pPr>
            <a:r>
              <a:rPr lang="en-US" dirty="0"/>
              <a:t>&gt; You are in the pantry. You see [some irrelevant objects]. Through an open door, to the North you see the kitchen. 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b="1" dirty="0"/>
              <a:t>go north </a:t>
            </a:r>
            <a:r>
              <a:rPr lang="en-US" dirty="0"/>
              <a:t>…  &lt; </a:t>
            </a:r>
            <a:r>
              <a:rPr lang="en-US" b="1" dirty="0"/>
              <a:t>open door to west </a:t>
            </a:r>
            <a:r>
              <a:rPr lang="en-US" dirty="0"/>
              <a:t>… &lt; </a:t>
            </a:r>
            <a:r>
              <a:rPr lang="en-US" b="1" dirty="0"/>
              <a:t>go west</a:t>
            </a:r>
          </a:p>
          <a:p>
            <a:pPr marL="0" indent="0">
              <a:buNone/>
            </a:pPr>
            <a:r>
              <a:rPr lang="en-US" dirty="0"/>
              <a:t>&gt; You are in the living room. YOU SEE A COIN. Through an open door, to the East you see the kitchen. </a:t>
            </a:r>
          </a:p>
          <a:p>
            <a:pPr marL="0" indent="0">
              <a:buNone/>
            </a:pPr>
            <a:r>
              <a:rPr lang="en-US" dirty="0"/>
              <a:t>&lt; </a:t>
            </a:r>
            <a:r>
              <a:rPr lang="en-US" b="1" dirty="0"/>
              <a:t>pick up coin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242C4-F6C5-8095-A1C2-6FDC6E2E68D4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C71BF-6E94-0A23-5F23-74BF39D3376E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4A7E8-69E8-F5C3-103B-0228EC4DC00E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026" name="Picture 2" descr="Coin - Free business icons">
            <a:extLst>
              <a:ext uri="{FF2B5EF4-FFF2-40B4-BE49-F238E27FC236}">
                <a16:creationId xmlns:a16="http://schemas.microsoft.com/office/drawing/2014/main" id="{14C7BDC1-B521-6663-CEF2-3338DDC7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535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D8DB85-9EB6-DC1D-60C5-E7DB08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57</a:t>
            </a:fld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B2B85F-A04A-734A-FB50-475C97EE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035" y="2135051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or - Free buildings icons">
            <a:extLst>
              <a:ext uri="{FF2B5EF4-FFF2-40B4-BE49-F238E27FC236}">
                <a16:creationId xmlns:a16="http://schemas.microsoft.com/office/drawing/2014/main" id="{5B8FC73E-1364-FA71-24BA-ADE7D624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372" y="3103135"/>
            <a:ext cx="503050" cy="5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oor - Free buildings icons">
            <a:extLst>
              <a:ext uri="{FF2B5EF4-FFF2-40B4-BE49-F238E27FC236}">
                <a16:creationId xmlns:a16="http://schemas.microsoft.com/office/drawing/2014/main" id="{4725FE54-7768-4521-9807-2A9703A32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485" y="2614832"/>
            <a:ext cx="503050" cy="5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F20258-682C-29F5-EBA6-E5456F473024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CDF7BE-858D-8A23-F8EE-BD27E08ED1E8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9D26D-2800-E5F8-D941-30FB0EEC9E9B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EBCCF-0D70-352C-AFE6-DB7193FEB90F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2654182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(LLM)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79AA-C353-D739-6C57-2B1569FC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4665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 go south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F242C4-F6C5-8095-A1C2-6FDC6E2E68D4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3C71BF-6E94-0A23-5F23-74BF39D3376E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84A7E8-69E8-F5C3-103B-0228EC4DC00E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026" name="Picture 2" descr="Coin - Free business icons">
            <a:extLst>
              <a:ext uri="{FF2B5EF4-FFF2-40B4-BE49-F238E27FC236}">
                <a16:creationId xmlns:a16="http://schemas.microsoft.com/office/drawing/2014/main" id="{14C7BDC1-B521-6663-CEF2-3338DDC71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D8DB85-9EB6-DC1D-60C5-E7DB08C3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58</a:t>
            </a:fld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6B2B85F-A04A-734A-FB50-475C97EE6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71" y="212122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E7B93485-A3DB-69BF-82CC-0289002D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08" y="2662066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8242BA49-7785-BA3F-BF8D-00CAA8849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512" y="3135622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6463F37-5627-0AC9-5F8D-FE9DD4F69520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C0A881-6264-A53E-D4D7-8FCCACDB2651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598AE9-54C7-0245-D79F-62678BC195FA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pic>
        <p:nvPicPr>
          <p:cNvPr id="7" name="Picture 4" descr="Black Box | Bleach Fan Fiction Wiki | Fandom">
            <a:extLst>
              <a:ext uri="{FF2B5EF4-FFF2-40B4-BE49-F238E27FC236}">
                <a16:creationId xmlns:a16="http://schemas.microsoft.com/office/drawing/2014/main" id="{D44E6840-BDCB-D3AF-2E88-A6023CBD8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64" y="3429000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7017D-BA60-D77A-5373-FD27C6BD933A}"/>
              </a:ext>
            </a:extLst>
          </p:cNvPr>
          <p:cNvSpPr txBox="1"/>
          <p:nvPr/>
        </p:nvSpPr>
        <p:spPr>
          <a:xfrm>
            <a:off x="1993128" y="4706654"/>
            <a:ext cx="7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ADCE2E-1730-9B18-4EC0-1338C0D3B286}"/>
              </a:ext>
            </a:extLst>
          </p:cNvPr>
          <p:cNvCxnSpPr>
            <a:cxnSpLocks/>
          </p:cNvCxnSpPr>
          <p:nvPr/>
        </p:nvCxnSpPr>
        <p:spPr>
          <a:xfrm>
            <a:off x="2913771" y="4238000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red x on a black background&#10;&#10;Description automatically generated">
            <a:extLst>
              <a:ext uri="{FF2B5EF4-FFF2-40B4-BE49-F238E27FC236}">
                <a16:creationId xmlns:a16="http://schemas.microsoft.com/office/drawing/2014/main" id="{3110008E-DD6C-3150-5E6F-38AEDDFC6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04" y="5350326"/>
            <a:ext cx="449151" cy="568960"/>
          </a:xfrm>
          <a:prstGeom prst="rect">
            <a:avLst/>
          </a:prstGeom>
        </p:spPr>
      </p:pic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4A4BB2D8-4677-334D-FD36-332CC0197F6F}"/>
              </a:ext>
            </a:extLst>
          </p:cNvPr>
          <p:cNvSpPr/>
          <p:nvPr/>
        </p:nvSpPr>
        <p:spPr>
          <a:xfrm>
            <a:off x="3267646" y="3642237"/>
            <a:ext cx="2152824" cy="1063060"/>
          </a:xfrm>
          <a:prstGeom prst="verticalScroll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go south</a:t>
            </a:r>
          </a:p>
          <a:p>
            <a:pPr marL="342900" indent="-342900">
              <a:buAutoNum type="arabicPeriod"/>
            </a:pPr>
            <a:r>
              <a:rPr lang="en-US" dirty="0"/>
              <a:t>get coin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29F4CD-D587-8248-2EB0-BA5961EDA8DD}"/>
              </a:ext>
            </a:extLst>
          </p:cNvPr>
          <p:cNvSpPr txBox="1"/>
          <p:nvPr/>
        </p:nvSpPr>
        <p:spPr>
          <a:xfrm>
            <a:off x="3522041" y="545014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not open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0BDB4C-065A-3535-CBD9-EBC03E57314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31672" y="3117882"/>
            <a:ext cx="0" cy="311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3BF500-DC6F-332F-D84E-38DE9CE7CE34}"/>
              </a:ext>
            </a:extLst>
          </p:cNvPr>
          <p:cNvSpPr txBox="1"/>
          <p:nvPr/>
        </p:nvSpPr>
        <p:spPr>
          <a:xfrm>
            <a:off x="5664035" y="5450140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LLMs are not good at symbolic planning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B43EC0-B140-8562-D620-7AC7B9F76D76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10400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  <p:bldP spid="20" grpId="0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Symbolic Planning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144983-1815-AF8B-DBE4-2402E87A629A}"/>
              </a:ext>
            </a:extLst>
          </p:cNvPr>
          <p:cNvSpPr/>
          <p:nvPr/>
        </p:nvSpPr>
        <p:spPr>
          <a:xfrm>
            <a:off x="1237711" y="3288564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E444589-BACB-1CA4-F309-F08729DC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23" y="2809483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DE965EE1-6B4F-08A5-74BC-06529886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8" y="2729414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oin - Free business icons">
            <a:extLst>
              <a:ext uri="{FF2B5EF4-FFF2-40B4-BE49-F238E27FC236}">
                <a16:creationId xmlns:a16="http://schemas.microsoft.com/office/drawing/2014/main" id="{2F5DD64D-58C0-4815-A76F-1CECA7A0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33" y="2669879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E2E2873F-5B1E-315C-CBD1-EEBA98EB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344" y="260423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EE4F41C-57BE-BD22-DA41-99DF4340551A}"/>
              </a:ext>
            </a:extLst>
          </p:cNvPr>
          <p:cNvSpPr/>
          <p:nvPr/>
        </p:nvSpPr>
        <p:spPr>
          <a:xfrm>
            <a:off x="1237711" y="2311970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balcony</a:t>
            </a:r>
          </a:p>
        </p:txBody>
      </p:sp>
      <p:pic>
        <p:nvPicPr>
          <p:cNvPr id="48" name="Picture 2" descr="Coin - Free business icons">
            <a:extLst>
              <a:ext uri="{FF2B5EF4-FFF2-40B4-BE49-F238E27FC236}">
                <a16:creationId xmlns:a16="http://schemas.microsoft.com/office/drawing/2014/main" id="{112D8E0C-B109-72AC-1880-CA527F0D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79" y="1908684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210BD5C-35A4-93DC-B456-DD9337CD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31024"/>
              </p:ext>
            </p:extLst>
          </p:nvPr>
        </p:nvGraphicFramePr>
        <p:xfrm>
          <a:off x="5095382" y="1881807"/>
          <a:ext cx="343901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018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312091">
                <a:tc>
                  <a:txBody>
                    <a:bodyPr/>
                    <a:lstStyle/>
                    <a:p>
                      <a:r>
                        <a:rPr lang="en-US" sz="1600" dirty="0"/>
                        <a:t>Problem File (Entity States)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993017">
                <a:tc>
                  <a:txBody>
                    <a:bodyPr/>
                    <a:lstStyle/>
                    <a:p>
                      <a:r>
                        <a:rPr lang="en-US" sz="1600" dirty="0"/>
                        <a:t>Initial states: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at(you, kitchen)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at(coin, balcony)</a:t>
                      </a: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(kitchen, balcony)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539067">
                <a:tc>
                  <a:txBody>
                    <a:bodyPr/>
                    <a:lstStyle/>
                    <a:p>
                      <a:r>
                        <a:rPr lang="en-US" sz="1600" dirty="0"/>
                        <a:t>Goal states: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have(you, coin)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</a:tbl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95CF348C-6D04-A43E-ACEC-25FC478687F7}"/>
              </a:ext>
            </a:extLst>
          </p:cNvPr>
          <p:cNvSpPr/>
          <p:nvPr/>
        </p:nvSpPr>
        <p:spPr>
          <a:xfrm>
            <a:off x="1246288" y="4053493"/>
            <a:ext cx="1217513" cy="369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open_door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3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71AD1822-FB57-4DF2-EA5E-FF1C754D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82" y="3954544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oor - Free buildings icons">
            <a:extLst>
              <a:ext uri="{FF2B5EF4-FFF2-40B4-BE49-F238E27FC236}">
                <a16:creationId xmlns:a16="http://schemas.microsoft.com/office/drawing/2014/main" id="{8FFAC23F-4ECB-43C0-15BF-71084F987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88" y="3938708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635639C-4A62-CEBB-6D06-9197C8866244}"/>
              </a:ext>
            </a:extLst>
          </p:cNvPr>
          <p:cNvSpPr/>
          <p:nvPr/>
        </p:nvSpPr>
        <p:spPr>
          <a:xfrm>
            <a:off x="1246288" y="4656997"/>
            <a:ext cx="1217513" cy="369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4BF443-4262-812D-BAFE-1FC752BB83F2}"/>
              </a:ext>
            </a:extLst>
          </p:cNvPr>
          <p:cNvSpPr/>
          <p:nvPr/>
        </p:nvSpPr>
        <p:spPr>
          <a:xfrm>
            <a:off x="2826175" y="4687412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86A4B26-338D-5C8A-6CF6-878DFD73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22" y="4668624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7BB015-60C1-F512-13EF-FB7567D82993}"/>
              </a:ext>
            </a:extLst>
          </p:cNvPr>
          <p:cNvSpPr/>
          <p:nvPr/>
        </p:nvSpPr>
        <p:spPr>
          <a:xfrm>
            <a:off x="3971130" y="4687411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2" name="Picture 4" descr="Door - Free buildings icons">
            <a:extLst>
              <a:ext uri="{FF2B5EF4-FFF2-40B4-BE49-F238E27FC236}">
                <a16:creationId xmlns:a16="http://schemas.microsoft.com/office/drawing/2014/main" id="{AB6F32CF-56C8-0998-90B5-19CB2CAC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2" y="4544340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7C0CA4-ECF6-0181-BF56-A835D698FBD2}"/>
              </a:ext>
            </a:extLst>
          </p:cNvPr>
          <p:cNvSpPr/>
          <p:nvPr/>
        </p:nvSpPr>
        <p:spPr>
          <a:xfrm>
            <a:off x="2825427" y="5282935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4649FAF-B0E4-ABA3-6ABB-AD3EBC112ACB}"/>
              </a:ext>
            </a:extLst>
          </p:cNvPr>
          <p:cNvSpPr/>
          <p:nvPr/>
        </p:nvSpPr>
        <p:spPr>
          <a:xfrm>
            <a:off x="3970382" y="5282934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7" name="Picture 4" descr="Door - Free buildings icons">
            <a:extLst>
              <a:ext uri="{FF2B5EF4-FFF2-40B4-BE49-F238E27FC236}">
                <a16:creationId xmlns:a16="http://schemas.microsoft.com/office/drawing/2014/main" id="{D4C80C32-DB69-5A5C-3606-BC110B79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04" y="5139863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6ADE6FA-0802-09D4-E3D4-40F13E4D97CE}"/>
              </a:ext>
            </a:extLst>
          </p:cNvPr>
          <p:cNvSpPr/>
          <p:nvPr/>
        </p:nvSpPr>
        <p:spPr>
          <a:xfrm>
            <a:off x="1246288" y="5962995"/>
            <a:ext cx="1217513" cy="369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pick_up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AD1D19CC-4F6B-A7E7-A6F9-9BB42547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98" y="5267665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6A5000B-1FF3-1750-3666-EB50CE4B3E13}"/>
              </a:ext>
            </a:extLst>
          </p:cNvPr>
          <p:cNvSpPr/>
          <p:nvPr/>
        </p:nvSpPr>
        <p:spPr>
          <a:xfrm>
            <a:off x="2835611" y="5992149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8364E157-9030-6A49-74BD-B2222ED6E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076" y="5604030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oin - Free business icons">
            <a:extLst>
              <a:ext uri="{FF2B5EF4-FFF2-40B4-BE49-F238E27FC236}">
                <a16:creationId xmlns:a16="http://schemas.microsoft.com/office/drawing/2014/main" id="{41BB07DC-767E-28C1-F74A-FDFED9EF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43" y="5733606"/>
            <a:ext cx="258543" cy="2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1342B6-3785-57A4-B9C5-BC1AC202EE07}"/>
              </a:ext>
            </a:extLst>
          </p:cNvPr>
          <p:cNvCxnSpPr/>
          <p:nvPr/>
        </p:nvCxnSpPr>
        <p:spPr>
          <a:xfrm>
            <a:off x="3495060" y="6173297"/>
            <a:ext cx="519401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>
            <a:extLst>
              <a:ext uri="{FF2B5EF4-FFF2-40B4-BE49-F238E27FC236}">
                <a16:creationId xmlns:a16="http://schemas.microsoft.com/office/drawing/2014/main" id="{E5E88397-21A4-7FCB-C9A6-70AE23E3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61" y="5943732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oin - Free business icons">
            <a:extLst>
              <a:ext uri="{FF2B5EF4-FFF2-40B4-BE49-F238E27FC236}">
                <a16:creationId xmlns:a16="http://schemas.microsoft.com/office/drawing/2014/main" id="{02DA9C6D-7C43-AB47-4AE5-61077214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341" y="6076393"/>
            <a:ext cx="258543" cy="2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37B4A30-6F88-FC69-D99E-7E0D6B586B34}"/>
              </a:ext>
            </a:extLst>
          </p:cNvPr>
          <p:cNvCxnSpPr>
            <a:stCxn id="59" idx="1"/>
            <a:endCxn id="64" idx="1"/>
          </p:cNvCxnSpPr>
          <p:nvPr/>
        </p:nvCxnSpPr>
        <p:spPr>
          <a:xfrm rot="10800000" flipV="1">
            <a:off x="2825427" y="4872077"/>
            <a:ext cx="748" cy="595523"/>
          </a:xfrm>
          <a:prstGeom prst="curvedConnector3">
            <a:avLst>
              <a:gd name="adj1" fmla="val 306614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63BB2C5-3E40-1CB1-ADB4-7101C9CB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37769"/>
              </p:ext>
            </p:extLst>
          </p:nvPr>
        </p:nvGraphicFramePr>
        <p:xfrm>
          <a:off x="5095382" y="4137154"/>
          <a:ext cx="49884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77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  <a:gridCol w="2088814">
                  <a:extLst>
                    <a:ext uri="{9D8B030D-6E8A-4147-A177-3AD203B41FA5}">
                      <a16:colId xmlns:a16="http://schemas.microsoft.com/office/drawing/2014/main" val="333403085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747959328"/>
                    </a:ext>
                  </a:extLst>
                </a:gridCol>
              </a:tblGrid>
              <a:tr h="118473">
                <a:tc gridSpan="3">
                  <a:txBody>
                    <a:bodyPr/>
                    <a:lstStyle/>
                    <a:p>
                      <a:r>
                        <a:rPr lang="en-US" altLang="zh-CN" sz="1600" dirty="0"/>
                        <a:t>Domain File (Action Models)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13091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19048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open_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r1),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  <a:tr h="19395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r1),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2342"/>
                  </a:ext>
                </a:extLst>
              </a:tr>
              <a:tr h="19048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pick_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r1), 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at(obj, r1)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have(you, obj)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43378"/>
                  </a:ext>
                </a:extLst>
              </a:tr>
            </a:tbl>
          </a:graphicData>
        </a:graphic>
      </p:graphicFrame>
      <p:pic>
        <p:nvPicPr>
          <p:cNvPr id="81" name="Picture 2">
            <a:extLst>
              <a:ext uri="{FF2B5EF4-FFF2-40B4-BE49-F238E27FC236}">
                <a16:creationId xmlns:a16="http://schemas.microsoft.com/office/drawing/2014/main" id="{69D47323-AA59-CBAC-A32F-3E6891D2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31" y="4058341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B220287-DDBF-0E20-4B32-0FE2D5B1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23" y="4071370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0DD767-2E22-93FB-01B9-CB9635B79317}"/>
              </a:ext>
            </a:extLst>
          </p:cNvPr>
          <p:cNvCxnSpPr/>
          <p:nvPr/>
        </p:nvCxnSpPr>
        <p:spPr>
          <a:xfrm>
            <a:off x="3456309" y="4259911"/>
            <a:ext cx="519401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A19035-6C34-4BFC-0491-4B3D2CB5324E}"/>
              </a:ext>
            </a:extLst>
          </p:cNvPr>
          <p:cNvCxnSpPr/>
          <p:nvPr/>
        </p:nvCxnSpPr>
        <p:spPr>
          <a:xfrm>
            <a:off x="2528395" y="2879587"/>
            <a:ext cx="519401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C4904-C35D-BCD7-44C4-8C0AE771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59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B01C5F-0C6C-C36C-9739-9C1F8D77768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8471D-48BA-8344-9145-7FD0003B94EE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A72221-535F-D0C0-8C3E-946BA544DD6C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35419-CE59-C4E3-1816-6A113B527E19}"/>
              </a:ext>
            </a:extLst>
          </p:cNvPr>
          <p:cNvSpPr txBox="1"/>
          <p:nvPr/>
        </p:nvSpPr>
        <p:spPr>
          <a:xfrm>
            <a:off x="1014630" y="362061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2D1E2-8E69-FB9C-A989-DEEF48A4F69A}"/>
              </a:ext>
            </a:extLst>
          </p:cNvPr>
          <p:cNvSpPr txBox="1"/>
          <p:nvPr/>
        </p:nvSpPr>
        <p:spPr>
          <a:xfrm>
            <a:off x="3187794" y="36179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sates</a:t>
            </a:r>
          </a:p>
        </p:txBody>
      </p:sp>
    </p:spTree>
    <p:extLst>
      <p:ext uri="{BB962C8B-B14F-4D97-AF65-F5344CB8AC3E}">
        <p14:creationId xmlns:p14="http://schemas.microsoft.com/office/powerpoint/2010/main" val="8363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7" grpId="0" animBg="1"/>
      <p:bldP spid="52" grpId="0" animBg="1"/>
      <p:bldP spid="58" grpId="0" animBg="1"/>
      <p:bldP spid="59" grpId="0" animBg="1"/>
      <p:bldP spid="61" grpId="0" animBg="1"/>
      <p:bldP spid="64" grpId="0" animBg="1"/>
      <p:bldP spid="66" grpId="0" animBg="1"/>
      <p:bldP spid="68" grpId="0" animBg="1"/>
      <p:bldP spid="70" grpId="0" animBg="1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Reason about Events</a:t>
            </a:r>
          </a:p>
        </p:txBody>
      </p:sp>
      <p:pic>
        <p:nvPicPr>
          <p:cNvPr id="1026" name="Picture 2" descr="User - Free user icons">
            <a:extLst>
              <a:ext uri="{FF2B5EF4-FFF2-40B4-BE49-F238E27FC236}">
                <a16:creationId xmlns:a16="http://schemas.microsoft.com/office/drawing/2014/main" id="{E9C362C0-3D49-09F3-A1F9-C130DA11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32515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9A86F60-5875-7D23-D4E3-02995C02E90E}"/>
              </a:ext>
            </a:extLst>
          </p:cNvPr>
          <p:cNvSpPr/>
          <p:nvPr/>
        </p:nvSpPr>
        <p:spPr>
          <a:xfrm>
            <a:off x="2197054" y="1932515"/>
            <a:ext cx="7822276" cy="64146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music room, a violinist is tuning. A drummer starts playing an elaborate drum solo. What will the violinist say?</a:t>
            </a:r>
          </a:p>
        </p:txBody>
      </p:sp>
      <p:pic>
        <p:nvPicPr>
          <p:cNvPr id="9" name="Picture 2" descr="User - Free user icons">
            <a:extLst>
              <a:ext uri="{FF2B5EF4-FFF2-40B4-BE49-F238E27FC236}">
                <a16:creationId xmlns:a16="http://schemas.microsoft.com/office/drawing/2014/main" id="{3CE796F2-CD14-0A26-C0B0-EA52ED85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2855422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91D38FC-B143-997B-D97B-D0DBA706BF47}"/>
              </a:ext>
            </a:extLst>
          </p:cNvPr>
          <p:cNvSpPr/>
          <p:nvPr/>
        </p:nvSpPr>
        <p:spPr>
          <a:xfrm>
            <a:off x="2452255" y="2776451"/>
            <a:ext cx="7052275" cy="573578"/>
          </a:xfrm>
          <a:prstGeom prst="cloudCallout">
            <a:avLst>
              <a:gd name="adj1" fmla="val -55988"/>
              <a:gd name="adj2" fmla="val 161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drum solo involves </a:t>
            </a:r>
            <a:r>
              <a:rPr lang="en-US" b="1" dirty="0"/>
              <a:t>hitting the drums</a:t>
            </a:r>
            <a:r>
              <a:rPr lang="en-US" dirty="0"/>
              <a:t>.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2538BA5B-1830-B64F-94D9-84A6F7400340}"/>
              </a:ext>
            </a:extLst>
          </p:cNvPr>
          <p:cNvSpPr/>
          <p:nvPr/>
        </p:nvSpPr>
        <p:spPr>
          <a:xfrm>
            <a:off x="2452253" y="3449783"/>
            <a:ext cx="7052275" cy="573578"/>
          </a:xfrm>
          <a:prstGeom prst="cloudCallout">
            <a:avLst>
              <a:gd name="adj1" fmla="val -55988"/>
              <a:gd name="adj2" fmla="val 161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…, which causes </a:t>
            </a:r>
            <a:r>
              <a:rPr lang="en-US" b="1" dirty="0"/>
              <a:t>loud noise</a:t>
            </a:r>
            <a:r>
              <a:rPr lang="en-US" dirty="0"/>
              <a:t>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3CF23E45-8753-95FB-D516-8C0F28AFC987}"/>
              </a:ext>
            </a:extLst>
          </p:cNvPr>
          <p:cNvSpPr/>
          <p:nvPr/>
        </p:nvSpPr>
        <p:spPr>
          <a:xfrm>
            <a:off x="2452253" y="4102332"/>
            <a:ext cx="7052276" cy="573578"/>
          </a:xfrm>
          <a:prstGeom prst="cloudCallout">
            <a:avLst>
              <a:gd name="adj1" fmla="val -55988"/>
              <a:gd name="adj2" fmla="val 1612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, which </a:t>
            </a:r>
            <a:r>
              <a:rPr lang="en-US" b="1" dirty="0"/>
              <a:t>disturbs the violinist</a:t>
            </a:r>
            <a:r>
              <a:rPr lang="en-US" dirty="0"/>
              <a:t>.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081C72A7-A5CD-BF40-2B16-6E723B5A30BE}"/>
              </a:ext>
            </a:extLst>
          </p:cNvPr>
          <p:cNvSpPr/>
          <p:nvPr/>
        </p:nvSpPr>
        <p:spPr>
          <a:xfrm>
            <a:off x="2184862" y="4872244"/>
            <a:ext cx="7822276" cy="495992"/>
          </a:xfrm>
          <a:prstGeom prst="wedgeRoundRectCallout">
            <a:avLst>
              <a:gd name="adj1" fmla="val -52962"/>
              <a:gd name="adj2" fmla="val -3891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“Please be quiet while I’m trying to tune.”</a:t>
            </a:r>
          </a:p>
        </p:txBody>
      </p:sp>
      <p:pic>
        <p:nvPicPr>
          <p:cNvPr id="1028" name="Picture 4" descr="OpenAI Logo | Real Company | Alphabet, Letter O Logo">
            <a:extLst>
              <a:ext uri="{FF2B5EF4-FFF2-40B4-BE49-F238E27FC236}">
                <a16:creationId xmlns:a16="http://schemas.microsoft.com/office/drawing/2014/main" id="{C532035C-8724-BD82-B470-F1CD1C39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232" y="5393575"/>
            <a:ext cx="689844" cy="68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DC8657-E168-E6B7-1D1C-D7AA16FCB53E}"/>
              </a:ext>
            </a:extLst>
          </p:cNvPr>
          <p:cNvSpPr txBox="1"/>
          <p:nvPr/>
        </p:nvSpPr>
        <p:spPr>
          <a:xfrm>
            <a:off x="806212" y="6052250"/>
            <a:ext cx="2015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ChatGPT4 </a:t>
            </a:r>
            <a:r>
              <a:rPr lang="en-US" sz="1000" dirty="0"/>
              <a:t>(Dec 2023)</a:t>
            </a:r>
            <a:endParaRPr lang="en-US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53F6547-28C3-3B59-B7C0-F51D0B06C895}"/>
              </a:ext>
            </a:extLst>
          </p:cNvPr>
          <p:cNvSpPr/>
          <p:nvPr/>
        </p:nvSpPr>
        <p:spPr>
          <a:xfrm>
            <a:off x="2184862" y="5564570"/>
            <a:ext cx="7822276" cy="495992"/>
          </a:xfrm>
          <a:prstGeom prst="wedgeRoundRectCallout">
            <a:avLst>
              <a:gd name="adj1" fmla="val -52502"/>
              <a:gd name="adj2" fmla="val -139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"That was an amazing solo! You really know how to rock it!"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F6BBB-E934-5EAC-6F91-5DDA71EED4F4}"/>
              </a:ext>
            </a:extLst>
          </p:cNvPr>
          <p:cNvSpPr txBox="1"/>
          <p:nvPr/>
        </p:nvSpPr>
        <p:spPr>
          <a:xfrm>
            <a:off x="6714347" y="6052250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…says no violinist ever</a:t>
            </a:r>
          </a:p>
        </p:txBody>
      </p:sp>
      <p:pic>
        <p:nvPicPr>
          <p:cNvPr id="3" name="Picture 2" descr="Question mark PNG, ? PNG icon transparent image download, size: 396x592px">
            <a:extLst>
              <a:ext uri="{FF2B5EF4-FFF2-40B4-BE49-F238E27FC236}">
                <a16:creationId xmlns:a16="http://schemas.microsoft.com/office/drawing/2014/main" id="{C88E64EC-DAAB-1EA4-7FEE-422CC7FB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530" y="5485542"/>
            <a:ext cx="502608" cy="7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8A03E-16D1-5FE1-0511-A6369FC7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Symbolic Planning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144983-1815-AF8B-DBE4-2402E87A629A}"/>
              </a:ext>
            </a:extLst>
          </p:cNvPr>
          <p:cNvSpPr/>
          <p:nvPr/>
        </p:nvSpPr>
        <p:spPr>
          <a:xfrm>
            <a:off x="1237711" y="3288564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0E444589-BACB-1CA4-F309-F08729DC1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23" y="2809483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DE965EE1-6B4F-08A5-74BC-06529886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8" y="2729414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97473E5-03E9-8A23-3686-0EC03972D9C0}"/>
              </a:ext>
            </a:extLst>
          </p:cNvPr>
          <p:cNvSpPr/>
          <p:nvPr/>
        </p:nvSpPr>
        <p:spPr>
          <a:xfrm>
            <a:off x="8806816" y="4739388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balcony</a:t>
            </a:r>
          </a:p>
        </p:txBody>
      </p:sp>
      <p:pic>
        <p:nvPicPr>
          <p:cNvPr id="36" name="Picture 2" descr="Coin - Free business icons">
            <a:extLst>
              <a:ext uri="{FF2B5EF4-FFF2-40B4-BE49-F238E27FC236}">
                <a16:creationId xmlns:a16="http://schemas.microsoft.com/office/drawing/2014/main" id="{2F5DD64D-58C0-4815-A76F-1CECA7A0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884" y="4336102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E2E2873F-5B1E-315C-CBD1-EEBA98EB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895" y="4270455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48BCD51-C8FD-2824-0F17-890EB0EB9285}"/>
              </a:ext>
            </a:extLst>
          </p:cNvPr>
          <p:cNvSpPr/>
          <p:nvPr/>
        </p:nvSpPr>
        <p:spPr>
          <a:xfrm>
            <a:off x="8807233" y="5693829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</a:t>
            </a:r>
          </a:p>
        </p:txBody>
      </p:sp>
      <p:pic>
        <p:nvPicPr>
          <p:cNvPr id="46" name="Picture 4" descr="Door - Free buildings icons">
            <a:extLst>
              <a:ext uri="{FF2B5EF4-FFF2-40B4-BE49-F238E27FC236}">
                <a16:creationId xmlns:a16="http://schemas.microsoft.com/office/drawing/2014/main" id="{BC62318A-B535-7E04-6B76-3F37F197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125" y="5123566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EE4F41C-57BE-BD22-DA41-99DF4340551A}"/>
              </a:ext>
            </a:extLst>
          </p:cNvPr>
          <p:cNvSpPr/>
          <p:nvPr/>
        </p:nvSpPr>
        <p:spPr>
          <a:xfrm>
            <a:off x="1237711" y="2311970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balcony</a:t>
            </a:r>
          </a:p>
        </p:txBody>
      </p:sp>
      <p:pic>
        <p:nvPicPr>
          <p:cNvPr id="48" name="Picture 2" descr="Coin - Free business icons">
            <a:extLst>
              <a:ext uri="{FF2B5EF4-FFF2-40B4-BE49-F238E27FC236}">
                <a16:creationId xmlns:a16="http://schemas.microsoft.com/office/drawing/2014/main" id="{112D8E0C-B109-72AC-1880-CA527F0DA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79" y="1908684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5CF348C-6D04-A43E-ACEC-25FC478687F7}"/>
              </a:ext>
            </a:extLst>
          </p:cNvPr>
          <p:cNvSpPr/>
          <p:nvPr/>
        </p:nvSpPr>
        <p:spPr>
          <a:xfrm>
            <a:off x="1246288" y="4053493"/>
            <a:ext cx="1217513" cy="369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open_door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3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71AD1822-FB57-4DF2-EA5E-FF1C754D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582" y="3954544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Door - Free buildings icons">
            <a:extLst>
              <a:ext uri="{FF2B5EF4-FFF2-40B4-BE49-F238E27FC236}">
                <a16:creationId xmlns:a16="http://schemas.microsoft.com/office/drawing/2014/main" id="{8FFAC23F-4ECB-43C0-15BF-71084F987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788" y="3938708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7635639C-4A62-CEBB-6D06-9197C8866244}"/>
              </a:ext>
            </a:extLst>
          </p:cNvPr>
          <p:cNvSpPr/>
          <p:nvPr/>
        </p:nvSpPr>
        <p:spPr>
          <a:xfrm>
            <a:off x="1246288" y="4656997"/>
            <a:ext cx="1217513" cy="369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4BF443-4262-812D-BAFE-1FC752BB83F2}"/>
              </a:ext>
            </a:extLst>
          </p:cNvPr>
          <p:cNvSpPr/>
          <p:nvPr/>
        </p:nvSpPr>
        <p:spPr>
          <a:xfrm>
            <a:off x="2826175" y="4687412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86A4B26-338D-5C8A-6CF6-878DFD73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22" y="4668624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97BB015-60C1-F512-13EF-FB7567D82993}"/>
              </a:ext>
            </a:extLst>
          </p:cNvPr>
          <p:cNvSpPr/>
          <p:nvPr/>
        </p:nvSpPr>
        <p:spPr>
          <a:xfrm>
            <a:off x="3971130" y="4687411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2" name="Picture 4" descr="Door - Free buildings icons">
            <a:extLst>
              <a:ext uri="{FF2B5EF4-FFF2-40B4-BE49-F238E27FC236}">
                <a16:creationId xmlns:a16="http://schemas.microsoft.com/office/drawing/2014/main" id="{AB6F32CF-56C8-0998-90B5-19CB2CAC2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52" y="4544340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A87C0CA4-ECF6-0181-BF56-A835D698FBD2}"/>
              </a:ext>
            </a:extLst>
          </p:cNvPr>
          <p:cNvSpPr/>
          <p:nvPr/>
        </p:nvSpPr>
        <p:spPr>
          <a:xfrm>
            <a:off x="2825427" y="5282935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4649FAF-B0E4-ABA3-6ABB-AD3EBC112ACB}"/>
              </a:ext>
            </a:extLst>
          </p:cNvPr>
          <p:cNvSpPr/>
          <p:nvPr/>
        </p:nvSpPr>
        <p:spPr>
          <a:xfrm>
            <a:off x="3970382" y="5282934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7" name="Picture 4" descr="Door - Free buildings icons">
            <a:extLst>
              <a:ext uri="{FF2B5EF4-FFF2-40B4-BE49-F238E27FC236}">
                <a16:creationId xmlns:a16="http://schemas.microsoft.com/office/drawing/2014/main" id="{D4C80C32-DB69-5A5C-3606-BC110B79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404" y="5139863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6ADE6FA-0802-09D4-E3D4-40F13E4D97CE}"/>
              </a:ext>
            </a:extLst>
          </p:cNvPr>
          <p:cNvSpPr/>
          <p:nvPr/>
        </p:nvSpPr>
        <p:spPr>
          <a:xfrm>
            <a:off x="1246288" y="5962995"/>
            <a:ext cx="1217513" cy="369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pick_up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AD1D19CC-4F6B-A7E7-A6F9-9BB42547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98" y="5267665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6A5000B-1FF3-1750-3666-EB50CE4B3E13}"/>
              </a:ext>
            </a:extLst>
          </p:cNvPr>
          <p:cNvSpPr/>
          <p:nvPr/>
        </p:nvSpPr>
        <p:spPr>
          <a:xfrm>
            <a:off x="2835611" y="5992149"/>
            <a:ext cx="54734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8364E157-9030-6A49-74BD-B2222ED6E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076" y="5604030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oin - Free business icons">
            <a:extLst>
              <a:ext uri="{FF2B5EF4-FFF2-40B4-BE49-F238E27FC236}">
                <a16:creationId xmlns:a16="http://schemas.microsoft.com/office/drawing/2014/main" id="{41BB07DC-767E-28C1-F74A-FDFED9EF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943" y="5733606"/>
            <a:ext cx="258543" cy="2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E1342B6-3785-57A4-B9C5-BC1AC202EE07}"/>
              </a:ext>
            </a:extLst>
          </p:cNvPr>
          <p:cNvCxnSpPr/>
          <p:nvPr/>
        </p:nvCxnSpPr>
        <p:spPr>
          <a:xfrm>
            <a:off x="3495060" y="6173297"/>
            <a:ext cx="519401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2">
            <a:extLst>
              <a:ext uri="{FF2B5EF4-FFF2-40B4-BE49-F238E27FC236}">
                <a16:creationId xmlns:a16="http://schemas.microsoft.com/office/drawing/2014/main" id="{E5E88397-21A4-7FCB-C9A6-70AE23E3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61" y="5943732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Coin - Free business icons">
            <a:extLst>
              <a:ext uri="{FF2B5EF4-FFF2-40B4-BE49-F238E27FC236}">
                <a16:creationId xmlns:a16="http://schemas.microsoft.com/office/drawing/2014/main" id="{02DA9C6D-7C43-AB47-4AE5-61077214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341" y="6076393"/>
            <a:ext cx="258543" cy="2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37B4A30-6F88-FC69-D99E-7E0D6B586B34}"/>
              </a:ext>
            </a:extLst>
          </p:cNvPr>
          <p:cNvCxnSpPr>
            <a:stCxn id="59" idx="1"/>
            <a:endCxn id="64" idx="1"/>
          </p:cNvCxnSpPr>
          <p:nvPr/>
        </p:nvCxnSpPr>
        <p:spPr>
          <a:xfrm rot="10800000" flipV="1">
            <a:off x="2825427" y="4872077"/>
            <a:ext cx="748" cy="595523"/>
          </a:xfrm>
          <a:prstGeom prst="curvedConnector3">
            <a:avLst>
              <a:gd name="adj1" fmla="val 306614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Picture 2">
            <a:extLst>
              <a:ext uri="{FF2B5EF4-FFF2-40B4-BE49-F238E27FC236}">
                <a16:creationId xmlns:a16="http://schemas.microsoft.com/office/drawing/2014/main" id="{69D47323-AA59-CBAC-A32F-3E6891D2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31" y="4058341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>
            <a:extLst>
              <a:ext uri="{FF2B5EF4-FFF2-40B4-BE49-F238E27FC236}">
                <a16:creationId xmlns:a16="http://schemas.microsoft.com/office/drawing/2014/main" id="{EB220287-DDBF-0E20-4B32-0FE2D5B10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223" y="4071370"/>
            <a:ext cx="459130" cy="45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0DD767-2E22-93FB-01B9-CB9635B79317}"/>
              </a:ext>
            </a:extLst>
          </p:cNvPr>
          <p:cNvCxnSpPr/>
          <p:nvPr/>
        </p:nvCxnSpPr>
        <p:spPr>
          <a:xfrm>
            <a:off x="3456309" y="4259911"/>
            <a:ext cx="519401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6" name="Picture 2" descr="terminal&quot; Icon - Download for free – Iconduck">
            <a:extLst>
              <a:ext uri="{FF2B5EF4-FFF2-40B4-BE49-F238E27FC236}">
                <a16:creationId xmlns:a16="http://schemas.microsoft.com/office/drawing/2014/main" id="{D280A41B-1055-AE0F-0DC5-10638C1DB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752" y="2791820"/>
            <a:ext cx="631748" cy="58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ight Brace 86">
            <a:extLst>
              <a:ext uri="{FF2B5EF4-FFF2-40B4-BE49-F238E27FC236}">
                <a16:creationId xmlns:a16="http://schemas.microsoft.com/office/drawing/2014/main" id="{740BDBE4-B968-D31F-C56F-4B0F1774815B}"/>
              </a:ext>
            </a:extLst>
          </p:cNvPr>
          <p:cNvSpPr/>
          <p:nvPr/>
        </p:nvSpPr>
        <p:spPr>
          <a:xfrm>
            <a:off x="4831689" y="2352564"/>
            <a:ext cx="217966" cy="3870684"/>
          </a:xfrm>
          <a:prstGeom prst="rightBrace">
            <a:avLst>
              <a:gd name="adj1" fmla="val 8333"/>
              <a:gd name="adj2" fmla="val 2003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268E12B1-7430-7EEE-5765-DE20E5B99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07100"/>
              </p:ext>
            </p:extLst>
          </p:nvPr>
        </p:nvGraphicFramePr>
        <p:xfrm>
          <a:off x="6294968" y="2238340"/>
          <a:ext cx="343424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248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Plan (Sequence of Actions)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21167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(kitchen, balcony)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move(kitchen, balcony)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pick_up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(coin)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102600"/>
                  </a:ext>
                </a:extLst>
              </a:tr>
            </a:tbl>
          </a:graphicData>
        </a:graphic>
      </p:graphicFrame>
      <p:pic>
        <p:nvPicPr>
          <p:cNvPr id="89" name="Picture 2" descr="Coin - Free business icons">
            <a:extLst>
              <a:ext uri="{FF2B5EF4-FFF2-40B4-BE49-F238E27FC236}">
                <a16:creationId xmlns:a16="http://schemas.microsoft.com/office/drawing/2014/main" id="{7E34D45B-1677-6D90-DB4E-45C2B41E0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33" y="2669879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>
            <a:extLst>
              <a:ext uri="{FF2B5EF4-FFF2-40B4-BE49-F238E27FC236}">
                <a16:creationId xmlns:a16="http://schemas.microsoft.com/office/drawing/2014/main" id="{57444470-C163-7648-928F-F2D1653FA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344" y="260423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8A8EDE-F523-5194-3F88-46DC42A2D994}"/>
              </a:ext>
            </a:extLst>
          </p:cNvPr>
          <p:cNvCxnSpPr/>
          <p:nvPr/>
        </p:nvCxnSpPr>
        <p:spPr>
          <a:xfrm>
            <a:off x="2528395" y="2879587"/>
            <a:ext cx="519401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392316D2-9194-B70E-65A3-2D27BB171A41}"/>
              </a:ext>
            </a:extLst>
          </p:cNvPr>
          <p:cNvSpPr/>
          <p:nvPr/>
        </p:nvSpPr>
        <p:spPr>
          <a:xfrm>
            <a:off x="5308220" y="5704471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96A4313B-7934-C25F-63CC-F7EFE69E8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832" y="5225390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03B31F95-3C8A-DC30-CFDE-0073CE733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97" y="5145321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BCC13561-304D-73A4-B707-8AA67CC39C69}"/>
              </a:ext>
            </a:extLst>
          </p:cNvPr>
          <p:cNvSpPr/>
          <p:nvPr/>
        </p:nvSpPr>
        <p:spPr>
          <a:xfrm>
            <a:off x="5308220" y="4727877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balcony</a:t>
            </a:r>
          </a:p>
        </p:txBody>
      </p:sp>
      <p:pic>
        <p:nvPicPr>
          <p:cNvPr id="96" name="Picture 2" descr="Coin - Free business icons">
            <a:extLst>
              <a:ext uri="{FF2B5EF4-FFF2-40B4-BE49-F238E27FC236}">
                <a16:creationId xmlns:a16="http://schemas.microsoft.com/office/drawing/2014/main" id="{F86CF214-9ED9-89F7-5EFF-57C7F8157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288" y="4324591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5E8EA72-139E-FE89-DD1A-E34187603377}"/>
              </a:ext>
            </a:extLst>
          </p:cNvPr>
          <p:cNvSpPr/>
          <p:nvPr/>
        </p:nvSpPr>
        <p:spPr>
          <a:xfrm>
            <a:off x="6477692" y="5704471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</a:t>
            </a:r>
          </a:p>
        </p:txBody>
      </p:sp>
      <p:pic>
        <p:nvPicPr>
          <p:cNvPr id="98" name="Picture 2">
            <a:extLst>
              <a:ext uri="{FF2B5EF4-FFF2-40B4-BE49-F238E27FC236}">
                <a16:creationId xmlns:a16="http://schemas.microsoft.com/office/drawing/2014/main" id="{B614C2E8-0DE8-1458-DA0E-DF48113C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304" y="5225390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345253A-07FA-6675-065D-24ED92831122}"/>
              </a:ext>
            </a:extLst>
          </p:cNvPr>
          <p:cNvSpPr/>
          <p:nvPr/>
        </p:nvSpPr>
        <p:spPr>
          <a:xfrm>
            <a:off x="6477692" y="4727877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balcony</a:t>
            </a:r>
          </a:p>
        </p:txBody>
      </p:sp>
      <p:pic>
        <p:nvPicPr>
          <p:cNvPr id="101" name="Picture 2" descr="Coin - Free business icons">
            <a:extLst>
              <a:ext uri="{FF2B5EF4-FFF2-40B4-BE49-F238E27FC236}">
                <a16:creationId xmlns:a16="http://schemas.microsoft.com/office/drawing/2014/main" id="{A704D274-BD43-CD7D-FD9D-9A6A38C9C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60" y="4324591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Door - Free buildings icons">
            <a:extLst>
              <a:ext uri="{FF2B5EF4-FFF2-40B4-BE49-F238E27FC236}">
                <a16:creationId xmlns:a16="http://schemas.microsoft.com/office/drawing/2014/main" id="{7724138B-8C49-D7AE-CCFB-CCC73EB2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58" y="5123566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C45B8520-FDBB-AC63-9909-35FFB89E6CED}"/>
              </a:ext>
            </a:extLst>
          </p:cNvPr>
          <p:cNvSpPr/>
          <p:nvPr/>
        </p:nvSpPr>
        <p:spPr>
          <a:xfrm>
            <a:off x="7655837" y="4726689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balcony</a:t>
            </a:r>
          </a:p>
        </p:txBody>
      </p:sp>
      <p:pic>
        <p:nvPicPr>
          <p:cNvPr id="104" name="Picture 2" descr="Coin - Free business icons">
            <a:extLst>
              <a:ext uri="{FF2B5EF4-FFF2-40B4-BE49-F238E27FC236}">
                <a16:creationId xmlns:a16="http://schemas.microsoft.com/office/drawing/2014/main" id="{8F4F4078-EBC1-E52A-1D2A-B764B3726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706" y="4323403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>
            <a:extLst>
              <a:ext uri="{FF2B5EF4-FFF2-40B4-BE49-F238E27FC236}">
                <a16:creationId xmlns:a16="http://schemas.microsoft.com/office/drawing/2014/main" id="{406A76EF-C0E6-537F-E76D-AB65CB95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916" y="4257756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1B49FB5A-A6CA-C3CC-615F-7A0F3E3026C4}"/>
              </a:ext>
            </a:extLst>
          </p:cNvPr>
          <p:cNvSpPr/>
          <p:nvPr/>
        </p:nvSpPr>
        <p:spPr>
          <a:xfrm>
            <a:off x="7655837" y="5704471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</a:t>
            </a:r>
          </a:p>
        </p:txBody>
      </p:sp>
      <p:pic>
        <p:nvPicPr>
          <p:cNvPr id="107" name="Picture 4" descr="Door - Free buildings icons">
            <a:extLst>
              <a:ext uri="{FF2B5EF4-FFF2-40B4-BE49-F238E27FC236}">
                <a16:creationId xmlns:a16="http://schemas.microsoft.com/office/drawing/2014/main" id="{7A752A29-B996-EA3A-70F8-43FA88DF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314" y="5132622"/>
            <a:ext cx="605934" cy="6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F796A1-6C3E-5638-0493-EE8348096D16}"/>
              </a:ext>
            </a:extLst>
          </p:cNvPr>
          <p:cNvCxnSpPr>
            <a:cxnSpLocks/>
          </p:cNvCxnSpPr>
          <p:nvPr/>
        </p:nvCxnSpPr>
        <p:spPr>
          <a:xfrm>
            <a:off x="5871101" y="3145027"/>
            <a:ext cx="319123" cy="6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18E35B-E9BE-E916-12B5-A9BB6432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78C72-E390-5580-32C6-21256D11989B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77518-21CD-8190-107B-2BECD82EDDC5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FF297D-816A-06A9-4E6C-1AB24E9C7B6E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84C7BF-5CB1-F6DB-B572-5779CD69DDA3}"/>
              </a:ext>
            </a:extLst>
          </p:cNvPr>
          <p:cNvSpPr txBox="1"/>
          <p:nvPr/>
        </p:nvSpPr>
        <p:spPr>
          <a:xfrm>
            <a:off x="1014630" y="362061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AAD4C-6EFF-46C0-4431-7ECBD6E668CD}"/>
              </a:ext>
            </a:extLst>
          </p:cNvPr>
          <p:cNvSpPr txBox="1"/>
          <p:nvPr/>
        </p:nvSpPr>
        <p:spPr>
          <a:xfrm>
            <a:off x="3187794" y="361797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sates</a:t>
            </a:r>
          </a:p>
        </p:txBody>
      </p:sp>
    </p:spTree>
    <p:extLst>
      <p:ext uri="{BB962C8B-B14F-4D97-AF65-F5344CB8AC3E}">
        <p14:creationId xmlns:p14="http://schemas.microsoft.com/office/powerpoint/2010/main" val="381327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3" grpId="0" animBg="1"/>
      <p:bldP spid="87" grpId="0" animBg="1"/>
      <p:bldP spid="92" grpId="0" animBg="1"/>
      <p:bldP spid="95" grpId="0" animBg="1"/>
      <p:bldP spid="97" grpId="0" animBg="1"/>
      <p:bldP spid="100" grpId="0" animBg="1"/>
      <p:bldP spid="103" grpId="0" animBg="1"/>
      <p:bldP spid="10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02C75C-704A-11F9-4190-FA2697E7A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600" dirty="0"/>
              <a:t>LLMs translate input to a symbolic </a:t>
            </a:r>
            <a:r>
              <a:rPr lang="en-US" sz="2600" b="1" dirty="0"/>
              <a:t>world 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of Both Worlds</a:t>
            </a:r>
          </a:p>
        </p:txBody>
      </p:sp>
      <p:pic>
        <p:nvPicPr>
          <p:cNvPr id="11" name="Picture 4" descr="Black Box | Bleach Fan Fiction Wiki | Fandom">
            <a:extLst>
              <a:ext uri="{FF2B5EF4-FFF2-40B4-BE49-F238E27FC236}">
                <a16:creationId xmlns:a16="http://schemas.microsoft.com/office/drawing/2014/main" id="{01926C26-2FB6-A506-B289-BD7CEF5E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91" y="2309718"/>
            <a:ext cx="176741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0955B9-EDB6-37C1-6856-5687C2B24AF9}"/>
              </a:ext>
            </a:extLst>
          </p:cNvPr>
          <p:cNvCxnSpPr>
            <a:cxnSpLocks/>
          </p:cNvCxnSpPr>
          <p:nvPr/>
        </p:nvCxnSpPr>
        <p:spPr>
          <a:xfrm>
            <a:off x="3060882" y="3105734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C9843D-4C9A-FE18-499B-8FD88EE02854}"/>
              </a:ext>
            </a:extLst>
          </p:cNvPr>
          <p:cNvSpPr txBox="1"/>
          <p:nvPr/>
        </p:nvSpPr>
        <p:spPr>
          <a:xfrm>
            <a:off x="3653855" y="3587372"/>
            <a:ext cx="71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76E76D-07C0-372F-22B0-66B30E908129}"/>
              </a:ext>
            </a:extLst>
          </p:cNvPr>
          <p:cNvCxnSpPr>
            <a:cxnSpLocks/>
          </p:cNvCxnSpPr>
          <p:nvPr/>
        </p:nvCxnSpPr>
        <p:spPr>
          <a:xfrm>
            <a:off x="4574498" y="3118718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E63FA15E-3F79-4813-A119-889530208509}"/>
              </a:ext>
            </a:extLst>
          </p:cNvPr>
          <p:cNvSpPr/>
          <p:nvPr/>
        </p:nvSpPr>
        <p:spPr>
          <a:xfrm>
            <a:off x="8025400" y="2293927"/>
            <a:ext cx="1596119" cy="1209782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open door</a:t>
            </a:r>
          </a:p>
          <a:p>
            <a:r>
              <a:rPr lang="en-US" dirty="0"/>
              <a:t>go south</a:t>
            </a:r>
          </a:p>
        </p:txBody>
      </p:sp>
      <p:pic>
        <p:nvPicPr>
          <p:cNvPr id="10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213D085F-3760-84D5-43A6-C6C92B134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641" y="2441287"/>
            <a:ext cx="1062423" cy="1062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07DC3F-7928-6359-079B-4518FABD3E94}"/>
              </a:ext>
            </a:extLst>
          </p:cNvPr>
          <p:cNvSpPr txBox="1"/>
          <p:nvPr/>
        </p:nvSpPr>
        <p:spPr>
          <a:xfrm>
            <a:off x="5140926" y="3587372"/>
            <a:ext cx="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PDDL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0C485B-27BE-93C3-5BF7-C3F3C13D20ED}"/>
              </a:ext>
            </a:extLst>
          </p:cNvPr>
          <p:cNvCxnSpPr>
            <a:cxnSpLocks/>
          </p:cNvCxnSpPr>
          <p:nvPr/>
        </p:nvCxnSpPr>
        <p:spPr>
          <a:xfrm>
            <a:off x="7664884" y="3118718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erminal&quot; Icon - Download for free – Iconduck">
            <a:extLst>
              <a:ext uri="{FF2B5EF4-FFF2-40B4-BE49-F238E27FC236}">
                <a16:creationId xmlns:a16="http://schemas.microsoft.com/office/drawing/2014/main" id="{91A65FBF-2CD9-F3D1-748E-9CA34EEF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928" y="2441287"/>
            <a:ext cx="930837" cy="86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C49EEA-929C-D6E4-643C-B1D613A62384}"/>
              </a:ext>
            </a:extLst>
          </p:cNvPr>
          <p:cNvCxnSpPr>
            <a:cxnSpLocks/>
          </p:cNvCxnSpPr>
          <p:nvPr/>
        </p:nvCxnSpPr>
        <p:spPr>
          <a:xfrm>
            <a:off x="6173355" y="3105734"/>
            <a:ext cx="3538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789E47A-F1A6-B8C8-C8A5-2890A54AE3B7}"/>
              </a:ext>
            </a:extLst>
          </p:cNvPr>
          <p:cNvSpPr txBox="1"/>
          <p:nvPr/>
        </p:nvSpPr>
        <p:spPr>
          <a:xfrm>
            <a:off x="6539421" y="3587372"/>
            <a:ext cx="112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planner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E331B08-A7E7-AC04-FA65-0AC03A09FC54}"/>
              </a:ext>
            </a:extLst>
          </p:cNvPr>
          <p:cNvSpPr/>
          <p:nvPr/>
        </p:nvSpPr>
        <p:spPr>
          <a:xfrm>
            <a:off x="1242874" y="2715222"/>
            <a:ext cx="1584601" cy="711013"/>
          </a:xfrm>
          <a:prstGeom prst="wedgeRectCallout">
            <a:avLst>
              <a:gd name="adj1" fmla="val -22625"/>
              <a:gd name="adj2" fmla="val 815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You’re in the kitchen…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E076EB-8179-E9AC-6030-5C565B46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7B8607-5F6C-6677-AC54-E79D7B09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404379"/>
              </p:ext>
            </p:extLst>
          </p:nvPr>
        </p:nvGraphicFramePr>
        <p:xfrm>
          <a:off x="1044255" y="4577744"/>
          <a:ext cx="3837370" cy="1706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370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356370">
                <a:tc>
                  <a:txBody>
                    <a:bodyPr/>
                    <a:lstStyle/>
                    <a:p>
                      <a:r>
                        <a:rPr lang="en-US" sz="1600" dirty="0"/>
                        <a:t>Problem File (Entity States)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777534">
                <a:tc>
                  <a:txBody>
                    <a:bodyPr/>
                    <a:lstStyle/>
                    <a:p>
                      <a:r>
                        <a:rPr lang="en-US" sz="1400" dirty="0"/>
                        <a:t>Initial states: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kitchen), at(coin, balcony)</a:t>
                      </a:r>
                    </a:p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(kitchen, balcony)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572975">
                <a:tc>
                  <a:txBody>
                    <a:bodyPr/>
                    <a:lstStyle/>
                    <a:p>
                      <a:r>
                        <a:rPr lang="en-US" sz="1400" dirty="0"/>
                        <a:t>Goal states:</a:t>
                      </a:r>
                    </a:p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have(you, coin)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802729F-1FDB-0F4C-380D-DCBD4BE52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83931"/>
              </p:ext>
            </p:extLst>
          </p:nvPr>
        </p:nvGraphicFramePr>
        <p:xfrm>
          <a:off x="5004279" y="4577744"/>
          <a:ext cx="498841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277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  <a:gridCol w="2088814">
                  <a:extLst>
                    <a:ext uri="{9D8B030D-6E8A-4147-A177-3AD203B41FA5}">
                      <a16:colId xmlns:a16="http://schemas.microsoft.com/office/drawing/2014/main" val="3334030858"/>
                    </a:ext>
                  </a:extLst>
                </a:gridCol>
                <a:gridCol w="2064327">
                  <a:extLst>
                    <a:ext uri="{9D8B030D-6E8A-4147-A177-3AD203B41FA5}">
                      <a16:colId xmlns:a16="http://schemas.microsoft.com/office/drawing/2014/main" val="3747959328"/>
                    </a:ext>
                  </a:extLst>
                </a:gridCol>
              </a:tblGrid>
              <a:tr h="118473">
                <a:tc gridSpan="3">
                  <a:txBody>
                    <a:bodyPr/>
                    <a:lstStyle/>
                    <a:p>
                      <a:r>
                        <a:rPr lang="en-US" altLang="zh-CN" sz="1600" dirty="0"/>
                        <a:t>Domain File (Action Models)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13091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19048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open_</a:t>
                      </a:r>
                      <a:br>
                        <a:rPr lang="en-US" sz="1400" dirty="0">
                          <a:latin typeface="Consolas" panose="020B0609020204030204" pitchFamily="49" charset="0"/>
                        </a:rPr>
                      </a:br>
                      <a:r>
                        <a:rPr lang="en-US" sz="1400" dirty="0">
                          <a:latin typeface="Consolas" panose="020B0609020204030204" pitchFamily="49" charset="0"/>
                        </a:rPr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r1),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  <a:tr h="19395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r1), </a:t>
                      </a:r>
                      <a:r>
                        <a:rPr lang="en-US" sz="14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4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</a:rPr>
                        <a:t>at(you, 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234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D8DFC2-27D3-4DCA-2EFB-F2CCAF23C285}"/>
              </a:ext>
            </a:extLst>
          </p:cNvPr>
          <p:cNvCxnSpPr>
            <a:stCxn id="12" idx="2"/>
            <a:endCxn id="23" idx="0"/>
          </p:cNvCxnSpPr>
          <p:nvPr/>
        </p:nvCxnSpPr>
        <p:spPr>
          <a:xfrm>
            <a:off x="5572743" y="3956704"/>
            <a:ext cx="1925745" cy="6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3801BE-BF9D-362A-BB22-2F187D40F8F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 flipH="1">
            <a:off x="2962940" y="3956704"/>
            <a:ext cx="2609803" cy="62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C31D39B-B49D-9F3E-17AD-5645302203FC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8D95C6-025C-DB8B-8485-B9E3313F3B2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14A5F7-59E9-3DCC-A92D-024F441EAF90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</p:spTree>
    <p:extLst>
      <p:ext uri="{BB962C8B-B14F-4D97-AF65-F5344CB8AC3E}">
        <p14:creationId xmlns:p14="http://schemas.microsoft.com/office/powerpoint/2010/main" val="119278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8" grpId="0"/>
      <p:bldP spid="4" grpId="0" animBg="1"/>
      <p:bldP spid="12" grpId="0"/>
      <p:bldP spid="19" grpId="0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(LLM+)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678AC-E66D-E3A7-61F1-7E6DB2A2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51F4BD-5927-90D1-06A1-9F2549E0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78159"/>
              </p:ext>
            </p:extLst>
          </p:nvPr>
        </p:nvGraphicFramePr>
        <p:xfrm>
          <a:off x="1737422" y="3657325"/>
          <a:ext cx="516934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346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312091">
                <a:tc>
                  <a:txBody>
                    <a:bodyPr/>
                    <a:lstStyle/>
                    <a:p>
                      <a:r>
                        <a:rPr lang="en-US" sz="1800" dirty="0"/>
                        <a:t>Problem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993017">
                <a:tc>
                  <a:txBody>
                    <a:bodyPr/>
                    <a:lstStyle/>
                    <a:p>
                      <a:r>
                        <a:rPr lang="en-US" sz="1800" dirty="0"/>
                        <a:t>Initial states: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at(you, kitchen)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visited(kitchen)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(kitchen, l1, south)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539067">
                <a:tc>
                  <a:txBody>
                    <a:bodyPr/>
                    <a:lstStyle/>
                    <a:p>
                      <a:r>
                        <a:rPr lang="en-US" sz="1800" dirty="0"/>
                        <a:t>Goal states: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have(you, coin)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5EEFE08-41BF-71D8-8510-88A874F98EE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61038-629F-412B-A41A-927FDD533C35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31C39-6BC8-2B9B-527F-5417A1B52E9F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6F3698-0F53-1788-860A-E3E761A74B04}"/>
              </a:ext>
            </a:extLst>
          </p:cNvPr>
          <p:cNvSpPr txBox="1"/>
          <p:nvPr/>
        </p:nvSpPr>
        <p:spPr>
          <a:xfrm>
            <a:off x="7224152" y="4566902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Fails: coin is unobserved!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F6F8F-8618-8D46-A783-2B2C7BCD69D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54033" y="4751568"/>
            <a:ext cx="2470119" cy="88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A9A99A9-CEA9-CC6B-1F06-4D2F1D5DC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2417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1105E6-E79C-AE90-6435-8DDF76B424A6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29F217-BAE3-F1A9-FC3E-843A3E1459C1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82DADA-DBCB-A7CE-C875-A76254D9F61B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8" name="Picture 2" descr="Coin - Free business icons">
            <a:extLst>
              <a:ext uri="{FF2B5EF4-FFF2-40B4-BE49-F238E27FC236}">
                <a16:creationId xmlns:a16="http://schemas.microsoft.com/office/drawing/2014/main" id="{39CCC1C6-41C3-6F3D-4CF0-2D3A3237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654598D4-F684-8ECC-2B43-2B9879E9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71" y="212122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0F03A55D-A3B3-FF75-2192-1C8B3C278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08" y="2662066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1E90D64C-4FF4-F856-4C03-894EC4864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512" y="3135622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5540B-46F0-660D-C259-81AC08239688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327740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70E4-79E9-5222-292D-405DF3D7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24CA-C694-9528-6943-186C4E8C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vs. Partially Observed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058BAF-B1B8-06D7-B49D-79F2E5013F4C}"/>
              </a:ext>
            </a:extLst>
          </p:cNvPr>
          <p:cNvSpPr/>
          <p:nvPr/>
        </p:nvSpPr>
        <p:spPr>
          <a:xfrm>
            <a:off x="1237711" y="3288564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kitchen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C0C1B470-35C2-4651-A9B3-57196A3C6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23" y="2809483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B87A0202-8604-208B-E79C-2150143C4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88" y="2729414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Coin - Free business icons">
            <a:extLst>
              <a:ext uri="{FF2B5EF4-FFF2-40B4-BE49-F238E27FC236}">
                <a16:creationId xmlns:a16="http://schemas.microsoft.com/office/drawing/2014/main" id="{24EA9CE3-B790-6C2C-5827-B1DB0800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333" y="2669879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>
            <a:extLst>
              <a:ext uri="{FF2B5EF4-FFF2-40B4-BE49-F238E27FC236}">
                <a16:creationId xmlns:a16="http://schemas.microsoft.com/office/drawing/2014/main" id="{8935D46C-04AD-3793-7277-2D2C93E1A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344" y="260423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2D0EB1EB-EC75-6130-F7E2-5D0FD88FA270}"/>
              </a:ext>
            </a:extLst>
          </p:cNvPr>
          <p:cNvSpPr/>
          <p:nvPr/>
        </p:nvSpPr>
        <p:spPr>
          <a:xfrm>
            <a:off x="1237711" y="2311970"/>
            <a:ext cx="997490" cy="369331"/>
          </a:xfrm>
          <a:prstGeom prst="rect">
            <a:avLst/>
          </a:prstGeom>
          <a:solidFill>
            <a:srgbClr val="EBEBE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balcony</a:t>
            </a:r>
          </a:p>
        </p:txBody>
      </p:sp>
      <p:pic>
        <p:nvPicPr>
          <p:cNvPr id="48" name="Picture 2" descr="Coin - Free business icons">
            <a:extLst>
              <a:ext uri="{FF2B5EF4-FFF2-40B4-BE49-F238E27FC236}">
                <a16:creationId xmlns:a16="http://schemas.microsoft.com/office/drawing/2014/main" id="{A8BAB737-E911-F15B-54BD-CE3EA36A2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779" y="1908684"/>
            <a:ext cx="402098" cy="40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092A030-8397-6E4A-8D11-3AE6F532C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02540"/>
              </p:ext>
            </p:extLst>
          </p:nvPr>
        </p:nvGraphicFramePr>
        <p:xfrm>
          <a:off x="5095382" y="1881807"/>
          <a:ext cx="3439018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9018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312091">
                <a:tc>
                  <a:txBody>
                    <a:bodyPr/>
                    <a:lstStyle/>
                    <a:p>
                      <a:r>
                        <a:rPr lang="en-US" sz="1600" dirty="0"/>
                        <a:t>Problem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993017">
                <a:tc>
                  <a:txBody>
                    <a:bodyPr/>
                    <a:lstStyle/>
                    <a:p>
                      <a:r>
                        <a:rPr lang="en-US" sz="1600" dirty="0"/>
                        <a:t>Initial states: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at(you, kitchen)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at(coin, balcony)</a:t>
                      </a: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(kitchen, balcony)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539067">
                <a:tc>
                  <a:txBody>
                    <a:bodyPr/>
                    <a:lstStyle/>
                    <a:p>
                      <a:r>
                        <a:rPr lang="en-US" sz="1600" dirty="0"/>
                        <a:t>Goal states: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have(you, coin)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289BC5-02F9-6A41-775F-3AAB0DFFC1B4}"/>
              </a:ext>
            </a:extLst>
          </p:cNvPr>
          <p:cNvCxnSpPr/>
          <p:nvPr/>
        </p:nvCxnSpPr>
        <p:spPr>
          <a:xfrm>
            <a:off x="2528395" y="2879587"/>
            <a:ext cx="519401" cy="3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7DC06-4033-5589-45E4-1528DAAE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7AFAAE-8F4E-BF74-04AF-5229FC8DBDD1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22B80F-91B7-BF80-BB9A-0E234062441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1959A-7CE1-6348-D468-B6F8403319E0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DADC1-04B0-F321-0B19-9684052EA22B}"/>
              </a:ext>
            </a:extLst>
          </p:cNvPr>
          <p:cNvSpPr txBox="1"/>
          <p:nvPr/>
        </p:nvSpPr>
        <p:spPr>
          <a:xfrm>
            <a:off x="1237711" y="4266607"/>
            <a:ext cx="84915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 have assumed a fully-observed environment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Challenge: we don’t know where the coin is, </a:t>
            </a:r>
            <a:br>
              <a:rPr lang="en-US" sz="2400" dirty="0"/>
            </a:br>
            <a:r>
              <a:rPr lang="en-US" sz="2400" dirty="0"/>
              <a:t>or how the rooms are connected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B4044-48B7-A8F1-0641-55917FEC6E14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33866560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10354-AA9B-8C35-C3DD-BFEDA7DF8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602-BD97-159D-83FE-A4513189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(LLM+)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088D-9EF5-43B9-A56D-50790F26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A87933-7736-0C55-4296-3E39F34DB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64210"/>
              </p:ext>
            </p:extLst>
          </p:nvPr>
        </p:nvGraphicFramePr>
        <p:xfrm>
          <a:off x="1737422" y="3657325"/>
          <a:ext cx="51693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9346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312091">
                <a:tc>
                  <a:txBody>
                    <a:bodyPr/>
                    <a:lstStyle/>
                    <a:p>
                      <a:r>
                        <a:rPr lang="en-US" sz="1800" dirty="0"/>
                        <a:t>Problem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993017">
                <a:tc>
                  <a:txBody>
                    <a:bodyPr/>
                    <a:lstStyle/>
                    <a:p>
                      <a:r>
                        <a:rPr lang="en-US" sz="1800" dirty="0"/>
                        <a:t>Initial states: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at(you, kitchen)</a:t>
                      </a:r>
                    </a:p>
                    <a:p>
                      <a:r>
                        <a:rPr lang="en-US" sz="1800" dirty="0">
                          <a:latin typeface="Consolas" panose="020B0609020204030204" pitchFamily="49" charset="0"/>
                        </a:rPr>
                        <a:t>visited(kitchen)</a:t>
                      </a:r>
                    </a:p>
                    <a:p>
                      <a:r>
                        <a:rPr lang="en-US" sz="18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800" dirty="0">
                          <a:latin typeface="Consolas" panose="020B0609020204030204" pitchFamily="49" charset="0"/>
                        </a:rPr>
                        <a:t>(kitchen, l1, south)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539067">
                <a:tc>
                  <a:txBody>
                    <a:bodyPr/>
                    <a:lstStyle/>
                    <a:p>
                      <a:r>
                        <a:rPr lang="en-US" sz="1800" dirty="0"/>
                        <a:t>Goal states:</a:t>
                      </a:r>
                    </a:p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∃loc, at(you, loc) &amp; ¬visited(loc)</a:t>
                      </a:r>
                      <a:endParaRPr lang="en-US" sz="18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BD666BF-D753-9279-C4E8-7DBA6208DE76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4A9D6B-63C9-FD56-D22D-3AC4B675C364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FAF06-5168-D276-7A7F-C2A6B3379622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54848-7846-527E-3A52-D6B8B43EC79F}"/>
              </a:ext>
            </a:extLst>
          </p:cNvPr>
          <p:cNvSpPr txBox="1"/>
          <p:nvPr/>
        </p:nvSpPr>
        <p:spPr>
          <a:xfrm>
            <a:off x="4775066" y="6106645"/>
            <a:ext cx="582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is a sub-goal to go to an unvisited location.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376717-DC6D-FA5A-3638-FD445710DF1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842882" y="5871060"/>
            <a:ext cx="1844199" cy="23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0D6C67-6787-8F45-73BF-60BF8DC77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3" y="1691322"/>
            <a:ext cx="6401246" cy="1900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&gt; You are in the kitchen. You see a counter and some cookware. To the South you see a closed frosted-glass door. To the West you see a closed wooden door.</a:t>
            </a:r>
          </a:p>
          <a:p>
            <a:pPr marL="0" indent="0">
              <a:buNone/>
            </a:pPr>
            <a:r>
              <a:rPr lang="en-US" dirty="0"/>
              <a:t>   YOUR GOAL IS TO PICK UP A COIN.</a:t>
            </a:r>
          </a:p>
          <a:p>
            <a:pPr marL="0" indent="0">
              <a:buNone/>
            </a:pPr>
            <a:r>
              <a:rPr lang="en-US" dirty="0"/>
              <a:t>&lt;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0F4741-9D84-4A4D-380E-FBEB4F1CA810}"/>
              </a:ext>
            </a:extLst>
          </p:cNvPr>
          <p:cNvSpPr/>
          <p:nvPr/>
        </p:nvSpPr>
        <p:spPr>
          <a:xfrm>
            <a:off x="9121694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F2F0D-7421-F41A-78EC-F14B86971FF1}"/>
              </a:ext>
            </a:extLst>
          </p:cNvPr>
          <p:cNvSpPr/>
          <p:nvPr/>
        </p:nvSpPr>
        <p:spPr>
          <a:xfrm>
            <a:off x="9121694" y="3591438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83FFD1-4304-E35A-4B08-F28D2A24E2E4}"/>
              </a:ext>
            </a:extLst>
          </p:cNvPr>
          <p:cNvSpPr/>
          <p:nvPr/>
        </p:nvSpPr>
        <p:spPr>
          <a:xfrm>
            <a:off x="7641556" y="2600466"/>
            <a:ext cx="1021452" cy="517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living room</a:t>
            </a:r>
          </a:p>
        </p:txBody>
      </p:sp>
      <p:pic>
        <p:nvPicPr>
          <p:cNvPr id="18" name="Picture 2" descr="Coin - Free business icons">
            <a:extLst>
              <a:ext uri="{FF2B5EF4-FFF2-40B4-BE49-F238E27FC236}">
                <a16:creationId xmlns:a16="http://schemas.microsoft.com/office/drawing/2014/main" id="{0E71743E-C0FC-B43C-6A08-622A607E0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90" y="2235848"/>
            <a:ext cx="387691" cy="38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F7D66D5-36A3-8776-D272-E9871B17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371" y="2121222"/>
            <a:ext cx="566212" cy="56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16327D02-86C5-E90C-7F3D-C1BFA584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008" y="2662066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losed door Icon - Free PNG &amp; SVG 885537 - Noun Project">
            <a:extLst>
              <a:ext uri="{FF2B5EF4-FFF2-40B4-BE49-F238E27FC236}">
                <a16:creationId xmlns:a16="http://schemas.microsoft.com/office/drawing/2014/main" id="{867BB843-5B0E-0613-3AF5-4BAA24BF7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512" y="3135622"/>
            <a:ext cx="455816" cy="45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77D64D-01EB-37A5-4F88-3BF7F1183CC2}"/>
              </a:ext>
            </a:extLst>
          </p:cNvPr>
          <p:cNvSpPr txBox="1"/>
          <p:nvPr/>
        </p:nvSpPr>
        <p:spPr>
          <a:xfrm>
            <a:off x="7224152" y="4566902"/>
            <a:ext cx="3156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Now, progress can be made.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2F46E1-7776-2276-6F18-DFB58C6F0D7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693833" y="4751568"/>
            <a:ext cx="1530319" cy="64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E1A2DE-9DD7-346C-9007-2A43766DDAA7}"/>
              </a:ext>
            </a:extLst>
          </p:cNvPr>
          <p:cNvSpPr txBox="1"/>
          <p:nvPr/>
        </p:nvSpPr>
        <p:spPr>
          <a:xfrm>
            <a:off x="1669688" y="3141114"/>
            <a:ext cx="465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Idea: </a:t>
            </a:r>
            <a:r>
              <a:rPr lang="en-US" b="1" dirty="0">
                <a:solidFill>
                  <a:srgbClr val="FF0000"/>
                </a:solidFill>
              </a:rPr>
              <a:t>decompose</a:t>
            </a:r>
            <a:r>
              <a:rPr lang="en-US" dirty="0">
                <a:solidFill>
                  <a:srgbClr val="FF0000"/>
                </a:solidFill>
              </a:rPr>
              <a:t> the goal into a sub-goal</a:t>
            </a:r>
          </a:p>
        </p:txBody>
      </p:sp>
    </p:spTree>
    <p:extLst>
      <p:ext uri="{BB962C8B-B14F-4D97-AF65-F5344CB8AC3E}">
        <p14:creationId xmlns:p14="http://schemas.microsoft.com/office/powerpoint/2010/main" val="26870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F792-10D7-EC6F-86EB-1D6969F8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Planning Simulation (LLM+)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B0A57-AD9B-03F8-6C4B-4FDA605B0952}"/>
              </a:ext>
            </a:extLst>
          </p:cNvPr>
          <p:cNvSpPr txBox="1"/>
          <p:nvPr/>
        </p:nvSpPr>
        <p:spPr>
          <a:xfrm>
            <a:off x="1818628" y="196085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Predicted PF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A9023-B268-6E13-CAE8-5620EDC3A7E6}"/>
              </a:ext>
            </a:extLst>
          </p:cNvPr>
          <p:cNvSpPr txBox="1"/>
          <p:nvPr/>
        </p:nvSpPr>
        <p:spPr>
          <a:xfrm>
            <a:off x="5969062" y="196535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Provided DF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215EC7D-21EE-4909-6450-36E43273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932" y="1870686"/>
            <a:ext cx="459503" cy="459503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40B1442A-C700-5A41-6998-C783CAE6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99" y="4296978"/>
            <a:ext cx="646611" cy="4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49C58-5068-7AFA-8635-3543F3B151FA}"/>
              </a:ext>
            </a:extLst>
          </p:cNvPr>
          <p:cNvCxnSpPr>
            <a:cxnSpLocks/>
            <a:stCxn id="9" idx="3"/>
            <a:endCxn id="8" idx="0"/>
          </p:cNvCxnSpPr>
          <p:nvPr/>
        </p:nvCxnSpPr>
        <p:spPr>
          <a:xfrm>
            <a:off x="4520058" y="3696802"/>
            <a:ext cx="475947" cy="60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9D822E-51A6-9994-9F5F-509C2ECCD53F}"/>
              </a:ext>
            </a:extLst>
          </p:cNvPr>
          <p:cNvCxnSpPr>
            <a:cxnSpLocks/>
            <a:stCxn id="10" idx="1"/>
            <a:endCxn id="8" idx="0"/>
          </p:cNvCxnSpPr>
          <p:nvPr/>
        </p:nvCxnSpPr>
        <p:spPr>
          <a:xfrm flipH="1">
            <a:off x="4996005" y="3620602"/>
            <a:ext cx="799253" cy="676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173804-FA58-45DA-F519-068A52D0A951}"/>
              </a:ext>
            </a:extLst>
          </p:cNvPr>
          <p:cNvSpPr txBox="1"/>
          <p:nvPr/>
        </p:nvSpPr>
        <p:spPr>
          <a:xfrm>
            <a:off x="4792116" y="5771001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predicted PF is correct, the plan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be correct.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73651F-B9BD-01A6-78A6-A6F00073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31E8F-4D86-EC61-95BB-52C7F939D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89119"/>
              </p:ext>
            </p:extLst>
          </p:nvPr>
        </p:nvGraphicFramePr>
        <p:xfrm>
          <a:off x="1001341" y="2431882"/>
          <a:ext cx="3518717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717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312091">
                <a:tc>
                  <a:txBody>
                    <a:bodyPr/>
                    <a:lstStyle/>
                    <a:p>
                      <a:r>
                        <a:rPr lang="en-US" sz="1600" dirty="0"/>
                        <a:t>Problem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993017">
                <a:tc>
                  <a:txBody>
                    <a:bodyPr/>
                    <a:lstStyle/>
                    <a:p>
                      <a:r>
                        <a:rPr lang="en-US" sz="1600" dirty="0"/>
                        <a:t>Initial states: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at(you, kitchen)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Visited(kitchen)</a:t>
                      </a:r>
                    </a:p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(kitchen, l1, south)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539067">
                <a:tc>
                  <a:txBody>
                    <a:bodyPr/>
                    <a:lstStyle/>
                    <a:p>
                      <a:r>
                        <a:rPr lang="en-US" sz="1600" dirty="0"/>
                        <a:t>Goal states: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∃loc, at(you, loc) &amp; ¬visited(loc)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E03CAA-F75A-973E-86A5-A8ACCF1A0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40263"/>
              </p:ext>
            </p:extLst>
          </p:nvPr>
        </p:nvGraphicFramePr>
        <p:xfrm>
          <a:off x="5795258" y="2431882"/>
          <a:ext cx="393395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503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  <a:gridCol w="1550701">
                  <a:extLst>
                    <a:ext uri="{9D8B030D-6E8A-4147-A177-3AD203B41FA5}">
                      <a16:colId xmlns:a16="http://schemas.microsoft.com/office/drawing/2014/main" val="3334030858"/>
                    </a:ext>
                  </a:extLst>
                </a:gridCol>
                <a:gridCol w="1397754">
                  <a:extLst>
                    <a:ext uri="{9D8B030D-6E8A-4147-A177-3AD203B41FA5}">
                      <a16:colId xmlns:a16="http://schemas.microsoft.com/office/drawing/2014/main" val="3747959328"/>
                    </a:ext>
                  </a:extLst>
                </a:gridCol>
              </a:tblGrid>
              <a:tr h="118473">
                <a:tc gridSpan="3">
                  <a:txBody>
                    <a:bodyPr/>
                    <a:lstStyle/>
                    <a:p>
                      <a:r>
                        <a:rPr lang="en-US" sz="1800" dirty="0"/>
                        <a:t>Domain File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13091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j-lt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19048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open_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</a:rPr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at(you, r1),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closed_door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  <a:tr h="1939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at(you, r1), 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(r1, r2)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at(you, r2)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6234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DFFCA09-9048-D703-B8BA-3A4141A7A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63864"/>
              </p:ext>
            </p:extLst>
          </p:nvPr>
        </p:nvGraphicFramePr>
        <p:xfrm>
          <a:off x="1614683" y="5280422"/>
          <a:ext cx="200453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535">
                  <a:extLst>
                    <a:ext uri="{9D8B030D-6E8A-4147-A177-3AD203B41FA5}">
                      <a16:colId xmlns:a16="http://schemas.microsoft.com/office/drawing/2014/main" val="270859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03963"/>
                  </a:ext>
                </a:extLst>
              </a:tr>
              <a:tr h="21167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open_door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(south)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2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go(south)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17757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AEF708-DA7A-57CD-5DC1-94F700837EF2}"/>
              </a:ext>
            </a:extLst>
          </p:cNvPr>
          <p:cNvCxnSpPr>
            <a:cxnSpLocks/>
            <a:stCxn id="8" idx="2"/>
            <a:endCxn id="17" idx="0"/>
          </p:cNvCxnSpPr>
          <p:nvPr/>
        </p:nvCxnSpPr>
        <p:spPr>
          <a:xfrm flipH="1">
            <a:off x="2616950" y="4781937"/>
            <a:ext cx="2379055" cy="4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731E3A1F-7F99-C9F6-D762-1F93F94B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072" y="1925320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8D534E41-D9BA-8385-DA36-2F3B8A05B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973" y="5464647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43F433-BA74-D2A7-6A4D-44D5130B68E5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D9E7E5-F5D2-3C7B-67D5-CDA71B82930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2EE764-9B1E-DF19-3362-FB60C4569F59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E755C-2DA2-2D0D-E212-239D4A652D7F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423724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52E0E-37B9-DD71-F4E3-E38A0370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CD85-948B-0989-4679-7C508027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Planning during Exploration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4BDCB-BF99-5DDF-01C7-CE300F48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36" y="1920105"/>
            <a:ext cx="6885593" cy="3785475"/>
          </a:xfrm>
          <a:prstGeom prst="rect">
            <a:avLst/>
          </a:prstGeom>
        </p:spPr>
      </p:pic>
      <p:pic>
        <p:nvPicPr>
          <p:cNvPr id="15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5595D2C4-90EB-A1E6-1587-E4D3754A0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928" y="4309001"/>
            <a:ext cx="480645" cy="48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rminal&quot; Icon - Download for free – Iconduck">
            <a:extLst>
              <a:ext uri="{FF2B5EF4-FFF2-40B4-BE49-F238E27FC236}">
                <a16:creationId xmlns:a16="http://schemas.microsoft.com/office/drawing/2014/main" id="{7437A227-BABA-D473-967A-32768E79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61" y="5058282"/>
            <a:ext cx="413174" cy="3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398722-8BA5-5995-D48A-3BD83F146A51}"/>
              </a:ext>
            </a:extLst>
          </p:cNvPr>
          <p:cNvCxnSpPr>
            <a:cxnSpLocks/>
          </p:cNvCxnSpPr>
          <p:nvPr/>
        </p:nvCxnSpPr>
        <p:spPr>
          <a:xfrm>
            <a:off x="2536848" y="4808606"/>
            <a:ext cx="0" cy="20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295E5D-C036-FB8D-8D4A-BB6DC013CA4A}"/>
              </a:ext>
            </a:extLst>
          </p:cNvPr>
          <p:cNvCxnSpPr>
            <a:cxnSpLocks/>
          </p:cNvCxnSpPr>
          <p:nvPr/>
        </p:nvCxnSpPr>
        <p:spPr>
          <a:xfrm>
            <a:off x="2810931" y="5300133"/>
            <a:ext cx="207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4" descr="Black Box | Bleach Fan Fiction Wiki | Fandom">
            <a:extLst>
              <a:ext uri="{FF2B5EF4-FFF2-40B4-BE49-F238E27FC236}">
                <a16:creationId xmlns:a16="http://schemas.microsoft.com/office/drawing/2014/main" id="{E9FBBB08-D1A3-9682-AC69-833CFBC66B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87"/>
          <a:stretch/>
        </p:blipFill>
        <p:spPr bwMode="auto">
          <a:xfrm>
            <a:off x="2208738" y="3532270"/>
            <a:ext cx="575848" cy="50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BDFD07-BBE4-322C-4370-B33ABA914FD2}"/>
              </a:ext>
            </a:extLst>
          </p:cNvPr>
          <p:cNvCxnSpPr>
            <a:cxnSpLocks/>
          </p:cNvCxnSpPr>
          <p:nvPr/>
        </p:nvCxnSpPr>
        <p:spPr>
          <a:xfrm>
            <a:off x="2536848" y="4062791"/>
            <a:ext cx="0" cy="20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3339A-F48A-E057-3F56-5AD78204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66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87FC52-C10F-2E6B-9790-9CA4F0AD55AD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B1B42D-13AB-6FB4-CB57-A8007FB3368C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1F6DAF-AC2F-A868-59D5-C14D6FD6D5A2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181F44-AF19-9A5D-5116-AC4E8CC8A44E}"/>
              </a:ext>
            </a:extLst>
          </p:cNvPr>
          <p:cNvCxnSpPr/>
          <p:nvPr/>
        </p:nvCxnSpPr>
        <p:spPr>
          <a:xfrm rot="10800000">
            <a:off x="3334328" y="3587315"/>
            <a:ext cx="1902691" cy="332509"/>
          </a:xfrm>
          <a:prstGeom prst="bentConnector3">
            <a:avLst>
              <a:gd name="adj1" fmla="val 26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0496F9-3067-6DD6-2E52-EAE05C730449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809660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E54B-A24C-7820-EB35-CAE0FC85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31520"/>
            <a:ext cx="9692640" cy="1325562"/>
          </a:xfrm>
        </p:spPr>
        <p:txBody>
          <a:bodyPr>
            <a:normAutofit/>
          </a:bodyPr>
          <a:lstStyle/>
          <a:p>
            <a:r>
              <a:rPr lang="en-US" sz="4000" dirty="0"/>
              <a:t>LLMs are Better at World-Modeling </a:t>
            </a:r>
            <a:br>
              <a:rPr lang="en-US" sz="4000" dirty="0"/>
            </a:br>
            <a:r>
              <a:rPr lang="en-US" sz="4000" dirty="0"/>
              <a:t>than Planning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59E230D-747C-0321-EC86-8A45A05E1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856258"/>
              </p:ext>
            </p:extLst>
          </p:nvPr>
        </p:nvGraphicFramePr>
        <p:xfrm>
          <a:off x="1483360" y="2255520"/>
          <a:ext cx="8128000" cy="394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67D26-A5C8-E7E2-68B0-28D97620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592DB-2C54-8AF2-6578-0A75626B4CC7}"/>
              </a:ext>
            </a:extLst>
          </p:cNvPr>
          <p:cNvSpPr/>
          <p:nvPr/>
        </p:nvSpPr>
        <p:spPr>
          <a:xfrm>
            <a:off x="1261872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Natural Language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F67D8E-07B0-7A8F-EBEB-47F03ABBD5DF}"/>
              </a:ext>
            </a:extLst>
          </p:cNvPr>
          <p:cNvSpPr/>
          <p:nvPr/>
        </p:nvSpPr>
        <p:spPr>
          <a:xfrm>
            <a:off x="4084320" y="365760"/>
            <a:ext cx="2822448" cy="294640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Semi-Symbolic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9AAC3C-1DF6-C33E-6F98-B5D758E90B57}"/>
              </a:ext>
            </a:extLst>
          </p:cNvPr>
          <p:cNvSpPr/>
          <p:nvPr/>
        </p:nvSpPr>
        <p:spPr>
          <a:xfrm>
            <a:off x="6906768" y="370718"/>
            <a:ext cx="2822448" cy="294640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Fully-Symbolic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A86A3-8618-4835-E2F5-EDCAADC473EA}"/>
              </a:ext>
            </a:extLst>
          </p:cNvPr>
          <p:cNvSpPr/>
          <p:nvPr/>
        </p:nvSpPr>
        <p:spPr>
          <a:xfrm>
            <a:off x="1391920" y="2631440"/>
            <a:ext cx="46736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23195-1F07-B47C-4D53-E6264177EB8B}"/>
              </a:ext>
            </a:extLst>
          </p:cNvPr>
          <p:cNvSpPr txBox="1"/>
          <p:nvPr/>
        </p:nvSpPr>
        <p:spPr>
          <a:xfrm>
            <a:off x="9330907" y="6317011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[*SEM 2024]</a:t>
            </a:r>
          </a:p>
        </p:txBody>
      </p:sp>
    </p:spTree>
    <p:extLst>
      <p:ext uri="{BB962C8B-B14F-4D97-AF65-F5344CB8AC3E}">
        <p14:creationId xmlns:p14="http://schemas.microsoft.com/office/powerpoint/2010/main" val="2032141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lack Box | Bleach Fan Fiction Wiki | Fandom">
            <a:extLst>
              <a:ext uri="{FF2B5EF4-FFF2-40B4-BE49-F238E27FC236}">
                <a16:creationId xmlns:a16="http://schemas.microsoft.com/office/drawing/2014/main" id="{B9151C59-5F0F-6EB1-33C1-35A170FE1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5" y="4803899"/>
            <a:ext cx="2129636" cy="15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571187-A802-E9F0-85A1-41E38FC5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8786-8490-AFAF-181B-AC487C4F8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End-to-end LLM is not the way to go for event reasoning</a:t>
            </a:r>
          </a:p>
          <a:p>
            <a:r>
              <a:rPr lang="en-US" sz="2400" dirty="0"/>
              <a:t>LLM should work with a </a:t>
            </a:r>
            <a:r>
              <a:rPr lang="en-US" sz="2400" b="1" dirty="0"/>
              <a:t>structured</a:t>
            </a:r>
            <a:r>
              <a:rPr lang="en-US" sz="2400" dirty="0"/>
              <a:t> representation</a:t>
            </a:r>
          </a:p>
        </p:txBody>
      </p:sp>
      <p:pic>
        <p:nvPicPr>
          <p:cNvPr id="6148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EE85AAE8-7BF5-B0E5-D74B-295144144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67" y="4962433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94437A2-A404-1808-B0B6-9080C9058D30}"/>
              </a:ext>
            </a:extLst>
          </p:cNvPr>
          <p:cNvSpPr/>
          <p:nvPr/>
        </p:nvSpPr>
        <p:spPr>
          <a:xfrm>
            <a:off x="7693947" y="5318033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8B7705-D768-C150-9247-6198A4E28EB1}"/>
              </a:ext>
            </a:extLst>
          </p:cNvPr>
          <p:cNvCxnSpPr>
            <a:cxnSpLocks/>
          </p:cNvCxnSpPr>
          <p:nvPr/>
        </p:nvCxnSpPr>
        <p:spPr>
          <a:xfrm>
            <a:off x="6905096" y="5602513"/>
            <a:ext cx="6770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1D4C668D-8E67-DAF3-48DE-27EBA0525B63}"/>
              </a:ext>
            </a:extLst>
          </p:cNvPr>
          <p:cNvSpPr/>
          <p:nvPr/>
        </p:nvSpPr>
        <p:spPr>
          <a:xfrm>
            <a:off x="996477" y="5318033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CA099-225E-DF2F-C964-8A442434EAF1}"/>
              </a:ext>
            </a:extLst>
          </p:cNvPr>
          <p:cNvCxnSpPr>
            <a:cxnSpLocks/>
          </p:cNvCxnSpPr>
          <p:nvPr/>
        </p:nvCxnSpPr>
        <p:spPr>
          <a:xfrm flipV="1">
            <a:off x="2866495" y="5599915"/>
            <a:ext cx="574913" cy="2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4" descr="Black Box | Bleach Fan Fiction Wiki | Fandom">
            <a:extLst>
              <a:ext uri="{FF2B5EF4-FFF2-40B4-BE49-F238E27FC236}">
                <a16:creationId xmlns:a16="http://schemas.microsoft.com/office/drawing/2014/main" id="{EDA2E743-4D43-8B92-312B-BA2F3A2D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255" y="3206671"/>
            <a:ext cx="2129636" cy="159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757C42-15D5-B5CA-58B5-E09BD7E458BC}"/>
              </a:ext>
            </a:extLst>
          </p:cNvPr>
          <p:cNvCxnSpPr>
            <a:cxnSpLocks/>
          </p:cNvCxnSpPr>
          <p:nvPr/>
        </p:nvCxnSpPr>
        <p:spPr>
          <a:xfrm>
            <a:off x="4760611" y="4005285"/>
            <a:ext cx="27470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0A6F064A-0974-AFE4-76F1-8470F890E7A8}"/>
              </a:ext>
            </a:extLst>
          </p:cNvPr>
          <p:cNvSpPr/>
          <p:nvPr/>
        </p:nvSpPr>
        <p:spPr>
          <a:xfrm>
            <a:off x="7693947" y="3720805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Speech Bubble: Oval 29">
            <a:extLst>
              <a:ext uri="{FF2B5EF4-FFF2-40B4-BE49-F238E27FC236}">
                <a16:creationId xmlns:a16="http://schemas.microsoft.com/office/drawing/2014/main" id="{2C8062A8-5756-7E8E-E79E-A04B334225BC}"/>
              </a:ext>
            </a:extLst>
          </p:cNvPr>
          <p:cNvSpPr/>
          <p:nvPr/>
        </p:nvSpPr>
        <p:spPr>
          <a:xfrm>
            <a:off x="996477" y="3720805"/>
            <a:ext cx="1767840" cy="568960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1A1237-3553-BBF5-5534-CD3FDE9B1BDA}"/>
              </a:ext>
            </a:extLst>
          </p:cNvPr>
          <p:cNvCxnSpPr>
            <a:cxnSpLocks/>
          </p:cNvCxnSpPr>
          <p:nvPr/>
        </p:nvCxnSpPr>
        <p:spPr>
          <a:xfrm flipV="1">
            <a:off x="2866495" y="4002687"/>
            <a:ext cx="574913" cy="2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5" name="Picture 6144" descr="A red x on a black background&#10;&#10;Description automatically generated">
            <a:extLst>
              <a:ext uri="{FF2B5EF4-FFF2-40B4-BE49-F238E27FC236}">
                <a16:creationId xmlns:a16="http://schemas.microsoft.com/office/drawing/2014/main" id="{ECE3F1E1-3670-444A-A19A-970B9A285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259" y="3720805"/>
            <a:ext cx="449151" cy="56896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DAFFD49-028A-A22A-D3A2-83D3366C5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01" y="5318034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4293A-946A-BB80-E184-09AF98A8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42E5C9-C16D-6C76-1738-48C015769E28}"/>
              </a:ext>
            </a:extLst>
          </p:cNvPr>
          <p:cNvSpPr txBox="1"/>
          <p:nvPr/>
        </p:nvSpPr>
        <p:spPr>
          <a:xfrm>
            <a:off x="4991878" y="5274329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2267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580B5-8B01-78DF-F810-0DF6B84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69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60787-C9CA-5A5C-9BA4-B2BA8C1D7D8B}"/>
              </a:ext>
            </a:extLst>
          </p:cNvPr>
          <p:cNvSpPr txBox="1"/>
          <p:nvPr/>
        </p:nvSpPr>
        <p:spPr>
          <a:xfrm>
            <a:off x="2754342" y="2300527"/>
            <a:ext cx="261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F49D4-07D2-C36D-8B31-02777327616A}"/>
              </a:ext>
            </a:extLst>
          </p:cNvPr>
          <p:cNvSpPr txBox="1"/>
          <p:nvPr/>
        </p:nvSpPr>
        <p:spPr>
          <a:xfrm>
            <a:off x="2822553" y="5884921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16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31729273-76A5-6074-5861-0DD607F4B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36" y="3486931"/>
            <a:ext cx="902360" cy="9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D691E451-7912-3700-7D60-FF91A597280E}"/>
              </a:ext>
            </a:extLst>
          </p:cNvPr>
          <p:cNvSpPr/>
          <p:nvPr/>
        </p:nvSpPr>
        <p:spPr>
          <a:xfrm rot="10800000">
            <a:off x="2290034" y="1770776"/>
            <a:ext cx="457200" cy="443211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Alphabet - Free education icons">
            <a:extLst>
              <a:ext uri="{FF2B5EF4-FFF2-40B4-BE49-F238E27FC236}">
                <a16:creationId xmlns:a16="http://schemas.microsoft.com/office/drawing/2014/main" id="{B2CC23E8-5F8D-977A-B96F-862EEE87A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25" y="1461480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1F12C1A9-7421-A1F6-884B-0926CB25C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931639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236C44-F082-D257-CBBC-D0CAB326502F}"/>
              </a:ext>
            </a:extLst>
          </p:cNvPr>
          <p:cNvSpPr txBox="1"/>
          <p:nvPr/>
        </p:nvSpPr>
        <p:spPr>
          <a:xfrm>
            <a:off x="609168" y="4415446"/>
            <a:ext cx="1788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Structured </a:t>
            </a:r>
          </a:p>
          <a:p>
            <a:r>
              <a:rPr lang="en-US" dirty="0"/>
              <a:t>event 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2E3B8-527A-C41A-AE3B-5B0EF367FDDF}"/>
              </a:ext>
            </a:extLst>
          </p:cNvPr>
          <p:cNvSpPr txBox="1"/>
          <p:nvPr/>
        </p:nvSpPr>
        <p:spPr>
          <a:xfrm>
            <a:off x="2822553" y="4120903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9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6D438C0E-74D2-0B72-A7A6-F1F1141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3142311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lphabet - Free education icons">
            <a:extLst>
              <a:ext uri="{FF2B5EF4-FFF2-40B4-BE49-F238E27FC236}">
                <a16:creationId xmlns:a16="http://schemas.microsoft.com/office/drawing/2014/main" id="{1DAE11DB-8895-A345-B230-091A5F440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0"/>
          <a:stretch/>
        </p:blipFill>
        <p:spPr bwMode="auto">
          <a:xfrm>
            <a:off x="3269522" y="3340502"/>
            <a:ext cx="560987" cy="2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lack Box | Bleach Fan Fiction Wiki | Fandom">
            <a:extLst>
              <a:ext uri="{FF2B5EF4-FFF2-40B4-BE49-F238E27FC236}">
                <a16:creationId xmlns:a16="http://schemas.microsoft.com/office/drawing/2014/main" id="{1EC75CBC-97C8-FEC4-D77B-0F414C282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07" y="254338"/>
            <a:ext cx="1398730" cy="104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953337E8-6F02-BDEA-FAB4-B5F681F90842}"/>
              </a:ext>
            </a:extLst>
          </p:cNvPr>
          <p:cNvSpPr/>
          <p:nvPr/>
        </p:nvSpPr>
        <p:spPr>
          <a:xfrm>
            <a:off x="7914617" y="509331"/>
            <a:ext cx="765644" cy="520068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FCFBEB-4225-6927-84F2-980182DF49B0}"/>
              </a:ext>
            </a:extLst>
          </p:cNvPr>
          <p:cNvCxnSpPr>
            <a:cxnSpLocks/>
          </p:cNvCxnSpPr>
          <p:nvPr/>
        </p:nvCxnSpPr>
        <p:spPr>
          <a:xfrm>
            <a:off x="6443309" y="770362"/>
            <a:ext cx="1297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BDB3899A-61A3-7E1F-8C8D-F2489B7204EE}"/>
              </a:ext>
            </a:extLst>
          </p:cNvPr>
          <p:cNvSpPr/>
          <p:nvPr/>
        </p:nvSpPr>
        <p:spPr>
          <a:xfrm>
            <a:off x="2919247" y="509331"/>
            <a:ext cx="763342" cy="520068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F593D8-9F3E-4C8E-FC0A-B70945958384}"/>
              </a:ext>
            </a:extLst>
          </p:cNvPr>
          <p:cNvCxnSpPr>
            <a:cxnSpLocks/>
          </p:cNvCxnSpPr>
          <p:nvPr/>
        </p:nvCxnSpPr>
        <p:spPr>
          <a:xfrm>
            <a:off x="3820480" y="770362"/>
            <a:ext cx="12684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" descr="Black Box | Bleach Fan Fiction Wiki | Fandom">
            <a:extLst>
              <a:ext uri="{FF2B5EF4-FFF2-40B4-BE49-F238E27FC236}">
                <a16:creationId xmlns:a16="http://schemas.microsoft.com/office/drawing/2014/main" id="{F2E89CD1-54F0-F01E-430A-9E9DEAD0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52" y="1478876"/>
            <a:ext cx="1323610" cy="9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2BC5FF18-7B93-8EAE-D785-3665E7BC8F00}"/>
              </a:ext>
            </a:extLst>
          </p:cNvPr>
          <p:cNvSpPr/>
          <p:nvPr/>
        </p:nvSpPr>
        <p:spPr>
          <a:xfrm>
            <a:off x="4863965" y="1768496"/>
            <a:ext cx="626678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DCE5FE-5BFF-FAD9-D654-D56C50D24472}"/>
              </a:ext>
            </a:extLst>
          </p:cNvPr>
          <p:cNvCxnSpPr>
            <a:cxnSpLocks/>
          </p:cNvCxnSpPr>
          <p:nvPr/>
        </p:nvCxnSpPr>
        <p:spPr>
          <a:xfrm>
            <a:off x="5617521" y="1987004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CF86F0-2492-B145-AAE3-D960387F2BB0}"/>
              </a:ext>
            </a:extLst>
          </p:cNvPr>
          <p:cNvCxnSpPr>
            <a:cxnSpLocks/>
          </p:cNvCxnSpPr>
          <p:nvPr/>
        </p:nvCxnSpPr>
        <p:spPr>
          <a:xfrm>
            <a:off x="6995528" y="2007324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C05CBD74-B41E-7553-1DDF-D98672349318}"/>
              </a:ext>
            </a:extLst>
          </p:cNvPr>
          <p:cNvSpPr/>
          <p:nvPr/>
        </p:nvSpPr>
        <p:spPr>
          <a:xfrm>
            <a:off x="7607173" y="1788815"/>
            <a:ext cx="626678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46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7C63A54E-3820-74C3-D86E-9D3BF303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047" y="2451903"/>
            <a:ext cx="649646" cy="6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D812EA-DC33-7CC2-43BC-68C8CC2685BF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751097" y="2282242"/>
            <a:ext cx="809950" cy="49448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" descr="Black Box | Bleach Fan Fiction Wiki | Fandom">
            <a:extLst>
              <a:ext uri="{FF2B5EF4-FFF2-40B4-BE49-F238E27FC236}">
                <a16:creationId xmlns:a16="http://schemas.microsoft.com/office/drawing/2014/main" id="{67FF7DE0-92AF-83A2-F127-1ECAD8C4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08" y="3327621"/>
            <a:ext cx="1323610" cy="9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0148D3-557C-CF20-4454-B8CC69FA7F11}"/>
              </a:ext>
            </a:extLst>
          </p:cNvPr>
          <p:cNvCxnSpPr>
            <a:cxnSpLocks/>
          </p:cNvCxnSpPr>
          <p:nvPr/>
        </p:nvCxnSpPr>
        <p:spPr>
          <a:xfrm>
            <a:off x="7675277" y="3835749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4" descr="Black Box | Bleach Fan Fiction Wiki | Fandom">
            <a:extLst>
              <a:ext uri="{FF2B5EF4-FFF2-40B4-BE49-F238E27FC236}">
                <a16:creationId xmlns:a16="http://schemas.microsoft.com/office/drawing/2014/main" id="{E0AD49E8-087E-A24B-ED73-C278D9BF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37" y="3327621"/>
            <a:ext cx="1323610" cy="9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Speech Bubble: Oval 57">
            <a:extLst>
              <a:ext uri="{FF2B5EF4-FFF2-40B4-BE49-F238E27FC236}">
                <a16:creationId xmlns:a16="http://schemas.microsoft.com/office/drawing/2014/main" id="{C3FF5474-88D2-2BEC-0D9F-5BF12C3F6C86}"/>
              </a:ext>
            </a:extLst>
          </p:cNvPr>
          <p:cNvSpPr/>
          <p:nvPr/>
        </p:nvSpPr>
        <p:spPr>
          <a:xfrm>
            <a:off x="4337050" y="3617241"/>
            <a:ext cx="626678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BB7CCC1-09E2-862D-03D6-AE93ADA2DAC5}"/>
              </a:ext>
            </a:extLst>
          </p:cNvPr>
          <p:cNvCxnSpPr>
            <a:cxnSpLocks/>
          </p:cNvCxnSpPr>
          <p:nvPr/>
        </p:nvCxnSpPr>
        <p:spPr>
          <a:xfrm>
            <a:off x="5090606" y="3835749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11620A-DF58-2389-C31D-E80E02C613AD}"/>
              </a:ext>
            </a:extLst>
          </p:cNvPr>
          <p:cNvCxnSpPr>
            <a:cxnSpLocks/>
          </p:cNvCxnSpPr>
          <p:nvPr/>
        </p:nvCxnSpPr>
        <p:spPr>
          <a:xfrm>
            <a:off x="9039093" y="3856069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peech Bubble: Oval 60">
            <a:extLst>
              <a:ext uri="{FF2B5EF4-FFF2-40B4-BE49-F238E27FC236}">
                <a16:creationId xmlns:a16="http://schemas.microsoft.com/office/drawing/2014/main" id="{338C7A4B-CE15-5ED0-B5AB-8FDFFB08075E}"/>
              </a:ext>
            </a:extLst>
          </p:cNvPr>
          <p:cNvSpPr/>
          <p:nvPr/>
        </p:nvSpPr>
        <p:spPr>
          <a:xfrm>
            <a:off x="9650738" y="3637560"/>
            <a:ext cx="626678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2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7D7B7DD9-20D6-39A7-77C8-3C32DE2C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39" y="3466264"/>
            <a:ext cx="649646" cy="6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DE80A6-FA51-F375-FBE3-0EFBC325DB9D}"/>
              </a:ext>
            </a:extLst>
          </p:cNvPr>
          <p:cNvCxnSpPr>
            <a:cxnSpLocks/>
          </p:cNvCxnSpPr>
          <p:nvPr/>
        </p:nvCxnSpPr>
        <p:spPr>
          <a:xfrm>
            <a:off x="6435717" y="3856068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C76733-E7A7-7D40-E623-7F0D373312EF}"/>
              </a:ext>
            </a:extLst>
          </p:cNvPr>
          <p:cNvCxnSpPr>
            <a:cxnSpLocks/>
          </p:cNvCxnSpPr>
          <p:nvPr/>
        </p:nvCxnSpPr>
        <p:spPr>
          <a:xfrm>
            <a:off x="7675277" y="5536965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" descr="Black Box | Bleach Fan Fiction Wiki | Fandom">
            <a:extLst>
              <a:ext uri="{FF2B5EF4-FFF2-40B4-BE49-F238E27FC236}">
                <a16:creationId xmlns:a16="http://schemas.microsoft.com/office/drawing/2014/main" id="{A7F73CD0-08BC-0DE3-DA54-1D5424563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37" y="5028837"/>
            <a:ext cx="1323610" cy="99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Speech Bubble: Oval 65">
            <a:extLst>
              <a:ext uri="{FF2B5EF4-FFF2-40B4-BE49-F238E27FC236}">
                <a16:creationId xmlns:a16="http://schemas.microsoft.com/office/drawing/2014/main" id="{8279A1BF-E365-7304-4112-C773DF359265}"/>
              </a:ext>
            </a:extLst>
          </p:cNvPr>
          <p:cNvSpPr/>
          <p:nvPr/>
        </p:nvSpPr>
        <p:spPr>
          <a:xfrm>
            <a:off x="4337050" y="5318457"/>
            <a:ext cx="626678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3ABC21-4C75-6ACC-8953-A1290DB9AA3A}"/>
              </a:ext>
            </a:extLst>
          </p:cNvPr>
          <p:cNvCxnSpPr>
            <a:cxnSpLocks/>
          </p:cNvCxnSpPr>
          <p:nvPr/>
        </p:nvCxnSpPr>
        <p:spPr>
          <a:xfrm>
            <a:off x="5090606" y="5536965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FF0CF51-C223-B59F-1478-3F2982913535}"/>
              </a:ext>
            </a:extLst>
          </p:cNvPr>
          <p:cNvCxnSpPr>
            <a:cxnSpLocks/>
          </p:cNvCxnSpPr>
          <p:nvPr/>
        </p:nvCxnSpPr>
        <p:spPr>
          <a:xfrm>
            <a:off x="9039093" y="5557285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peech Bubble: Oval 68">
            <a:extLst>
              <a:ext uri="{FF2B5EF4-FFF2-40B4-BE49-F238E27FC236}">
                <a16:creationId xmlns:a16="http://schemas.microsoft.com/office/drawing/2014/main" id="{BAE6B874-FA18-F265-2032-ACBE8EA896FB}"/>
              </a:ext>
            </a:extLst>
          </p:cNvPr>
          <p:cNvSpPr/>
          <p:nvPr/>
        </p:nvSpPr>
        <p:spPr>
          <a:xfrm>
            <a:off x="9650738" y="5338776"/>
            <a:ext cx="626678" cy="437017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70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E8CADB5E-02B9-4C2C-21B4-9A38F2F4A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839" y="5167480"/>
            <a:ext cx="649646" cy="649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714D63-A219-1B34-DA05-5CAE79A748E9}"/>
              </a:ext>
            </a:extLst>
          </p:cNvPr>
          <p:cNvCxnSpPr>
            <a:cxnSpLocks/>
          </p:cNvCxnSpPr>
          <p:nvPr/>
        </p:nvCxnSpPr>
        <p:spPr>
          <a:xfrm>
            <a:off x="6435717" y="5557284"/>
            <a:ext cx="421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terminal&quot; Icon - Download for free – Iconduck">
            <a:extLst>
              <a:ext uri="{FF2B5EF4-FFF2-40B4-BE49-F238E27FC236}">
                <a16:creationId xmlns:a16="http://schemas.microsoft.com/office/drawing/2014/main" id="{45A28D45-BBF9-C84E-E6C6-5F49979C7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813" y="5242448"/>
            <a:ext cx="674460" cy="62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AA8329-46E2-9563-B0AA-AEB3770E0163}"/>
              </a:ext>
            </a:extLst>
          </p:cNvPr>
          <p:cNvCxnSpPr/>
          <p:nvPr/>
        </p:nvCxnSpPr>
        <p:spPr>
          <a:xfrm>
            <a:off x="609168" y="1380064"/>
            <a:ext cx="988949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C750E4E-FA8A-4AE6-5C11-31C0AEDB51E1}"/>
              </a:ext>
            </a:extLst>
          </p:cNvPr>
          <p:cNvSpPr txBox="1"/>
          <p:nvPr/>
        </p:nvSpPr>
        <p:spPr>
          <a:xfrm>
            <a:off x="609168" y="512251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95FE98-8447-7C9B-1E79-7A378C293680}"/>
              </a:ext>
            </a:extLst>
          </p:cNvPr>
          <p:cNvSpPr txBox="1"/>
          <p:nvPr/>
        </p:nvSpPr>
        <p:spPr>
          <a:xfrm>
            <a:off x="6163436" y="2513793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finetuning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518F331-9538-FC98-96B6-B3DC09F21553}"/>
              </a:ext>
            </a:extLst>
          </p:cNvPr>
          <p:cNvSpPr txBox="1"/>
          <p:nvPr/>
        </p:nvSpPr>
        <p:spPr>
          <a:xfrm>
            <a:off x="6079783" y="4151052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prompting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9E71D3-8B7A-1149-D1FC-A7191502146A}"/>
              </a:ext>
            </a:extLst>
          </p:cNvPr>
          <p:cNvSpPr txBox="1"/>
          <p:nvPr/>
        </p:nvSpPr>
        <p:spPr>
          <a:xfrm>
            <a:off x="8606352" y="4151052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prompting</a:t>
            </a:r>
          </a:p>
        </p:txBody>
      </p:sp>
    </p:spTree>
    <p:extLst>
      <p:ext uri="{BB962C8B-B14F-4D97-AF65-F5344CB8AC3E}">
        <p14:creationId xmlns:p14="http://schemas.microsoft.com/office/powerpoint/2010/main" val="22798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5" grpId="0" animBg="1"/>
      <p:bldP spid="58" grpId="0" animBg="1"/>
      <p:bldP spid="61" grpId="0" animBg="1"/>
      <p:bldP spid="66" grpId="0" animBg="1"/>
      <p:bldP spid="69" grpId="0" animBg="1"/>
      <p:bldP spid="77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Reasoning is Useful</a:t>
            </a:r>
          </a:p>
        </p:txBody>
      </p:sp>
      <p:pic>
        <p:nvPicPr>
          <p:cNvPr id="1026" name="Picture 2" descr="User - Free user icons">
            <a:extLst>
              <a:ext uri="{FF2B5EF4-FFF2-40B4-BE49-F238E27FC236}">
                <a16:creationId xmlns:a16="http://schemas.microsoft.com/office/drawing/2014/main" id="{E9C362C0-3D49-09F3-A1F9-C130DA11F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1932515"/>
            <a:ext cx="573578" cy="57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9A86F60-5875-7D23-D4E3-02995C02E90E}"/>
              </a:ext>
            </a:extLst>
          </p:cNvPr>
          <p:cNvSpPr/>
          <p:nvPr/>
        </p:nvSpPr>
        <p:spPr>
          <a:xfrm>
            <a:off x="2197054" y="1932515"/>
            <a:ext cx="7822276" cy="64146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a music room, a violinist is tuning. A drummer starts playing an elaborate drum solo. What will the violinist say?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D3D8F-40A6-EF3F-C948-D13DEA3F72F9}"/>
              </a:ext>
            </a:extLst>
          </p:cNvPr>
          <p:cNvSpPr txBox="1"/>
          <p:nvPr/>
        </p:nvSpPr>
        <p:spPr>
          <a:xfrm>
            <a:off x="2360036" y="558719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8718DE-E5C9-384C-1F82-8FEDA01C2B1E}"/>
              </a:ext>
            </a:extLst>
          </p:cNvPr>
          <p:cNvSpPr txBox="1"/>
          <p:nvPr/>
        </p:nvSpPr>
        <p:spPr>
          <a:xfrm>
            <a:off x="7380074" y="558719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generation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FE754-C535-88D6-D345-F38B99FF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</a:t>
            </a:fld>
            <a:endParaRPr lang="en-US"/>
          </a:p>
        </p:txBody>
      </p:sp>
      <p:pic>
        <p:nvPicPr>
          <p:cNvPr id="16" name="Picture 2" descr="Best Amazon Echo Alexa smart speakers 2023: Echo Dot to Echo Show | The  Independent">
            <a:extLst>
              <a:ext uri="{FF2B5EF4-FFF2-40B4-BE49-F238E27FC236}">
                <a16:creationId xmlns:a16="http://schemas.microsoft.com/office/drawing/2014/main" id="{2CF2CE65-6D44-133A-5BE1-04354279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75" y="2957083"/>
            <a:ext cx="3890962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AI Text Generation: GPT-3, Wu Dao 2.0 &amp; other NLP Advances — Xyonix,  AI Consulting &amp; Custom Solutions">
            <a:extLst>
              <a:ext uri="{FF2B5EF4-FFF2-40B4-BE49-F238E27FC236}">
                <a16:creationId xmlns:a16="http://schemas.microsoft.com/office/drawing/2014/main" id="{93C29668-411F-4A9D-E833-D49C800CF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226" y="2957083"/>
            <a:ext cx="4561110" cy="256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8A811-CE5E-3AA2-AE96-06DBD502E739}"/>
              </a:ext>
            </a:extLst>
          </p:cNvPr>
          <p:cNvSpPr txBox="1"/>
          <p:nvPr/>
        </p:nvSpPr>
        <p:spPr>
          <a:xfrm>
            <a:off x="887103" y="5982808"/>
            <a:ext cx="4685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“Siri, what are the etiquettes in a music room?”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C87954-1A21-CCC8-9FB1-2034AE94210F}"/>
              </a:ext>
            </a:extLst>
          </p:cNvPr>
          <p:cNvSpPr txBox="1"/>
          <p:nvPr/>
        </p:nvSpPr>
        <p:spPr>
          <a:xfrm>
            <a:off x="5816220" y="5982808"/>
            <a:ext cx="4982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“ChatGPT, write an article about a band practice.”</a:t>
            </a:r>
          </a:p>
        </p:txBody>
      </p:sp>
    </p:spTree>
    <p:extLst>
      <p:ext uri="{BB962C8B-B14F-4D97-AF65-F5344CB8AC3E}">
        <p14:creationId xmlns:p14="http://schemas.microsoft.com/office/powerpoint/2010/main" val="4954400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0307-D90E-FEB9-42CA-C0503659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8D6A-9E6A-248B-290E-84223C586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B3272-3B58-11D8-6272-1107D3DA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549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5CE2F-3C45-B936-EA97-89AA80D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Short-Term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2F41C9-EB0A-CA76-79A6-D23DA6B5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Previously, we only modeled entity states (problem file)</a:t>
            </a:r>
          </a:p>
          <a:p>
            <a:r>
              <a:rPr lang="en-US" sz="2400" dirty="0"/>
              <a:t>Also model </a:t>
            </a:r>
            <a:r>
              <a:rPr lang="en-US" sz="2400" b="1" dirty="0"/>
              <a:t>actions </a:t>
            </a:r>
            <a:r>
              <a:rPr lang="en-US" sz="2400" dirty="0"/>
              <a:t>(domain file)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ACE25-8C02-3E41-B350-8A28C300C7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0" r="34582"/>
          <a:stretch/>
        </p:blipFill>
        <p:spPr>
          <a:xfrm>
            <a:off x="1381120" y="3788819"/>
            <a:ext cx="1845734" cy="270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BAB3C4-2AC0-2D0E-1943-EE9485AAF01C}"/>
              </a:ext>
            </a:extLst>
          </p:cNvPr>
          <p:cNvSpPr txBox="1"/>
          <p:nvPr/>
        </p:nvSpPr>
        <p:spPr>
          <a:xfrm>
            <a:off x="4076503" y="4217199"/>
            <a:ext cx="209092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You’re outside. Get a cookie that is in the room.</a:t>
            </a:r>
            <a:endParaRPr lang="en-US" sz="1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378CDA-F942-7F09-95A8-51DFE1805809}"/>
              </a:ext>
            </a:extLst>
          </p:cNvPr>
          <p:cNvCxnSpPr>
            <a:cxnSpLocks/>
          </p:cNvCxnSpPr>
          <p:nvPr/>
        </p:nvCxnSpPr>
        <p:spPr>
          <a:xfrm flipH="1">
            <a:off x="3324221" y="4705350"/>
            <a:ext cx="6429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37A5C8A-1160-0E70-436E-CE0AC31502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9"/>
          <a:stretch/>
        </p:blipFill>
        <p:spPr>
          <a:xfrm>
            <a:off x="6823073" y="3431227"/>
            <a:ext cx="3522134" cy="30560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FF5C35-9A97-648F-65D7-C74A6F966415}"/>
              </a:ext>
            </a:extLst>
          </p:cNvPr>
          <p:cNvCxnSpPr>
            <a:cxnSpLocks/>
          </p:cNvCxnSpPr>
          <p:nvPr/>
        </p:nvCxnSpPr>
        <p:spPr>
          <a:xfrm>
            <a:off x="6243638" y="4705350"/>
            <a:ext cx="555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5CF69B-3D5D-7CC9-AAD0-354F30B5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21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5CE2F-3C45-B936-EA97-89AA80D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Short-Term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2F41C9-EB0A-CA76-79A6-D23DA6B5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sz="2400" dirty="0"/>
              <a:t>Previously, we only modeled entity states (problem file)</a:t>
            </a:r>
          </a:p>
          <a:p>
            <a:r>
              <a:rPr lang="en-US" sz="2400" dirty="0"/>
              <a:t>Also model </a:t>
            </a:r>
            <a:r>
              <a:rPr lang="en-US" sz="2400" b="1" dirty="0"/>
              <a:t>actions </a:t>
            </a:r>
            <a:r>
              <a:rPr lang="en-US" sz="2400" dirty="0"/>
              <a:t>(domain file)</a:t>
            </a:r>
          </a:p>
          <a:p>
            <a:r>
              <a:rPr lang="en-US" sz="2400" dirty="0"/>
              <a:t>The representation iteratively grows and refine</a:t>
            </a:r>
          </a:p>
        </p:txBody>
      </p:sp>
      <p:pic>
        <p:nvPicPr>
          <p:cNvPr id="1028" name="Picture 4" descr="iPhone Not Charging: 6 Potential Problems and Solutions to Repair Your –  CaseMogul">
            <a:extLst>
              <a:ext uri="{FF2B5EF4-FFF2-40B4-BE49-F238E27FC236}">
                <a16:creationId xmlns:a16="http://schemas.microsoft.com/office/drawing/2014/main" id="{8BDF8108-39BE-769A-AE0A-44D7A5D0A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525888"/>
            <a:ext cx="3139515" cy="164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2D2AF5B-D91C-15A7-8367-5D69DA67B8FD}"/>
              </a:ext>
            </a:extLst>
          </p:cNvPr>
          <p:cNvSpPr txBox="1"/>
          <p:nvPr/>
        </p:nvSpPr>
        <p:spPr>
          <a:xfrm>
            <a:off x="1261872" y="5306379"/>
            <a:ext cx="3322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(:action Charge</a:t>
            </a:r>
          </a:p>
          <a:p>
            <a:r>
              <a:rPr lang="en-US" dirty="0"/>
              <a:t>Precondition: cord plugged in</a:t>
            </a:r>
          </a:p>
          <a:p>
            <a:r>
              <a:rPr lang="en-US" dirty="0"/>
              <a:t>Effect: phone starts charging)</a:t>
            </a:r>
          </a:p>
        </p:txBody>
      </p:sp>
      <p:pic>
        <p:nvPicPr>
          <p:cNvPr id="1030" name="Picture 6" descr="No electricity glyph icon prohibited and ban Vector Image">
            <a:extLst>
              <a:ext uri="{FF2B5EF4-FFF2-40B4-BE49-F238E27FC236}">
                <a16:creationId xmlns:a16="http://schemas.microsoft.com/office/drawing/2014/main" id="{364741E9-E4C7-5682-4737-CB5CF05618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7"/>
          <a:stretch/>
        </p:blipFill>
        <p:spPr bwMode="auto">
          <a:xfrm>
            <a:off x="4563989" y="3525888"/>
            <a:ext cx="1632592" cy="163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ITISH 13A-250V OUTLET BS 1363 TYPE G SOCKET">
            <a:extLst>
              <a:ext uri="{FF2B5EF4-FFF2-40B4-BE49-F238E27FC236}">
                <a16:creationId xmlns:a16="http://schemas.microsoft.com/office/drawing/2014/main" id="{1D94419A-26E4-9D45-4392-8A3E29200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129" y="3429000"/>
            <a:ext cx="2640730" cy="188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4290DA3E-95B8-7D9B-0ABD-FFFC1EB4F231}"/>
              </a:ext>
            </a:extLst>
          </p:cNvPr>
          <p:cNvSpPr/>
          <p:nvPr/>
        </p:nvSpPr>
        <p:spPr>
          <a:xfrm>
            <a:off x="7797801" y="3379241"/>
            <a:ext cx="609600" cy="12403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BA88F0-6B86-5207-7D2E-BDE83A6C043D}"/>
              </a:ext>
            </a:extLst>
          </p:cNvPr>
          <p:cNvSpPr txBox="1"/>
          <p:nvPr/>
        </p:nvSpPr>
        <p:spPr>
          <a:xfrm>
            <a:off x="6089301" y="5319266"/>
            <a:ext cx="4491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(:action Charge</a:t>
            </a:r>
          </a:p>
          <a:p>
            <a:r>
              <a:rPr lang="en-US" dirty="0" err="1"/>
              <a:t>Precondion</a:t>
            </a:r>
            <a:r>
              <a:rPr lang="en-US" dirty="0"/>
              <a:t>: cord plugged in, </a:t>
            </a:r>
            <a:r>
              <a:rPr lang="en-US" b="1" dirty="0"/>
              <a:t>outlet on</a:t>
            </a:r>
          </a:p>
          <a:p>
            <a:r>
              <a:rPr lang="en-US" dirty="0"/>
              <a:t>Effect: phone starts charging)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9DA900-905E-A83A-E4C2-17720A2D522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584700" y="5768044"/>
            <a:ext cx="1511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02C96-FDAC-99F1-8FE6-0654863E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 animBg="1"/>
      <p:bldP spid="4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195CE2F-3C45-B936-EA97-89AA80D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en-US" dirty="0"/>
              <a:t>Long-Term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562F41C9-EB0A-CA76-79A6-D23DA6B5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Build models that can dynamically customize to </a:t>
            </a:r>
            <a:r>
              <a:rPr lang="en-US" altLang="zh-CN" sz="2400" i="1" dirty="0"/>
              <a:t>everyone</a:t>
            </a:r>
            <a:r>
              <a:rPr lang="en-US" altLang="zh-CN" sz="2400" dirty="0"/>
              <a:t>’s circumstances, constraints, and requirements</a:t>
            </a:r>
            <a:endParaRPr lang="en-US" sz="2400" dirty="0"/>
          </a:p>
          <a:p>
            <a:r>
              <a:rPr lang="en-US" sz="2400" dirty="0"/>
              <a:t>Previously: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Goal: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E7426E7-B441-51B5-43B7-733D8BC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73</a:t>
            </a:fld>
            <a:endParaRPr lang="en-US"/>
          </a:p>
        </p:txBody>
      </p:sp>
      <p:pic>
        <p:nvPicPr>
          <p:cNvPr id="3" name="Picture 2" descr="User - Free user icons">
            <a:extLst>
              <a:ext uri="{FF2B5EF4-FFF2-40B4-BE49-F238E27FC236}">
                <a16:creationId xmlns:a16="http://schemas.microsoft.com/office/drawing/2014/main" id="{16456AC8-A3BF-6937-D632-6D5B2121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37" y="3553459"/>
            <a:ext cx="471055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C2AD0C9-7B10-4628-1B8D-05ADCA9F7B7A}"/>
              </a:ext>
            </a:extLst>
          </p:cNvPr>
          <p:cNvSpPr/>
          <p:nvPr/>
        </p:nvSpPr>
        <p:spPr>
          <a:xfrm>
            <a:off x="2301268" y="3553459"/>
            <a:ext cx="3019327" cy="471056"/>
          </a:xfrm>
          <a:prstGeom prst="wedgeRoundRectCallout">
            <a:avLst>
              <a:gd name="adj1" fmla="val -53081"/>
              <a:gd name="adj2" fmla="val -163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Make a travel plan to Shenzhen.</a:t>
            </a:r>
          </a:p>
        </p:txBody>
      </p:sp>
      <p:pic>
        <p:nvPicPr>
          <p:cNvPr id="8" name="Picture 4" descr="Black Box | Bleach Fan Fiction Wiki | Fandom">
            <a:extLst>
              <a:ext uri="{FF2B5EF4-FFF2-40B4-BE49-F238E27FC236}">
                <a16:creationId xmlns:a16="http://schemas.microsoft.com/office/drawing/2014/main" id="{BD210B4D-6EAD-A5D5-CA14-5255CB1D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432" y="3325013"/>
            <a:ext cx="1237259" cy="92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Chart, connection, graph, relationship icon - Download on Iconfinder">
            <a:extLst>
              <a:ext uri="{FF2B5EF4-FFF2-40B4-BE49-F238E27FC236}">
                <a16:creationId xmlns:a16="http://schemas.microsoft.com/office/drawing/2014/main" id="{29EB6D8C-1FF7-42DB-1E9F-2BDA8FFA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93" y="3325013"/>
            <a:ext cx="804757" cy="80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B99E6F-C40D-D343-49E5-54EF9712B001}"/>
              </a:ext>
            </a:extLst>
          </p:cNvPr>
          <p:cNvCxnSpPr>
            <a:cxnSpLocks/>
          </p:cNvCxnSpPr>
          <p:nvPr/>
        </p:nvCxnSpPr>
        <p:spPr>
          <a:xfrm>
            <a:off x="6723657" y="3788985"/>
            <a:ext cx="37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189E84-014E-455C-C239-39396EC7EEFF}"/>
              </a:ext>
            </a:extLst>
          </p:cNvPr>
          <p:cNvCxnSpPr>
            <a:cxnSpLocks/>
          </p:cNvCxnSpPr>
          <p:nvPr/>
        </p:nvCxnSpPr>
        <p:spPr>
          <a:xfrm>
            <a:off x="8107957" y="3788985"/>
            <a:ext cx="3781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3E3179B8-185F-A44A-C4BD-007D277606CB}"/>
              </a:ext>
            </a:extLst>
          </p:cNvPr>
          <p:cNvSpPr/>
          <p:nvPr/>
        </p:nvSpPr>
        <p:spPr>
          <a:xfrm>
            <a:off x="8623765" y="3509431"/>
            <a:ext cx="748983" cy="428122"/>
          </a:xfrm>
          <a:prstGeom prst="wedgeEllipseCallout">
            <a:avLst>
              <a:gd name="adj1" fmla="val -49492"/>
              <a:gd name="adj2" fmla="val 493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6" name="Picture 2" descr="User - Free user icons">
            <a:extLst>
              <a:ext uri="{FF2B5EF4-FFF2-40B4-BE49-F238E27FC236}">
                <a16:creationId xmlns:a16="http://schemas.microsoft.com/office/drawing/2014/main" id="{791A1520-A48C-0C96-B56A-53E8829E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37" y="4980519"/>
            <a:ext cx="471055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4CA71D0-F6E7-7451-5CDC-CEE47E9E9364}"/>
              </a:ext>
            </a:extLst>
          </p:cNvPr>
          <p:cNvSpPr/>
          <p:nvPr/>
        </p:nvSpPr>
        <p:spPr>
          <a:xfrm>
            <a:off x="2301268" y="5062220"/>
            <a:ext cx="3019327" cy="471056"/>
          </a:xfrm>
          <a:prstGeom prst="wedgeRoundRectCallout">
            <a:avLst>
              <a:gd name="adj1" fmla="val -53081"/>
              <a:gd name="adj2" fmla="val -163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However, I am allergic to seafood, hate subways, and love malls.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3CDB487-1607-1201-CAE8-D9AE9E078CE3}"/>
              </a:ext>
            </a:extLst>
          </p:cNvPr>
          <p:cNvCxnSpPr>
            <a:stCxn id="27" idx="3"/>
            <a:endCxn id="15" idx="2"/>
          </p:cNvCxnSpPr>
          <p:nvPr/>
        </p:nvCxnSpPr>
        <p:spPr>
          <a:xfrm flipV="1">
            <a:off x="5320595" y="4129770"/>
            <a:ext cx="2292977" cy="116797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DC3050D2-E8BD-FD2D-E0CE-8DC1D744824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3800" r="34582"/>
          <a:stretch/>
        </p:blipFill>
        <p:spPr>
          <a:xfrm>
            <a:off x="6269240" y="4625855"/>
            <a:ext cx="1189634" cy="174244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8F40B0-01A9-D595-1356-548CDCEEEE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69"/>
          <a:stretch/>
        </p:blipFill>
        <p:spPr>
          <a:xfrm>
            <a:off x="7757852" y="4625855"/>
            <a:ext cx="2046376" cy="1775582"/>
          </a:xfrm>
          <a:prstGeom prst="rect">
            <a:avLst/>
          </a:prstGeom>
        </p:spPr>
      </p:pic>
      <p:pic>
        <p:nvPicPr>
          <p:cNvPr id="32" name="Picture 2" descr="User - Free user icons">
            <a:extLst>
              <a:ext uri="{FF2B5EF4-FFF2-40B4-BE49-F238E27FC236}">
                <a16:creationId xmlns:a16="http://schemas.microsoft.com/office/drawing/2014/main" id="{C4AA0062-EB3A-8689-E399-1636F7138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737" y="5580328"/>
            <a:ext cx="471055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67E3AFAC-5249-9C2B-A818-3947D7573F6A}"/>
              </a:ext>
            </a:extLst>
          </p:cNvPr>
          <p:cNvSpPr/>
          <p:nvPr/>
        </p:nvSpPr>
        <p:spPr>
          <a:xfrm>
            <a:off x="2301268" y="5662029"/>
            <a:ext cx="3019327" cy="471056"/>
          </a:xfrm>
          <a:prstGeom prst="wedgeRoundRectCallout">
            <a:avLst>
              <a:gd name="adj1" fmla="val -53081"/>
              <a:gd name="adj2" fmla="val -163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Also, my budget is X.</a:t>
            </a:r>
          </a:p>
        </p:txBody>
      </p:sp>
    </p:spTree>
    <p:extLst>
      <p:ext uri="{BB962C8B-B14F-4D97-AF65-F5344CB8AC3E}">
        <p14:creationId xmlns:p14="http://schemas.microsoft.com/office/powerpoint/2010/main" val="15946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7" grpId="0" animBg="1"/>
      <p:bldP spid="3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8979-5446-CD3C-07BA-1F0504C0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in Neurosymbolic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6D05-8E3C-04BC-1A56-528F6E7F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Purely data-driven methods are bound by what has been represented in the data</a:t>
            </a:r>
          </a:p>
          <a:p>
            <a:pPr lvl="1"/>
            <a:r>
              <a:rPr lang="en-US" sz="2200" dirty="0"/>
              <a:t>Has always succumbed to </a:t>
            </a:r>
            <a:r>
              <a:rPr lang="en-US" sz="2200" b="1" dirty="0"/>
              <a:t>long-tail problem</a:t>
            </a:r>
          </a:p>
          <a:p>
            <a:pPr lvl="1"/>
            <a:r>
              <a:rPr lang="en-US" sz="2200" dirty="0"/>
              <a:t>Unlikely to solve problems for underrepresented individuals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LLM + symbols is highly promising because:</a:t>
            </a:r>
          </a:p>
          <a:p>
            <a:pPr lvl="1"/>
            <a:r>
              <a:rPr lang="en-US" sz="2200" dirty="0"/>
              <a:t>LLM can flexibly generate and generalize symbols</a:t>
            </a:r>
          </a:p>
          <a:p>
            <a:pPr lvl="1"/>
            <a:r>
              <a:rPr lang="en-US" sz="2200" dirty="0"/>
              <a:t>Symbols can lead to precise and interpretable reasoning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AE33A-DF0B-ACE9-F5D1-6A2E16C7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74</a:t>
            </a:fld>
            <a:endParaRPr lang="en-US"/>
          </a:p>
        </p:txBody>
      </p:sp>
      <p:pic>
        <p:nvPicPr>
          <p:cNvPr id="1026" name="Picture 2" descr="Long tail - Wikipedia">
            <a:extLst>
              <a:ext uri="{FF2B5EF4-FFF2-40B4-BE49-F238E27FC236}">
                <a16:creationId xmlns:a16="http://schemas.microsoft.com/office/drawing/2014/main" id="{CF49D601-FF11-350B-9522-EB9A0A165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3331361"/>
            <a:ext cx="8491728" cy="107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ey lock icon on transparent background 21013593 PNG">
            <a:extLst>
              <a:ext uri="{FF2B5EF4-FFF2-40B4-BE49-F238E27FC236}">
                <a16:creationId xmlns:a16="http://schemas.microsoft.com/office/drawing/2014/main" id="{C1F4F6D2-77A0-C453-F3E7-674AA7C1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72" y="4477088"/>
            <a:ext cx="771068" cy="46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.com: Dead End Sign 18 X 18. A Real Sign. 10 Year 3M Warranty :  Industrial &amp; Scientific">
            <a:extLst>
              <a:ext uri="{FF2B5EF4-FFF2-40B4-BE49-F238E27FC236}">
                <a16:creationId xmlns:a16="http://schemas.microsoft.com/office/drawing/2014/main" id="{3B1D6EF2-BC29-4D1C-5E41-36EC2000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517" y="1798856"/>
            <a:ext cx="522710" cy="5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41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8276-9403-B87B-6883-0DB983FD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12874-6DC1-C7B5-29A8-D901214D4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5296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Dedicated to Drago.</a:t>
            </a:r>
          </a:p>
          <a:p>
            <a:r>
              <a:rPr lang="en-US" dirty="0"/>
              <a:t>Thank you, Chris!</a:t>
            </a:r>
          </a:p>
          <a:p>
            <a:r>
              <a:rPr lang="en-US" dirty="0"/>
              <a:t>Thank you, Rada!</a:t>
            </a:r>
          </a:p>
          <a:p>
            <a:r>
              <a:rPr lang="en-US" dirty="0"/>
              <a:t>Thank you, mom and dad!</a:t>
            </a:r>
          </a:p>
          <a:p>
            <a:r>
              <a:rPr lang="en-US" dirty="0"/>
              <a:t>Thank you, Vivienne!</a:t>
            </a:r>
          </a:p>
          <a:p>
            <a:r>
              <a:rPr lang="en-US" dirty="0"/>
              <a:t>Thank you, </a:t>
            </a:r>
            <a:r>
              <a:rPr lang="en-US" dirty="0" err="1"/>
              <a:t>Niket</a:t>
            </a:r>
            <a:r>
              <a:rPr lang="en-US" dirty="0"/>
              <a:t>, Veronica, and </a:t>
            </a:r>
            <a:r>
              <a:rPr lang="en-US" dirty="0" err="1"/>
              <a:t>Shuyan</a:t>
            </a:r>
            <a:r>
              <a:rPr lang="en-US" dirty="0"/>
              <a:t>!</a:t>
            </a:r>
          </a:p>
          <a:p>
            <a:r>
              <a:rPr lang="en-US" dirty="0"/>
              <a:t>Thank you, Pete, Peter, Steve, Rui, Graham, Dan, Marianna, and Mark!</a:t>
            </a:r>
          </a:p>
          <a:p>
            <a:r>
              <a:rPr lang="en-US" dirty="0"/>
              <a:t>Thank you, Ziyang and </a:t>
            </a:r>
            <a:r>
              <a:rPr lang="en-US" dirty="0" err="1"/>
              <a:t>Jiani</a:t>
            </a:r>
            <a:r>
              <a:rPr lang="en-US" dirty="0"/>
              <a:t>!</a:t>
            </a:r>
          </a:p>
          <a:p>
            <a:r>
              <a:rPr lang="en-US" dirty="0"/>
              <a:t>Thank you, Jeffrey, </a:t>
            </a:r>
            <a:r>
              <a:rPr lang="en-US" dirty="0" err="1"/>
              <a:t>Hainiu</a:t>
            </a:r>
            <a:r>
              <a:rPr lang="en-US" dirty="0"/>
              <a:t>, Joey, and </a:t>
            </a:r>
            <a:r>
              <a:rPr lang="en-US" dirty="0" err="1"/>
              <a:t>Tianyi</a:t>
            </a:r>
            <a:r>
              <a:rPr lang="en-US" dirty="0"/>
              <a:t>!</a:t>
            </a:r>
          </a:p>
          <a:p>
            <a:r>
              <a:rPr lang="en-US" dirty="0"/>
              <a:t>Thank you, Ellie, Reno, Daphne, Jie, Lara, Aditya, Artemis, Yue, Bryan, </a:t>
            </a:r>
            <a:br>
              <a:rPr lang="en-US" dirty="0"/>
            </a:br>
            <a:r>
              <a:rPr lang="en-US" dirty="0"/>
              <a:t>Alyssa, Ajay, Liam, and Samar!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D562E-329A-5D94-99A5-1AD73F62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7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724A-9F81-3F91-B9B8-C934AE0E2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D54FE6-F0D3-DD5E-5D86-45D1C7D7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Structured Event Reasoning with </a:t>
            </a:r>
            <a:br>
              <a:rPr lang="en-US" altLang="zh-CN" sz="4000" dirty="0"/>
            </a:br>
            <a:r>
              <a:rPr lang="en-US" altLang="zh-CN" sz="4000" dirty="0"/>
              <a:t>Large Language Models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B2B7-A41B-2697-39B7-623239CE5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76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917E2-1BE8-4CED-8D23-6E70EAE4F428}"/>
              </a:ext>
            </a:extLst>
          </p:cNvPr>
          <p:cNvSpPr txBox="1"/>
          <p:nvPr/>
        </p:nvSpPr>
        <p:spPr>
          <a:xfrm>
            <a:off x="930976" y="4959154"/>
            <a:ext cx="261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Natural language</a:t>
            </a:r>
          </a:p>
          <a:p>
            <a:r>
              <a:rPr lang="en-US" dirty="0"/>
              <a:t>representation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9E941-7CC1-1361-E0F6-08D6F51F5205}"/>
              </a:ext>
            </a:extLst>
          </p:cNvPr>
          <p:cNvSpPr txBox="1"/>
          <p:nvPr/>
        </p:nvSpPr>
        <p:spPr>
          <a:xfrm>
            <a:off x="6006993" y="4959154"/>
            <a:ext cx="178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Fully-symbolic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16" name="Picture 4" descr="Chart, connection, graph, relationship icon - Download on Iconfinder">
            <a:extLst>
              <a:ext uri="{FF2B5EF4-FFF2-40B4-BE49-F238E27FC236}">
                <a16:creationId xmlns:a16="http://schemas.microsoft.com/office/drawing/2014/main" id="{ADEF5317-448F-FA02-33E4-130EE4AC2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228" y="1770908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Brace 16">
            <a:extLst>
              <a:ext uri="{FF2B5EF4-FFF2-40B4-BE49-F238E27FC236}">
                <a16:creationId xmlns:a16="http://schemas.microsoft.com/office/drawing/2014/main" id="{12DE7E78-C361-56F2-BF6A-7D138984A455}"/>
              </a:ext>
            </a:extLst>
          </p:cNvPr>
          <p:cNvSpPr/>
          <p:nvPr/>
        </p:nvSpPr>
        <p:spPr>
          <a:xfrm rot="16200000">
            <a:off x="3986723" y="1272523"/>
            <a:ext cx="457200" cy="474764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Alphabet - Free education icons">
            <a:extLst>
              <a:ext uri="{FF2B5EF4-FFF2-40B4-BE49-F238E27FC236}">
                <a16:creationId xmlns:a16="http://schemas.microsoft.com/office/drawing/2014/main" id="{3A482C18-FC84-28B2-6AB8-30A0045D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59" y="4120107"/>
            <a:ext cx="792480" cy="79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3CB19B71-DE29-3CCE-BE5F-2921F97F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92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3787C3-8FC6-F954-5BA8-A8950E62512F}"/>
              </a:ext>
            </a:extLst>
          </p:cNvPr>
          <p:cNvSpPr txBox="1"/>
          <p:nvPr/>
        </p:nvSpPr>
        <p:spPr>
          <a:xfrm>
            <a:off x="2563317" y="3009899"/>
            <a:ext cx="367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Structured event representation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05735-6ACD-13CA-5871-D797890A84A7}"/>
              </a:ext>
            </a:extLst>
          </p:cNvPr>
          <p:cNvSpPr txBox="1"/>
          <p:nvPr/>
        </p:nvSpPr>
        <p:spPr>
          <a:xfrm>
            <a:off x="3603426" y="4959154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Semi-symbolic</a:t>
            </a:r>
          </a:p>
          <a:p>
            <a:r>
              <a:rPr lang="en-US" dirty="0"/>
              <a:t>representation</a:t>
            </a:r>
          </a:p>
        </p:txBody>
      </p:sp>
      <p:pic>
        <p:nvPicPr>
          <p:cNvPr id="9" name="Picture 4" descr="Scripting Icons - Free SVG &amp; PNG Scripting Images - Noun Project">
            <a:extLst>
              <a:ext uri="{FF2B5EF4-FFF2-40B4-BE49-F238E27FC236}">
                <a16:creationId xmlns:a16="http://schemas.microsoft.com/office/drawing/2014/main" id="{BD44D024-3998-4CAD-E101-E9DA47B1D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225" y="3949513"/>
            <a:ext cx="1009641" cy="100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lphabet - Free education icons">
            <a:extLst>
              <a:ext uri="{FF2B5EF4-FFF2-40B4-BE49-F238E27FC236}">
                <a16:creationId xmlns:a16="http://schemas.microsoft.com/office/drawing/2014/main" id="{C72109AD-C20E-56C3-654E-DBC463597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0"/>
          <a:stretch/>
        </p:blipFill>
        <p:spPr bwMode="auto">
          <a:xfrm>
            <a:off x="3858259" y="4147704"/>
            <a:ext cx="560987" cy="2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694768-B004-B2A2-6BA7-D973383DDB1C}"/>
              </a:ext>
            </a:extLst>
          </p:cNvPr>
          <p:cNvSpPr txBox="1"/>
          <p:nvPr/>
        </p:nvSpPr>
        <p:spPr>
          <a:xfrm>
            <a:off x="843380" y="5740128"/>
            <a:ext cx="237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EMNLP 2020, TMLR, AACL 2020, INLG 2021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3D146-0C2B-7D1F-2744-355C342D708A}"/>
              </a:ext>
            </a:extLst>
          </p:cNvPr>
          <p:cNvSpPr txBox="1"/>
          <p:nvPr/>
        </p:nvSpPr>
        <p:spPr>
          <a:xfrm>
            <a:off x="3512124" y="5735184"/>
            <a:ext cx="237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EACL 2023, ACL 2023, EACL 2024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A85103-087E-4BDB-7532-807314C5361C}"/>
              </a:ext>
            </a:extLst>
          </p:cNvPr>
          <p:cNvSpPr txBox="1"/>
          <p:nvPr/>
        </p:nvSpPr>
        <p:spPr>
          <a:xfrm>
            <a:off x="6128314" y="5735184"/>
            <a:ext cx="1434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*SEM 2024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51988-21C0-D5CA-5155-B6BEAC01E9B0}"/>
              </a:ext>
            </a:extLst>
          </p:cNvPr>
          <p:cNvSpPr txBox="1"/>
          <p:nvPr/>
        </p:nvSpPr>
        <p:spPr>
          <a:xfrm>
            <a:off x="7833533" y="2363369"/>
            <a:ext cx="2953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*</a:t>
            </a:r>
            <a:r>
              <a:rPr lang="en-US" sz="1200" dirty="0">
                <a:solidFill>
                  <a:schemeClr val="accent1"/>
                </a:solidFill>
              </a:rPr>
              <a:t>SEM 2019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Semantic Similarity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EMNLP 2020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Text Simplification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EMNLP 2021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Visual Event Reasoning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ACL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Hierarchical Procedures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NAACL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Semantic Role Labeling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NAACL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Recursive Noun Phrases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EMNLP 2022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Entity Linking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AAAI 2023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Music Generation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AACL 2023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Faithful Chain-of-Thought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ACL 2023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Tool for Schema Induction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ACL 2023 workshop</a:t>
            </a:r>
          </a:p>
          <a:p>
            <a:r>
              <a:rPr lang="en-US" sz="1200" dirty="0">
                <a:solidFill>
                  <a:schemeClr val="accent1"/>
                </a:solidFill>
              </a:rPr>
              <a:t>	Prompting LLMs w/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DAE52D-E8F5-F6BC-5D25-6DFBF5189475}"/>
              </a:ext>
            </a:extLst>
          </p:cNvPr>
          <p:cNvSpPr txBox="1"/>
          <p:nvPr/>
        </p:nvSpPr>
        <p:spPr>
          <a:xfrm>
            <a:off x="7796265" y="1898846"/>
            <a:ext cx="22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publications:</a:t>
            </a:r>
          </a:p>
        </p:txBody>
      </p:sp>
    </p:spTree>
    <p:extLst>
      <p:ext uri="{BB962C8B-B14F-4D97-AF65-F5344CB8AC3E}">
        <p14:creationId xmlns:p14="http://schemas.microsoft.com/office/powerpoint/2010/main" val="36565121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6AFA-190B-8E11-44C5-B636AEB74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Structured Event Reasoning with Large Language Models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1E09-B93E-ED98-5633-6198DAA36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Li “Harry” Zhang</a:t>
            </a:r>
          </a:p>
          <a:p>
            <a:r>
              <a:rPr lang="en-US" dirty="0"/>
              <a:t>University of Pennsylvania (</a:t>
            </a:r>
            <a:r>
              <a:rPr lang="en-US" altLang="zh-CN" dirty="0"/>
              <a:t>Ph.D., </a:t>
            </a:r>
            <a:r>
              <a:rPr lang="en-US" dirty="0"/>
              <a:t>2019-2024)</a:t>
            </a:r>
          </a:p>
        </p:txBody>
      </p:sp>
      <p:pic>
        <p:nvPicPr>
          <p:cNvPr id="5" name="Picture 4" descr="University of Pennsylvania - Wikipedia">
            <a:extLst>
              <a:ext uri="{FF2B5EF4-FFF2-40B4-BE49-F238E27FC236}">
                <a16:creationId xmlns:a16="http://schemas.microsoft.com/office/drawing/2014/main" id="{3F2A35E3-5D54-673C-66A2-C6E54BA6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073" y="4925501"/>
            <a:ext cx="1064470" cy="91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6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Reasoning has High Stakes</a:t>
            </a:r>
          </a:p>
        </p:txBody>
      </p:sp>
      <p:pic>
        <p:nvPicPr>
          <p:cNvPr id="15" name="Picture 2" descr="Law icon - Free download on Iconfinder">
            <a:extLst>
              <a:ext uri="{FF2B5EF4-FFF2-40B4-BE49-F238E27FC236}">
                <a16:creationId xmlns:a16="http://schemas.microsoft.com/office/drawing/2014/main" id="{55327F0A-68FC-F238-4246-5B08F8C8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5" y="2715577"/>
            <a:ext cx="2037080" cy="20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duceus Sign, Caduceus, Medical Symbol, medicine, medical, Caduceus Symbol  icon">
            <a:extLst>
              <a:ext uri="{FF2B5EF4-FFF2-40B4-BE49-F238E27FC236}">
                <a16:creationId xmlns:a16="http://schemas.microsoft.com/office/drawing/2014/main" id="{61848E25-C246-5D0A-EE0C-623AEA068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543" y="2771775"/>
            <a:ext cx="1823720" cy="182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nance and business Generic Detailed Outline icon">
            <a:extLst>
              <a:ext uri="{FF2B5EF4-FFF2-40B4-BE49-F238E27FC236}">
                <a16:creationId xmlns:a16="http://schemas.microsoft.com/office/drawing/2014/main" id="{BC034EBA-FAEF-55D3-24E3-2628287B6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66" y="2715577"/>
            <a:ext cx="2037080" cy="20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3B63B-64B0-2E79-B0B3-31FA8F79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B4CF5-AC0F-44D9-5499-50EF6755F9C9}"/>
              </a:ext>
            </a:extLst>
          </p:cNvPr>
          <p:cNvSpPr txBox="1"/>
          <p:nvPr/>
        </p:nvSpPr>
        <p:spPr>
          <a:xfrm>
            <a:off x="1831436" y="475265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CF821-2A5B-54D4-D046-B623A143F8E7}"/>
              </a:ext>
            </a:extLst>
          </p:cNvPr>
          <p:cNvSpPr txBox="1"/>
          <p:nvPr/>
        </p:nvSpPr>
        <p:spPr>
          <a:xfrm>
            <a:off x="5048265" y="47526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CACCB-327C-9AE1-589C-B505FBA73BAF}"/>
              </a:ext>
            </a:extLst>
          </p:cNvPr>
          <p:cNvSpPr txBox="1"/>
          <p:nvPr/>
        </p:nvSpPr>
        <p:spPr>
          <a:xfrm>
            <a:off x="8314740" y="4752657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medicine</a:t>
            </a:r>
          </a:p>
        </p:txBody>
      </p:sp>
    </p:spTree>
    <p:extLst>
      <p:ext uri="{BB962C8B-B14F-4D97-AF65-F5344CB8AC3E}">
        <p14:creationId xmlns:p14="http://schemas.microsoft.com/office/powerpoint/2010/main" val="401804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0897-366A-0A45-AB90-A39060AA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can be Catastrophic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28837-6172-6DD1-8428-33C60D6B2679}"/>
              </a:ext>
            </a:extLst>
          </p:cNvPr>
          <p:cNvSpPr txBox="1"/>
          <p:nvPr/>
        </p:nvSpPr>
        <p:spPr>
          <a:xfrm>
            <a:off x="702903" y="6172200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[Yun et al., 2023]</a:t>
            </a:r>
          </a:p>
        </p:txBody>
      </p:sp>
      <p:pic>
        <p:nvPicPr>
          <p:cNvPr id="7" name="Picture 2" descr="User - Free user icons">
            <a:extLst>
              <a:ext uri="{FF2B5EF4-FFF2-40B4-BE49-F238E27FC236}">
                <a16:creationId xmlns:a16="http://schemas.microsoft.com/office/drawing/2014/main" id="{407A0553-D9B9-9018-BDB5-D0620C93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606" y="2214151"/>
            <a:ext cx="471055" cy="4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26F2A68-D05A-B62C-51F9-DF4313DEF5E9}"/>
              </a:ext>
            </a:extLst>
          </p:cNvPr>
          <p:cNvSpPr/>
          <p:nvPr/>
        </p:nvSpPr>
        <p:spPr>
          <a:xfrm>
            <a:off x="2064203" y="2236014"/>
            <a:ext cx="7864801" cy="471055"/>
          </a:xfrm>
          <a:prstGeom prst="wedgeRoundRectCallout">
            <a:avLst>
              <a:gd name="adj1" fmla="val -52821"/>
              <a:gd name="adj2" fmla="val -35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Write a scientific article about “the benefits of </a:t>
            </a:r>
            <a:r>
              <a:rPr lang="en-US" b="1" dirty="0"/>
              <a:t>eating crushed glass</a:t>
            </a:r>
            <a:r>
              <a:rPr lang="en-US" dirty="0"/>
              <a:t>.”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494A93C-5679-8B1B-DB1A-E43750C8CA77}"/>
              </a:ext>
            </a:extLst>
          </p:cNvPr>
          <p:cNvSpPr/>
          <p:nvPr/>
        </p:nvSpPr>
        <p:spPr>
          <a:xfrm>
            <a:off x="1762279" y="3417615"/>
            <a:ext cx="3508463" cy="1809991"/>
          </a:xfrm>
          <a:prstGeom prst="wedgeRoundRectCallout">
            <a:avLst>
              <a:gd name="adj1" fmla="val -54189"/>
              <a:gd name="adj2" fmla="val -8155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[confidently written and scientific-sounding]</a:t>
            </a:r>
          </a:p>
          <a:p>
            <a:r>
              <a:rPr lang="en-US" dirty="0"/>
              <a:t>The results showed that the </a:t>
            </a:r>
            <a:r>
              <a:rPr lang="en-US" b="1" dirty="0"/>
              <a:t>glass meal was the most effective at lowering stomach acid output</a:t>
            </a:r>
            <a:r>
              <a:rPr lang="en-US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88E77D-1AC1-6E8E-8293-214BDD13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405" y="5324155"/>
            <a:ext cx="626210" cy="71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A4D69-5FDE-74BD-2DDC-5A4D59A8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36055F19-D337-47CE-A57A-AB87A31C8BC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4" descr="OpenAI Logo | Real Company | Alphabet, Letter O Logo">
            <a:extLst>
              <a:ext uri="{FF2B5EF4-FFF2-40B4-BE49-F238E27FC236}">
                <a16:creationId xmlns:a16="http://schemas.microsoft.com/office/drawing/2014/main" id="{CDB3FFF8-57C9-FBB5-4C6D-8E71F84C7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60" y="3836865"/>
            <a:ext cx="588579" cy="58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obot&quot; Icon - Download for free – Iconduck">
            <a:extLst>
              <a:ext uri="{FF2B5EF4-FFF2-40B4-BE49-F238E27FC236}">
                <a16:creationId xmlns:a16="http://schemas.microsoft.com/office/drawing/2014/main" id="{AA206AE1-5615-D9FD-328F-6BEA4BDC1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806" y="3836865"/>
            <a:ext cx="529597" cy="56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7BEB336-D15B-7821-09A5-B5E95599E141}"/>
              </a:ext>
            </a:extLst>
          </p:cNvPr>
          <p:cNvSpPr/>
          <p:nvPr/>
        </p:nvSpPr>
        <p:spPr>
          <a:xfrm>
            <a:off x="6570647" y="3417615"/>
            <a:ext cx="3381555" cy="1809991"/>
          </a:xfrm>
          <a:prstGeom prst="wedgeRoundRectCallout">
            <a:avLst>
              <a:gd name="adj1" fmla="val -54189"/>
              <a:gd name="adj2" fmla="val -8155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Crushed glasses are sharp.</a:t>
            </a:r>
          </a:p>
          <a:p>
            <a:pPr algn="ctr"/>
            <a:r>
              <a:rPr lang="zh-CN" altLang="en-US" dirty="0"/>
              <a:t>↓</a:t>
            </a:r>
            <a:endParaRPr lang="en-US" dirty="0"/>
          </a:p>
          <a:p>
            <a:r>
              <a:rPr lang="en-US" dirty="0"/>
              <a:t>They cause injury to body.</a:t>
            </a:r>
          </a:p>
          <a:p>
            <a:pPr algn="ctr"/>
            <a:r>
              <a:rPr lang="zh-CN" altLang="en-US" dirty="0"/>
              <a:t>↓</a:t>
            </a:r>
            <a:endParaRPr lang="en-US" dirty="0"/>
          </a:p>
          <a:p>
            <a:r>
              <a:rPr lang="en-US" dirty="0"/>
              <a:t>There is no benefit.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FF5852-E8CC-857A-B2CD-D148DB95A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154" y="5285144"/>
            <a:ext cx="653008" cy="65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F57CE0-7C47-B61F-3CDE-3B26247E121C}"/>
              </a:ext>
            </a:extLst>
          </p:cNvPr>
          <p:cNvSpPr txBox="1"/>
          <p:nvPr/>
        </p:nvSpPr>
        <p:spPr>
          <a:xfrm>
            <a:off x="620473" y="4421659"/>
            <a:ext cx="10839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ChatGPT</a:t>
            </a:r>
            <a:br>
              <a:rPr lang="en-US" sz="1600" dirty="0"/>
            </a:br>
            <a:r>
              <a:rPr lang="en-US" sz="1600" dirty="0"/>
              <a:t>2023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76A82-9116-B8D8-450C-CD800EB4A1C9}"/>
              </a:ext>
            </a:extLst>
          </p:cNvPr>
          <p:cNvSpPr txBox="1"/>
          <p:nvPr/>
        </p:nvSpPr>
        <p:spPr>
          <a:xfrm>
            <a:off x="5528605" y="4411499"/>
            <a:ext cx="1016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 simple</a:t>
            </a:r>
            <a:br>
              <a:rPr lang="en-US" sz="1600" dirty="0"/>
            </a:br>
            <a:r>
              <a:rPr lang="en-US" sz="1600" dirty="0"/>
              <a:t>reasoner</a:t>
            </a:r>
          </a:p>
        </p:txBody>
      </p:sp>
    </p:spTree>
    <p:extLst>
      <p:ext uri="{BB962C8B-B14F-4D97-AF65-F5344CB8AC3E}">
        <p14:creationId xmlns:p14="http://schemas.microsoft.com/office/powerpoint/2010/main" val="29163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20609</TotalTime>
  <Words>4452</Words>
  <Application>Microsoft Office PowerPoint</Application>
  <PresentationFormat>Widescreen</PresentationFormat>
  <Paragraphs>1261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inherit</vt:lpstr>
      <vt:lpstr>Arial</vt:lpstr>
      <vt:lpstr>Calibri</vt:lpstr>
      <vt:lpstr>Century Schoolbook</vt:lpstr>
      <vt:lpstr>Consolas</vt:lpstr>
      <vt:lpstr>Helvetica</vt:lpstr>
      <vt:lpstr>Times New Roman</vt:lpstr>
      <vt:lpstr>Wingdings 2</vt:lpstr>
      <vt:lpstr>View</vt:lpstr>
      <vt:lpstr>Structured Event Reasoning with Large Language Models</vt:lpstr>
      <vt:lpstr>Key Concepts</vt:lpstr>
      <vt:lpstr>Key Concepts</vt:lpstr>
      <vt:lpstr>Key Concepts</vt:lpstr>
      <vt:lpstr>Example: Reason about Events</vt:lpstr>
      <vt:lpstr>Example: Reason about Events</vt:lpstr>
      <vt:lpstr>Event Reasoning is Useful</vt:lpstr>
      <vt:lpstr>Event Reasoning has High Stakes</vt:lpstr>
      <vt:lpstr>Failure can be Catastrophic</vt:lpstr>
      <vt:lpstr>LLMs are not Built to Reason</vt:lpstr>
      <vt:lpstr>Philosophy</vt:lpstr>
      <vt:lpstr>Roadmap</vt:lpstr>
      <vt:lpstr>Roadmap</vt:lpstr>
      <vt:lpstr>Event Reasoning Tasks</vt:lpstr>
      <vt:lpstr>Modeling Event Relations</vt:lpstr>
      <vt:lpstr>Modeling Event Relations</vt:lpstr>
      <vt:lpstr>Teach LLMs Event Relations</vt:lpstr>
      <vt:lpstr>Teach LLMs Event Relations</vt:lpstr>
      <vt:lpstr>Negative Sampling</vt:lpstr>
      <vt:lpstr>Negative Sampling</vt:lpstr>
      <vt:lpstr>Negative Sampling</vt:lpstr>
      <vt:lpstr>Negative Sampling</vt:lpstr>
      <vt:lpstr>LLMs Benefit from Event Relations</vt:lpstr>
      <vt:lpstr>Impact of Our Work</vt:lpstr>
      <vt:lpstr>Summary</vt:lpstr>
      <vt:lpstr>Roadmap</vt:lpstr>
      <vt:lpstr>Motivating Example (reprise)</vt:lpstr>
      <vt:lpstr>Motivating Example (reprise)</vt:lpstr>
      <vt:lpstr>A Dataset of Entity-Event Reasoning</vt:lpstr>
      <vt:lpstr>LLMs are Very Bad</vt:lpstr>
      <vt:lpstr>Representing Events with Entities</vt:lpstr>
      <vt:lpstr>Existing Dataset of Entity States</vt:lpstr>
      <vt:lpstr>Canonicalizing Entities</vt:lpstr>
      <vt:lpstr>Improved Dataset of Entity States</vt:lpstr>
      <vt:lpstr>Annotations of Entity Salience</vt:lpstr>
      <vt:lpstr>Predicting Entity States</vt:lpstr>
      <vt:lpstr>Interim Representation</vt:lpstr>
      <vt:lpstr>Motivating Example (yet again)</vt:lpstr>
      <vt:lpstr>Baseline: End-to-End Approach</vt:lpstr>
      <vt:lpstr>Our Approach: Predict Entity First</vt:lpstr>
      <vt:lpstr>Entities as Interim Representation</vt:lpstr>
      <vt:lpstr>Natural Language Representation</vt:lpstr>
      <vt:lpstr>Semi-Symbolic Representation</vt:lpstr>
      <vt:lpstr>Code-Like Form Works</vt:lpstr>
      <vt:lpstr>Code-Like Form Sometimes Works</vt:lpstr>
      <vt:lpstr>Motivating Example (finally)</vt:lpstr>
      <vt:lpstr>Impact of Our Work</vt:lpstr>
      <vt:lpstr>Summary</vt:lpstr>
      <vt:lpstr>Semi-Symbolic Reasoning</vt:lpstr>
      <vt:lpstr>LLMs are Bad at Symbols</vt:lpstr>
      <vt:lpstr>Best of Both Worlds</vt:lpstr>
      <vt:lpstr>Roadmap</vt:lpstr>
      <vt:lpstr>A Planning Simulation</vt:lpstr>
      <vt:lpstr>A Planning Simulation (Human)</vt:lpstr>
      <vt:lpstr>A Planning Simulation (Human)</vt:lpstr>
      <vt:lpstr>A Planning Simulation (Human)</vt:lpstr>
      <vt:lpstr>A Planning Simulation (Human)</vt:lpstr>
      <vt:lpstr>A Planning Simulation (LLM)</vt:lpstr>
      <vt:lpstr>Classical Symbolic Planning</vt:lpstr>
      <vt:lpstr>Classical Symbolic Planning</vt:lpstr>
      <vt:lpstr>Best of Both Worlds</vt:lpstr>
      <vt:lpstr>A Planning Simulation (LLM+)</vt:lpstr>
      <vt:lpstr>Fully vs. Partially Observed</vt:lpstr>
      <vt:lpstr>A Planning Simulation (LLM+)</vt:lpstr>
      <vt:lpstr>A Planning Simulation (LLM+)</vt:lpstr>
      <vt:lpstr>Planning during Exploration</vt:lpstr>
      <vt:lpstr>LLMs are Better at World-Modeling  than Planning</vt:lpstr>
      <vt:lpstr>Summary </vt:lpstr>
      <vt:lpstr>PowerPoint Presentation</vt:lpstr>
      <vt:lpstr>Future Work</vt:lpstr>
      <vt:lpstr>Short-Term</vt:lpstr>
      <vt:lpstr>Short-Term</vt:lpstr>
      <vt:lpstr>Long-Term</vt:lpstr>
      <vt:lpstr>Belief in Neurosymbolic Methods</vt:lpstr>
      <vt:lpstr>Acknowledgements</vt:lpstr>
      <vt:lpstr>Structured Event Reasoning with  Large Language Models</vt:lpstr>
      <vt:lpstr>Structured Event Reasoning with Large Language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OpenPI2.0: Tracking Salient Entities in Procedures</dc:title>
  <dc:creator>Li Zhang</dc:creator>
  <cp:lastModifiedBy>Li Zhang</cp:lastModifiedBy>
  <cp:revision>670</cp:revision>
  <dcterms:created xsi:type="dcterms:W3CDTF">2023-10-26T19:08:08Z</dcterms:created>
  <dcterms:modified xsi:type="dcterms:W3CDTF">2024-05-12T01:21:47Z</dcterms:modified>
</cp:coreProperties>
</file>