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62" r:id="rId4"/>
    <p:sldId id="276" r:id="rId5"/>
    <p:sldId id="263" r:id="rId6"/>
    <p:sldId id="278" r:id="rId7"/>
    <p:sldId id="279" r:id="rId8"/>
    <p:sldId id="257" r:id="rId9"/>
    <p:sldId id="258" r:id="rId10"/>
    <p:sldId id="259" r:id="rId11"/>
    <p:sldId id="261" r:id="rId12"/>
    <p:sldId id="264" r:id="rId13"/>
    <p:sldId id="277" r:id="rId14"/>
    <p:sldId id="265" r:id="rId15"/>
    <p:sldId id="272" r:id="rId16"/>
    <p:sldId id="273" r:id="rId17"/>
    <p:sldId id="267" r:id="rId18"/>
    <p:sldId id="275" r:id="rId19"/>
    <p:sldId id="269" r:id="rId20"/>
    <p:sldId id="271" r:id="rId21"/>
    <p:sldId id="270" r:id="rId22"/>
    <p:sldId id="274" r:id="rId23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70"/>
    <a:srgbClr val="747474"/>
    <a:srgbClr val="3A4583"/>
    <a:srgbClr val="35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3" autoAdjust="0"/>
    <p:restoredTop sz="85971" autoAdjust="0"/>
  </p:normalViewPr>
  <p:slideViewPr>
    <p:cSldViewPr snapToGrid="0" snapToObjects="1">
      <p:cViewPr>
        <p:scale>
          <a:sx n="100" d="100"/>
          <a:sy n="100" d="100"/>
        </p:scale>
        <p:origin x="-16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6CBE6E-6EDE-934D-975B-D0B542D6A60B}" type="datetimeFigureOut">
              <a:rPr lang="sv-SE"/>
              <a:pPr>
                <a:defRPr/>
              </a:pPr>
              <a:t>2012-12-28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E32D65-EE93-D740-9977-DCD1041A21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565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56C78D-D883-9F4D-BB13-CA9FF72F21C1}" type="datetimeFigureOut">
              <a:rPr lang="sv-SE"/>
              <a:pPr>
                <a:defRPr/>
              </a:pPr>
              <a:t>2012-12-28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F66423-05E2-6345-AF5A-73942C9C3A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8186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Vinnova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innovationsmyndighet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sponsrar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forskningsprojekt</a:t>
            </a:r>
            <a:r>
              <a:rPr lang="en-US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Projektet</a:t>
            </a:r>
            <a:r>
              <a:rPr lang="en-US" dirty="0" smtClean="0"/>
              <a:t> </a:t>
            </a:r>
            <a:r>
              <a:rPr lang="en-US" dirty="0" err="1" smtClean="0"/>
              <a:t>drivs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SLL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ihop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Vinnova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SDKs </a:t>
            </a:r>
            <a:r>
              <a:rPr lang="en-US" baseline="0" dirty="0" err="1" smtClean="0"/>
              <a:t>syfte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tillgängliggöra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invårnarna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1. </a:t>
            </a:r>
            <a:r>
              <a:rPr lang="en-US" baseline="0" dirty="0" err="1" smtClean="0"/>
              <a:t>Öppen</a:t>
            </a:r>
            <a:r>
              <a:rPr lang="en-US" baseline="0" dirty="0" smtClean="0"/>
              <a:t>-data-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data)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Patientdata-APIer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</a:t>
            </a:r>
            <a:r>
              <a:rPr lang="en-US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Kort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API’er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patientbunden</a:t>
            </a:r>
            <a:r>
              <a:rPr lang="en-US" dirty="0" smtClean="0"/>
              <a:t> data</a:t>
            </a:r>
          </a:p>
          <a:p>
            <a:endParaRPr lang="en-US" dirty="0" smtClean="0"/>
          </a:p>
          <a:p>
            <a:r>
              <a:rPr lang="en-US" dirty="0" smtClean="0"/>
              <a:t>Nu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testat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öppna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kräver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strikt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åtkomstkontroll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skall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orätta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händer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Förtroende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www.minavardkontakter.se</a:t>
            </a:r>
            <a:endParaRPr lang="en-US" baseline="0" dirty="0" smtClean="0"/>
          </a:p>
          <a:p>
            <a:r>
              <a:rPr lang="en-US" baseline="0" dirty="0" err="1" smtClean="0"/>
              <a:t>Identifiering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inloggning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mvk</a:t>
            </a:r>
            <a:r>
              <a:rPr lang="en-US" baseline="0" dirty="0" smtClean="0"/>
              <a:t> med 2-faktorsautenticering till </a:t>
            </a:r>
            <a:r>
              <a:rPr lang="en-US" baseline="0" dirty="0" err="1" smtClean="0"/>
              <a:t>excempel</a:t>
            </a:r>
            <a:r>
              <a:rPr lang="en-US" baseline="0" dirty="0" smtClean="0"/>
              <a:t> e-leg. </a:t>
            </a:r>
            <a:r>
              <a:rPr lang="en-US" baseline="0" dirty="0" err="1" smtClean="0"/>
              <a:t>Krav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datainspektionen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Auktorisation</a:t>
            </a:r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  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TADA… </a:t>
            </a:r>
            <a:r>
              <a:rPr lang="en-US" baseline="0" dirty="0" err="1" smtClean="0"/>
              <a:t>vänd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blad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Visa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problemet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anropa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MEN…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säkert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tillit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systemet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finnas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mekanism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hämta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Såååå</a:t>
            </a:r>
            <a:r>
              <a:rPr lang="en-US" baseline="0" dirty="0" smtClean="0"/>
              <a:t>…… OAUTH 2.0 </a:t>
            </a:r>
            <a:r>
              <a:rPr lang="en-US" baseline="0" dirty="0" err="1" smtClean="0"/>
              <a:t>nästa</a:t>
            </a:r>
            <a:r>
              <a:rPr lang="en-US" baseline="0" dirty="0" smtClean="0"/>
              <a:t> slide…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746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Reaource</a:t>
            </a:r>
            <a:r>
              <a:rPr lang="en-US" dirty="0" smtClean="0"/>
              <a:t> Owner: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användaren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äger</a:t>
            </a:r>
            <a:r>
              <a:rPr lang="en-US" dirty="0" smtClean="0"/>
              <a:t> en given </a:t>
            </a:r>
            <a:r>
              <a:rPr lang="en-US" dirty="0" err="1" smtClean="0"/>
              <a:t>resurs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Client: I </a:t>
            </a:r>
            <a:r>
              <a:rPr lang="en-US" dirty="0" err="1" smtClean="0"/>
              <a:t>OAuth</a:t>
            </a:r>
            <a:r>
              <a:rPr lang="en-US" dirty="0" smtClean="0"/>
              <a:t> 2.0-specifikationen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hela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säga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både</a:t>
            </a:r>
            <a:r>
              <a:rPr lang="en-US" dirty="0" smtClean="0"/>
              <a:t> back-end </a:t>
            </a:r>
            <a:r>
              <a:rPr lang="en-US" dirty="0" err="1" smtClean="0"/>
              <a:t>och</a:t>
            </a:r>
            <a:r>
              <a:rPr lang="en-US" dirty="0" smtClean="0"/>
              <a:t> front-end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Authorization server: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den del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ansvarig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auktorisationsadministration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 server:</a:t>
            </a:r>
            <a:r>
              <a:rPr lang="en-US" baseline="0" dirty="0" smtClean="0"/>
              <a:t> En roll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</a:t>
            </a:r>
            <a:r>
              <a:rPr lang="en-US" baseline="0" dirty="0" err="1" smtClean="0"/>
              <a:t>specifikationen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del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ansvarig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resurshantering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resursutlämning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applikation</a:t>
            </a:r>
            <a:r>
              <a:rPr lang="en-US" dirty="0" smtClean="0"/>
              <a:t>, </a:t>
            </a:r>
            <a:r>
              <a:rPr lang="en-US" dirty="0" err="1" smtClean="0"/>
              <a:t>tex</a:t>
            </a:r>
            <a:r>
              <a:rPr lang="en-US" dirty="0" smtClean="0"/>
              <a:t> </a:t>
            </a:r>
            <a:r>
              <a:rPr lang="en-US" dirty="0" err="1" smtClean="0"/>
              <a:t>Runkeeper</a:t>
            </a:r>
            <a:r>
              <a:rPr lang="en-US" dirty="0" smtClean="0"/>
              <a:t>, </a:t>
            </a:r>
            <a:r>
              <a:rPr lang="en-US" dirty="0" err="1" smtClean="0"/>
              <a:t>som</a:t>
            </a:r>
            <a:r>
              <a:rPr lang="en-US" dirty="0" smtClean="0"/>
              <a:t> du </a:t>
            </a:r>
            <a:r>
              <a:rPr lang="en-US" dirty="0" err="1" smtClean="0"/>
              <a:t>lagt</a:t>
            </a:r>
            <a:r>
              <a:rPr lang="en-US" dirty="0" smtClean="0"/>
              <a:t> till </a:t>
            </a:r>
            <a:r>
              <a:rPr lang="en-US" dirty="0" err="1" smtClean="0"/>
              <a:t>nyligen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komma</a:t>
            </a:r>
            <a:r>
              <a:rPr lang="en-US" dirty="0" smtClean="0"/>
              <a:t> </a:t>
            </a:r>
            <a:r>
              <a:rPr lang="en-US" dirty="0" err="1" smtClean="0"/>
              <a:t>åt</a:t>
            </a:r>
            <a:r>
              <a:rPr lang="en-US" dirty="0" smtClean="0"/>
              <a:t> 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dig. I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inloggad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ditt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användarnamn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just den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alias </a:t>
            </a:r>
            <a:r>
              <a:rPr lang="en-US" baseline="0" dirty="0" err="1" smtClean="0"/>
              <a:t>tex.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5410" y="1219200"/>
            <a:ext cx="7702638" cy="126944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800" b="1" i="0" spc="0" baseline="0">
                <a:solidFill>
                  <a:srgbClr val="353A76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45410" y="2488645"/>
            <a:ext cx="7702638" cy="67145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5410" y="3549155"/>
            <a:ext cx="7702638" cy="3479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6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98462" cy="3222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4AA01602-B999-AA4E-80A6-B21CED3A9C3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85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84BDD29C-BFD2-9747-B383-CE0381A0F38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5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782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5AB298B1-4638-724F-83FC-EB75C44695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2F64312F-13C7-D949-8E02-567FC64AA41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0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resenta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26" y="2345266"/>
            <a:ext cx="2636994" cy="161995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27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2D3470"/>
          </a:solidFill>
          <a:latin typeface="Cambria Bold"/>
          <a:ea typeface="ＭＳ Ｐゴシック" pitchFamily="-111" charset="-128"/>
          <a:cs typeface="Cambria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ccounts/docs/OAuth2" TargetMode="External"/><Relationship Id="rId3" Type="http://schemas.openxmlformats.org/officeDocument/2006/relationships/hyperlink" Target="https://developers.facebook.com/docs/reference/dialogs/oaut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embedded&amp;v=k5t4prfoxkg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ubrik 1"/>
          <p:cNvSpPr>
            <a:spLocks noGrp="1"/>
          </p:cNvSpPr>
          <p:nvPr>
            <p:ph type="title"/>
          </p:nvPr>
        </p:nvSpPr>
        <p:spPr bwMode="auto">
          <a:xfrm>
            <a:off x="746125" y="1219200"/>
            <a:ext cx="770255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latin typeface="Cambria" charset="0"/>
                <a:ea typeface="ＭＳ Ｐゴシック" charset="0"/>
                <a:cs typeface="Cambria" charset="0"/>
              </a:rPr>
              <a:t>Rubrik</a:t>
            </a:r>
            <a:endParaRPr lang="en-US" dirty="0">
              <a:latin typeface="Cambria" charset="0"/>
              <a:ea typeface="ＭＳ Ｐゴシック" charset="0"/>
              <a:cs typeface="Cambria" charset="0"/>
            </a:endParaRP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746125" y="2489200"/>
            <a:ext cx="7702550" cy="671513"/>
          </a:xfrm>
        </p:spPr>
        <p:txBody>
          <a:bodyPr/>
          <a:lstStyle/>
          <a:p>
            <a:pPr eaLnBrk="1" hangingPunct="1">
              <a:defRPr/>
            </a:pP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746125" y="3549650"/>
            <a:ext cx="7702550" cy="347663"/>
          </a:xfrm>
        </p:spPr>
        <p:txBody>
          <a:bodyPr/>
          <a:lstStyle/>
          <a:p>
            <a:pPr eaLnBrk="1" hangingPunct="1">
              <a:defRPr/>
            </a:pPr>
            <a:r>
              <a:rPr lang="sv-SE" dirty="0" smtClean="0"/>
              <a:t>Christian Hilmersson, Hans Thunberg | </a:t>
            </a:r>
            <a:r>
              <a:rPr lang="sv-SE" dirty="0" err="1" smtClean="0"/>
              <a:t>callistaenterprise.se</a:t>
            </a:r>
            <a:r>
              <a:rPr lang="sv-SE" dirty="0" smtClean="0"/>
              <a:t> | 2013-01-16</a:t>
            </a:r>
          </a:p>
          <a:p>
            <a:pPr eaLnBrk="1" hangingPunct="1"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Redirect, 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{SNYGG BILD}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086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Curl to make http requests against public data API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553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for patient related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As opposed to the public API’s, not open data API’s</a:t>
            </a:r>
          </a:p>
          <a:p>
            <a:r>
              <a:rPr lang="en-US" sz="1800" dirty="0" smtClean="0"/>
              <a:t>Strong authentication of citizens</a:t>
            </a:r>
          </a:p>
          <a:p>
            <a:pPr lvl="1"/>
            <a:r>
              <a:rPr lang="en-US" sz="1800" dirty="0" smtClean="0"/>
              <a:t>Demand from </a:t>
            </a:r>
            <a:r>
              <a:rPr lang="en-US" sz="1800" dirty="0" err="1" smtClean="0"/>
              <a:t>Datainspektionen</a:t>
            </a:r>
            <a:endParaRPr lang="en-US" sz="1800" dirty="0" smtClean="0"/>
          </a:p>
          <a:p>
            <a:pPr lvl="1"/>
            <a:r>
              <a:rPr lang="en-US" sz="1800" dirty="0" smtClean="0"/>
              <a:t>2 factor</a:t>
            </a:r>
          </a:p>
          <a:p>
            <a:r>
              <a:rPr lang="en-US" sz="1800" dirty="0" smtClean="0"/>
              <a:t>Strong authentication of API clients</a:t>
            </a:r>
          </a:p>
          <a:p>
            <a:pPr lvl="1"/>
            <a:r>
              <a:rPr lang="en-US" sz="1800" dirty="0" smtClean="0"/>
              <a:t>SSL/TLS certificate issued by trusted CA</a:t>
            </a:r>
          </a:p>
          <a:p>
            <a:pPr lvl="1"/>
            <a:r>
              <a:rPr lang="en-US" sz="1800" dirty="0" smtClean="0"/>
              <a:t>Mutual </a:t>
            </a:r>
            <a:r>
              <a:rPr lang="en-US" sz="1800" dirty="0" err="1" smtClean="0"/>
              <a:t>authenticaton</a:t>
            </a:r>
            <a:endParaRPr lang="en-US" sz="1800" dirty="0" smtClean="0"/>
          </a:p>
          <a:p>
            <a:r>
              <a:rPr lang="en-US" sz="1800" dirty="0" smtClean="0"/>
              <a:t>Strict authorization control</a:t>
            </a:r>
          </a:p>
          <a:p>
            <a:pPr lvl="1"/>
            <a:r>
              <a:rPr lang="en-US" sz="1600" dirty="0" smtClean="0"/>
              <a:t>Citizen approved </a:t>
            </a:r>
          </a:p>
          <a:p>
            <a:r>
              <a:rPr lang="en-US" sz="1800" dirty="0" smtClean="0"/>
              <a:t>So what’s the problem???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79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for patient related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ln w="38100" cmpd="sng">
            <a:solidFill>
              <a:srgbClr val="4F81BD"/>
            </a:solidFill>
          </a:ln>
        </p:spPr>
        <p:txBody>
          <a:bodyPr/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  <p:grpSp>
        <p:nvGrpSpPr>
          <p:cNvPr id="15" name="Group 14"/>
          <p:cNvGrpSpPr/>
          <p:nvPr/>
        </p:nvGrpSpPr>
        <p:grpSpPr>
          <a:xfrm>
            <a:off x="5054636" y="1894254"/>
            <a:ext cx="1291327" cy="1616036"/>
            <a:chOff x="2077058" y="2995246"/>
            <a:chExt cx="1291327" cy="16160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937000" y="4076700"/>
            <a:ext cx="35560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71600" y="4254381"/>
            <a:ext cx="1262936" cy="1435219"/>
            <a:chOff x="1371600" y="3510290"/>
            <a:chExt cx="1262936" cy="1435219"/>
          </a:xfrm>
        </p:grpSpPr>
        <p:pic>
          <p:nvPicPr>
            <p:cNvPr id="23" name="Picture 22" descr="owner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871" y="3510290"/>
              <a:ext cx="392415" cy="113282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371600" y="4668510"/>
              <a:ext cx="1262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20121212-1212</a:t>
              </a:r>
              <a:endParaRPr lang="en-US" sz="1200" dirty="0"/>
            </a:p>
          </p:txBody>
        </p:sp>
      </p:grpSp>
      <p:sp>
        <p:nvSpPr>
          <p:cNvPr id="24" name="Down Arrow 23"/>
          <p:cNvSpPr/>
          <p:nvPr/>
        </p:nvSpPr>
        <p:spPr>
          <a:xfrm>
            <a:off x="5499100" y="3510290"/>
            <a:ext cx="355600" cy="56641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02100" y="3510290"/>
            <a:ext cx="391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http://</a:t>
            </a:r>
            <a:r>
              <a:rPr lang="en-US" sz="1400" dirty="0" err="1" smtClean="0"/>
              <a:t>someurltoapi.com</a:t>
            </a:r>
            <a:r>
              <a:rPr lang="en-US" sz="1400" dirty="0" smtClean="0"/>
              <a:t>/20121212121212 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3937000" y="4775200"/>
            <a:ext cx="10668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207000" y="4775200"/>
            <a:ext cx="1011963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6413500" y="4775200"/>
            <a:ext cx="10795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cxnSp>
        <p:nvCxnSpPr>
          <p:cNvPr id="31" name="Straight Connector 30"/>
          <p:cNvCxnSpPr>
            <a:stCxn id="8" idx="2"/>
            <a:endCxn id="26" idx="0"/>
          </p:cNvCxnSpPr>
          <p:nvPr/>
        </p:nvCxnSpPr>
        <p:spPr>
          <a:xfrm flipH="1">
            <a:off x="4470400" y="4546600"/>
            <a:ext cx="12446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2"/>
            <a:endCxn id="29" idx="0"/>
          </p:cNvCxnSpPr>
          <p:nvPr/>
        </p:nvCxnSpPr>
        <p:spPr>
          <a:xfrm flipH="1">
            <a:off x="5712982" y="4546600"/>
            <a:ext cx="2018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30" idx="0"/>
          </p:cNvCxnSpPr>
          <p:nvPr/>
        </p:nvCxnSpPr>
        <p:spPr>
          <a:xfrm>
            <a:off x="5715000" y="4546600"/>
            <a:ext cx="123825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5800" y="1907727"/>
            <a:ext cx="4521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Simple solution??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Are </a:t>
            </a:r>
            <a:r>
              <a:rPr lang="en-US" sz="1400" dirty="0"/>
              <a:t>you sure 20121212-1212 </a:t>
            </a:r>
            <a:r>
              <a:rPr lang="sv-SE" sz="1400" dirty="0" err="1"/>
              <a:t>approves</a:t>
            </a:r>
            <a:r>
              <a:rPr lang="sv-SE" sz="1400" dirty="0"/>
              <a:t> </a:t>
            </a:r>
            <a:r>
              <a:rPr lang="sv-SE" sz="1400" dirty="0" err="1"/>
              <a:t>this</a:t>
            </a:r>
            <a:r>
              <a:rPr lang="en-US" sz="1400" dirty="0"/>
              <a:t> request?</a:t>
            </a:r>
          </a:p>
          <a:p>
            <a:pPr marL="0" indent="0">
              <a:buNone/>
            </a:pPr>
            <a:r>
              <a:rPr lang="en-US" sz="1400" dirty="0"/>
              <a:t>API must verify approval from the </a:t>
            </a:r>
            <a:r>
              <a:rPr lang="en-US" sz="1400" dirty="0" smtClean="0"/>
              <a:t>citizen.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Does providers of medical records trust the client application?</a:t>
            </a:r>
          </a:p>
          <a:p>
            <a:pPr marL="0" indent="0">
              <a:buNone/>
            </a:pPr>
            <a:r>
              <a:rPr lang="en-US" sz="1400" dirty="0" smtClean="0"/>
              <a:t>API must verify client applications. 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2537386" y="3884880"/>
            <a:ext cx="1056714" cy="464749"/>
          </a:xfrm>
          <a:prstGeom prst="wedgeRoundRectCallout">
            <a:avLst>
              <a:gd name="adj1" fmla="val -83839"/>
              <a:gd name="adj2" fmla="val 459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415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for patient related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 addresses these kind of issues</a:t>
            </a:r>
          </a:p>
          <a:p>
            <a:r>
              <a:rPr lang="en-US" dirty="0" smtClean="0"/>
              <a:t>Possible for the citizen to be anonymous in the app</a:t>
            </a:r>
          </a:p>
          <a:p>
            <a:pPr lvl="1"/>
            <a:r>
              <a:rPr lang="en-US" dirty="0" smtClean="0"/>
              <a:t>E.g. username </a:t>
            </a:r>
            <a:r>
              <a:rPr lang="en-US" smtClean="0"/>
              <a:t>kallekula</a:t>
            </a:r>
          </a:p>
          <a:p>
            <a:pPr lvl="1"/>
            <a:r>
              <a:rPr lang="en-US" dirty="0" smtClean="0"/>
              <a:t>But still authenticated against MVK while authorizing the client</a:t>
            </a:r>
          </a:p>
          <a:p>
            <a:r>
              <a:rPr lang="en-US" dirty="0" smtClean="0"/>
              <a:t>Twitter, Facebook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for patient related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Roles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  <p:grpSp>
        <p:nvGrpSpPr>
          <p:cNvPr id="23" name="Group 22"/>
          <p:cNvGrpSpPr/>
          <p:nvPr/>
        </p:nvGrpSpPr>
        <p:grpSpPr>
          <a:xfrm>
            <a:off x="5830551" y="2091660"/>
            <a:ext cx="990600" cy="1349971"/>
            <a:chOff x="3708400" y="2100590"/>
            <a:chExt cx="990600" cy="134997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8400" y="2547610"/>
              <a:ext cx="902951" cy="90295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45957" y="2100590"/>
              <a:ext cx="95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Resource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91201" y="3872801"/>
            <a:ext cx="1232604" cy="1337271"/>
            <a:chOff x="4303427" y="3920529"/>
            <a:chExt cx="1232604" cy="13372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5649" y="4354849"/>
              <a:ext cx="902951" cy="90295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303427" y="3920529"/>
              <a:ext cx="1232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Authorization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24858" y="2766646"/>
            <a:ext cx="1291327" cy="1616036"/>
            <a:chOff x="2077058" y="2995246"/>
            <a:chExt cx="1291327" cy="161603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717800" y="3872801"/>
            <a:ext cx="927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394200" y="3111500"/>
            <a:ext cx="1499223" cy="761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94200" y="3872801"/>
            <a:ext cx="1499223" cy="673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own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72" y="3174301"/>
            <a:ext cx="392415" cy="11328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596021" y="4230282"/>
            <a:ext cx="95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</a:t>
            </a:r>
          </a:p>
          <a:p>
            <a:r>
              <a:rPr lang="en-US" sz="1400" dirty="0" smtClean="0"/>
              <a:t>Owner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71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for patient related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Authorization code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pic>
        <p:nvPicPr>
          <p:cNvPr id="6" name="Picture 5" descr="OAuth20 authcode f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2011652"/>
            <a:ext cx="5969000" cy="35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OAuth</a:t>
            </a:r>
            <a:r>
              <a:rPr lang="en-US" dirty="0" smtClean="0"/>
              <a:t> 2.0 API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familiar with </a:t>
            </a:r>
            <a:r>
              <a:rPr lang="en-US" dirty="0" err="1" smtClean="0"/>
              <a:t>OAuth</a:t>
            </a:r>
            <a:r>
              <a:rPr lang="en-US" dirty="0" smtClean="0"/>
              <a:t> 2.0 and SDK by using a simple client letting the user authorize access.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644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Kaffe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  <p:pic>
        <p:nvPicPr>
          <p:cNvPr id="6" name="Picture 5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768600"/>
            <a:ext cx="1778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1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the app backend to handle the </a:t>
            </a:r>
            <a:r>
              <a:rPr lang="en-US" dirty="0" err="1" smtClean="0"/>
              <a:t>OAuth</a:t>
            </a:r>
            <a:r>
              <a:rPr lang="en-US" dirty="0" smtClean="0"/>
              <a:t> 2.0 integration with SDK and to provide an API for the app.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19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Hans Thunberg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Hilmersson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3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Frontend technologies</a:t>
            </a:r>
          </a:p>
          <a:p>
            <a:r>
              <a:rPr lang="en-US" dirty="0" smtClean="0"/>
              <a:t>What’s happening on the frontend</a:t>
            </a:r>
          </a:p>
          <a:p>
            <a:r>
              <a:rPr lang="en-US" dirty="0" smtClean="0"/>
              <a:t>Short intro to Backbone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76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a simple client that use the API provided by the backend. </a:t>
            </a:r>
          </a:p>
          <a:p>
            <a:r>
              <a:rPr lang="en-US" dirty="0" smtClean="0"/>
              <a:t>Login user to create a session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881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/>
              <a:t>http://</a:t>
            </a:r>
            <a:r>
              <a:rPr lang="en-US" sz="1800" dirty="0" err="1"/>
              <a:t>www.vinnova.se</a:t>
            </a:r>
            <a:r>
              <a:rPr lang="en-US" sz="1800" dirty="0" smtClean="0"/>
              <a:t>/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http://sdk.minavardkontakter.se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http://oauth.net/2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http://tools.ietf.org/html/draft-ietf-oauth-v2-31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://developers.google.com/accounts/docs/</a:t>
            </a:r>
            <a:r>
              <a:rPr lang="en-US" sz="1800" dirty="0" smtClean="0">
                <a:hlinkClick r:id="rId2"/>
              </a:rPr>
              <a:t>OAuth2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https://developers.facebook.com/docs/reference/dialogs/oauth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075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1399726"/>
            <a:ext cx="7721303" cy="4226373"/>
          </a:xfrm>
        </p:spPr>
        <p:txBody>
          <a:bodyPr/>
          <a:lstStyle/>
          <a:p>
            <a:r>
              <a:rPr lang="en-US" sz="1800" dirty="0" smtClean="0"/>
              <a:t>Practical info</a:t>
            </a:r>
          </a:p>
          <a:p>
            <a:r>
              <a:rPr lang="en-US" sz="1800" dirty="0" smtClean="0"/>
              <a:t>Introduction to SDK by VINNOVA</a:t>
            </a:r>
          </a:p>
          <a:p>
            <a:r>
              <a:rPr lang="en-US" sz="1800" dirty="0" smtClean="0"/>
              <a:t>HTTP overview</a:t>
            </a:r>
          </a:p>
          <a:p>
            <a:pPr lvl="1"/>
            <a:r>
              <a:rPr lang="en-US" sz="1800" dirty="0" smtClean="0"/>
              <a:t>Lab on public data API’s</a:t>
            </a:r>
          </a:p>
          <a:p>
            <a:r>
              <a:rPr lang="en-US" sz="1800" dirty="0" smtClean="0"/>
              <a:t>API’s for patient related information</a:t>
            </a:r>
          </a:p>
          <a:p>
            <a:pPr lvl="1"/>
            <a:r>
              <a:rPr lang="en-US" sz="1800" dirty="0" err="1" smtClean="0"/>
              <a:t>OAuth</a:t>
            </a:r>
            <a:r>
              <a:rPr lang="en-US" sz="1800" dirty="0" smtClean="0"/>
              <a:t> </a:t>
            </a:r>
            <a:r>
              <a:rPr lang="en-US" sz="1800" dirty="0" smtClean="0"/>
              <a:t>2.0, intro and lab</a:t>
            </a:r>
            <a:endParaRPr lang="en-US" sz="1800" dirty="0"/>
          </a:p>
          <a:p>
            <a:r>
              <a:rPr lang="en-US" sz="1800" dirty="0"/>
              <a:t>Building the App </a:t>
            </a:r>
          </a:p>
          <a:p>
            <a:pPr lvl="1"/>
            <a:r>
              <a:rPr lang="en-US" sz="1800" dirty="0"/>
              <a:t>Need for an app backend</a:t>
            </a:r>
          </a:p>
          <a:p>
            <a:pPr lvl="1"/>
            <a:r>
              <a:rPr lang="en-US" sz="1800" dirty="0"/>
              <a:t>Lab 4, build the app backend</a:t>
            </a:r>
          </a:p>
          <a:p>
            <a:pPr lvl="1"/>
            <a:r>
              <a:rPr lang="en-US" sz="1800" dirty="0"/>
              <a:t>Front-end development </a:t>
            </a:r>
            <a:r>
              <a:rPr lang="en-US" sz="1800" dirty="0" smtClean="0"/>
              <a:t>for </a:t>
            </a:r>
            <a:r>
              <a:rPr lang="en-US" sz="1800" dirty="0"/>
              <a:t>mobile apps, differences ?</a:t>
            </a:r>
          </a:p>
          <a:p>
            <a:pPr lvl="1"/>
            <a:r>
              <a:rPr lang="en-US" sz="1800" dirty="0"/>
              <a:t>Lab 5, Applying the app</a:t>
            </a:r>
          </a:p>
          <a:p>
            <a:endParaRPr lang="en-US" sz="1800" dirty="0"/>
          </a:p>
          <a:p>
            <a:pPr lvl="1"/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9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7" name="Picture 6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501900"/>
            <a:ext cx="1778000" cy="1854200"/>
          </a:xfrm>
          <a:prstGeom prst="rect">
            <a:avLst/>
          </a:prstGeom>
        </p:spPr>
      </p:pic>
      <p:pic>
        <p:nvPicPr>
          <p:cNvPr id="8" name="Picture 7" descr="wifi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2692987"/>
            <a:ext cx="1460500" cy="1663113"/>
          </a:xfrm>
          <a:prstGeom prst="rect">
            <a:avLst/>
          </a:prstGeom>
        </p:spPr>
      </p:pic>
      <p:pic>
        <p:nvPicPr>
          <p:cNvPr id="9" name="Picture 8" descr="symbol-sign-male-fem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768013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SDK by VINNOVA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SDK by </a:t>
            </a:r>
            <a:r>
              <a:rPr lang="en-US" dirty="0" smtClean="0">
                <a:hlinkClick r:id="rId3"/>
              </a:rPr>
              <a:t>VINNOVA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1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API’s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POST, GET, PUT, DELETE</a:t>
            </a:r>
          </a:p>
          <a:p>
            <a:pPr lvl="1"/>
            <a:r>
              <a:rPr lang="en-US" sz="1800" dirty="0" smtClean="0"/>
              <a:t>CRUD mappings based on best practices within REST community.</a:t>
            </a:r>
          </a:p>
          <a:p>
            <a:r>
              <a:rPr lang="en-US" sz="1800" dirty="0" smtClean="0"/>
              <a:t>URL</a:t>
            </a:r>
          </a:p>
          <a:p>
            <a:pPr lvl="1"/>
            <a:r>
              <a:rPr lang="en-US" sz="1800" dirty="0" smtClean="0"/>
              <a:t>Address + parameters</a:t>
            </a:r>
          </a:p>
          <a:p>
            <a:r>
              <a:rPr lang="en-US" sz="1800" dirty="0" smtClean="0"/>
              <a:t>HTTP </a:t>
            </a:r>
            <a:r>
              <a:rPr lang="en-US" sz="1800" dirty="0"/>
              <a:t>headers</a:t>
            </a:r>
          </a:p>
          <a:p>
            <a:pPr lvl="1"/>
            <a:r>
              <a:rPr lang="en-US" sz="1800" dirty="0" smtClean="0"/>
              <a:t>Accept</a:t>
            </a:r>
          </a:p>
          <a:p>
            <a:pPr lvl="1"/>
            <a:r>
              <a:rPr lang="en-US" sz="1800" dirty="0" smtClean="0"/>
              <a:t>Authorization</a:t>
            </a:r>
          </a:p>
          <a:p>
            <a:pPr lvl="1"/>
            <a:r>
              <a:rPr lang="en-US" sz="1800" dirty="0" smtClean="0"/>
              <a:t>Content-Type</a:t>
            </a:r>
          </a:p>
          <a:p>
            <a:r>
              <a:rPr lang="en-US" sz="1800" dirty="0" smtClean="0"/>
              <a:t>Payload/Content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0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HTTP-response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  <a:p>
            <a:pPr lvl="1"/>
            <a:r>
              <a:rPr lang="en-US" dirty="0" smtClean="0"/>
              <a:t>2xx, 3xx, 4xx, 5xx</a:t>
            </a:r>
          </a:p>
          <a:p>
            <a:pPr lvl="1"/>
            <a:r>
              <a:rPr lang="en-US" dirty="0" smtClean="0"/>
              <a:t>418 I’m a teapot (RFC2324)</a:t>
            </a:r>
          </a:p>
          <a:p>
            <a:pPr lvl="2"/>
            <a:r>
              <a:rPr lang="en-US" dirty="0" smtClean="0"/>
              <a:t>Hyper Text Coffee Pot Control Protocol</a:t>
            </a:r>
          </a:p>
          <a:p>
            <a:r>
              <a:rPr lang="en-US" dirty="0" smtClean="0"/>
              <a:t>HTTP Headers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sz="2400" dirty="0"/>
              <a:t>Content-</a:t>
            </a:r>
            <a:r>
              <a:rPr lang="en-US" sz="2400" dirty="0" smtClean="0"/>
              <a:t>Type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Example: Redirect, how does it work?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0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llista_PPT_mall 2010 RA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464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Callista_PPT_mall 2010 RA.pot</Template>
  <TotalTime>4002</TotalTime>
  <Words>892</Words>
  <Application>Microsoft Macintosh PowerPoint</Application>
  <PresentationFormat>On-screen Show (4:3)</PresentationFormat>
  <Paragraphs>190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Callista_PPT_mall 2010 RA</vt:lpstr>
      <vt:lpstr>Rubrik</vt:lpstr>
      <vt:lpstr>PowerPoint Presentation</vt:lpstr>
      <vt:lpstr>Agenda</vt:lpstr>
      <vt:lpstr>Practical info</vt:lpstr>
      <vt:lpstr>Introduction to SDK by VINNOVA</vt:lpstr>
      <vt:lpstr>Introduction to SDK by VINNOVA</vt:lpstr>
      <vt:lpstr>Introduction to SDK by VINNOVA</vt:lpstr>
      <vt:lpstr>HTTP overview</vt:lpstr>
      <vt:lpstr>HTTP overview</vt:lpstr>
      <vt:lpstr>HTTP overview</vt:lpstr>
      <vt:lpstr>HTTP overview</vt:lpstr>
      <vt:lpstr>API’s for patient related information</vt:lpstr>
      <vt:lpstr>API’s for patient related information</vt:lpstr>
      <vt:lpstr>API’s for patient related information</vt:lpstr>
      <vt:lpstr>API’s for patient related information</vt:lpstr>
      <vt:lpstr>API’s for patient related information</vt:lpstr>
      <vt:lpstr>Simple OAuth 2.0 API Client</vt:lpstr>
      <vt:lpstr>Kaffe</vt:lpstr>
      <vt:lpstr>Backend</vt:lpstr>
      <vt:lpstr>Frontend</vt:lpstr>
      <vt:lpstr>Frontend</vt:lpstr>
      <vt:lpstr>Links</vt:lpstr>
    </vt:vector>
  </TitlesOfParts>
  <Company>Callista Enterprise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 Forssell</dc:creator>
  <cp:lastModifiedBy>Hans Thunberg</cp:lastModifiedBy>
  <cp:revision>182</cp:revision>
  <dcterms:created xsi:type="dcterms:W3CDTF">2010-01-14T14:10:11Z</dcterms:created>
  <dcterms:modified xsi:type="dcterms:W3CDTF">2012-12-28T15:12:53Z</dcterms:modified>
</cp:coreProperties>
</file>