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2" r:id="rId4"/>
    <p:sldId id="268" r:id="rId5"/>
    <p:sldId id="263" r:id="rId6"/>
    <p:sldId id="257" r:id="rId7"/>
    <p:sldId id="258" r:id="rId8"/>
    <p:sldId id="259" r:id="rId9"/>
    <p:sldId id="261" r:id="rId10"/>
    <p:sldId id="264" r:id="rId11"/>
    <p:sldId id="266" r:id="rId12"/>
    <p:sldId id="272" r:id="rId13"/>
    <p:sldId id="273" r:id="rId14"/>
    <p:sldId id="265" r:id="rId15"/>
    <p:sldId id="267" r:id="rId16"/>
    <p:sldId id="269" r:id="rId17"/>
    <p:sldId id="271" r:id="rId18"/>
    <p:sldId id="270" r:id="rId19"/>
    <p:sldId id="274" r:id="rId20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2" autoAdjust="0"/>
    <p:restoredTop sz="74225" autoAdjust="0"/>
  </p:normalViewPr>
  <p:slideViewPr>
    <p:cSldViewPr snapToGrid="0" snapToObjects="1">
      <p:cViewPr>
        <p:scale>
          <a:sx n="100" d="100"/>
          <a:sy n="100" d="100"/>
        </p:scale>
        <p:origin x="-125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2012-12-27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2012-12-27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endParaRPr lang="en-US" baseline="0" dirty="0" smtClean="0"/>
          </a:p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1. </a:t>
            </a:r>
            <a:r>
              <a:rPr lang="en-US" baseline="0" dirty="0" err="1" smtClean="0"/>
              <a:t>Öppen</a:t>
            </a:r>
            <a:r>
              <a:rPr lang="en-US" baseline="0" dirty="0" smtClean="0"/>
              <a:t>-data-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API’er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patientbunden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testat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offentlig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 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TADA… </a:t>
            </a:r>
            <a:r>
              <a:rPr lang="en-US" baseline="0" dirty="0" err="1" smtClean="0"/>
              <a:t>vänd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blad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Visa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MEN…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Såååå</a:t>
            </a:r>
            <a:r>
              <a:rPr lang="en-US" baseline="0" dirty="0" smtClean="0"/>
              <a:t>…… OAUTH 2.0 </a:t>
            </a:r>
            <a:r>
              <a:rPr lang="en-US" baseline="0" dirty="0" err="1" smtClean="0"/>
              <a:t>nästa</a:t>
            </a:r>
            <a:r>
              <a:rPr lang="en-US" baseline="0" dirty="0" smtClean="0"/>
              <a:t>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Reaource</a:t>
            </a:r>
            <a:r>
              <a:rPr lang="en-US" dirty="0" smtClean="0"/>
              <a:t> 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äger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hela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säga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back-end </a:t>
            </a:r>
            <a:r>
              <a:rPr lang="en-US" dirty="0" err="1" smtClean="0"/>
              <a:t>och</a:t>
            </a:r>
            <a:r>
              <a:rPr lang="en-US" dirty="0" smtClean="0"/>
              <a:t> front-end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 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smtClean="0"/>
              <a:t>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smtClean="0">
                <a:solidFill>
                  <a:schemeClr val="bg1"/>
                </a:solidFill>
                <a:latin typeface="Calibri" charset="0"/>
              </a:rPr>
              <a:t>Title – edit in template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feature=player_embedded&amp;v=k5t4prfoxkg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latin typeface="Cambria" charset="0"/>
                <a:ea typeface="ＭＳ Ｐゴシック" charset="0"/>
                <a:cs typeface="Cambria" charset="0"/>
              </a:rPr>
              <a:t>Rubrik</a:t>
            </a:r>
            <a:endParaRPr lang="en-US" dirty="0">
              <a:latin typeface="Cambria" charset="0"/>
              <a:ea typeface="ＭＳ Ｐゴシック" charset="0"/>
              <a:cs typeface="Cambria" charset="0"/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As opposed to the public API’s, not open data API’s</a:t>
            </a:r>
          </a:p>
          <a:p>
            <a:r>
              <a:rPr lang="en-US" sz="1800" dirty="0" smtClean="0"/>
              <a:t>Strong 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 factor</a:t>
            </a:r>
          </a:p>
          <a:p>
            <a:r>
              <a:rPr lang="en-US" sz="1800" dirty="0" smtClean="0"/>
              <a:t>Strong authentication of API clients</a:t>
            </a:r>
          </a:p>
          <a:p>
            <a:pPr lvl="1"/>
            <a:r>
              <a:rPr lang="en-US" sz="1800" dirty="0" smtClean="0"/>
              <a:t>SSL/TLS </a:t>
            </a:r>
            <a:r>
              <a:rPr lang="en-US" sz="1800" dirty="0" smtClean="0"/>
              <a:t>certificate issued by trusted CA</a:t>
            </a:r>
            <a:endParaRPr lang="en-US" sz="1800" dirty="0" smtClean="0"/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</a:p>
          <a:p>
            <a:r>
              <a:rPr lang="en-US" sz="1800" dirty="0" smtClean="0"/>
              <a:t>So what’s the problem???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38100" cmpd="sng"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Simple solution??</a:t>
            </a:r>
          </a:p>
          <a:p>
            <a:pPr marL="0" indent="0">
              <a:buNone/>
            </a:pPr>
            <a:r>
              <a:rPr lang="en-US" sz="1800" dirty="0" smtClean="0"/>
              <a:t>Are you sure 20121212-1212 </a:t>
            </a:r>
            <a:r>
              <a:rPr lang="sv-SE" sz="1800" dirty="0" err="1" smtClean="0"/>
              <a:t>approves</a:t>
            </a:r>
            <a:r>
              <a:rPr lang="sv-SE" sz="1800" dirty="0" smtClean="0"/>
              <a:t> </a:t>
            </a:r>
            <a:r>
              <a:rPr lang="sv-SE" sz="1800" dirty="0" err="1" smtClean="0"/>
              <a:t>this</a:t>
            </a:r>
            <a:r>
              <a:rPr lang="en-US" sz="1800" dirty="0" smtClean="0"/>
              <a:t> request?</a:t>
            </a:r>
          </a:p>
          <a:p>
            <a:pPr marL="0" indent="0">
              <a:buNone/>
            </a:pPr>
            <a:r>
              <a:rPr lang="en-US" sz="1800" dirty="0" smtClean="0"/>
              <a:t>API must verify approval from the citizen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5892799" y="2743202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Certified Client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51599" y="3674536"/>
            <a:ext cx="1" cy="39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58933" y="4436535"/>
            <a:ext cx="1185333" cy="8974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</p:cNvCxnSpPr>
          <p:nvPr/>
        </p:nvCxnSpPr>
        <p:spPr>
          <a:xfrm flipV="1">
            <a:off x="6451600" y="4216403"/>
            <a:ext cx="0" cy="220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75400" y="4079015"/>
            <a:ext cx="152400" cy="1373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60068" y="3839082"/>
            <a:ext cx="198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121212-1212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40670" y="4055538"/>
            <a:ext cx="626532" cy="1141084"/>
            <a:chOff x="2963334" y="2931387"/>
            <a:chExt cx="626532" cy="114108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268133" y="3354725"/>
              <a:ext cx="0" cy="438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68133" y="3786525"/>
              <a:ext cx="220133" cy="2859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064933" y="3793071"/>
              <a:ext cx="203200" cy="237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963334" y="3354725"/>
              <a:ext cx="626532" cy="3979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064933" y="2931387"/>
              <a:ext cx="423333" cy="406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3945469" y="3170218"/>
            <a:ext cx="1439334" cy="668864"/>
          </a:xfrm>
          <a:prstGeom prst="wedgeEllipseCallout">
            <a:avLst>
              <a:gd name="adj1" fmla="val -29068"/>
              <a:gd name="adj2" fmla="val 979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8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16" name="Group 15"/>
          <p:cNvGrpSpPr/>
          <p:nvPr/>
        </p:nvGrpSpPr>
        <p:grpSpPr>
          <a:xfrm>
            <a:off x="1873394" y="3362428"/>
            <a:ext cx="953043" cy="1301544"/>
            <a:chOff x="975723" y="3327527"/>
            <a:chExt cx="953043" cy="1301544"/>
          </a:xfrm>
        </p:grpSpPr>
        <p:pic>
          <p:nvPicPr>
            <p:cNvPr id="14" name="Picture 13" descr="resource owner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023" y="3327527"/>
              <a:ext cx="618814" cy="80760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75723" y="4105851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Resource </a:t>
              </a:r>
            </a:p>
            <a:p>
              <a:r>
                <a:rPr lang="en-US" sz="1400" dirty="0" smtClean="0"/>
                <a:t>Owner 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30551" y="2091660"/>
            <a:ext cx="990600" cy="1349971"/>
            <a:chOff x="3708400" y="2100590"/>
            <a:chExt cx="990600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45957" y="2100590"/>
              <a:ext cx="95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1201" y="3872801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2766646"/>
            <a:ext cx="1291327" cy="1616036"/>
            <a:chOff x="2077058" y="2995246"/>
            <a:chExt cx="1291327" cy="16160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7100" y="3708331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299524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717800" y="3872801"/>
            <a:ext cx="927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94200" y="3111500"/>
            <a:ext cx="1499223" cy="76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94200" y="3872801"/>
            <a:ext cx="1499223" cy="673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Authorization code flow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6" name="Picture 5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11652"/>
            <a:ext cx="5969000" cy="35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for patient related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addresses these kind of issues</a:t>
            </a:r>
          </a:p>
          <a:p>
            <a:r>
              <a:rPr lang="en-US" dirty="0" smtClean="0"/>
              <a:t>Possible 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smtClean="0"/>
              <a:t>kallekula</a:t>
            </a:r>
          </a:p>
          <a:p>
            <a:pPr lvl="1"/>
            <a:r>
              <a:rPr lang="en-US" dirty="0" smtClean="0"/>
              <a:t>But still authenticated against MVK while authorizing the client</a:t>
            </a:r>
          </a:p>
          <a:p>
            <a:r>
              <a:rPr lang="en-US" dirty="0" smtClean="0"/>
              <a:t>Twitter, Facebook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OAuth</a:t>
            </a:r>
            <a:r>
              <a:rPr lang="en-US" dirty="0" smtClean="0"/>
              <a:t> 2.0 API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app backend to handle the </a:t>
            </a:r>
            <a:r>
              <a:rPr lang="en-US" dirty="0" err="1" smtClean="0"/>
              <a:t>OAuth</a:t>
            </a:r>
            <a:r>
              <a:rPr lang="en-US" dirty="0" smtClean="0"/>
              <a:t> 2.0 integration with SDK and to provide an API for the app.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</a:t>
            </a:r>
          </a:p>
          <a:p>
            <a:r>
              <a:rPr lang="en-US" dirty="0" smtClean="0"/>
              <a:t>Short intro to Backbone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a simple client that use the API provided by the backend. </a:t>
            </a:r>
          </a:p>
          <a:p>
            <a:r>
              <a:rPr lang="en-US" dirty="0" smtClean="0"/>
              <a:t>Login user to create a session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Introduction to SDK by VINNOVA</a:t>
            </a:r>
          </a:p>
          <a:p>
            <a:r>
              <a:rPr lang="en-US" sz="2000" dirty="0" smtClean="0"/>
              <a:t>HTTP overview</a:t>
            </a:r>
          </a:p>
          <a:p>
            <a:pPr lvl="1"/>
            <a:r>
              <a:rPr lang="en-US" sz="2000" dirty="0" smtClean="0"/>
              <a:t>Lab on public data API’s</a:t>
            </a:r>
          </a:p>
          <a:p>
            <a:r>
              <a:rPr lang="en-US" sz="2000" dirty="0" smtClean="0"/>
              <a:t>API’s for patient related information</a:t>
            </a:r>
          </a:p>
          <a:p>
            <a:pPr lvl="1"/>
            <a:r>
              <a:rPr lang="en-US" sz="2000" dirty="0" err="1" smtClean="0"/>
              <a:t>OAuth</a:t>
            </a:r>
            <a:r>
              <a:rPr lang="en-US" sz="2000" dirty="0" smtClean="0"/>
              <a:t> 2.0 intro</a:t>
            </a:r>
          </a:p>
          <a:p>
            <a:pPr lvl="1"/>
            <a:r>
              <a:rPr lang="en-US" sz="2000" dirty="0" smtClean="0"/>
              <a:t>Lab on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  <a:p>
            <a:pPr lvl="1"/>
            <a:r>
              <a:rPr lang="en-US" sz="2000" dirty="0" smtClean="0"/>
              <a:t>Lab 3, implement </a:t>
            </a:r>
            <a:r>
              <a:rPr lang="en-US" sz="2000" dirty="0" err="1" smtClean="0"/>
              <a:t>OAuth</a:t>
            </a:r>
            <a:r>
              <a:rPr lang="en-US" sz="2000" dirty="0" smtClean="0"/>
              <a:t> 2.0 dance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Building the App </a:t>
            </a:r>
          </a:p>
          <a:p>
            <a:pPr lvl="1"/>
            <a:r>
              <a:rPr lang="en-US" sz="2000" dirty="0" smtClean="0"/>
              <a:t>Need for an app backend</a:t>
            </a:r>
          </a:p>
          <a:p>
            <a:pPr lvl="1"/>
            <a:r>
              <a:rPr lang="en-US" sz="2000" dirty="0" smtClean="0"/>
              <a:t>Lab 4, build the app backend</a:t>
            </a:r>
          </a:p>
          <a:p>
            <a:pPr lvl="1"/>
            <a:r>
              <a:rPr lang="en-US" sz="2000" dirty="0" smtClean="0"/>
              <a:t>Front-end development fro mobile apps, differences ?</a:t>
            </a:r>
          </a:p>
          <a:p>
            <a:pPr lvl="1"/>
            <a:r>
              <a:rPr lang="en-US" sz="2000" dirty="0" smtClean="0"/>
              <a:t>Lab 5, Applying the app</a:t>
            </a:r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051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API’s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800" dirty="0" smtClean="0"/>
              <a:t>CRUD mappings based on best practices within REST community.</a:t>
            </a:r>
          </a:p>
          <a:p>
            <a:r>
              <a:rPr lang="en-US" sz="1800" dirty="0" smtClean="0"/>
              <a:t>URL</a:t>
            </a:r>
          </a:p>
          <a:p>
            <a:pPr lvl="1"/>
            <a:r>
              <a:rPr lang="en-US" sz="1800" dirty="0" smtClean="0"/>
              <a:t>Address + parameters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800" dirty="0" smtClean="0"/>
              <a:t>Accept</a:t>
            </a:r>
          </a:p>
          <a:p>
            <a:pPr lvl="1"/>
            <a:r>
              <a:rPr lang="en-US" sz="1800" dirty="0" smtClean="0"/>
              <a:t>Authorization</a:t>
            </a:r>
          </a:p>
          <a:p>
            <a:pPr lvl="1"/>
            <a:r>
              <a:rPr lang="en-US" sz="18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  <a:p>
            <a:pPr lvl="1"/>
            <a:r>
              <a:rPr lang="en-US" dirty="0" smtClean="0"/>
              <a:t>2xx, 3xx, 4xx, 5xx</a:t>
            </a:r>
          </a:p>
          <a:p>
            <a:pPr lvl="1"/>
            <a:r>
              <a:rPr lang="en-US" dirty="0" smtClean="0"/>
              <a:t>418 I’m a teapot (RFC2324)</a:t>
            </a:r>
          </a:p>
          <a:p>
            <a:pPr lvl="2"/>
            <a:r>
              <a:rPr lang="en-US" dirty="0" smtClean="0"/>
              <a:t>Hyper Text Coffee Pot Control Protocol</a:t>
            </a:r>
          </a:p>
          <a:p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sz="2400" dirty="0"/>
              <a:t>Content-</a:t>
            </a:r>
            <a:r>
              <a:rPr lang="en-US" sz="2400" dirty="0" smtClean="0"/>
              <a:t>Type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Example: Redirect, how does it work?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{SNYGG BILD}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86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</a:t>
            </a:r>
            <a:r>
              <a:rPr lang="en-US" dirty="0" smtClean="0"/>
              <a:t>requests against public data API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2442</TotalTime>
  <Words>792</Words>
  <Application>Microsoft Macintosh PowerPoint</Application>
  <PresentationFormat>On-screen Show (4:3)</PresentationFormat>
  <Paragraphs>166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Callista_PPT_mall 2010 RA</vt:lpstr>
      <vt:lpstr>Rubrik</vt:lpstr>
      <vt:lpstr>PowerPoint Presentation</vt:lpstr>
      <vt:lpstr>Agenda</vt:lpstr>
      <vt:lpstr>Agenda</vt:lpstr>
      <vt:lpstr>Introduction to SDK by VINNOVA</vt:lpstr>
      <vt:lpstr>HTTP overview</vt:lpstr>
      <vt:lpstr>HTTP overview</vt:lpstr>
      <vt:lpstr>HTTP overview</vt:lpstr>
      <vt:lpstr>HTTP overview</vt:lpstr>
      <vt:lpstr>API’s for patient related information</vt:lpstr>
      <vt:lpstr>The problem</vt:lpstr>
      <vt:lpstr>OAuth 2.0</vt:lpstr>
      <vt:lpstr>OAuth 2.0</vt:lpstr>
      <vt:lpstr>API’s for patient related information</vt:lpstr>
      <vt:lpstr>Simple OAuth 2.0 API Client</vt:lpstr>
      <vt:lpstr>Backend</vt:lpstr>
      <vt:lpstr>Frontend</vt:lpstr>
      <vt:lpstr>Frontend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142</cp:revision>
  <dcterms:created xsi:type="dcterms:W3CDTF">2010-01-14T14:10:11Z</dcterms:created>
  <dcterms:modified xsi:type="dcterms:W3CDTF">2012-12-27T13:12:44Z</dcterms:modified>
</cp:coreProperties>
</file>