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2" r:id="rId3"/>
    <p:sldId id="260" r:id="rId4"/>
    <p:sldId id="276" r:id="rId5"/>
    <p:sldId id="263" r:id="rId6"/>
    <p:sldId id="279" r:id="rId7"/>
    <p:sldId id="282" r:id="rId8"/>
    <p:sldId id="257" r:id="rId9"/>
    <p:sldId id="258" r:id="rId10"/>
    <p:sldId id="280" r:id="rId11"/>
    <p:sldId id="261" r:id="rId12"/>
    <p:sldId id="264" r:id="rId13"/>
    <p:sldId id="277" r:id="rId14"/>
    <p:sldId id="265" r:id="rId15"/>
    <p:sldId id="272" r:id="rId16"/>
    <p:sldId id="273" r:id="rId17"/>
    <p:sldId id="267" r:id="rId18"/>
    <p:sldId id="283" r:id="rId19"/>
    <p:sldId id="275" r:id="rId20"/>
    <p:sldId id="285" r:id="rId21"/>
    <p:sldId id="269" r:id="rId22"/>
    <p:sldId id="271" r:id="rId23"/>
    <p:sldId id="270" r:id="rId24"/>
    <p:sldId id="284" r:id="rId25"/>
    <p:sldId id="274" r:id="rId26"/>
  </p:sldIdLst>
  <p:sldSz cx="9144000" cy="6858000" type="screen4x3"/>
  <p:notesSz cx="6858000" cy="9144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70"/>
    <a:srgbClr val="747474"/>
    <a:srgbClr val="3A4583"/>
    <a:srgbClr val="353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3" autoAdjust="0"/>
    <p:restoredTop sz="57259" autoAdjust="0"/>
  </p:normalViewPr>
  <p:slideViewPr>
    <p:cSldViewPr snapToGrid="0" snapToObjects="1">
      <p:cViewPr>
        <p:scale>
          <a:sx n="100" d="100"/>
          <a:sy n="100" d="100"/>
        </p:scale>
        <p:origin x="-1640" y="5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A6CBE6E-6EDE-934D-975B-D0B542D6A60B}" type="datetimeFigureOut">
              <a:rPr lang="sv-SE"/>
              <a:pPr>
                <a:defRPr/>
              </a:pPr>
              <a:t>2013-01-04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5E32D65-EE93-D740-9977-DCD1041A21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05650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356C78D-D883-9F4D-BB13-CA9FF72F21C1}" type="datetimeFigureOut">
              <a:rPr lang="sv-SE"/>
              <a:pPr>
                <a:defRPr/>
              </a:pPr>
              <a:t>2013-01-04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 smtClean="0"/>
              <a:t>Click to edit Master text styles</a:t>
            </a:r>
          </a:p>
          <a:p>
            <a:pPr lvl="1"/>
            <a:r>
              <a:rPr lang="sv-SE" noProof="0" smtClean="0"/>
              <a:t>Second level</a:t>
            </a:r>
          </a:p>
          <a:p>
            <a:pPr lvl="2"/>
            <a:r>
              <a:rPr lang="sv-SE" noProof="0" smtClean="0"/>
              <a:t>Third level</a:t>
            </a:r>
          </a:p>
          <a:p>
            <a:pPr lvl="3"/>
            <a:r>
              <a:rPr lang="sv-SE" noProof="0" smtClean="0"/>
              <a:t>Fourth level</a:t>
            </a:r>
          </a:p>
          <a:p>
            <a:pPr lvl="4"/>
            <a:r>
              <a:rPr lang="sv-SE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F66423-05E2-6345-AF5A-73942C9C3A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81869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702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Resource Owner: En roll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2.0 </a:t>
            </a:r>
            <a:r>
              <a:rPr lang="en-US" dirty="0" err="1" smtClean="0"/>
              <a:t>specifikationen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pekar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användaren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äger</a:t>
            </a:r>
            <a:r>
              <a:rPr lang="en-US" dirty="0" smtClean="0"/>
              <a:t> en given </a:t>
            </a:r>
            <a:r>
              <a:rPr lang="en-US" dirty="0" err="1" smtClean="0"/>
              <a:t>resurs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Client: I </a:t>
            </a:r>
            <a:r>
              <a:rPr lang="en-US" dirty="0" err="1" smtClean="0"/>
              <a:t>OAuth</a:t>
            </a:r>
            <a:r>
              <a:rPr lang="en-US" dirty="0" smtClean="0"/>
              <a:t> 2.0-specifikationen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klienten</a:t>
            </a:r>
            <a:r>
              <a:rPr lang="en-US" dirty="0" smtClean="0"/>
              <a:t> </a:t>
            </a:r>
            <a:r>
              <a:rPr lang="en-US" dirty="0" err="1" smtClean="0"/>
              <a:t>hela</a:t>
            </a:r>
            <a:r>
              <a:rPr lang="en-US" dirty="0" smtClean="0"/>
              <a:t> </a:t>
            </a:r>
            <a:r>
              <a:rPr lang="en-US" dirty="0" err="1" smtClean="0"/>
              <a:t>tredjeparts-lösningen</a:t>
            </a:r>
            <a:r>
              <a:rPr lang="en-US" dirty="0" smtClean="0"/>
              <a:t>.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vill</a:t>
            </a:r>
            <a:r>
              <a:rPr lang="en-US" dirty="0" smtClean="0"/>
              <a:t> </a:t>
            </a:r>
            <a:r>
              <a:rPr lang="en-US" dirty="0" err="1" smtClean="0"/>
              <a:t>säga</a:t>
            </a:r>
            <a:r>
              <a:rPr lang="en-US" dirty="0" smtClean="0"/>
              <a:t> </a:t>
            </a:r>
            <a:r>
              <a:rPr lang="en-US" dirty="0" err="1" smtClean="0"/>
              <a:t>klienten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både</a:t>
            </a:r>
            <a:r>
              <a:rPr lang="en-US" dirty="0" smtClean="0"/>
              <a:t> back-end </a:t>
            </a:r>
            <a:r>
              <a:rPr lang="en-US" dirty="0" err="1" smtClean="0"/>
              <a:t>och</a:t>
            </a:r>
            <a:r>
              <a:rPr lang="en-US" dirty="0" smtClean="0"/>
              <a:t> front-end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tredjeparts-lösningen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Authorization server: En roll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2.0 </a:t>
            </a:r>
            <a:r>
              <a:rPr lang="en-US" dirty="0" err="1" smtClean="0"/>
              <a:t>specifikationen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pekar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den del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ansvarig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auktorisationsadministration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Resource server:</a:t>
            </a:r>
            <a:r>
              <a:rPr lang="en-US" baseline="0" dirty="0" smtClean="0"/>
              <a:t> En roll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OAuth</a:t>
            </a:r>
            <a:r>
              <a:rPr lang="en-US" baseline="0" dirty="0" smtClean="0"/>
              <a:t> 2.0 </a:t>
            </a:r>
            <a:r>
              <a:rPr lang="en-US" baseline="0" dirty="0" err="1" smtClean="0"/>
              <a:t>specifikationen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pekar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den del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ansvarig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resurshantering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resursutlämning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192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applikation</a:t>
            </a:r>
            <a:r>
              <a:rPr lang="en-US" dirty="0" smtClean="0"/>
              <a:t>, </a:t>
            </a:r>
            <a:r>
              <a:rPr lang="en-US" dirty="0" err="1" smtClean="0"/>
              <a:t>tex</a:t>
            </a:r>
            <a:r>
              <a:rPr lang="en-US" dirty="0" smtClean="0"/>
              <a:t> </a:t>
            </a:r>
            <a:r>
              <a:rPr lang="en-US" dirty="0" err="1" smtClean="0"/>
              <a:t>Runkeeper</a:t>
            </a:r>
            <a:r>
              <a:rPr lang="en-US" dirty="0" smtClean="0"/>
              <a:t>, </a:t>
            </a:r>
            <a:r>
              <a:rPr lang="en-US" dirty="0" err="1" smtClean="0"/>
              <a:t>som</a:t>
            </a:r>
            <a:r>
              <a:rPr lang="en-US" dirty="0" smtClean="0"/>
              <a:t> du </a:t>
            </a:r>
            <a:r>
              <a:rPr lang="en-US" dirty="0" err="1" smtClean="0"/>
              <a:t>lagt</a:t>
            </a:r>
            <a:r>
              <a:rPr lang="en-US" dirty="0" smtClean="0"/>
              <a:t> till </a:t>
            </a:r>
            <a:r>
              <a:rPr lang="en-US" dirty="0" err="1" smtClean="0"/>
              <a:t>nyligen</a:t>
            </a:r>
            <a:r>
              <a:rPr lang="en-US" dirty="0" smtClean="0"/>
              <a:t> </a:t>
            </a:r>
            <a:r>
              <a:rPr lang="en-US" dirty="0" err="1" smtClean="0"/>
              <a:t>vill</a:t>
            </a:r>
            <a:r>
              <a:rPr lang="en-US" dirty="0" smtClean="0"/>
              <a:t> </a:t>
            </a:r>
            <a:r>
              <a:rPr lang="en-US" dirty="0" err="1" smtClean="0"/>
              <a:t>komma</a:t>
            </a:r>
            <a:r>
              <a:rPr lang="en-US" dirty="0" smtClean="0"/>
              <a:t> </a:t>
            </a:r>
            <a:r>
              <a:rPr lang="en-US" dirty="0" err="1" smtClean="0"/>
              <a:t>åt</a:t>
            </a:r>
            <a:r>
              <a:rPr lang="en-US" dirty="0" smtClean="0"/>
              <a:t> information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dig. I </a:t>
            </a:r>
            <a:r>
              <a:rPr lang="en-US" baseline="0" dirty="0" err="1" smtClean="0"/>
              <a:t>applikationen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inloggad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ditt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användarnamn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just den </a:t>
            </a:r>
            <a:r>
              <a:rPr lang="en-US" baseline="0" dirty="0" err="1" smtClean="0"/>
              <a:t>applikationen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ett</a:t>
            </a:r>
            <a:r>
              <a:rPr lang="en-US" baseline="0" dirty="0" smtClean="0"/>
              <a:t> alias </a:t>
            </a:r>
            <a:r>
              <a:rPr lang="en-US" baseline="0" dirty="0" err="1" smtClean="0"/>
              <a:t>tex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kallekula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192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Kika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README I </a:t>
            </a:r>
            <a:r>
              <a:rPr lang="en-US" dirty="0" err="1" smtClean="0"/>
              <a:t>katalogen</a:t>
            </a:r>
            <a:r>
              <a:rPr lang="en-US" dirty="0" smtClean="0"/>
              <a:t> /lab2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5961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Kika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README I </a:t>
            </a:r>
            <a:r>
              <a:rPr lang="en-US" dirty="0" err="1" smtClean="0"/>
              <a:t>katalogen</a:t>
            </a:r>
            <a:r>
              <a:rPr lang="en-US" dirty="0" smtClean="0"/>
              <a:t> /lab3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8233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Vinnova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Sveriges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innovationsmyndighet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sponsrar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forskningsprojekt</a:t>
            </a:r>
            <a:r>
              <a:rPr lang="en-US" baseline="0" dirty="0" smtClean="0"/>
              <a:t>. </a:t>
            </a:r>
          </a:p>
          <a:p>
            <a:r>
              <a:rPr lang="en-US" dirty="0" err="1" smtClean="0"/>
              <a:t>Projektet</a:t>
            </a:r>
            <a:r>
              <a:rPr lang="en-US" dirty="0" smtClean="0"/>
              <a:t> </a:t>
            </a:r>
            <a:r>
              <a:rPr lang="en-US" dirty="0" err="1" smtClean="0"/>
              <a:t>drivs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SLL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ihop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Vinnova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SDKs </a:t>
            </a:r>
            <a:r>
              <a:rPr lang="en-US" baseline="0" dirty="0" err="1" smtClean="0"/>
              <a:t>syfte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tillgängliggöra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vårdinformation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invårnarna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56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APIerna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uppdelade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kategorier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="1" baseline="0" dirty="0" smtClean="0"/>
              <a:t>1. </a:t>
            </a:r>
            <a:r>
              <a:rPr lang="en-US" b="1" baseline="0" dirty="0" err="1" smtClean="0"/>
              <a:t>Öppen</a:t>
            </a:r>
            <a:r>
              <a:rPr lang="en-US" b="1" baseline="0" dirty="0" smtClean="0"/>
              <a:t>-data-</a:t>
            </a:r>
            <a:r>
              <a:rPr lang="en-US" b="1" baseline="0" dirty="0" err="1" smtClean="0"/>
              <a:t>APIer</a:t>
            </a:r>
            <a:r>
              <a:rPr lang="en-US" b="1" baseline="0" dirty="0" smtClean="0"/>
              <a:t> (</a:t>
            </a:r>
            <a:r>
              <a:rPr lang="en-US" b="1" baseline="0" dirty="0" err="1" smtClean="0"/>
              <a:t>APIer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för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offentlig</a:t>
            </a:r>
            <a:r>
              <a:rPr lang="en-US" b="1" baseline="0" dirty="0" smtClean="0"/>
              <a:t> data)</a:t>
            </a:r>
          </a:p>
          <a:p>
            <a:r>
              <a:rPr lang="en-US" baseline="0" dirty="0" smtClean="0"/>
              <a:t>	2. </a:t>
            </a:r>
            <a:r>
              <a:rPr lang="en-US" baseline="0" dirty="0" err="1" smtClean="0"/>
              <a:t>Patientdata-APIer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tredje</a:t>
            </a:r>
            <a:r>
              <a:rPr lang="en-US" baseline="0" dirty="0" smtClean="0"/>
              <a:t> part)</a:t>
            </a:r>
          </a:p>
          <a:p>
            <a:r>
              <a:rPr lang="en-US" baseline="0" dirty="0" smtClean="0"/>
              <a:t>	3. </a:t>
            </a:r>
            <a:r>
              <a:rPr lang="en-US" baseline="0" dirty="0" err="1" smtClean="0"/>
              <a:t>Vårdgivar-APIer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vårdgivare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Exempel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kontaktuppgifter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enheter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funktioner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Sveriges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kommuner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landsting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privata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vårdgivare</a:t>
            </a:r>
            <a:r>
              <a:rPr lang="en-US" baseline="0" dirty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56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APIerna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uppdelade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kategorier</a:t>
            </a:r>
            <a:endParaRPr lang="en-US" baseline="0" dirty="0" smtClean="0"/>
          </a:p>
          <a:p>
            <a:r>
              <a:rPr lang="en-US" baseline="0" dirty="0" smtClean="0"/>
              <a:t>	1. </a:t>
            </a:r>
            <a:r>
              <a:rPr lang="en-US" baseline="0" dirty="0" err="1" smtClean="0"/>
              <a:t>Öppen</a:t>
            </a:r>
            <a:r>
              <a:rPr lang="en-US" baseline="0" dirty="0" smtClean="0"/>
              <a:t>-data-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offentlig</a:t>
            </a:r>
            <a:r>
              <a:rPr lang="en-US" baseline="0" dirty="0" smtClean="0"/>
              <a:t> data)</a:t>
            </a:r>
          </a:p>
          <a:p>
            <a:r>
              <a:rPr lang="en-US" baseline="0" dirty="0" smtClean="0"/>
              <a:t>	</a:t>
            </a:r>
            <a:r>
              <a:rPr lang="en-US" b="1" baseline="0" dirty="0" smtClean="0"/>
              <a:t>2. </a:t>
            </a:r>
            <a:r>
              <a:rPr lang="en-US" b="1" baseline="0" dirty="0" err="1" smtClean="0"/>
              <a:t>Patientdata-APIer</a:t>
            </a:r>
            <a:r>
              <a:rPr lang="en-US" b="1" baseline="0" dirty="0" smtClean="0"/>
              <a:t> (</a:t>
            </a:r>
            <a:r>
              <a:rPr lang="en-US" b="1" baseline="0" dirty="0" err="1" smtClean="0"/>
              <a:t>APIer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för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patientbunden</a:t>
            </a:r>
            <a:r>
              <a:rPr lang="en-US" b="1" baseline="0" dirty="0" smtClean="0"/>
              <a:t> data </a:t>
            </a:r>
            <a:r>
              <a:rPr lang="en-US" b="1" baseline="0" dirty="0" err="1" smtClean="0"/>
              <a:t>för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tredje</a:t>
            </a:r>
            <a:r>
              <a:rPr lang="en-US" b="1" baseline="0" dirty="0" smtClean="0"/>
              <a:t> part)</a:t>
            </a:r>
          </a:p>
          <a:p>
            <a:r>
              <a:rPr lang="en-US" baseline="0" dirty="0" smtClean="0"/>
              <a:t>	3. </a:t>
            </a:r>
            <a:r>
              <a:rPr lang="en-US" baseline="0" dirty="0" err="1" smtClean="0"/>
              <a:t>Vårdgivar-APIer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vårdgivare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="0" baseline="0" dirty="0" err="1" smtClean="0"/>
              <a:t>Patientbunden</a:t>
            </a:r>
            <a:r>
              <a:rPr lang="en-US" b="0" baseline="0" dirty="0" smtClean="0"/>
              <a:t> data</a:t>
            </a:r>
          </a:p>
          <a:p>
            <a:endParaRPr lang="en-US" b="0" baseline="0" dirty="0" smtClean="0"/>
          </a:p>
          <a:p>
            <a:r>
              <a:rPr lang="en-US" b="0" baseline="0" dirty="0" err="1" smtClean="0"/>
              <a:t>Exempel</a:t>
            </a:r>
            <a:r>
              <a:rPr lang="en-US" b="0" baseline="0" dirty="0" smtClean="0"/>
              <a:t> -&gt; </a:t>
            </a:r>
            <a:r>
              <a:rPr lang="en-US" b="0" baseline="0" dirty="0" err="1" smtClean="0"/>
              <a:t>Hantera</a:t>
            </a:r>
            <a:r>
              <a:rPr lang="en-US" b="0" baseline="0" dirty="0" smtClean="0"/>
              <a:t> mina </a:t>
            </a:r>
            <a:r>
              <a:rPr lang="en-US" b="0" baseline="0" dirty="0" err="1" smtClean="0"/>
              <a:t>egna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tidbokningar</a:t>
            </a:r>
            <a:r>
              <a:rPr lang="en-US" b="0" baseline="0" dirty="0" smtClean="0"/>
              <a:t> hos </a:t>
            </a:r>
            <a:r>
              <a:rPr lang="en-US" b="0" baseline="0" dirty="0" err="1" smtClean="0"/>
              <a:t>vårdgivare</a:t>
            </a:r>
            <a:r>
              <a:rPr lang="en-US" b="0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Klicka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bilden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komma</a:t>
            </a:r>
            <a:r>
              <a:rPr lang="en-US" baseline="0" dirty="0" smtClean="0"/>
              <a:t> till SDK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visa </a:t>
            </a:r>
            <a:r>
              <a:rPr lang="en-US" baseline="0" dirty="0" err="1" smtClean="0"/>
              <a:t>kort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där</a:t>
            </a:r>
            <a:r>
              <a:rPr lang="en-US" baseline="0" dirty="0" smtClean="0"/>
              <a:t>.</a:t>
            </a:r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5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0645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Kika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README I </a:t>
            </a:r>
            <a:r>
              <a:rPr lang="en-US" dirty="0" err="1" smtClean="0"/>
              <a:t>katalogen</a:t>
            </a:r>
            <a:r>
              <a:rPr lang="en-US" dirty="0" smtClean="0"/>
              <a:t> /lab1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5091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kräver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strikt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åtkomstkontroll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skall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hamna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orätta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händer</a:t>
            </a:r>
            <a:r>
              <a:rPr lang="en-US" baseline="0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Tvåfaktorsautentisering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Krav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datainspektionen</a:t>
            </a:r>
            <a:r>
              <a:rPr lang="en-US" baseline="0" dirty="0" smtClean="0"/>
              <a:t>) </a:t>
            </a:r>
            <a:r>
              <a:rPr lang="en-US" baseline="0" dirty="0" smtClean="0"/>
              <a:t>– </a:t>
            </a:r>
            <a:r>
              <a:rPr lang="en-US" baseline="0" dirty="0" err="1" smtClean="0"/>
              <a:t>identitetskontroll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hjälp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två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skilda</a:t>
            </a:r>
            <a:r>
              <a:rPr lang="en-US" baseline="0" dirty="0" smtClean="0"/>
              <a:t> former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information, till </a:t>
            </a:r>
            <a:r>
              <a:rPr lang="en-US" baseline="0" dirty="0" err="1" smtClean="0"/>
              <a:t>exempel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lösenord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Alltså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bankomat</a:t>
            </a:r>
            <a:r>
              <a:rPr lang="en-US" baseline="0" dirty="0" smtClean="0"/>
              <a:t> med "</a:t>
            </a:r>
            <a:r>
              <a:rPr lang="en-US" baseline="0" dirty="0" err="1" smtClean="0"/>
              <a:t>något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" (</a:t>
            </a:r>
            <a:r>
              <a:rPr lang="en-US" baseline="0" dirty="0" err="1" smtClean="0"/>
              <a:t>kortet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"</a:t>
            </a:r>
            <a:r>
              <a:rPr lang="en-US" baseline="0" dirty="0" err="1" smtClean="0"/>
              <a:t>något</a:t>
            </a:r>
            <a:r>
              <a:rPr lang="en-US" baseline="0" dirty="0" smtClean="0"/>
              <a:t> man vet" (</a:t>
            </a:r>
            <a:r>
              <a:rPr lang="en-US" baseline="0" dirty="0" err="1" smtClean="0"/>
              <a:t>pinkoden</a:t>
            </a:r>
            <a:r>
              <a:rPr lang="en-US" baseline="0" dirty="0" smtClean="0"/>
              <a:t>)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Förtroende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www.minavardkontakter.se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Identifiering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inloggning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mvk</a:t>
            </a:r>
            <a:r>
              <a:rPr lang="en-US" baseline="0" dirty="0" smtClean="0"/>
              <a:t> med 2-faktorsautenticering till </a:t>
            </a:r>
            <a:r>
              <a:rPr lang="en-US" baseline="0" dirty="0" err="1" smtClean="0"/>
              <a:t>excempel</a:t>
            </a:r>
            <a:r>
              <a:rPr lang="en-US" baseline="0" dirty="0" smtClean="0"/>
              <a:t> e-leg.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Klienter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måste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identifiera</a:t>
            </a:r>
            <a:r>
              <a:rPr lang="en-US" baseline="0" dirty="0" smtClean="0"/>
              <a:t> sig med </a:t>
            </a:r>
            <a:r>
              <a:rPr lang="en-US" baseline="0" dirty="0" err="1" smtClean="0"/>
              <a:t>ett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certifikat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utfärdat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betrodd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utfärdare</a:t>
            </a:r>
            <a:r>
              <a:rPr lang="en-US" baseline="0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Auktorisation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måste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klient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får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tillgång</a:t>
            </a:r>
            <a:r>
              <a:rPr lang="en-US" baseline="0" dirty="0" smtClean="0"/>
              <a:t> till information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även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återkalla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godkännande</a:t>
            </a:r>
            <a:r>
              <a:rPr lang="en-US" baseline="0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046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naiva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approachen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betrodd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anropa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begära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den information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behövs</a:t>
            </a:r>
            <a:r>
              <a:rPr lang="en-US" baseline="0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Men,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säkert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information </a:t>
            </a:r>
            <a:r>
              <a:rPr lang="en-US" baseline="0" dirty="0" err="1" smtClean="0"/>
              <a:t>utan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?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tillit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systemet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finnas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mekanism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endast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hämta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information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godkänt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APIet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verifiera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detta</a:t>
            </a:r>
            <a:r>
              <a:rPr lang="en-US" baseline="0" dirty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1746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OAuth</a:t>
            </a:r>
            <a:r>
              <a:rPr lang="en-US" baseline="0" smtClean="0"/>
              <a:t> 2.0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046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45410" y="1219200"/>
            <a:ext cx="7702638" cy="126944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800" b="1" i="0" spc="0" baseline="0">
                <a:solidFill>
                  <a:srgbClr val="353A76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745410" y="2488645"/>
            <a:ext cx="7702638" cy="67145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Tx/>
              <a:buNone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45410" y="3549155"/>
            <a:ext cx="7702638" cy="34795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Tx/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sv-S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62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Log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7721303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87338" y="6573838"/>
            <a:ext cx="398462" cy="3222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4AA01602-B999-AA4E-80A6-B21CED3A9C3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850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7721303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84BDD29C-BFD2-9747-B383-CE0381A0F38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050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678200" y="1895027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5AB298B1-4638-724F-83FC-EB75C44695D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092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2F64312F-13C7-D949-8E02-567FC64AA41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0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Presenta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826" y="2345266"/>
            <a:ext cx="2636994" cy="161995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27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rgbClr val="2D3470"/>
          </a:solidFill>
          <a:latin typeface="Cambria Bold"/>
          <a:ea typeface="ＭＳ Ｐゴシック" pitchFamily="-111" charset="-128"/>
          <a:cs typeface="Cambria 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accounts/docs/OAuth2" TargetMode="External"/><Relationship Id="rId3" Type="http://schemas.openxmlformats.org/officeDocument/2006/relationships/hyperlink" Target="https://developers.facebook.com/docs/reference/dialogs/oauth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feature=player_embedded&amp;v=k5t4prfoxkg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://sdk.minavardkontakter.se/en/sdk-api/tidbokning/" TargetMode="External"/><Relationship Id="rId5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ubrik 1"/>
          <p:cNvSpPr>
            <a:spLocks noGrp="1"/>
          </p:cNvSpPr>
          <p:nvPr>
            <p:ph type="title"/>
          </p:nvPr>
        </p:nvSpPr>
        <p:spPr bwMode="auto">
          <a:xfrm>
            <a:off x="746125" y="1219200"/>
            <a:ext cx="7702550" cy="127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>
                <a:latin typeface="Cambria" charset="0"/>
                <a:ea typeface="ＭＳ Ｐゴシック" charset="0"/>
                <a:cs typeface="Cambria" charset="0"/>
              </a:rPr>
              <a:t>Rubrik</a:t>
            </a:r>
            <a:endParaRPr lang="en-US" dirty="0">
              <a:latin typeface="Cambria" charset="0"/>
              <a:ea typeface="ＭＳ Ｐゴシック" charset="0"/>
              <a:cs typeface="Cambria" charset="0"/>
            </a:endParaRP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746125" y="2489200"/>
            <a:ext cx="7702550" cy="671513"/>
          </a:xfrm>
        </p:spPr>
        <p:txBody>
          <a:bodyPr/>
          <a:lstStyle/>
          <a:p>
            <a:pPr eaLnBrk="1" hangingPunct="1">
              <a:defRPr/>
            </a:pP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quarter" idx="14"/>
          </p:nvPr>
        </p:nvSpPr>
        <p:spPr>
          <a:xfrm>
            <a:off x="746125" y="3549650"/>
            <a:ext cx="7702550" cy="347663"/>
          </a:xfrm>
        </p:spPr>
        <p:txBody>
          <a:bodyPr/>
          <a:lstStyle/>
          <a:p>
            <a:pPr eaLnBrk="1" hangingPunct="1">
              <a:defRPr/>
            </a:pPr>
            <a:r>
              <a:rPr lang="sv-SE" dirty="0" smtClean="0"/>
              <a:t>Christian Hilmersson, Hans Thunberg | </a:t>
            </a:r>
            <a:r>
              <a:rPr lang="sv-SE" dirty="0" err="1" smtClean="0"/>
              <a:t>callistaenterprise.se</a:t>
            </a:r>
            <a:r>
              <a:rPr lang="sv-SE" dirty="0" smtClean="0"/>
              <a:t> | 2013-01-16</a:t>
            </a:r>
          </a:p>
          <a:p>
            <a:pPr eaLnBrk="1" hangingPunct="1">
              <a:defRPr/>
            </a:pP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 Redirect, how does it work?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275938"/>
            <a:ext cx="1041400" cy="9980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7338" y="2612140"/>
            <a:ext cx="2364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Issue request from browser</a:t>
            </a:r>
          </a:p>
          <a:p>
            <a:r>
              <a:rPr lang="en-US" sz="1400" dirty="0" smtClean="0"/>
              <a:t>http://</a:t>
            </a:r>
            <a:r>
              <a:rPr lang="en-US" sz="1400" dirty="0" err="1" smtClean="0"/>
              <a:t>host.com</a:t>
            </a:r>
            <a:r>
              <a:rPr lang="en-US" sz="1400" dirty="0" smtClean="0"/>
              <a:t>/path</a:t>
            </a:r>
            <a:endParaRPr lang="en-US" sz="1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6705303" y="2013157"/>
            <a:ext cx="1165194" cy="1493919"/>
            <a:chOff x="6705303" y="2013157"/>
            <a:chExt cx="1165194" cy="149391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8503" y="2585844"/>
              <a:ext cx="961994" cy="921232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705303" y="2013157"/>
              <a:ext cx="913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h</a:t>
              </a:r>
              <a:r>
                <a:rPr lang="en-US" sz="1400" dirty="0" err="1" smtClean="0"/>
                <a:t>ost.com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67000" y="1795992"/>
            <a:ext cx="4533602" cy="2318808"/>
            <a:chOff x="2667000" y="1795992"/>
            <a:chExt cx="4533602" cy="2318808"/>
          </a:xfrm>
        </p:grpSpPr>
        <p:sp>
          <p:nvSpPr>
            <p:cNvPr id="12" name="Snip Single Corner Rectangle 11"/>
            <p:cNvSpPr/>
            <p:nvPr/>
          </p:nvSpPr>
          <p:spPr>
            <a:xfrm>
              <a:off x="2667000" y="1795992"/>
              <a:ext cx="3746500" cy="2318808"/>
            </a:xfrm>
            <a:prstGeom prst="snip1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GET /path HTTP/1.1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User-Agent: Mozilla/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5.0</a:t>
              </a: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Host: </a:t>
              </a:r>
              <a:r>
                <a:rPr lang="en-US" sz="1200" dirty="0" err="1">
                  <a:solidFill>
                    <a:schemeClr val="bg1"/>
                  </a:solidFill>
                  <a:latin typeface="Consolas"/>
                  <a:cs typeface="Consolas"/>
                </a:rPr>
                <a:t>host.com</a:t>
              </a: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pPr marL="171450" indent="-171450">
                <a:buFont typeface="Wingdings" charset="0"/>
                <a:buChar char="Ø"/>
              </a:pP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.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.....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.</a:t>
              </a:r>
            </a:p>
            <a:p>
              <a:pPr marL="171450" indent="-171450">
                <a:buFont typeface="Wingdings" charset="0"/>
                <a:buChar char="Ø"/>
              </a:pP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HTTP/1.1 302 Found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Date: Wed, 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01 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Jan 2013 20:11:48 GMT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Server: Apache/2.2.23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Location: http://</a:t>
              </a:r>
              <a:r>
                <a:rPr lang="en-US" sz="1200" dirty="0" err="1">
                  <a:solidFill>
                    <a:schemeClr val="bg1"/>
                  </a:solidFill>
                  <a:latin typeface="Consolas"/>
                  <a:cs typeface="Consolas"/>
                </a:rPr>
                <a:t>anotherhost.com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/path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......</a:t>
              </a:r>
            </a:p>
            <a:p>
              <a:pPr marL="171450" indent="-171450">
                <a:buFont typeface="Wingdings" charset="0"/>
                <a:buChar char="Ø"/>
              </a:pP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sp>
          <p:nvSpPr>
            <p:cNvPr id="16" name="Curved Left Arrow 15"/>
            <p:cNvSpPr/>
            <p:nvPr/>
          </p:nvSpPr>
          <p:spPr>
            <a:xfrm>
              <a:off x="6616402" y="2395021"/>
              <a:ext cx="584200" cy="1302876"/>
            </a:xfrm>
            <a:prstGeom prst="curved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527503" y="4337446"/>
            <a:ext cx="1521984" cy="1422486"/>
            <a:chOff x="6527503" y="4337446"/>
            <a:chExt cx="1521984" cy="142248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9600" y="4838700"/>
              <a:ext cx="961994" cy="92123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6527503" y="4337446"/>
              <a:ext cx="15219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anotherhost.com</a:t>
              </a:r>
              <a:endParaRPr lang="en-US" sz="1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667000" y="4221692"/>
            <a:ext cx="4584211" cy="2255308"/>
            <a:chOff x="2667000" y="4221692"/>
            <a:chExt cx="4584211" cy="2255308"/>
          </a:xfrm>
        </p:grpSpPr>
        <p:sp>
          <p:nvSpPr>
            <p:cNvPr id="17" name="Snip Single Corner Rectangle 16"/>
            <p:cNvSpPr/>
            <p:nvPr/>
          </p:nvSpPr>
          <p:spPr>
            <a:xfrm>
              <a:off x="2667000" y="4221692"/>
              <a:ext cx="3758902" cy="2255308"/>
            </a:xfrm>
            <a:prstGeom prst="snip1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GET /path HTTP/1.1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User-Agent: Mozilla/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5.0</a:t>
              </a: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Host: </a:t>
              </a:r>
              <a:r>
                <a:rPr lang="en-US" sz="1200" dirty="0" err="1" smtClean="0">
                  <a:solidFill>
                    <a:schemeClr val="bg1"/>
                  </a:solidFill>
                  <a:latin typeface="Consolas"/>
                  <a:cs typeface="Consolas"/>
                </a:rPr>
                <a:t>anotherhost.com</a:t>
              </a: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pPr marL="171450" indent="-171450">
                <a:buFont typeface="Wingdings" charset="0"/>
                <a:buChar char="Ø"/>
              </a:pP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.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.....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.</a:t>
              </a:r>
            </a:p>
            <a:p>
              <a:pPr marL="171450" indent="-171450">
                <a:buFont typeface="Wingdings" charset="0"/>
                <a:buChar char="Ø"/>
              </a:pP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HTTP/1.1 200 OK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Date: Wed, 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01 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Jan 2013 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20:11:49 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GMT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Server: Apache/2.2.23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Content-Type: application/</a:t>
              </a:r>
              <a:r>
                <a:rPr lang="en-US" sz="1200" dirty="0" err="1">
                  <a:solidFill>
                    <a:schemeClr val="bg1"/>
                  </a:solidFill>
                  <a:latin typeface="Consolas"/>
                  <a:cs typeface="Consolas"/>
                </a:rPr>
                <a:t>json;charset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=UTF-8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......</a:t>
              </a:r>
            </a:p>
            <a:p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pPr marL="171450" indent="-171450">
                <a:buFont typeface="Wingdings" charset="0"/>
                <a:buChar char="Ø"/>
              </a:pP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sp>
          <p:nvSpPr>
            <p:cNvPr id="21" name="Curved Left Arrow 20"/>
            <p:cNvSpPr/>
            <p:nvPr/>
          </p:nvSpPr>
          <p:spPr>
            <a:xfrm>
              <a:off x="6667011" y="4714334"/>
              <a:ext cx="584200" cy="1302876"/>
            </a:xfrm>
            <a:prstGeom prst="curved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6411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Curl to make http requests against public data API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5536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API’s containing patient related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 smtClean="0"/>
              <a:t>As opposed to the public API’s, not open data API’s</a:t>
            </a:r>
          </a:p>
          <a:p>
            <a:r>
              <a:rPr lang="en-US" sz="1800" dirty="0" smtClean="0"/>
              <a:t>Strong authentication of citizens</a:t>
            </a:r>
          </a:p>
          <a:p>
            <a:pPr lvl="1"/>
            <a:r>
              <a:rPr lang="en-US" sz="1800" dirty="0" smtClean="0"/>
              <a:t>Demand from </a:t>
            </a:r>
            <a:r>
              <a:rPr lang="en-US" sz="1800" dirty="0" err="1" smtClean="0"/>
              <a:t>Datainspektionen</a:t>
            </a:r>
            <a:endParaRPr lang="en-US" sz="1800" dirty="0" smtClean="0"/>
          </a:p>
          <a:p>
            <a:pPr lvl="1"/>
            <a:r>
              <a:rPr lang="en-US" sz="1800" dirty="0" smtClean="0"/>
              <a:t>2-factor</a:t>
            </a:r>
          </a:p>
          <a:p>
            <a:r>
              <a:rPr lang="en-US" sz="1800" dirty="0" smtClean="0"/>
              <a:t>Strong authentication of API clients</a:t>
            </a:r>
          </a:p>
          <a:p>
            <a:pPr lvl="1"/>
            <a:r>
              <a:rPr lang="en-US" sz="1800" dirty="0" smtClean="0"/>
              <a:t>SSL/TLS certificate issued by trusted CA</a:t>
            </a:r>
          </a:p>
          <a:p>
            <a:pPr lvl="1"/>
            <a:r>
              <a:rPr lang="en-US" sz="1800" dirty="0" smtClean="0"/>
              <a:t>Mutual </a:t>
            </a:r>
            <a:r>
              <a:rPr lang="en-US" sz="1800" dirty="0" err="1" smtClean="0"/>
              <a:t>authenticaton</a:t>
            </a:r>
            <a:endParaRPr lang="en-US" sz="1800" dirty="0" smtClean="0"/>
          </a:p>
          <a:p>
            <a:r>
              <a:rPr lang="en-US" sz="1800" dirty="0" smtClean="0"/>
              <a:t>Strict authorization control</a:t>
            </a:r>
          </a:p>
          <a:p>
            <a:pPr lvl="1"/>
            <a:r>
              <a:rPr lang="en-US" sz="1600" dirty="0" smtClean="0"/>
              <a:t>Citizen approved </a:t>
            </a:r>
          </a:p>
          <a:p>
            <a:r>
              <a:rPr lang="en-US" sz="1800" dirty="0" smtClean="0"/>
              <a:t>So what’s the problem???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  <p:grpSp>
        <p:nvGrpSpPr>
          <p:cNvPr id="9" name="Group 8"/>
          <p:cNvGrpSpPr/>
          <p:nvPr/>
        </p:nvGrpSpPr>
        <p:grpSpPr>
          <a:xfrm>
            <a:off x="5738976" y="2387135"/>
            <a:ext cx="2311697" cy="2315627"/>
            <a:chOff x="6246976" y="2550119"/>
            <a:chExt cx="2311697" cy="2315627"/>
          </a:xfrm>
        </p:grpSpPr>
        <p:pic>
          <p:nvPicPr>
            <p:cNvPr id="6" name="Picture 5" descr="Screen Shot 2013-01-04 at 15.31.00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976" y="2980157"/>
              <a:ext cx="800397" cy="1031281"/>
            </a:xfrm>
            <a:prstGeom prst="rect">
              <a:avLst/>
            </a:prstGeom>
          </p:spPr>
        </p:pic>
        <p:pic>
          <p:nvPicPr>
            <p:cNvPr id="7" name="Picture 6" descr="Screen Shot 2013-01-04 at 15.30.49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543" y="2550119"/>
              <a:ext cx="1372430" cy="994830"/>
            </a:xfrm>
            <a:prstGeom prst="rect">
              <a:avLst/>
            </a:prstGeom>
          </p:spPr>
        </p:pic>
        <p:pic>
          <p:nvPicPr>
            <p:cNvPr id="8" name="Picture 7" descr="Screen Shot 2013-01-04 at 15.30.37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73" y="3886200"/>
              <a:ext cx="1511300" cy="979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0791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  <p:grpSp>
        <p:nvGrpSpPr>
          <p:cNvPr id="15" name="Group 14"/>
          <p:cNvGrpSpPr/>
          <p:nvPr/>
        </p:nvGrpSpPr>
        <p:grpSpPr>
          <a:xfrm>
            <a:off x="5054636" y="1894254"/>
            <a:ext cx="1291327" cy="1616036"/>
            <a:chOff x="2077058" y="2995246"/>
            <a:chExt cx="1291327" cy="161603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7100" y="3708331"/>
              <a:ext cx="902951" cy="90295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077058" y="2995246"/>
              <a:ext cx="129132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3</a:t>
              </a:r>
              <a:r>
                <a:rPr lang="en-US" sz="1400" baseline="30000" dirty="0" smtClean="0"/>
                <a:t>rd</a:t>
              </a:r>
              <a:r>
                <a:rPr lang="en-US" sz="1400" dirty="0" smtClean="0"/>
                <a:t> party </a:t>
              </a:r>
            </a:p>
            <a:p>
              <a:pPr algn="ctr"/>
              <a:r>
                <a:rPr lang="en-US" sz="1400" dirty="0" smtClean="0"/>
                <a:t>Client</a:t>
              </a:r>
            </a:p>
            <a:p>
              <a:pPr algn="ctr"/>
              <a:r>
                <a:rPr lang="en-US" sz="1400" dirty="0" smtClean="0"/>
                <a:t> application</a:t>
              </a:r>
              <a:endParaRPr lang="en-US" sz="14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02100" y="3510290"/>
            <a:ext cx="3914165" cy="566410"/>
            <a:chOff x="4102100" y="3510290"/>
            <a:chExt cx="3914165" cy="566410"/>
          </a:xfrm>
        </p:grpSpPr>
        <p:sp>
          <p:nvSpPr>
            <p:cNvPr id="24" name="Down Arrow 23"/>
            <p:cNvSpPr/>
            <p:nvPr/>
          </p:nvSpPr>
          <p:spPr>
            <a:xfrm>
              <a:off x="5499100" y="3510290"/>
              <a:ext cx="355600" cy="56641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02100" y="3510290"/>
              <a:ext cx="39141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GET http://</a:t>
              </a:r>
              <a:r>
                <a:rPr lang="en-US" sz="1400" dirty="0" err="1" smtClean="0"/>
                <a:t>someurltoapi.com</a:t>
              </a:r>
              <a:r>
                <a:rPr lang="en-US" sz="1400" dirty="0" smtClean="0"/>
                <a:t>/20121212121212 </a:t>
              </a:r>
              <a:endParaRPr lang="en-US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37000" y="4076700"/>
            <a:ext cx="3556000" cy="1371600"/>
            <a:chOff x="3937000" y="4076700"/>
            <a:chExt cx="3556000" cy="1371600"/>
          </a:xfrm>
        </p:grpSpPr>
        <p:sp>
          <p:nvSpPr>
            <p:cNvPr id="8" name="Rectangle 7"/>
            <p:cNvSpPr/>
            <p:nvPr/>
          </p:nvSpPr>
          <p:spPr>
            <a:xfrm>
              <a:off x="3937000" y="4076700"/>
              <a:ext cx="3556000" cy="4699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API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37000" y="4775200"/>
              <a:ext cx="1066800" cy="6731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Citizens medical records</a:t>
              </a:r>
              <a:endParaRPr lang="en-US" sz="14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07000" y="4775200"/>
              <a:ext cx="1011963" cy="6731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Citizens medical records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413500" y="4775200"/>
              <a:ext cx="1079500" cy="6731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Citizens medical records</a:t>
              </a:r>
              <a:endParaRPr lang="en-US" sz="1400" dirty="0"/>
            </a:p>
          </p:txBody>
        </p:sp>
        <p:cxnSp>
          <p:nvCxnSpPr>
            <p:cNvPr id="31" name="Straight Connector 30"/>
            <p:cNvCxnSpPr>
              <a:stCxn id="8" idx="2"/>
              <a:endCxn id="26" idx="0"/>
            </p:cNvCxnSpPr>
            <p:nvPr/>
          </p:nvCxnSpPr>
          <p:spPr>
            <a:xfrm flipH="1">
              <a:off x="4470400" y="4546600"/>
              <a:ext cx="124460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8" idx="2"/>
              <a:endCxn id="29" idx="0"/>
            </p:cNvCxnSpPr>
            <p:nvPr/>
          </p:nvCxnSpPr>
          <p:spPr>
            <a:xfrm flipH="1">
              <a:off x="5712982" y="4546600"/>
              <a:ext cx="2018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8" idx="2"/>
              <a:endCxn id="30" idx="0"/>
            </p:cNvCxnSpPr>
            <p:nvPr/>
          </p:nvCxnSpPr>
          <p:spPr>
            <a:xfrm>
              <a:off x="5715000" y="4546600"/>
              <a:ext cx="123825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612900" y="2411680"/>
            <a:ext cx="2933700" cy="1435219"/>
            <a:chOff x="685800" y="2382848"/>
            <a:chExt cx="2933700" cy="1435219"/>
          </a:xfrm>
        </p:grpSpPr>
        <p:grpSp>
          <p:nvGrpSpPr>
            <p:cNvPr id="12" name="Group 11"/>
            <p:cNvGrpSpPr/>
            <p:nvPr/>
          </p:nvGrpSpPr>
          <p:grpSpPr>
            <a:xfrm>
              <a:off x="685800" y="2382848"/>
              <a:ext cx="1262936" cy="1435219"/>
              <a:chOff x="1371600" y="3510290"/>
              <a:chExt cx="1262936" cy="1435219"/>
            </a:xfrm>
          </p:grpSpPr>
          <p:pic>
            <p:nvPicPr>
              <p:cNvPr id="23" name="Picture 22" descr="owner.gi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2871" y="3510290"/>
                <a:ext cx="392415" cy="1132820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1371600" y="4668510"/>
                <a:ext cx="12629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20121212-1212</a:t>
                </a:r>
                <a:endParaRPr lang="en-US" sz="12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612900" y="2733627"/>
              <a:ext cx="20066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Are </a:t>
              </a:r>
              <a:r>
                <a:rPr lang="en-US" sz="1400" dirty="0"/>
                <a:t>you </a:t>
              </a:r>
              <a:r>
                <a:rPr lang="en-US" sz="1400" dirty="0" smtClean="0"/>
                <a:t>sure citizen </a:t>
              </a:r>
            </a:p>
            <a:p>
              <a:r>
                <a:rPr lang="sv-SE" sz="1400" dirty="0" err="1" smtClean="0"/>
                <a:t>approves</a:t>
              </a:r>
              <a:r>
                <a:rPr lang="sv-SE" sz="1400" dirty="0" smtClean="0"/>
                <a:t> </a:t>
              </a:r>
              <a:r>
                <a:rPr lang="sv-SE" sz="1400" dirty="0" err="1"/>
                <a:t>this</a:t>
              </a:r>
              <a:r>
                <a:rPr lang="en-US" sz="1400" dirty="0"/>
                <a:t> request</a:t>
              </a:r>
              <a:r>
                <a:rPr lang="en-US" sz="1400" dirty="0" smtClean="0"/>
                <a:t>?</a:t>
              </a:r>
              <a:endParaRPr lang="en-US" sz="1400" dirty="0"/>
            </a:p>
            <a:p>
              <a:pPr marL="0" indent="0">
                <a:buNone/>
              </a:pPr>
              <a:endParaRPr lang="en-US" sz="1400" dirty="0"/>
            </a:p>
            <a:p>
              <a:endParaRPr lang="en-US" sz="1400" dirty="0"/>
            </a:p>
          </p:txBody>
        </p:sp>
      </p:grpSp>
      <p:sp>
        <p:nvSpPr>
          <p:cNvPr id="28" name="Rounded Rectangular Callout 27"/>
          <p:cNvSpPr/>
          <p:nvPr/>
        </p:nvSpPr>
        <p:spPr>
          <a:xfrm>
            <a:off x="2804086" y="2010431"/>
            <a:ext cx="1056714" cy="464749"/>
          </a:xfrm>
          <a:prstGeom prst="wedgeRoundRectCallout">
            <a:avLst>
              <a:gd name="adj1" fmla="val -83839"/>
              <a:gd name="adj2" fmla="val 4591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Approved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546786" y="4443968"/>
            <a:ext cx="243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Does providers of medical records trust the client application</a:t>
            </a:r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52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2.0 addresses these kind of issues</a:t>
            </a:r>
          </a:p>
          <a:p>
            <a:r>
              <a:rPr lang="en-US" dirty="0" smtClean="0"/>
              <a:t>Possible for the citizen to be anonymous in the app</a:t>
            </a:r>
          </a:p>
          <a:p>
            <a:pPr lvl="1"/>
            <a:r>
              <a:rPr lang="en-US" dirty="0" smtClean="0"/>
              <a:t>E.g. username </a:t>
            </a:r>
            <a:r>
              <a:rPr lang="en-US" dirty="0" err="1" smtClean="0"/>
              <a:t>kallekula</a:t>
            </a:r>
            <a:endParaRPr lang="en-US" dirty="0" smtClean="0"/>
          </a:p>
          <a:p>
            <a:pPr lvl="1"/>
            <a:r>
              <a:rPr lang="en-US" dirty="0" smtClean="0"/>
              <a:t>But still authenticated as 20121212-1212 against MVK while authorizing the client</a:t>
            </a:r>
          </a:p>
          <a:p>
            <a:r>
              <a:rPr lang="en-US" dirty="0" smtClean="0"/>
              <a:t>Twitter, Facebook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01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 Roles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  <p:grpSp>
        <p:nvGrpSpPr>
          <p:cNvPr id="23" name="Group 22"/>
          <p:cNvGrpSpPr/>
          <p:nvPr/>
        </p:nvGrpSpPr>
        <p:grpSpPr>
          <a:xfrm>
            <a:off x="5830551" y="2091660"/>
            <a:ext cx="990600" cy="1349971"/>
            <a:chOff x="3708400" y="2100590"/>
            <a:chExt cx="990600" cy="134997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8400" y="2547610"/>
              <a:ext cx="902951" cy="902951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745957" y="2100590"/>
              <a:ext cx="9530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Resource</a:t>
              </a:r>
            </a:p>
            <a:p>
              <a:pPr algn="ctr"/>
              <a:r>
                <a:rPr lang="en-US" sz="1400" dirty="0" smtClean="0"/>
                <a:t>Server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91201" y="3872801"/>
            <a:ext cx="1232604" cy="1337271"/>
            <a:chOff x="4303427" y="3920529"/>
            <a:chExt cx="1232604" cy="133727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5649" y="4354849"/>
              <a:ext cx="902951" cy="90295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303427" y="3920529"/>
              <a:ext cx="12326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Authorization</a:t>
              </a:r>
            </a:p>
            <a:p>
              <a:pPr algn="ctr"/>
              <a:r>
                <a:rPr lang="en-US" sz="1400" dirty="0" smtClean="0"/>
                <a:t>Server</a:t>
              </a:r>
              <a:endParaRPr lang="en-US" sz="1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524858" y="2766646"/>
            <a:ext cx="1291327" cy="1616036"/>
            <a:chOff x="2077058" y="2995246"/>
            <a:chExt cx="1291327" cy="161603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7100" y="3708331"/>
              <a:ext cx="902951" cy="902951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2077058" y="2995246"/>
              <a:ext cx="129132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3</a:t>
              </a:r>
              <a:r>
                <a:rPr lang="en-US" sz="1400" baseline="30000" dirty="0" smtClean="0"/>
                <a:t>rd</a:t>
              </a:r>
              <a:r>
                <a:rPr lang="en-US" sz="1400" dirty="0" smtClean="0"/>
                <a:t> party </a:t>
              </a:r>
            </a:p>
            <a:p>
              <a:pPr algn="ctr"/>
              <a:r>
                <a:rPr lang="en-US" sz="1400" dirty="0" smtClean="0"/>
                <a:t>Client</a:t>
              </a:r>
            </a:p>
            <a:p>
              <a:pPr algn="ctr"/>
              <a:r>
                <a:rPr lang="en-US" sz="1400" dirty="0" smtClean="0"/>
                <a:t> application</a:t>
              </a:r>
              <a:endParaRPr lang="en-US" sz="1400" dirty="0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2717800" y="3872801"/>
            <a:ext cx="927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394200" y="3111500"/>
            <a:ext cx="1499223" cy="761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94200" y="3872801"/>
            <a:ext cx="1499223" cy="673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owner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872" y="3174301"/>
            <a:ext cx="392415" cy="113282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596021" y="4230282"/>
            <a:ext cx="95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</a:t>
            </a:r>
          </a:p>
          <a:p>
            <a:r>
              <a:rPr lang="en-US" sz="1400" dirty="0" smtClean="0"/>
              <a:t>Owner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710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 Authorization code flow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  <p:pic>
        <p:nvPicPr>
          <p:cNvPr id="6" name="Picture 5" descr="OAuth20 authcode fl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2011652"/>
            <a:ext cx="5969000" cy="350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4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Curl to make http requests against </a:t>
            </a:r>
            <a:r>
              <a:rPr lang="en-US" dirty="0" smtClean="0"/>
              <a:t>API´s containing patient related data.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644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</a:t>
            </a:r>
            <a:r>
              <a:rPr lang="en-US" dirty="0" smtClean="0"/>
              <a:t>3, Simple </a:t>
            </a:r>
            <a:r>
              <a:rPr lang="en-US" dirty="0" err="1" smtClean="0"/>
              <a:t>OAuth</a:t>
            </a:r>
            <a:r>
              <a:rPr lang="en-US" dirty="0" smtClean="0"/>
              <a:t> 2.0 API Client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Get familiar with </a:t>
            </a:r>
            <a:r>
              <a:rPr lang="en-US" dirty="0" err="1" smtClean="0"/>
              <a:t>OAuth</a:t>
            </a:r>
            <a:r>
              <a:rPr lang="en-US" dirty="0" smtClean="0"/>
              <a:t> 2.0 and SDK by using a simple client letting the user authorize access.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3325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Kaffe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  <p:pic>
        <p:nvPicPr>
          <p:cNvPr id="6" name="Picture 5" descr="kaff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0" y="2768600"/>
            <a:ext cx="17780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16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85800" y="1399726"/>
            <a:ext cx="7721303" cy="4226373"/>
          </a:xfrm>
        </p:spPr>
        <p:txBody>
          <a:bodyPr/>
          <a:lstStyle/>
          <a:p>
            <a:r>
              <a:rPr lang="en-US" sz="1800" dirty="0" smtClean="0"/>
              <a:t>Welcome</a:t>
            </a:r>
          </a:p>
          <a:p>
            <a:r>
              <a:rPr lang="en-US" sz="1800" dirty="0" smtClean="0"/>
              <a:t>Practical info</a:t>
            </a:r>
          </a:p>
          <a:p>
            <a:r>
              <a:rPr lang="en-US" sz="1800" dirty="0" smtClean="0"/>
              <a:t>Introduction to SDK by VINNOVA</a:t>
            </a:r>
          </a:p>
          <a:p>
            <a:r>
              <a:rPr lang="en-US" sz="1800" dirty="0" smtClean="0"/>
              <a:t>HTTP overview</a:t>
            </a:r>
          </a:p>
          <a:p>
            <a:pPr lvl="1"/>
            <a:r>
              <a:rPr lang="en-US" sz="1800" dirty="0" smtClean="0"/>
              <a:t>Lab on public data API’s</a:t>
            </a:r>
          </a:p>
          <a:p>
            <a:r>
              <a:rPr lang="en-US" sz="1800" dirty="0" smtClean="0"/>
              <a:t>API’s containing patient related data</a:t>
            </a:r>
          </a:p>
          <a:p>
            <a:pPr lvl="1"/>
            <a:r>
              <a:rPr lang="en-US" sz="1800" dirty="0" err="1" smtClean="0"/>
              <a:t>OAuth</a:t>
            </a:r>
            <a:r>
              <a:rPr lang="en-US" sz="1800" dirty="0" smtClean="0"/>
              <a:t> 2.0, intro and lab</a:t>
            </a:r>
            <a:endParaRPr lang="en-US" sz="1800" dirty="0"/>
          </a:p>
          <a:p>
            <a:r>
              <a:rPr lang="en-US" sz="1800" dirty="0"/>
              <a:t>Building the App </a:t>
            </a:r>
          </a:p>
          <a:p>
            <a:pPr lvl="1"/>
            <a:r>
              <a:rPr lang="en-US" sz="1800" dirty="0"/>
              <a:t>Need for an app backend</a:t>
            </a:r>
          </a:p>
          <a:p>
            <a:pPr lvl="1"/>
            <a:r>
              <a:rPr lang="en-US" sz="1800" dirty="0" smtClean="0"/>
              <a:t>Lab, </a:t>
            </a:r>
            <a:r>
              <a:rPr lang="en-US" sz="1800" dirty="0"/>
              <a:t>build the app backend</a:t>
            </a:r>
          </a:p>
          <a:p>
            <a:pPr lvl="1"/>
            <a:r>
              <a:rPr lang="en-US" sz="1800" dirty="0"/>
              <a:t>Front-end development </a:t>
            </a:r>
            <a:r>
              <a:rPr lang="en-US" sz="1800" dirty="0" smtClean="0"/>
              <a:t>for </a:t>
            </a:r>
            <a:r>
              <a:rPr lang="en-US" sz="1800" dirty="0"/>
              <a:t>mobile apps, differences ?</a:t>
            </a:r>
          </a:p>
          <a:p>
            <a:pPr lvl="1"/>
            <a:r>
              <a:rPr lang="en-US" sz="1800" dirty="0" smtClean="0"/>
              <a:t>Lab, </a:t>
            </a:r>
            <a:r>
              <a:rPr lang="en-US" sz="1800" dirty="0"/>
              <a:t>Applying the app</a:t>
            </a:r>
          </a:p>
          <a:p>
            <a:endParaRPr lang="en-US" sz="1800" dirty="0"/>
          </a:p>
          <a:p>
            <a:pPr lvl="1"/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291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the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818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the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</a:t>
            </a:r>
            <a:r>
              <a:rPr lang="en-US" dirty="0" smtClean="0"/>
              <a:t>4, backend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Complete the </a:t>
            </a:r>
            <a:r>
              <a:rPr lang="en-US" dirty="0" smtClean="0"/>
              <a:t>app backend to handle the </a:t>
            </a:r>
            <a:r>
              <a:rPr lang="en-US" dirty="0" err="1" smtClean="0"/>
              <a:t>OAuth</a:t>
            </a:r>
            <a:r>
              <a:rPr lang="en-US" dirty="0" smtClean="0"/>
              <a:t> 2.0 integration with SDK and to provide an API for the app. 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819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the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Frontend technologies</a:t>
            </a:r>
          </a:p>
          <a:p>
            <a:r>
              <a:rPr lang="en-US" dirty="0" smtClean="0"/>
              <a:t>What’s happening on the </a:t>
            </a:r>
            <a:r>
              <a:rPr lang="en-US" dirty="0" smtClean="0"/>
              <a:t>frontend?</a:t>
            </a:r>
            <a:endParaRPr lang="en-US" dirty="0" smtClean="0"/>
          </a:p>
          <a:p>
            <a:r>
              <a:rPr lang="en-US" dirty="0" smtClean="0"/>
              <a:t>Very short </a:t>
            </a:r>
            <a:r>
              <a:rPr lang="en-US" dirty="0" smtClean="0"/>
              <a:t>intro to Backbone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3766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the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</a:t>
            </a:r>
            <a:r>
              <a:rPr lang="en-US" dirty="0" smtClean="0"/>
              <a:t>5, frontend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4902199" cy="3780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Complete a </a:t>
            </a:r>
            <a:r>
              <a:rPr lang="en-US" dirty="0" smtClean="0"/>
              <a:t>simple client that use the API provided by the backend. </a:t>
            </a:r>
          </a:p>
          <a:p>
            <a:r>
              <a:rPr lang="en-US" dirty="0" smtClean="0"/>
              <a:t>Login user to create a </a:t>
            </a:r>
            <a:r>
              <a:rPr lang="en-US" dirty="0" smtClean="0"/>
              <a:t>session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  <p:pic>
        <p:nvPicPr>
          <p:cNvPr id="6" name="Picture 5" descr="Screen Shot 2013-01-04 at 14.07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476" y="1329270"/>
            <a:ext cx="2926424" cy="451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12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</a:p>
          <a:p>
            <a:r>
              <a:rPr lang="en-US" dirty="0" smtClean="0"/>
              <a:t>HTTP overview</a:t>
            </a:r>
          </a:p>
          <a:p>
            <a:r>
              <a:rPr lang="en-US" dirty="0" err="1" smtClean="0"/>
              <a:t>OAuth</a:t>
            </a:r>
            <a:r>
              <a:rPr lang="en-US" dirty="0" smtClean="0"/>
              <a:t> 2.0</a:t>
            </a:r>
          </a:p>
          <a:p>
            <a:r>
              <a:rPr lang="en-US" dirty="0" smtClean="0"/>
              <a:t>Simple application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Questions?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9221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/>
              <a:t>http://</a:t>
            </a:r>
            <a:r>
              <a:rPr lang="en-US" sz="1800" dirty="0" err="1"/>
              <a:t>www.vinnova.se</a:t>
            </a:r>
            <a:r>
              <a:rPr lang="en-US" sz="1800" dirty="0" smtClean="0"/>
              <a:t>/</a:t>
            </a: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http://sdk.minavardkontakter.se</a:t>
            </a:r>
            <a:r>
              <a:rPr lang="en-US" sz="1800" dirty="0" smtClean="0">
                <a:hlinkClick r:id="rId2"/>
              </a:rPr>
              <a:t>/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http://oauth.net/2</a:t>
            </a:r>
            <a:r>
              <a:rPr lang="en-US" sz="1800" dirty="0" smtClean="0">
                <a:hlinkClick r:id="rId2"/>
              </a:rPr>
              <a:t>/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http://tools.ietf.org/html/draft-ietf-oauth-v2-31</a:t>
            </a: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://developers.google.com/accounts/docs/</a:t>
            </a:r>
            <a:r>
              <a:rPr lang="en-US" sz="1800" dirty="0" smtClean="0">
                <a:hlinkClick r:id="rId2"/>
              </a:rPr>
              <a:t>OAuth2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https://developers.facebook.com/docs/reference/dialogs/oauth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0752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Hans Thunberg</a:t>
            </a:r>
          </a:p>
          <a:p>
            <a:r>
              <a:rPr lang="en-US" dirty="0" smtClean="0"/>
              <a:t>Christian </a:t>
            </a:r>
            <a:r>
              <a:rPr lang="en-US" dirty="0" err="1" smtClean="0"/>
              <a:t>Hilmersson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835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info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  <p:pic>
        <p:nvPicPr>
          <p:cNvPr id="7" name="Picture 6" descr="kaff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0" y="2501900"/>
            <a:ext cx="1778000" cy="1854200"/>
          </a:xfrm>
          <a:prstGeom prst="rect">
            <a:avLst/>
          </a:prstGeom>
        </p:spPr>
      </p:pic>
      <p:pic>
        <p:nvPicPr>
          <p:cNvPr id="8" name="Picture 7" descr="wifi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50" y="2692987"/>
            <a:ext cx="1460500" cy="1663113"/>
          </a:xfrm>
          <a:prstGeom prst="rect">
            <a:avLst/>
          </a:prstGeom>
        </p:spPr>
      </p:pic>
      <p:pic>
        <p:nvPicPr>
          <p:cNvPr id="9" name="Picture 8" descr="symbol-sign-male-fema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2768013"/>
            <a:ext cx="1397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05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SDK by VINNOVA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SDK by VINNOVA</a:t>
            </a:r>
            <a:endParaRPr lang="en-US" dirty="0" smtClean="0"/>
          </a:p>
          <a:p>
            <a:r>
              <a:rPr lang="en-US" dirty="0" smtClean="0"/>
              <a:t>Background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  <p:pic>
        <p:nvPicPr>
          <p:cNvPr id="6" name="Picture 5" descr="site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2933"/>
            <a:ext cx="1540933" cy="65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API’s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  <p:pic>
        <p:nvPicPr>
          <p:cNvPr id="6" name="Picture 5" descr="sit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2933"/>
            <a:ext cx="1540933" cy="654897"/>
          </a:xfrm>
          <a:prstGeom prst="rect">
            <a:avLst/>
          </a:prstGeom>
        </p:spPr>
      </p:pic>
      <p:pic>
        <p:nvPicPr>
          <p:cNvPr id="8" name="Picture 7" descr="Screen Shot 2013-01-03 at 18.57.17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981" y="1694919"/>
            <a:ext cx="5855062" cy="294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1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API’s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  <p:pic>
        <p:nvPicPr>
          <p:cNvPr id="6" name="Picture 5" descr="sit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2933"/>
            <a:ext cx="1540933" cy="654897"/>
          </a:xfrm>
          <a:prstGeom prst="rect">
            <a:avLst/>
          </a:prstGeom>
        </p:spPr>
      </p:pic>
      <p:pic>
        <p:nvPicPr>
          <p:cNvPr id="7" name="Picture 6" descr="Screen Shot 2013-01-03 at 18.57.17 2.gif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133" y="1722941"/>
            <a:ext cx="5672667" cy="306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3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HTTP-request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 smtClean="0"/>
              <a:t>POST, GET, PUT, DELETE</a:t>
            </a:r>
          </a:p>
          <a:p>
            <a:pPr lvl="1"/>
            <a:r>
              <a:rPr lang="en-US" sz="1600" dirty="0" smtClean="0"/>
              <a:t>CRUD mappings based on best practices within REST community.</a:t>
            </a:r>
          </a:p>
          <a:p>
            <a:r>
              <a:rPr lang="en-US" sz="1800" dirty="0"/>
              <a:t>URL </a:t>
            </a:r>
            <a:endParaRPr lang="en-US" sz="1800" dirty="0" smtClean="0"/>
          </a:p>
          <a:p>
            <a:pPr lvl="1"/>
            <a:r>
              <a:rPr lang="en-US" sz="1600" dirty="0" smtClean="0"/>
              <a:t>Uniform </a:t>
            </a:r>
            <a:r>
              <a:rPr lang="en-US" sz="1600" dirty="0"/>
              <a:t>Resource </a:t>
            </a:r>
            <a:r>
              <a:rPr lang="en-US" sz="1600" dirty="0" smtClean="0"/>
              <a:t>Locator </a:t>
            </a:r>
            <a:r>
              <a:rPr lang="en-US" sz="1600" dirty="0"/>
              <a:t>is used to uniquely identify a resource over the </a:t>
            </a:r>
            <a:r>
              <a:rPr lang="en-US" sz="1600" dirty="0" smtClean="0"/>
              <a:t>web</a:t>
            </a:r>
          </a:p>
          <a:p>
            <a:pPr lvl="1"/>
            <a:r>
              <a:rPr lang="en-US" sz="1600" dirty="0" smtClean="0"/>
              <a:t>Address + parameters</a:t>
            </a:r>
          </a:p>
          <a:p>
            <a:r>
              <a:rPr lang="en-US" sz="1800" dirty="0" smtClean="0"/>
              <a:t>HTTP </a:t>
            </a:r>
            <a:r>
              <a:rPr lang="en-US" sz="1800" dirty="0"/>
              <a:t>headers</a:t>
            </a:r>
          </a:p>
          <a:p>
            <a:pPr lvl="1"/>
            <a:r>
              <a:rPr lang="en-US" sz="1600" dirty="0" smtClean="0"/>
              <a:t>Accept</a:t>
            </a:r>
          </a:p>
          <a:p>
            <a:pPr lvl="1"/>
            <a:r>
              <a:rPr lang="en-US" sz="1600" dirty="0" smtClean="0"/>
              <a:t>Authorization</a:t>
            </a:r>
          </a:p>
          <a:p>
            <a:pPr lvl="1"/>
            <a:r>
              <a:rPr lang="en-US" sz="1600" dirty="0" smtClean="0"/>
              <a:t>Content-Type</a:t>
            </a:r>
          </a:p>
          <a:p>
            <a:r>
              <a:rPr lang="en-US" sz="1800" dirty="0" smtClean="0"/>
              <a:t>Payload/Content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20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HTTP-response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 smtClean="0"/>
              <a:t>Status codes</a:t>
            </a:r>
            <a:endParaRPr lang="en-US" sz="1800" dirty="0"/>
          </a:p>
          <a:p>
            <a:pPr lvl="1"/>
            <a:r>
              <a:rPr lang="en-US" sz="1600" dirty="0" smtClean="0"/>
              <a:t>2xx, 3xx, 4xx, 5xx</a:t>
            </a:r>
          </a:p>
          <a:p>
            <a:pPr lvl="1"/>
            <a:r>
              <a:rPr lang="en-US" sz="1600" dirty="0" smtClean="0"/>
              <a:t>418 I’m a teapot (RFC2324)</a:t>
            </a:r>
          </a:p>
          <a:p>
            <a:pPr lvl="2"/>
            <a:r>
              <a:rPr lang="en-US" sz="1600" dirty="0" smtClean="0"/>
              <a:t>Hyper Text Coffee Pot Control Protocol</a:t>
            </a:r>
          </a:p>
          <a:p>
            <a:r>
              <a:rPr lang="en-US" sz="1800" dirty="0" smtClean="0"/>
              <a:t>HTTP Headers</a:t>
            </a:r>
          </a:p>
          <a:p>
            <a:pPr lvl="1"/>
            <a:r>
              <a:rPr lang="en-US" sz="1600" dirty="0" smtClean="0"/>
              <a:t>Location</a:t>
            </a:r>
          </a:p>
          <a:p>
            <a:pPr lvl="1"/>
            <a:r>
              <a:rPr lang="en-US" sz="1600" dirty="0"/>
              <a:t>Content-</a:t>
            </a:r>
            <a:r>
              <a:rPr lang="en-US" sz="1600" dirty="0" smtClean="0"/>
              <a:t>Type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1800" dirty="0" smtClean="0"/>
              <a:t>Example: Redirect, how does it work?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0070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allista_PPT_mall 2010 RA">
  <a:themeElements>
    <a:clrScheme name="Custom 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4646"/>
      </a:hlink>
      <a:folHlink>
        <a:srgbClr val="46464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Callista_PPT_mall 2010 RA.pot</Template>
  <TotalTime>5767</TotalTime>
  <Words>1179</Words>
  <Application>Microsoft Macintosh PowerPoint</Application>
  <PresentationFormat>On-screen Show (4:3)</PresentationFormat>
  <Paragraphs>244</Paragraphs>
  <Slides>25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Callista_PPT_mall 2010 RA</vt:lpstr>
      <vt:lpstr>Rubrik</vt:lpstr>
      <vt:lpstr>Agenda</vt:lpstr>
      <vt:lpstr>Welcome</vt:lpstr>
      <vt:lpstr>Practical info</vt:lpstr>
      <vt:lpstr>Introduction to SDK by VINNOVA</vt:lpstr>
      <vt:lpstr>Introduction to SDK by VINNOVA</vt:lpstr>
      <vt:lpstr>Introduction to SDK by VINNOVA</vt:lpstr>
      <vt:lpstr>HTTP overview</vt:lpstr>
      <vt:lpstr>HTTP overview</vt:lpstr>
      <vt:lpstr>HTTP overview</vt:lpstr>
      <vt:lpstr>HTTP overview</vt:lpstr>
      <vt:lpstr>API’s containing patient related data</vt:lpstr>
      <vt:lpstr>API’s containing patient related data</vt:lpstr>
      <vt:lpstr>API’s containing patient related data</vt:lpstr>
      <vt:lpstr>API’s containing patient related data</vt:lpstr>
      <vt:lpstr>API’s containing patient related data</vt:lpstr>
      <vt:lpstr>API’s containing patient related data</vt:lpstr>
      <vt:lpstr>API’s containing patient related data</vt:lpstr>
      <vt:lpstr>Kaffe</vt:lpstr>
      <vt:lpstr>Building the App</vt:lpstr>
      <vt:lpstr>Building the App</vt:lpstr>
      <vt:lpstr>Building the App</vt:lpstr>
      <vt:lpstr>Building the App</vt:lpstr>
      <vt:lpstr>Summary</vt:lpstr>
      <vt:lpstr>Links</vt:lpstr>
    </vt:vector>
  </TitlesOfParts>
  <Company>Callista Enterprise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Anders Forssell</dc:creator>
  <cp:lastModifiedBy>Hans Thunberg</cp:lastModifiedBy>
  <cp:revision>278</cp:revision>
  <dcterms:created xsi:type="dcterms:W3CDTF">2010-01-14T14:10:11Z</dcterms:created>
  <dcterms:modified xsi:type="dcterms:W3CDTF">2013-01-04T15:11:48Z</dcterms:modified>
</cp:coreProperties>
</file>