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0" r:id="rId4"/>
    <p:sldId id="276" r:id="rId5"/>
    <p:sldId id="263" r:id="rId6"/>
    <p:sldId id="279" r:id="rId7"/>
    <p:sldId id="282" r:id="rId8"/>
    <p:sldId id="257" r:id="rId9"/>
    <p:sldId id="258" r:id="rId10"/>
    <p:sldId id="280" r:id="rId11"/>
    <p:sldId id="261" r:id="rId12"/>
    <p:sldId id="264" r:id="rId13"/>
    <p:sldId id="277" r:id="rId14"/>
    <p:sldId id="288" r:id="rId15"/>
    <p:sldId id="265" r:id="rId16"/>
    <p:sldId id="272" r:id="rId17"/>
    <p:sldId id="267" r:id="rId18"/>
    <p:sldId id="273" r:id="rId19"/>
    <p:sldId id="286" r:id="rId20"/>
    <p:sldId id="287" r:id="rId21"/>
    <p:sldId id="283" r:id="rId22"/>
    <p:sldId id="275" r:id="rId23"/>
    <p:sldId id="285" r:id="rId24"/>
    <p:sldId id="269" r:id="rId25"/>
    <p:sldId id="271" r:id="rId26"/>
    <p:sldId id="270" r:id="rId27"/>
    <p:sldId id="284" r:id="rId28"/>
    <p:sldId id="274" r:id="rId29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70"/>
    <a:srgbClr val="747474"/>
    <a:srgbClr val="3A4583"/>
    <a:srgbClr val="35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0118" autoAdjust="0"/>
  </p:normalViewPr>
  <p:slideViewPr>
    <p:cSldViewPr snapToGrid="0" snapToObjects="1">
      <p:cViewPr>
        <p:scale>
          <a:sx n="100" d="100"/>
          <a:sy n="100" d="100"/>
        </p:scale>
        <p:origin x="-150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6CBE6E-6EDE-934D-975B-D0B542D6A60B}" type="datetimeFigureOut">
              <a:rPr lang="sv-SE"/>
              <a:pPr>
                <a:defRPr/>
              </a:pPr>
              <a:t>2013-01-11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32D65-EE93-D740-9977-DCD1041A21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565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56C78D-D883-9F4D-BB13-CA9FF72F21C1}" type="datetimeFigureOut">
              <a:rPr lang="sv-SE"/>
              <a:pPr>
                <a:defRPr/>
              </a:pPr>
              <a:t>2013-01-11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Click to edit Master text styles</a:t>
            </a:r>
          </a:p>
          <a:p>
            <a:pPr lvl="1"/>
            <a:r>
              <a:rPr lang="sv-SE" noProof="0" smtClean="0"/>
              <a:t>Second level</a:t>
            </a:r>
          </a:p>
          <a:p>
            <a:pPr lvl="2"/>
            <a:r>
              <a:rPr lang="sv-SE" noProof="0" smtClean="0"/>
              <a:t>Third level</a:t>
            </a:r>
          </a:p>
          <a:p>
            <a:pPr lvl="3"/>
            <a:r>
              <a:rPr lang="sv-SE" noProof="0" smtClean="0"/>
              <a:t>Fourth level</a:t>
            </a:r>
          </a:p>
          <a:p>
            <a:pPr lvl="4"/>
            <a:r>
              <a:rPr lang="sv-SE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F66423-05E2-6345-AF5A-73942C9C3A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186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70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approachen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Men,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säkert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systemet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finnas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mekanism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endast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174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adresserar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möjlighet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delegera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</a:t>
            </a:r>
            <a:r>
              <a:rPr lang="en-US" baseline="0" dirty="0" smtClean="0"/>
              <a:t> till en </a:t>
            </a:r>
            <a:r>
              <a:rPr lang="en-US" baseline="0" dirty="0" err="1" smtClean="0"/>
              <a:t>tredjepartsapplikation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</a:t>
            </a:r>
            <a:r>
              <a:rPr lang="en-US" baseline="0" dirty="0" smtClean="0"/>
              <a:t> med sig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sitt</a:t>
            </a:r>
            <a:r>
              <a:rPr lang="en-US" baseline="0" dirty="0" smtClean="0"/>
              <a:t> Facebook-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integrera</a:t>
            </a:r>
            <a:r>
              <a:rPr lang="en-US" baseline="0" dirty="0" smtClean="0"/>
              <a:t> med FB.</a:t>
            </a:r>
          </a:p>
          <a:p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en token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representerar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använder</a:t>
            </a:r>
            <a:r>
              <a:rPr lang="en-US" baseline="0" dirty="0" smtClean="0"/>
              <a:t> vid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 med Facebook-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Om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-wall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wall-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tokenet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vet </a:t>
            </a:r>
            <a:r>
              <a:rPr lang="en-US" baseline="0" dirty="0" err="1" smtClean="0"/>
              <a:t>då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vilken</a:t>
            </a:r>
            <a:r>
              <a:rPr lang="en-US" baseline="0" dirty="0" smtClean="0"/>
              <a:t> wall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hör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tokenet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Oauth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möjlighet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frikoppla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identiteten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identeten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tredjepartsapplikationen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tredjepartarn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tidbokningar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hämtar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facebook-fallet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riktigt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eftersom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också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</a:t>
            </a:r>
            <a:r>
              <a:rPr lang="en-US" baseline="0" dirty="0" smtClean="0"/>
              <a:t> token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personinformation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FB.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adresserar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problem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möjlighet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delegera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</a:t>
            </a:r>
            <a:r>
              <a:rPr lang="en-US" baseline="0" dirty="0" smtClean="0"/>
              <a:t> till en </a:t>
            </a:r>
            <a:r>
              <a:rPr lang="en-US" baseline="0" dirty="0" err="1" smtClean="0"/>
              <a:t>tredjepartsapplikation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dela</a:t>
            </a:r>
            <a:r>
              <a:rPr lang="en-US" baseline="0" dirty="0" smtClean="0"/>
              <a:t> med sig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sitt</a:t>
            </a:r>
            <a:r>
              <a:rPr lang="en-US" baseline="0" dirty="0" smtClean="0"/>
              <a:t> Facebook-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integrera</a:t>
            </a:r>
            <a:r>
              <a:rPr lang="en-US" baseline="0" dirty="0" smtClean="0"/>
              <a:t> med FB.</a:t>
            </a:r>
          </a:p>
          <a:p>
            <a:r>
              <a:rPr lang="en-US" baseline="0" dirty="0" err="1" smtClean="0"/>
              <a:t>Runkeeper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en token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representerar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använder</a:t>
            </a:r>
            <a:r>
              <a:rPr lang="en-US" baseline="0" dirty="0" smtClean="0"/>
              <a:t> vid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 med Facebook-</a:t>
            </a:r>
            <a:r>
              <a:rPr lang="en-US" baseline="0" dirty="0" err="1" smtClean="0"/>
              <a:t>APIet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Om 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-wall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anropar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posta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wall-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tokenet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vet </a:t>
            </a:r>
            <a:r>
              <a:rPr lang="en-US" baseline="0" dirty="0" err="1" smtClean="0"/>
              <a:t>då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vilken</a:t>
            </a:r>
            <a:r>
              <a:rPr lang="en-US" baseline="0" dirty="0" smtClean="0"/>
              <a:t> wall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hör</a:t>
            </a:r>
            <a:r>
              <a:rPr lang="en-US" baseline="0" dirty="0" smtClean="0"/>
              <a:t> till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tokenet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Oauth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möjlighet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frikoppla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identiteten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identeten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tredjepartsapplikationen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tredjepartarn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vems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tidbokningar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hämtar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facebook-fallet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riktigt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eftersom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också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</a:t>
            </a:r>
            <a:r>
              <a:rPr lang="en-US" baseline="0" dirty="0" smtClean="0"/>
              <a:t> token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hämta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personinformation</a:t>
            </a:r>
            <a:r>
              <a:rPr lang="en-US" baseline="0" dirty="0" smtClean="0"/>
              <a:t>, men </a:t>
            </a:r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gjort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FB.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User: -&gt;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inget</a:t>
            </a:r>
            <a:r>
              <a:rPr lang="en-US" dirty="0" smtClean="0"/>
              <a:t> med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göra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enkelt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användare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loggar</a:t>
            </a:r>
            <a:r>
              <a:rPr lang="en-US" baseline="0" dirty="0" smtClean="0"/>
              <a:t> in med I </a:t>
            </a:r>
            <a:r>
              <a:rPr lang="en-US" baseline="0" dirty="0" err="1" smtClean="0"/>
              <a:t>applikationen</a:t>
            </a:r>
            <a:endParaRPr lang="en-US" dirty="0" smtClean="0"/>
          </a:p>
          <a:p>
            <a:r>
              <a:rPr lang="en-US" dirty="0" smtClean="0"/>
              <a:t>Resource </a:t>
            </a:r>
            <a:r>
              <a:rPr lang="en-US" dirty="0" smtClean="0"/>
              <a:t>Owner: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ägaren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dirty="0" smtClean="0"/>
              <a:t> en given </a:t>
            </a:r>
            <a:r>
              <a:rPr lang="en-US" dirty="0" err="1" smtClean="0"/>
              <a:t>resurs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Client: I </a:t>
            </a:r>
            <a:r>
              <a:rPr lang="en-US" dirty="0" err="1" smtClean="0"/>
              <a:t>OAuth</a:t>
            </a:r>
            <a:r>
              <a:rPr lang="en-US" dirty="0" smtClean="0"/>
              <a:t> 2.0-specifikationen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den del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tredjeparts-lösningen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kommunicerar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resurs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auktorisations-servern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Authorization server: En roll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</a:t>
            </a:r>
            <a:r>
              <a:rPr lang="en-US" dirty="0" err="1" smtClean="0"/>
              <a:t>specifikationen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pekar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den del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ansvarig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auktorisationsadministration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Resource server:</a:t>
            </a:r>
            <a:r>
              <a:rPr lang="en-US" baseline="0" dirty="0" smtClean="0"/>
              <a:t> En roll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specifikationen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den del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ansvarig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resurshantering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resursutlämning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applikation</a:t>
            </a:r>
            <a:r>
              <a:rPr lang="en-US" dirty="0" smtClean="0"/>
              <a:t>, </a:t>
            </a:r>
            <a:r>
              <a:rPr lang="en-US" dirty="0" err="1" smtClean="0"/>
              <a:t>tex</a:t>
            </a:r>
            <a:r>
              <a:rPr lang="en-US" dirty="0" smtClean="0"/>
              <a:t> </a:t>
            </a:r>
            <a:r>
              <a:rPr lang="en-US" dirty="0" err="1" smtClean="0"/>
              <a:t>Runkeeper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du </a:t>
            </a:r>
            <a:r>
              <a:rPr lang="en-US" dirty="0" err="1" smtClean="0"/>
              <a:t>lagt</a:t>
            </a:r>
            <a:r>
              <a:rPr lang="en-US" dirty="0" smtClean="0"/>
              <a:t> till </a:t>
            </a:r>
            <a:r>
              <a:rPr lang="en-US" dirty="0" err="1" smtClean="0"/>
              <a:t>nyligen</a:t>
            </a:r>
            <a:r>
              <a:rPr lang="en-US" dirty="0" smtClean="0"/>
              <a:t> </a:t>
            </a:r>
            <a:r>
              <a:rPr lang="en-US" dirty="0" err="1" smtClean="0"/>
              <a:t>vill</a:t>
            </a:r>
            <a:r>
              <a:rPr lang="en-US" dirty="0" smtClean="0"/>
              <a:t> </a:t>
            </a:r>
            <a:r>
              <a:rPr lang="en-US" dirty="0" err="1" smtClean="0"/>
              <a:t>komma</a:t>
            </a:r>
            <a:r>
              <a:rPr lang="en-US" dirty="0" smtClean="0"/>
              <a:t> </a:t>
            </a:r>
            <a:r>
              <a:rPr lang="en-US" dirty="0" err="1" smtClean="0"/>
              <a:t>åt</a:t>
            </a:r>
            <a:r>
              <a:rPr lang="en-US" dirty="0" smtClean="0"/>
              <a:t> 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 </a:t>
            </a:r>
            <a:r>
              <a:rPr lang="en-US" baseline="0" dirty="0" err="1" smtClean="0"/>
              <a:t>eller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namn</a:t>
            </a:r>
            <a:r>
              <a:rPr lang="en-US" baseline="0" dirty="0" smtClean="0"/>
              <a:t>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Facebook. </a:t>
            </a:r>
          </a:p>
          <a:p>
            <a:r>
              <a:rPr lang="en-US" baseline="0" dirty="0" smtClean="0"/>
              <a:t>I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Runkeeper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inloggad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ditt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användarnamn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just den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alias </a:t>
            </a:r>
            <a:r>
              <a:rPr lang="en-US" baseline="0" dirty="0" err="1" smtClean="0"/>
              <a:t>tex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kallekula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Du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behöver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applikationen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</a:t>
            </a:r>
            <a:r>
              <a:rPr lang="en-US" baseline="0" dirty="0" smtClean="0"/>
              <a:t> information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dig.</a:t>
            </a:r>
          </a:p>
          <a:p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skickad</a:t>
            </a:r>
            <a:r>
              <a:rPr lang="en-US" baseline="0" dirty="0" smtClean="0"/>
              <a:t> till Facebook,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logga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begäran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192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Response type </a:t>
            </a:r>
            <a:r>
              <a:rPr lang="en-US" b="0" dirty="0" smtClean="0"/>
              <a:t>-&gt; Fast till Code, </a:t>
            </a:r>
            <a:r>
              <a:rPr lang="en-US" b="0" dirty="0" err="1" smtClean="0"/>
              <a:t>för</a:t>
            </a:r>
            <a:r>
              <a:rPr lang="en-US" b="0" dirty="0" smtClean="0"/>
              <a:t> </a:t>
            </a:r>
            <a:r>
              <a:rPr lang="en-US" b="0" dirty="0" err="1" smtClean="0"/>
              <a:t>att</a:t>
            </a:r>
            <a:r>
              <a:rPr lang="en-US" b="0" dirty="0" smtClean="0"/>
              <a:t> </a:t>
            </a:r>
            <a:r>
              <a:rPr lang="en-US" b="0" dirty="0" err="1" smtClean="0"/>
              <a:t>säga</a:t>
            </a:r>
            <a:r>
              <a:rPr lang="en-US" b="0" dirty="0" smtClean="0"/>
              <a:t> till authorization server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vilket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flöde</a:t>
            </a:r>
            <a:r>
              <a:rPr lang="en-US" b="0" baseline="0" dirty="0" smtClean="0"/>
              <a:t> vi </a:t>
            </a:r>
            <a:r>
              <a:rPr lang="en-US" b="0" baseline="0" dirty="0" err="1" smtClean="0"/>
              <a:t>vill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använda</a:t>
            </a:r>
            <a:r>
              <a:rPr lang="en-US" b="0" baseline="0" dirty="0" smtClean="0"/>
              <a:t>, I </a:t>
            </a:r>
            <a:r>
              <a:rPr lang="en-US" b="0" baseline="0" dirty="0" err="1" smtClean="0"/>
              <a:t>detta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fallet</a:t>
            </a:r>
            <a:r>
              <a:rPr lang="en-US" b="0" baseline="0" dirty="0" smtClean="0"/>
              <a:t> authorization code flow.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1" dirty="0" smtClean="0"/>
              <a:t>Client ID</a:t>
            </a:r>
            <a:r>
              <a:rPr lang="en-US" dirty="0" smtClean="0"/>
              <a:t> -&gt;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klienter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använder</a:t>
            </a:r>
            <a:r>
              <a:rPr lang="en-US" dirty="0" smtClean="0"/>
              <a:t> </a:t>
            </a:r>
            <a:r>
              <a:rPr lang="en-US" dirty="0" err="1" smtClean="0"/>
              <a:t>API:et</a:t>
            </a:r>
            <a:r>
              <a:rPr lang="en-US" dirty="0" smtClean="0"/>
              <a:t> </a:t>
            </a:r>
            <a:r>
              <a:rPr lang="en-US" dirty="0" err="1" smtClean="0"/>
              <a:t>behöver</a:t>
            </a:r>
            <a:r>
              <a:rPr lang="en-US" dirty="0" smtClean="0"/>
              <a:t> </a:t>
            </a:r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unikt</a:t>
            </a:r>
            <a:r>
              <a:rPr lang="en-US" dirty="0" smtClean="0"/>
              <a:t> </a:t>
            </a:r>
            <a:r>
              <a:rPr lang="en-US" dirty="0" err="1" smtClean="0"/>
              <a:t>klient</a:t>
            </a:r>
            <a:r>
              <a:rPr lang="en-US" dirty="0" smtClean="0"/>
              <a:t>-id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kopplat</a:t>
            </a:r>
            <a:r>
              <a:rPr lang="en-US" dirty="0" smtClean="0"/>
              <a:t> till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godkänt</a:t>
            </a:r>
            <a:r>
              <a:rPr lang="en-US" dirty="0" smtClean="0"/>
              <a:t> </a:t>
            </a:r>
            <a:r>
              <a:rPr lang="en-US" dirty="0" err="1" smtClean="0"/>
              <a:t>klientcertifikat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 (</a:t>
            </a:r>
            <a:r>
              <a:rPr lang="en-US" dirty="0" err="1" smtClean="0"/>
              <a:t>omfattning</a:t>
            </a:r>
            <a:r>
              <a:rPr lang="en-US" dirty="0" smtClean="0"/>
              <a:t>) -&gt; </a:t>
            </a:r>
            <a:r>
              <a:rPr lang="en-US" dirty="0" err="1" smtClean="0"/>
              <a:t>Parametern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omfattning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begäran</a:t>
            </a:r>
            <a:r>
              <a:rPr lang="en-US" dirty="0" smtClean="0"/>
              <a:t> </a:t>
            </a:r>
            <a:r>
              <a:rPr lang="en-US" dirty="0" err="1" smtClean="0"/>
              <a:t>skickas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kommaseparerad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privilegiekoder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en-US" dirty="0" err="1" smtClean="0"/>
              <a:t>Exempel</a:t>
            </a:r>
            <a:r>
              <a:rPr lang="en-US" dirty="0" smtClean="0"/>
              <a:t>: scope=CRM_SCHEDULING_READ,CRM_SCHEDULING_WRITE</a:t>
            </a:r>
          </a:p>
          <a:p>
            <a:endParaRPr lang="en-US" dirty="0" smtClean="0"/>
          </a:p>
          <a:p>
            <a:r>
              <a:rPr lang="en-US" b="1" dirty="0" smtClean="0"/>
              <a:t>State</a:t>
            </a:r>
            <a:r>
              <a:rPr lang="en-US" dirty="0" smtClean="0"/>
              <a:t> -&gt; </a:t>
            </a:r>
            <a:r>
              <a:rPr lang="en-US" dirty="0" err="1" smtClean="0"/>
              <a:t>Klienttillståndet</a:t>
            </a:r>
            <a:r>
              <a:rPr lang="en-US" dirty="0" smtClean="0"/>
              <a:t> </a:t>
            </a:r>
            <a:r>
              <a:rPr lang="en-US" dirty="0" err="1" smtClean="0"/>
              <a:t>finns</a:t>
            </a:r>
            <a:r>
              <a:rPr lang="en-US" dirty="0" smtClean="0"/>
              <a:t> med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skydd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vissa</a:t>
            </a:r>
            <a:r>
              <a:rPr lang="en-US" dirty="0" smtClean="0"/>
              <a:t> </a:t>
            </a:r>
            <a:r>
              <a:rPr lang="en-US" dirty="0" err="1" smtClean="0"/>
              <a:t>typer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attacker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en </a:t>
            </a:r>
            <a:r>
              <a:rPr lang="en-US" dirty="0" err="1" smtClean="0"/>
              <a:t>slumpgenererad</a:t>
            </a:r>
            <a:r>
              <a:rPr lang="en-US" dirty="0" smtClean="0"/>
              <a:t> </a:t>
            </a:r>
            <a:r>
              <a:rPr lang="en-US" dirty="0" err="1" smtClean="0"/>
              <a:t>sträng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per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endast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</a:t>
            </a:r>
            <a:r>
              <a:rPr lang="en-US" dirty="0" err="1" smtClean="0"/>
              <a:t>känner</a:t>
            </a:r>
            <a:r>
              <a:rPr lang="en-US" dirty="0" smtClean="0"/>
              <a:t> till. </a:t>
            </a:r>
            <a:r>
              <a:rPr lang="en-US" dirty="0" err="1" smtClean="0"/>
              <a:t>Tillståndet</a:t>
            </a:r>
            <a:r>
              <a:rPr lang="en-US" dirty="0" smtClean="0"/>
              <a:t> </a:t>
            </a:r>
            <a:r>
              <a:rPr lang="en-US" dirty="0" err="1" smtClean="0"/>
              <a:t>måste</a:t>
            </a:r>
            <a:r>
              <a:rPr lang="en-US" dirty="0" smtClean="0"/>
              <a:t> </a:t>
            </a:r>
            <a:r>
              <a:rPr lang="en-US" dirty="0" err="1" smtClean="0"/>
              <a:t>sparas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klienten</a:t>
            </a:r>
            <a:r>
              <a:rPr lang="en-US" dirty="0" smtClean="0"/>
              <a:t> tills </a:t>
            </a:r>
            <a:r>
              <a:rPr lang="en-US" dirty="0" err="1" smtClean="0"/>
              <a:t>dess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tillbaka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auktorisationsdialogen</a:t>
            </a:r>
            <a:r>
              <a:rPr lang="en-US" dirty="0" smtClean="0"/>
              <a:t> </a:t>
            </a:r>
            <a:r>
              <a:rPr lang="en-US" dirty="0" err="1" smtClean="0"/>
              <a:t>eftersom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då</a:t>
            </a:r>
            <a:r>
              <a:rPr lang="en-US" dirty="0" smtClean="0"/>
              <a:t> </a:t>
            </a:r>
            <a:r>
              <a:rPr lang="en-US" dirty="0" err="1" smtClean="0"/>
              <a:t>skall</a:t>
            </a:r>
            <a:r>
              <a:rPr lang="en-US" dirty="0" smtClean="0"/>
              <a:t> </a:t>
            </a:r>
            <a:r>
              <a:rPr lang="en-US" dirty="0" err="1" smtClean="0"/>
              <a:t>matchas</a:t>
            </a:r>
            <a:r>
              <a:rPr lang="en-US" dirty="0" smtClean="0"/>
              <a:t> mot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tillståndsvärde</a:t>
            </a:r>
            <a:r>
              <a:rPr lang="en-US" dirty="0" smtClean="0"/>
              <a:t> </a:t>
            </a:r>
            <a:r>
              <a:rPr lang="en-US" dirty="0" err="1" smtClean="0"/>
              <a:t>användaren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med sig </a:t>
            </a:r>
            <a:r>
              <a:rPr lang="en-US" dirty="0" err="1" smtClean="0"/>
              <a:t>tillbaka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Redirect URI </a:t>
            </a:r>
            <a:r>
              <a:rPr lang="en-US" b="0" dirty="0" smtClean="0"/>
              <a:t>-&gt; Den URL 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 err="1" smtClean="0"/>
              <a:t>klientsystemet</a:t>
            </a:r>
            <a:r>
              <a:rPr lang="en-US" b="0" dirty="0" smtClean="0"/>
              <a:t>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användarens</a:t>
            </a:r>
            <a:r>
              <a:rPr lang="en-US" b="0" dirty="0" smtClean="0"/>
              <a:t> </a:t>
            </a:r>
            <a:r>
              <a:rPr lang="en-US" b="0" dirty="0" err="1" smtClean="0"/>
              <a:t>användaragent</a:t>
            </a:r>
            <a:r>
              <a:rPr lang="en-US" b="0" dirty="0" smtClean="0"/>
              <a:t> </a:t>
            </a:r>
            <a:r>
              <a:rPr lang="en-US" b="0" dirty="0" err="1" smtClean="0"/>
              <a:t>skall</a:t>
            </a:r>
            <a:r>
              <a:rPr lang="en-US" b="0" dirty="0" smtClean="0"/>
              <a:t> </a:t>
            </a:r>
            <a:r>
              <a:rPr lang="en-US" b="0" dirty="0" err="1" smtClean="0"/>
              <a:t>skickas</a:t>
            </a:r>
            <a:r>
              <a:rPr lang="en-US" b="0" dirty="0" smtClean="0"/>
              <a:t> till </a:t>
            </a:r>
            <a:r>
              <a:rPr lang="en-US" b="0" dirty="0" err="1" smtClean="0"/>
              <a:t>efter</a:t>
            </a:r>
            <a:r>
              <a:rPr lang="en-US" b="0" dirty="0" smtClean="0"/>
              <a:t> </a:t>
            </a:r>
            <a:r>
              <a:rPr lang="en-US" b="0" dirty="0" err="1" smtClean="0"/>
              <a:t>godkännandeprocessen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0914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</a:t>
            </a:r>
            <a:r>
              <a:rPr lang="en-US" dirty="0" err="1" smtClean="0"/>
              <a:t>Startat</a:t>
            </a:r>
            <a:r>
              <a:rPr lang="en-US" baseline="0" dirty="0" smtClean="0"/>
              <a:t> lab3/solution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961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233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415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Vinnova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innovationsmyndighet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sponsrar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forskningsprojekt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Projektet</a:t>
            </a:r>
            <a:r>
              <a:rPr lang="en-US" dirty="0" smtClean="0"/>
              <a:t> </a:t>
            </a:r>
            <a:r>
              <a:rPr lang="en-US" dirty="0" err="1" smtClean="0"/>
              <a:t>drivs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SLL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ihop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Vinnova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SDKs </a:t>
            </a:r>
            <a:r>
              <a:rPr lang="en-US" baseline="0" dirty="0" err="1" smtClean="0"/>
              <a:t>syfte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tillgängliggöra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vårdinformation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invårnarna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förbättrad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sammanhållen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insyn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vårdflöden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ökar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patientenskunskap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engagemang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trygghet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pågående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vårdprocesser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Cross Origin Resource Sharing</a:t>
            </a:r>
            <a:r>
              <a:rPr lang="en-US" b="1" baseline="0" dirty="0" smtClean="0"/>
              <a:t> (</a:t>
            </a:r>
            <a:r>
              <a:rPr lang="en-US" b="1" dirty="0" smtClean="0"/>
              <a:t>CORS)</a:t>
            </a:r>
            <a:r>
              <a:rPr lang="en-US" dirty="0" smtClean="0"/>
              <a:t> -&gt; Spring Security,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method=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"OPTIONS”,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för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hantera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så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att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klienten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kan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anropa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app backend.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73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uppdelade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kategorier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1. </a:t>
            </a:r>
            <a:r>
              <a:rPr lang="en-US" b="1" baseline="0" dirty="0" err="1" smtClean="0"/>
              <a:t>Öppen</a:t>
            </a:r>
            <a:r>
              <a:rPr lang="en-US" b="1" baseline="0" dirty="0" smtClean="0"/>
              <a:t>-data-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offentlig</a:t>
            </a:r>
            <a:r>
              <a:rPr lang="en-US" b="1" baseline="0" dirty="0" smtClean="0"/>
              <a:t> data)</a:t>
            </a:r>
          </a:p>
          <a:p>
            <a:r>
              <a:rPr lang="en-US" baseline="0" dirty="0" smtClean="0"/>
              <a:t>	2. </a:t>
            </a:r>
            <a:r>
              <a:rPr lang="en-US" baseline="0" dirty="0" err="1" smtClean="0"/>
              <a:t>Patientdata-APIer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tredje</a:t>
            </a:r>
            <a:r>
              <a:rPr lang="en-US" baseline="0" dirty="0" smtClean="0"/>
              <a:t> part)</a:t>
            </a:r>
          </a:p>
          <a:p>
            <a:r>
              <a:rPr lang="en-US" baseline="0" dirty="0" smtClean="0"/>
              <a:t>	3. </a:t>
            </a:r>
            <a:r>
              <a:rPr lang="en-US" baseline="0" dirty="0" err="1" smtClean="0"/>
              <a:t>Vårdgivar-APIer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ännu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öppna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kontaktuppgifter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enheter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Sveriges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kommuner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landsting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vårdgivare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2. </a:t>
            </a:r>
            <a:r>
              <a:rPr lang="en-US" b="1" baseline="0" dirty="0" err="1" smtClean="0"/>
              <a:t>Patientdata-APIer</a:t>
            </a:r>
            <a:r>
              <a:rPr lang="en-US" b="1" baseline="0" dirty="0" smtClean="0"/>
              <a:t> (</a:t>
            </a:r>
            <a:r>
              <a:rPr lang="en-US" b="1" baseline="0" dirty="0" err="1" smtClean="0"/>
              <a:t>APIer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patientbunden</a:t>
            </a:r>
            <a:r>
              <a:rPr lang="en-US" b="1" baseline="0" dirty="0" smtClean="0"/>
              <a:t> data </a:t>
            </a:r>
            <a:r>
              <a:rPr lang="en-US" b="1" baseline="0" dirty="0" err="1" smtClean="0"/>
              <a:t>för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tredje</a:t>
            </a:r>
            <a:r>
              <a:rPr lang="en-US" b="1" baseline="0" dirty="0" smtClean="0"/>
              <a:t> part)</a:t>
            </a:r>
            <a:endParaRPr lang="en-US" b="0" baseline="0" dirty="0" smtClean="0"/>
          </a:p>
          <a:p>
            <a:r>
              <a:rPr lang="en-US" b="0" baseline="0" dirty="0" err="1" smtClean="0"/>
              <a:t>Exempe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patiendata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apier</a:t>
            </a:r>
            <a:r>
              <a:rPr lang="en-US" b="0" baseline="0" dirty="0" smtClean="0"/>
              <a:t> -&gt; </a:t>
            </a:r>
            <a:r>
              <a:rPr lang="en-US" b="0" baseline="0" dirty="0" err="1" smtClean="0"/>
              <a:t>Hantera</a:t>
            </a:r>
            <a:r>
              <a:rPr lang="en-US" b="0" baseline="0" dirty="0" smtClean="0"/>
              <a:t> mina </a:t>
            </a:r>
            <a:r>
              <a:rPr lang="en-US" b="0" baseline="0" dirty="0" err="1" smtClean="0"/>
              <a:t>egna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tidbokningar</a:t>
            </a:r>
            <a:r>
              <a:rPr lang="en-US" b="0" baseline="0" dirty="0" smtClean="0"/>
              <a:t> hos </a:t>
            </a:r>
            <a:r>
              <a:rPr lang="en-US" b="0" baseline="0" dirty="0" err="1" smtClean="0"/>
              <a:t>vårdgivare</a:t>
            </a:r>
            <a:r>
              <a:rPr lang="en-US" b="0" baseline="0" dirty="0" smtClean="0"/>
              <a:t>.</a:t>
            </a:r>
            <a:endParaRPr lang="en-US" baseline="0" dirty="0" smtClean="0"/>
          </a:p>
          <a:p>
            <a:r>
              <a:rPr lang="en-US" baseline="0" dirty="0" err="1" smtClean="0"/>
              <a:t>Klicka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komma</a:t>
            </a:r>
            <a:r>
              <a:rPr lang="en-US" baseline="0" dirty="0" smtClean="0"/>
              <a:t> till SDK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visa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där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Bokmärk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labbar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08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en URL </a:t>
            </a:r>
            <a:r>
              <a:rPr lang="en-US" baseline="0" dirty="0" err="1" smtClean="0"/>
              <a:t>vilken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efterfrågas</a:t>
            </a:r>
            <a:endParaRPr lang="en-US" baseline="0" dirty="0" smtClean="0"/>
          </a:p>
          <a:p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restbaserat</a:t>
            </a:r>
            <a:r>
              <a:rPr lang="en-US" baseline="0" dirty="0" smtClean="0"/>
              <a:t> API med CRUD </a:t>
            </a:r>
            <a:r>
              <a:rPr lang="en-US" baseline="0" dirty="0" err="1" smtClean="0"/>
              <a:t>ansats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9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2xx</a:t>
            </a:r>
            <a:r>
              <a:rPr lang="en-US" baseline="0" dirty="0" smtClean="0"/>
              <a:t> = request </a:t>
            </a:r>
            <a:r>
              <a:rPr lang="en-US" baseline="0" dirty="0" err="1" smtClean="0"/>
              <a:t>gick</a:t>
            </a:r>
            <a:r>
              <a:rPr lang="en-US" baseline="0" dirty="0" smtClean="0"/>
              <a:t> bra</a:t>
            </a:r>
          </a:p>
          <a:p>
            <a:r>
              <a:rPr lang="en-US" baseline="0" dirty="0" smtClean="0"/>
              <a:t>3xx = redirection </a:t>
            </a:r>
            <a:r>
              <a:rPr lang="en-US" baseline="0" dirty="0" err="1" smtClean="0"/>
              <a:t>koder</a:t>
            </a:r>
            <a:endParaRPr lang="en-US" baseline="0" dirty="0" smtClean="0"/>
          </a:p>
          <a:p>
            <a:r>
              <a:rPr lang="en-US" baseline="0" dirty="0" smtClean="0"/>
              <a:t>4xx = client error</a:t>
            </a:r>
          </a:p>
          <a:p>
            <a:r>
              <a:rPr lang="en-US" baseline="0" dirty="0" smtClean="0"/>
              <a:t>5xx = server </a:t>
            </a:r>
            <a:r>
              <a:rPr lang="en-US" baseline="0" dirty="0" err="1" smtClean="0"/>
              <a:t>fel</a:t>
            </a:r>
            <a:endParaRPr lang="en-US" baseline="0" dirty="0" smtClean="0"/>
          </a:p>
          <a:p>
            <a:r>
              <a:rPr lang="en-US" baseline="0" dirty="0" smtClean="0"/>
              <a:t>418 -&gt; </a:t>
            </a:r>
            <a:r>
              <a:rPr lang="en-US" baseline="0" dirty="0" err="1" smtClean="0"/>
              <a:t>Aprilskämt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IETF 1998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792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HTTP response status code 302 Found is a common way of performing a redirection.</a:t>
            </a:r>
          </a:p>
          <a:p>
            <a:r>
              <a:rPr lang="en-US" dirty="0" smtClean="0"/>
              <a:t>An HTTP response with this status code will additionally provide a URL in the Location header field. </a:t>
            </a:r>
          </a:p>
          <a:p>
            <a:r>
              <a:rPr lang="en-US" dirty="0" smtClean="0"/>
              <a:t>The User Agent (e.g. a web browser) is invited by a response with this code to make a second, otherwise identical, request, to the new URL specified in the Location field. </a:t>
            </a:r>
          </a:p>
          <a:p>
            <a:r>
              <a:rPr lang="en-US" dirty="0" smtClean="0"/>
              <a:t>The HTTP/1.0 specification (RFC 1945) defines this code, and gives it the description phrase "Moved Temporarily”.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64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README I </a:t>
            </a:r>
            <a:r>
              <a:rPr lang="en-US" dirty="0" err="1" smtClean="0"/>
              <a:t>katalogen</a:t>
            </a:r>
            <a:r>
              <a:rPr lang="en-US" dirty="0" smtClean="0"/>
              <a:t> /lab1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509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patientbunden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kräver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strikt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åtkomstkontroll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skall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orätta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Tvåfaktorsautentisering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Krav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datainspektionen</a:t>
            </a:r>
            <a:r>
              <a:rPr lang="en-US" baseline="0" dirty="0" smtClean="0"/>
              <a:t>) – </a:t>
            </a:r>
            <a:r>
              <a:rPr lang="en-US" baseline="0" dirty="0" err="1" smtClean="0"/>
              <a:t>identitetskontroll</a:t>
            </a:r>
            <a:r>
              <a:rPr lang="en-US" baseline="0" dirty="0" smtClean="0"/>
              <a:t> med </a:t>
            </a:r>
            <a:r>
              <a:rPr lang="en-US" baseline="0" dirty="0" err="1" smtClean="0"/>
              <a:t>hjälp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två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skilda</a:t>
            </a:r>
            <a:r>
              <a:rPr lang="en-US" baseline="0" dirty="0" smtClean="0"/>
              <a:t> former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information, till </a:t>
            </a:r>
            <a:r>
              <a:rPr lang="en-US" baseline="0" dirty="0" err="1" smtClean="0"/>
              <a:t>exempel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lösenord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Alltså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bankomat</a:t>
            </a:r>
            <a:r>
              <a:rPr lang="en-US" baseline="0" dirty="0" smtClean="0"/>
              <a:t> med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" (</a:t>
            </a:r>
            <a:r>
              <a:rPr lang="en-US" baseline="0" dirty="0" err="1" smtClean="0"/>
              <a:t>kortet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"</a:t>
            </a:r>
            <a:r>
              <a:rPr lang="en-US" baseline="0" dirty="0" err="1" smtClean="0"/>
              <a:t>något</a:t>
            </a:r>
            <a:r>
              <a:rPr lang="en-US" baseline="0" dirty="0" smtClean="0"/>
              <a:t> man vet" (</a:t>
            </a:r>
            <a:r>
              <a:rPr lang="en-US" baseline="0" dirty="0" err="1" smtClean="0"/>
              <a:t>pinkoden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Förtroende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för</a:t>
            </a:r>
            <a:r>
              <a:rPr lang="en-US" baseline="0" dirty="0" smtClean="0"/>
              <a:t> </a:t>
            </a:r>
            <a:r>
              <a:rPr lang="en-US" baseline="0" smtClean="0"/>
              <a:t>invånare 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www.minavardkontakter.se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Identifiering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inloggning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mvk</a:t>
            </a:r>
            <a:r>
              <a:rPr lang="en-US" baseline="0" dirty="0" smtClean="0"/>
              <a:t> med 2-faktorsautenticering till </a:t>
            </a:r>
            <a:r>
              <a:rPr lang="en-US" baseline="0" dirty="0" err="1" smtClean="0"/>
              <a:t>excempel</a:t>
            </a:r>
            <a:r>
              <a:rPr lang="en-US" baseline="0" dirty="0" smtClean="0"/>
              <a:t> e-leg.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Klienter</a:t>
            </a:r>
            <a:r>
              <a:rPr lang="en-US" baseline="0" dirty="0" smtClean="0"/>
              <a:t> (app server)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identifiera</a:t>
            </a:r>
            <a:r>
              <a:rPr lang="en-US" baseline="0" dirty="0" smtClean="0"/>
              <a:t> sig med </a:t>
            </a:r>
            <a:r>
              <a:rPr lang="en-US" baseline="0" dirty="0" err="1" smtClean="0"/>
              <a:t>ett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certifikat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betrodd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utfärdare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Tillit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Auktorisation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Invånaren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måste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klient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tillgång</a:t>
            </a:r>
            <a:r>
              <a:rPr lang="en-US" baseline="0" dirty="0" smtClean="0"/>
              <a:t> till information </a:t>
            </a:r>
            <a:r>
              <a:rPr lang="en-US" baseline="0" dirty="0" err="1" smtClean="0"/>
              <a:t>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återkalla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godkännande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F66423-05E2-6345-AF5A-73942C9C3A7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4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5410" y="1219200"/>
            <a:ext cx="7702638" cy="126944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800" b="1" i="0" spc="0" baseline="0">
                <a:solidFill>
                  <a:srgbClr val="353A76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45410" y="2488645"/>
            <a:ext cx="7702638" cy="67145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5410" y="3549155"/>
            <a:ext cx="7702638" cy="3479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FontTx/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Healthcare API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tutorial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98462" cy="3222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AA01602-B999-AA4E-80A6-B21CED3A9C3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85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Healthcare API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tutorial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7721303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84BDD29C-BFD2-9747-B383-CE0381A0F38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5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Healthcare API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tutorial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678200" y="1895027"/>
            <a:ext cx="3780000" cy="37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buFont typeface="Calibri" pitchFamily="34" charset="0"/>
              <a:buChar char="»"/>
              <a:defRPr sz="2000"/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5AB298B1-4638-724F-83FC-EB75C44695D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2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4800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© 2011 Callista Enterprise |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www.callistaenterprise.se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5689600"/>
            <a:ext cx="13747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1850" y="6591300"/>
            <a:ext cx="3408363" cy="252413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v-SE" sz="1100" dirty="0" smtClean="0">
                <a:solidFill>
                  <a:schemeClr val="bg1"/>
                </a:solidFill>
                <a:latin typeface="Calibri" charset="0"/>
              </a:rPr>
              <a:t>Healthcare API </a:t>
            </a:r>
            <a:r>
              <a:rPr lang="sv-SE" sz="1100" dirty="0" err="1" smtClean="0">
                <a:solidFill>
                  <a:schemeClr val="bg1"/>
                </a:solidFill>
                <a:latin typeface="Calibri" charset="0"/>
              </a:rPr>
              <a:t>tutorial</a:t>
            </a: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sv-SE" sz="1100" dirty="0" smtClean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570920"/>
            <a:ext cx="7772400" cy="7583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spc="0">
                <a:solidFill>
                  <a:srgbClr val="3A4583"/>
                </a:solidFill>
                <a:latin typeface="Cambria"/>
                <a:cs typeface="Cambria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5800" y="1329270"/>
            <a:ext cx="7772400" cy="3656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87338" y="6573838"/>
            <a:ext cx="365125" cy="2841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2F64312F-13C7-D949-8E02-567FC64AA41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0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26" y="2345266"/>
            <a:ext cx="2636994" cy="161995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27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rgbClr val="2D3470"/>
          </a:solidFill>
          <a:latin typeface="Cambria Bold"/>
          <a:ea typeface="ＭＳ Ｐゴシック" pitchFamily="-111" charset="-128"/>
          <a:cs typeface="Cambria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2D3470"/>
          </a:solidFill>
          <a:latin typeface="Cambria Bold" pitchFamily="18" charset="0"/>
          <a:ea typeface="ＭＳ Ｐゴシック" pitchFamily="-111" charset="-128"/>
          <a:cs typeface="Cambria Bold" pitchFamily="18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accounts/docs/OAuth2" TargetMode="External"/><Relationship Id="rId3" Type="http://schemas.openxmlformats.org/officeDocument/2006/relationships/hyperlink" Target="https://developers.facebook.com/docs/reference/dialogs/oaut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dk.minavardkontakter.se/sv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://sdk.minavardkontakter.se/en/sdk-api/tidbokning/" TargetMode="External"/><Relationship Id="rId5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ubrik 1"/>
          <p:cNvSpPr>
            <a:spLocks noGrp="1"/>
          </p:cNvSpPr>
          <p:nvPr>
            <p:ph type="title"/>
          </p:nvPr>
        </p:nvSpPr>
        <p:spPr bwMode="auto">
          <a:xfrm>
            <a:off x="746125" y="1219200"/>
            <a:ext cx="7702550" cy="127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mbria" charset="0"/>
                <a:ea typeface="ＭＳ Ｐゴシック" charset="0"/>
                <a:cs typeface="Cambria" charset="0"/>
              </a:rPr>
              <a:t>Building apps against Swedish healthcare API’s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746125" y="2489200"/>
            <a:ext cx="7702550" cy="671513"/>
          </a:xfrm>
        </p:spPr>
        <p:txBody>
          <a:bodyPr/>
          <a:lstStyle/>
          <a:p>
            <a:pPr eaLnBrk="1" hangingPunct="1">
              <a:defRPr/>
            </a:pP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4"/>
          </p:nvPr>
        </p:nvSpPr>
        <p:spPr>
          <a:xfrm>
            <a:off x="746125" y="3549650"/>
            <a:ext cx="7702550" cy="347663"/>
          </a:xfrm>
        </p:spPr>
        <p:txBody>
          <a:bodyPr/>
          <a:lstStyle/>
          <a:p>
            <a:pPr eaLnBrk="1" hangingPunct="1">
              <a:defRPr/>
            </a:pPr>
            <a:r>
              <a:rPr lang="sv-SE" dirty="0" smtClean="0"/>
              <a:t>Christian Hilmersson, Hans Thunberg | </a:t>
            </a:r>
            <a:r>
              <a:rPr lang="sv-SE" dirty="0" err="1" smtClean="0"/>
              <a:t>callistaenterprise.se</a:t>
            </a:r>
            <a:r>
              <a:rPr lang="sv-SE" dirty="0" smtClean="0"/>
              <a:t> | 2013-01-16</a:t>
            </a:r>
          </a:p>
          <a:p>
            <a:pPr eaLnBrk="1" hangingPunct="1"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Redirect, how does it work?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75938"/>
            <a:ext cx="1041400" cy="99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338" y="2612140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Issue request from browser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host.com</a:t>
            </a:r>
            <a:r>
              <a:rPr lang="en-US" sz="1400" dirty="0" smtClean="0"/>
              <a:t>/path</a:t>
            </a:r>
            <a:endParaRPr lang="en-US" sz="1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05303" y="2013157"/>
            <a:ext cx="1165194" cy="1493919"/>
            <a:chOff x="6705303" y="2013157"/>
            <a:chExt cx="1165194" cy="149391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503" y="2585844"/>
              <a:ext cx="961994" cy="92123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05303" y="2013157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h</a:t>
              </a:r>
              <a:r>
                <a:rPr lang="en-US" sz="1400" dirty="0" err="1" smtClean="0"/>
                <a:t>ost.com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67000" y="1795992"/>
            <a:ext cx="4533602" cy="2318808"/>
            <a:chOff x="2667000" y="1795992"/>
            <a:chExt cx="4533602" cy="2318808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2667000" y="1795992"/>
              <a:ext cx="3746500" cy="23188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HTTP/1.1 302 Found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20:11:48 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Location: http://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/path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6616402" y="2395021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27503" y="4337446"/>
            <a:ext cx="1521984" cy="1422486"/>
            <a:chOff x="6527503" y="4337446"/>
            <a:chExt cx="1521984" cy="142248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9600" y="4838700"/>
              <a:ext cx="961994" cy="9212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27503" y="4337446"/>
              <a:ext cx="15219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anotherhost.com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67000" y="4221692"/>
            <a:ext cx="4584211" cy="2255308"/>
            <a:chOff x="2667000" y="4221692"/>
            <a:chExt cx="4584211" cy="2255308"/>
          </a:xfrm>
        </p:grpSpPr>
        <p:sp>
          <p:nvSpPr>
            <p:cNvPr id="17" name="Snip Single Corner Rectangle 16"/>
            <p:cNvSpPr/>
            <p:nvPr/>
          </p:nvSpPr>
          <p:spPr>
            <a:xfrm>
              <a:off x="2667000" y="4221692"/>
              <a:ext cx="3758902" cy="2255308"/>
            </a:xfrm>
            <a:prstGeom prst="snip1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GET /path HTTP/1.1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User-Agent: Mozilla/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5.0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&gt; Host: </a:t>
              </a:r>
              <a:r>
                <a:rPr lang="en-US" sz="1200" dirty="0" err="1" smtClean="0">
                  <a:solidFill>
                    <a:schemeClr val="bg1"/>
                  </a:solidFill>
                  <a:latin typeface="Consolas"/>
                  <a:cs typeface="Consolas"/>
                </a:rPr>
                <a:t>anotherhost.com</a:t>
              </a: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.....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.</a:t>
              </a: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HTTP/1.1 200 OK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Date: Wed,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01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Jan 2013 </a:t>
              </a:r>
              <a:r>
                <a:rPr lang="en-US" sz="1200" dirty="0" smtClean="0">
                  <a:solidFill>
                    <a:schemeClr val="bg1"/>
                  </a:solidFill>
                  <a:latin typeface="Consolas"/>
                  <a:cs typeface="Consolas"/>
                </a:rPr>
                <a:t>20:11:49 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GMT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Server: Apache/2.2.23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Content-Type: application/</a:t>
              </a:r>
              <a:r>
                <a:rPr lang="en-US" sz="1200" dirty="0" err="1">
                  <a:solidFill>
                    <a:schemeClr val="bg1"/>
                  </a:solidFill>
                  <a:latin typeface="Consolas"/>
                  <a:cs typeface="Consolas"/>
                </a:rPr>
                <a:t>json;charset</a:t>
              </a:r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=UTF-8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Consolas"/>
                  <a:cs typeface="Consolas"/>
                </a:rPr>
                <a:t>&lt; ......</a:t>
              </a:r>
            </a:p>
            <a:p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marL="171450" indent="-171450">
                <a:buFont typeface="Wingdings" charset="0"/>
                <a:buChar char="Ø"/>
              </a:pPr>
              <a:endParaRPr lang="en-US" sz="1200" dirty="0">
                <a:solidFill>
                  <a:schemeClr val="bg1"/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6667011" y="4714334"/>
              <a:ext cx="584200" cy="1302876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Curl to make http requests against public data API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2000" dirty="0" smtClean="0"/>
              <a:t>Open lab/lab1/README and follow the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553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 containing patient related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Requirements on Patient related data API’s</a:t>
            </a:r>
          </a:p>
          <a:p>
            <a:r>
              <a:rPr lang="en-US" sz="1800" dirty="0" smtClean="0"/>
              <a:t>Strong </a:t>
            </a:r>
            <a:r>
              <a:rPr lang="en-US" sz="1800" dirty="0" smtClean="0"/>
              <a:t>authentication of citizens</a:t>
            </a:r>
          </a:p>
          <a:p>
            <a:pPr lvl="1"/>
            <a:r>
              <a:rPr lang="en-US" sz="1800" dirty="0" smtClean="0"/>
              <a:t>Demand from </a:t>
            </a:r>
            <a:r>
              <a:rPr lang="en-US" sz="1800" dirty="0" err="1" smtClean="0"/>
              <a:t>Datainspektionen</a:t>
            </a:r>
            <a:endParaRPr lang="en-US" sz="1800" dirty="0" smtClean="0"/>
          </a:p>
          <a:p>
            <a:pPr lvl="1"/>
            <a:r>
              <a:rPr lang="en-US" sz="1800" dirty="0" smtClean="0"/>
              <a:t>2-factor</a:t>
            </a:r>
          </a:p>
          <a:p>
            <a:r>
              <a:rPr lang="en-US" sz="1800" dirty="0" smtClean="0"/>
              <a:t>Strong </a:t>
            </a:r>
            <a:r>
              <a:rPr lang="en-US" sz="1800" dirty="0" smtClean="0"/>
              <a:t>authentication of API clients</a:t>
            </a:r>
          </a:p>
          <a:p>
            <a:pPr lvl="1"/>
            <a:r>
              <a:rPr lang="en-US" sz="1800" dirty="0" smtClean="0"/>
              <a:t>SSL/TLS certificate issued by trusted CA</a:t>
            </a:r>
          </a:p>
          <a:p>
            <a:pPr lvl="1"/>
            <a:r>
              <a:rPr lang="en-US" sz="1800" dirty="0" smtClean="0"/>
              <a:t>Mutual </a:t>
            </a:r>
            <a:r>
              <a:rPr lang="en-US" sz="1800" dirty="0" err="1" smtClean="0"/>
              <a:t>authenticaton</a:t>
            </a:r>
            <a:endParaRPr lang="en-US" sz="1800" dirty="0" smtClean="0"/>
          </a:p>
          <a:p>
            <a:r>
              <a:rPr lang="en-US" sz="1800" dirty="0" smtClean="0"/>
              <a:t>Strict authorization control</a:t>
            </a:r>
          </a:p>
          <a:p>
            <a:pPr lvl="1"/>
            <a:r>
              <a:rPr lang="en-US" sz="1600" dirty="0" smtClean="0"/>
              <a:t>Citizen approved </a:t>
            </a: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5738976" y="2387135"/>
            <a:ext cx="2311697" cy="2315627"/>
            <a:chOff x="6246976" y="2550119"/>
            <a:chExt cx="2311697" cy="2315627"/>
          </a:xfrm>
        </p:grpSpPr>
        <p:pic>
          <p:nvPicPr>
            <p:cNvPr id="6" name="Picture 5" descr="Screen Shot 2013-01-04 at 15.31.0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976" y="2980157"/>
              <a:ext cx="800397" cy="1031281"/>
            </a:xfrm>
            <a:prstGeom prst="rect">
              <a:avLst/>
            </a:prstGeom>
          </p:spPr>
        </p:pic>
        <p:pic>
          <p:nvPicPr>
            <p:cNvPr id="7" name="Picture 6" descr="Screen Shot 2013-01-04 at 15.30.4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543" y="2550119"/>
              <a:ext cx="1372430" cy="994830"/>
            </a:xfrm>
            <a:prstGeom prst="rect">
              <a:avLst/>
            </a:prstGeom>
          </p:spPr>
        </p:pic>
        <p:pic>
          <p:nvPicPr>
            <p:cNvPr id="8" name="Picture 7" descr="Screen Shot 2013-01-04 at 15.30.3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73" y="3886200"/>
              <a:ext cx="1511300" cy="979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079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8" y="2607339"/>
            <a:ext cx="902951" cy="90295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11668" y="2038906"/>
            <a:ext cx="2857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SSL authenticated/trusted</a:t>
            </a:r>
          </a:p>
          <a:p>
            <a:pPr algn="ctr"/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client application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02100" y="3510290"/>
            <a:ext cx="4003933" cy="566410"/>
            <a:chOff x="4102100" y="3510290"/>
            <a:chExt cx="4003933" cy="566410"/>
          </a:xfrm>
        </p:grpSpPr>
        <p:sp>
          <p:nvSpPr>
            <p:cNvPr id="24" name="Down Arrow 23"/>
            <p:cNvSpPr/>
            <p:nvPr/>
          </p:nvSpPr>
          <p:spPr>
            <a:xfrm>
              <a:off x="5499100" y="3510290"/>
              <a:ext cx="355600" cy="56641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02100" y="3510290"/>
              <a:ext cx="4003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https://</a:t>
              </a:r>
              <a:r>
                <a:rPr lang="en-US" sz="1400" dirty="0" err="1" smtClean="0"/>
                <a:t>someurltoapi.com</a:t>
              </a:r>
              <a:r>
                <a:rPr lang="en-US" sz="1400" dirty="0" smtClean="0"/>
                <a:t>/20121212121212 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7000" y="4076700"/>
            <a:ext cx="3556000" cy="1371600"/>
            <a:chOff x="3937000" y="4076700"/>
            <a:chExt cx="3556000" cy="1371600"/>
          </a:xfrm>
        </p:grpSpPr>
        <p:sp>
          <p:nvSpPr>
            <p:cNvPr id="8" name="Rectangle 7"/>
            <p:cNvSpPr/>
            <p:nvPr/>
          </p:nvSpPr>
          <p:spPr>
            <a:xfrm>
              <a:off x="3937000" y="4076700"/>
              <a:ext cx="3556000" cy="4699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7000" y="4775200"/>
              <a:ext cx="10668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07000" y="4775200"/>
              <a:ext cx="1011963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13500" y="4775200"/>
              <a:ext cx="1079500" cy="6731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Citizens medical records</a:t>
              </a:r>
              <a:endParaRPr lang="en-US" sz="1400" dirty="0"/>
            </a:p>
          </p:txBody>
        </p:sp>
        <p:cxnSp>
          <p:nvCxnSpPr>
            <p:cNvPr id="31" name="Straight Connector 30"/>
            <p:cNvCxnSpPr>
              <a:stCxn id="8" idx="2"/>
              <a:endCxn id="26" idx="0"/>
            </p:cNvCxnSpPr>
            <p:nvPr/>
          </p:nvCxnSpPr>
          <p:spPr>
            <a:xfrm flipH="1">
              <a:off x="4470400" y="4546600"/>
              <a:ext cx="124460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2"/>
              <a:endCxn id="29" idx="0"/>
            </p:cNvCxnSpPr>
            <p:nvPr/>
          </p:nvCxnSpPr>
          <p:spPr>
            <a:xfrm flipH="1">
              <a:off x="5712982" y="4546600"/>
              <a:ext cx="2018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8" idx="2"/>
              <a:endCxn id="30" idx="0"/>
            </p:cNvCxnSpPr>
            <p:nvPr/>
          </p:nvCxnSpPr>
          <p:spPr>
            <a:xfrm>
              <a:off x="5715000" y="4546600"/>
              <a:ext cx="123825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612900" y="2411680"/>
            <a:ext cx="2933700" cy="1619885"/>
            <a:chOff x="685800" y="2382848"/>
            <a:chExt cx="2933700" cy="1619885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2382848"/>
              <a:ext cx="1326856" cy="1619885"/>
              <a:chOff x="1371600" y="3510290"/>
              <a:chExt cx="1326856" cy="1619885"/>
            </a:xfrm>
          </p:grpSpPr>
          <p:pic>
            <p:nvPicPr>
              <p:cNvPr id="23" name="Picture 22" descr="owner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2871" y="3510290"/>
                <a:ext cx="392415" cy="113282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71600" y="4668510"/>
                <a:ext cx="1326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Agda</a:t>
                </a:r>
                <a:r>
                  <a:rPr lang="en-US" sz="1200" dirty="0" smtClean="0"/>
                  <a:t> </a:t>
                </a:r>
                <a:r>
                  <a:rPr lang="en-US" sz="1200" dirty="0" err="1" smtClean="0"/>
                  <a:t>Andersson</a:t>
                </a:r>
                <a:endParaRPr lang="en-US" sz="1200" dirty="0" smtClean="0"/>
              </a:p>
              <a:p>
                <a:r>
                  <a:rPr lang="en-US" sz="1200" dirty="0" smtClean="0"/>
                  <a:t>20121212-1212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612900" y="2733627"/>
              <a:ext cx="2006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Are </a:t>
              </a:r>
              <a:r>
                <a:rPr lang="en-US" sz="1400" dirty="0"/>
                <a:t>you </a:t>
              </a:r>
              <a:r>
                <a:rPr lang="en-US" sz="1400" dirty="0" smtClean="0"/>
                <a:t>sure citizen </a:t>
              </a:r>
            </a:p>
            <a:p>
              <a:r>
                <a:rPr lang="sv-SE" sz="1400" dirty="0" err="1" smtClean="0"/>
                <a:t>approves</a:t>
              </a:r>
              <a:r>
                <a:rPr lang="sv-SE" sz="1400" dirty="0" smtClean="0"/>
                <a:t> </a:t>
              </a:r>
              <a:r>
                <a:rPr lang="sv-SE" sz="1400" dirty="0" err="1"/>
                <a:t>this</a:t>
              </a:r>
              <a:r>
                <a:rPr lang="en-US" sz="1400" dirty="0"/>
                <a:t> request</a:t>
              </a:r>
              <a:r>
                <a:rPr lang="en-US" sz="1400" dirty="0" smtClean="0"/>
                <a:t>?</a:t>
              </a:r>
              <a:endParaRPr lang="en-US" sz="1400" dirty="0"/>
            </a:p>
            <a:p>
              <a:pPr marL="0" indent="0">
                <a:buNone/>
              </a:pPr>
              <a:endParaRPr lang="en-US" sz="1400" dirty="0"/>
            </a:p>
            <a:p>
              <a:endParaRPr lang="en-US" sz="14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2804086" y="2010431"/>
            <a:ext cx="1056714" cy="464749"/>
          </a:xfrm>
          <a:prstGeom prst="wedgeRoundRectCallout">
            <a:avLst>
              <a:gd name="adj1" fmla="val -83839"/>
              <a:gd name="adj2" fmla="val 4591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Approved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6786" y="444396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Does providers of medical records trust the client application</a:t>
            </a:r>
            <a:r>
              <a:rPr lang="en-US" sz="1400" dirty="0" smtClean="0"/>
              <a:t>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1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7" name="Picture 6" descr="Screen Shot 2013-01-15 at 14.18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396303"/>
            <a:ext cx="8856662" cy="2302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4394200"/>
            <a:ext cx="1574800" cy="1562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800" y="1785671"/>
            <a:ext cx="866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/>
              <a:t>2.0 addresses these kinds of </a:t>
            </a:r>
            <a:r>
              <a:rPr lang="en-US" dirty="0" smtClean="0"/>
              <a:t>issues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From </a:t>
            </a:r>
            <a:r>
              <a:rPr lang="en-US" dirty="0" err="1" smtClean="0"/>
              <a:t>oauth.net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8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Possible to delegate authorization using tokens</a:t>
            </a:r>
          </a:p>
          <a:p>
            <a:pPr lvl="1"/>
            <a:r>
              <a:rPr lang="en-US" dirty="0" smtClean="0"/>
              <a:t>I.e. without giving out the password</a:t>
            </a:r>
          </a:p>
          <a:p>
            <a:pPr lvl="1"/>
            <a:r>
              <a:rPr lang="en-US" dirty="0"/>
              <a:t>Twitter, </a:t>
            </a:r>
            <a:r>
              <a:rPr lang="en-US" dirty="0" smtClean="0"/>
              <a:t>Facebook, Google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 smtClean="0"/>
              <a:t>for the citizen to be anonymous in the app</a:t>
            </a:r>
          </a:p>
          <a:p>
            <a:pPr lvl="1"/>
            <a:r>
              <a:rPr lang="en-US" dirty="0" smtClean="0"/>
              <a:t>E.g. username </a:t>
            </a:r>
            <a:r>
              <a:rPr lang="en-US" dirty="0" err="1" smtClean="0"/>
              <a:t>kallekula</a:t>
            </a:r>
            <a:endParaRPr lang="en-US" dirty="0" smtClean="0"/>
          </a:p>
          <a:p>
            <a:pPr lvl="1"/>
            <a:r>
              <a:rPr lang="en-US" dirty="0" smtClean="0"/>
              <a:t>But still authenticated as </a:t>
            </a:r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against MVK while authorizing the client</a:t>
            </a:r>
          </a:p>
          <a:p>
            <a:pPr lvl="1"/>
            <a:r>
              <a:rPr lang="en-US" dirty="0" smtClean="0"/>
              <a:t>Generates a non-identifiable token representing the citizen authorization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01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Roles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grpSp>
        <p:nvGrpSpPr>
          <p:cNvPr id="23" name="Group 22"/>
          <p:cNvGrpSpPr/>
          <p:nvPr/>
        </p:nvGrpSpPr>
        <p:grpSpPr>
          <a:xfrm>
            <a:off x="5758485" y="1786860"/>
            <a:ext cx="1172291" cy="1349971"/>
            <a:chOff x="3636334" y="2100590"/>
            <a:chExt cx="1172291" cy="134997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8400" y="2547610"/>
              <a:ext cx="902951" cy="90295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636334" y="2100590"/>
              <a:ext cx="1172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Resource</a:t>
              </a:r>
            </a:p>
            <a:p>
              <a:pPr algn="ctr"/>
              <a:r>
                <a:rPr lang="en-US" sz="1400" dirty="0" smtClean="0"/>
                <a:t>Server (API)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19422" y="3956419"/>
            <a:ext cx="1232604" cy="1337271"/>
            <a:chOff x="4303427" y="3920529"/>
            <a:chExt cx="1232604" cy="133727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5649" y="4354849"/>
              <a:ext cx="902951" cy="90295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03427" y="3920529"/>
              <a:ext cx="12326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Authorization</a:t>
              </a:r>
            </a:p>
            <a:p>
              <a:pPr algn="ctr"/>
              <a:r>
                <a:rPr lang="en-US" sz="1400" dirty="0" smtClean="0"/>
                <a:t>Server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24858" y="1576506"/>
            <a:ext cx="1291327" cy="1641615"/>
            <a:chOff x="2077058" y="1805106"/>
            <a:chExt cx="1291327" cy="164161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7100" y="2543770"/>
              <a:ext cx="902951" cy="90295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77058" y="1805106"/>
              <a:ext cx="12913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party </a:t>
              </a:r>
            </a:p>
            <a:p>
              <a:pPr algn="ctr"/>
              <a:r>
                <a:rPr lang="en-US" sz="1400" dirty="0" smtClean="0"/>
                <a:t>client</a:t>
              </a:r>
            </a:p>
            <a:p>
              <a:pPr algn="ctr"/>
              <a:r>
                <a:rPr lang="en-US" sz="1400" dirty="0" smtClean="0"/>
                <a:t> application</a:t>
              </a:r>
              <a:endParaRPr lang="en-US" sz="1400" dirty="0"/>
            </a:p>
          </p:txBody>
        </p:sp>
      </p:grpSp>
      <p:cxnSp>
        <p:nvCxnSpPr>
          <p:cNvPr id="27" name="Straight Arrow Connector 26"/>
          <p:cNvCxnSpPr>
            <a:stCxn id="38" idx="3"/>
          </p:cNvCxnSpPr>
          <p:nvPr/>
        </p:nvCxnSpPr>
        <p:spPr>
          <a:xfrm>
            <a:off x="2352857" y="4816372"/>
            <a:ext cx="3684322" cy="25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47851" y="3035934"/>
            <a:ext cx="1345572" cy="75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47851" y="3035934"/>
            <a:ext cx="1489328" cy="1518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own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42" y="3421942"/>
            <a:ext cx="392415" cy="11328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99814" y="4554762"/>
            <a:ext cx="95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</a:p>
          <a:p>
            <a:r>
              <a:rPr lang="en-US" sz="1400" dirty="0" smtClean="0"/>
              <a:t>Owner</a:t>
            </a:r>
            <a:endParaRPr lang="en-US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2469455"/>
            <a:ext cx="902951" cy="902951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2184400" y="2959734"/>
            <a:ext cx="1460500" cy="855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47739" y="3149601"/>
            <a:ext cx="108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kallekula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52857" y="4924358"/>
            <a:ext cx="368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Agda</a:t>
            </a:r>
            <a:r>
              <a:rPr lang="en-US" dirty="0" smtClean="0"/>
              <a:t> </a:t>
            </a:r>
            <a:r>
              <a:rPr lang="en-US" dirty="0" err="1" smtClean="0"/>
              <a:t>Andersson</a:t>
            </a:r>
            <a:r>
              <a:rPr lang="en-US" dirty="0" smtClean="0"/>
              <a:t> 20121212-11212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179" y="2806701"/>
            <a:ext cx="902951" cy="902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89613" y="310255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19537" y="2590402"/>
            <a:ext cx="121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Token:xyz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Curl to make http requests </a:t>
            </a:r>
            <a:r>
              <a:rPr lang="en-US" dirty="0" smtClean="0"/>
              <a:t>using pre-generated access tokens against API´s containing patient related data.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lab/lab2/README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44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Authorization code 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pic>
        <p:nvPicPr>
          <p:cNvPr id="7" name="Picture 6" descr="OAuth20 authcode 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91443"/>
            <a:ext cx="6019800" cy="39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 smtClean="0"/>
              <a:t>Request authorization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Request authorization dialog, parameters:</a:t>
            </a:r>
          </a:p>
          <a:p>
            <a:r>
              <a:rPr lang="en-US" sz="1800" dirty="0" smtClean="0"/>
              <a:t>Response type</a:t>
            </a:r>
          </a:p>
          <a:p>
            <a:r>
              <a:rPr lang="en-US" sz="1800" dirty="0" smtClean="0"/>
              <a:t>Client ID</a:t>
            </a:r>
          </a:p>
          <a:p>
            <a:r>
              <a:rPr lang="en-US" sz="1800" dirty="0" smtClean="0"/>
              <a:t>Scope</a:t>
            </a:r>
          </a:p>
          <a:p>
            <a:r>
              <a:rPr lang="en-US" sz="1800" dirty="0" smtClean="0"/>
              <a:t>State</a:t>
            </a:r>
          </a:p>
          <a:p>
            <a:r>
              <a:rPr lang="en-US" sz="1800" dirty="0" smtClean="0"/>
              <a:t>Redirect URI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Request token using authorization code</a:t>
            </a:r>
          </a:p>
          <a:p>
            <a:r>
              <a:rPr lang="en-US" sz="1800" dirty="0" smtClean="0"/>
              <a:t>Token endpoint</a:t>
            </a:r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7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399726"/>
            <a:ext cx="7721303" cy="4226373"/>
          </a:xfrm>
        </p:spPr>
        <p:txBody>
          <a:bodyPr/>
          <a:lstStyle/>
          <a:p>
            <a:r>
              <a:rPr lang="en-US" sz="1800" dirty="0" smtClean="0"/>
              <a:t>Welcome</a:t>
            </a:r>
          </a:p>
          <a:p>
            <a:r>
              <a:rPr lang="en-US" sz="1800" dirty="0" smtClean="0"/>
              <a:t>Practical info</a:t>
            </a:r>
          </a:p>
          <a:p>
            <a:r>
              <a:rPr lang="en-US" sz="1800" dirty="0" smtClean="0"/>
              <a:t>Introduction to SDK by VINNOVA</a:t>
            </a:r>
          </a:p>
          <a:p>
            <a:r>
              <a:rPr lang="en-US" sz="1800" dirty="0" smtClean="0"/>
              <a:t>HTTP overview</a:t>
            </a:r>
          </a:p>
          <a:p>
            <a:pPr lvl="1"/>
            <a:r>
              <a:rPr lang="en-US" sz="1800" dirty="0" smtClean="0"/>
              <a:t>Lab on public data API’s</a:t>
            </a:r>
          </a:p>
          <a:p>
            <a:r>
              <a:rPr lang="en-US" sz="1800" dirty="0" smtClean="0"/>
              <a:t>API’s containing patient related data</a:t>
            </a:r>
          </a:p>
          <a:p>
            <a:pPr lvl="1"/>
            <a:r>
              <a:rPr lang="en-US" sz="1800" dirty="0" err="1" smtClean="0"/>
              <a:t>OAuth</a:t>
            </a:r>
            <a:r>
              <a:rPr lang="en-US" sz="1800" dirty="0" smtClean="0"/>
              <a:t> 2.0, intro and lab</a:t>
            </a:r>
            <a:endParaRPr lang="en-US" sz="1800" dirty="0"/>
          </a:p>
          <a:p>
            <a:r>
              <a:rPr lang="en-US" sz="1800" dirty="0"/>
              <a:t>Building the App </a:t>
            </a:r>
          </a:p>
          <a:p>
            <a:pPr lvl="1"/>
            <a:r>
              <a:rPr lang="en-US" sz="1800" dirty="0"/>
              <a:t>Need for an app backend</a:t>
            </a:r>
          </a:p>
          <a:p>
            <a:pPr lvl="1"/>
            <a:r>
              <a:rPr lang="en-US" sz="1800" dirty="0" smtClean="0"/>
              <a:t>Lab, </a:t>
            </a:r>
            <a:r>
              <a:rPr lang="en-US" sz="1800" dirty="0"/>
              <a:t>build the app backend</a:t>
            </a:r>
          </a:p>
          <a:p>
            <a:pPr lvl="1"/>
            <a:r>
              <a:rPr lang="en-US" sz="1800" dirty="0"/>
              <a:t>Front-end development </a:t>
            </a:r>
            <a:r>
              <a:rPr lang="en-US" sz="1800" dirty="0" smtClean="0"/>
              <a:t>for </a:t>
            </a:r>
            <a:r>
              <a:rPr lang="en-US" sz="1800" dirty="0"/>
              <a:t>mobile apps, differences ?</a:t>
            </a:r>
          </a:p>
          <a:p>
            <a:pPr lvl="1"/>
            <a:r>
              <a:rPr lang="en-US" sz="1800" dirty="0" smtClean="0"/>
              <a:t>Lab, Integrating with the backend API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9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Demo of the </a:t>
            </a:r>
            <a:r>
              <a:rPr lang="en-US" sz="1800" dirty="0" err="1" smtClean="0"/>
              <a:t>OAuth</a:t>
            </a:r>
            <a:r>
              <a:rPr lang="en-US" sz="1800" dirty="0" smtClean="0"/>
              <a:t> dance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483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API’s containing patient related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3, Simple </a:t>
            </a:r>
            <a:r>
              <a:rPr lang="en-US" dirty="0" err="1" smtClean="0"/>
              <a:t>OAuth</a:t>
            </a:r>
            <a:r>
              <a:rPr lang="en-US" dirty="0" smtClean="0"/>
              <a:t> 2.0 API Client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Get familiar with </a:t>
            </a:r>
            <a:r>
              <a:rPr lang="en-US" dirty="0" err="1" smtClean="0"/>
              <a:t>OAuth</a:t>
            </a:r>
            <a:r>
              <a:rPr lang="en-US" dirty="0" smtClean="0"/>
              <a:t> 2.0 and SDK by using a simple client letting the user authorize access.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lab/lab3/README and follow the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32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Kaffe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6" name="Picture 5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768600"/>
            <a:ext cx="177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Backend, intro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85800" y="1854200"/>
            <a:ext cx="448071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App backend uses: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MVC framework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Security to Secure API’s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Spring Data JPA for repository handling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HSQL as persistence for user tokens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Simple App backend exposes: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Login page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OAuth</a:t>
            </a:r>
            <a:r>
              <a:rPr lang="en-US" dirty="0" smtClean="0"/>
              <a:t> authorization pages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API´s for an app</a:t>
            </a:r>
            <a:endParaRPr lang="en-US" dirty="0"/>
          </a:p>
        </p:txBody>
      </p:sp>
      <p:pic>
        <p:nvPicPr>
          <p:cNvPr id="9" name="Picture 8" descr="Backe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77900"/>
            <a:ext cx="297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8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4, backend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Complete the Simple App backend to provide a secure API for the frontend. </a:t>
            </a:r>
          </a:p>
          <a:p>
            <a:r>
              <a:rPr lang="en-US" dirty="0" smtClean="0"/>
              <a:t>Add JSON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Call SDK to fetch data</a:t>
            </a:r>
          </a:p>
          <a:p>
            <a:r>
              <a:rPr lang="en-US" dirty="0" smtClean="0"/>
              <a:t>Add security</a:t>
            </a:r>
            <a:endParaRPr lang="en-US" dirty="0" smtClean="0"/>
          </a:p>
          <a:p>
            <a:endParaRPr lang="en-US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lab/lab4/README and follow the instructions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81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Frontend technologies</a:t>
            </a:r>
          </a:p>
          <a:p>
            <a:r>
              <a:rPr lang="en-US" dirty="0" smtClean="0"/>
              <a:t>What’s happening on the frontend?</a:t>
            </a:r>
          </a:p>
          <a:p>
            <a:r>
              <a:rPr lang="en-US" dirty="0" smtClean="0"/>
              <a:t>Apps as independent HTML/JS solutions</a:t>
            </a:r>
          </a:p>
          <a:p>
            <a:pPr lvl="1"/>
            <a:r>
              <a:rPr lang="en-US" dirty="0" smtClean="0"/>
              <a:t>Same origin policy</a:t>
            </a:r>
          </a:p>
          <a:p>
            <a:pPr lvl="1"/>
            <a:r>
              <a:rPr lang="en-US" dirty="0" smtClean="0"/>
              <a:t>Cross Origin Resource Sharing</a:t>
            </a:r>
          </a:p>
          <a:p>
            <a:r>
              <a:rPr lang="en-US" dirty="0" smtClean="0"/>
              <a:t>My Healthcare Calendar</a:t>
            </a:r>
          </a:p>
          <a:p>
            <a:pPr lvl="1"/>
            <a:r>
              <a:rPr lang="en-US" dirty="0" smtClean="0"/>
              <a:t>(Almost) Finished HTML/JS App built with </a:t>
            </a:r>
            <a:r>
              <a:rPr lang="en-US" dirty="0" err="1" smtClean="0"/>
              <a:t>backbone.js</a:t>
            </a:r>
            <a:r>
              <a:rPr lang="en-US" dirty="0" smtClean="0"/>
              <a:t> and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mobile</a:t>
            </a:r>
          </a:p>
          <a:p>
            <a:pPr lvl="1"/>
            <a:r>
              <a:rPr lang="en-US" dirty="0" smtClean="0"/>
              <a:t>How do we connect the app to our API?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376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the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Exercise 5, frontend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85800" y="1895027"/>
            <a:ext cx="5499100" cy="378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Complete a simple client that use the API provided by the backend. </a:t>
            </a:r>
          </a:p>
          <a:p>
            <a:r>
              <a:rPr lang="en-US" sz="1800" dirty="0" smtClean="0"/>
              <a:t>Alter JavaScript to login and to fetch bookings from our API</a:t>
            </a:r>
          </a:p>
          <a:p>
            <a:endParaRPr lang="en-US" sz="1800" dirty="0"/>
          </a:p>
          <a:p>
            <a:r>
              <a:rPr lang="en-US" sz="1800" dirty="0" smtClean="0"/>
              <a:t>Since we will use the backend we created in lab 4</a:t>
            </a:r>
          </a:p>
          <a:p>
            <a:pPr lvl="1"/>
            <a:r>
              <a:rPr lang="en-US" sz="1600" dirty="0" smtClean="0"/>
              <a:t>Run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jetty:run</a:t>
            </a:r>
            <a:r>
              <a:rPr lang="en-US" sz="1600" dirty="0" smtClean="0"/>
              <a:t> from lab4/solution/simple-app-backend</a:t>
            </a:r>
          </a:p>
          <a:p>
            <a:pPr lvl="1"/>
            <a:r>
              <a:rPr lang="en-US" sz="1600" dirty="0"/>
              <a:t>Login user at http://localhost:8080</a:t>
            </a:r>
          </a:p>
          <a:p>
            <a:pPr lvl="1"/>
            <a:r>
              <a:rPr lang="en-US" sz="1600" dirty="0"/>
              <a:t>Authorize access for simple </a:t>
            </a:r>
            <a:r>
              <a:rPr lang="en-US" sz="1600" dirty="0" smtClean="0"/>
              <a:t>client</a:t>
            </a:r>
          </a:p>
          <a:p>
            <a:pPr lvl="1"/>
            <a:endParaRPr lang="en-US" sz="1600" dirty="0"/>
          </a:p>
          <a:p>
            <a:pPr>
              <a:buFont typeface="Wingdings" charset="2"/>
              <a:buChar char="ü"/>
            </a:pPr>
            <a:r>
              <a:rPr lang="en-US" sz="1800" dirty="0" smtClean="0"/>
              <a:t>Open lab/lab5/README and follow the instructions</a:t>
            </a:r>
            <a:endParaRPr lang="en-US" sz="1800" dirty="0"/>
          </a:p>
          <a:p>
            <a:pPr lvl="1"/>
            <a:endParaRPr lang="en-US" sz="1600" dirty="0" smtClean="0"/>
          </a:p>
          <a:p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pic>
        <p:nvPicPr>
          <p:cNvPr id="7" name="Picture 6" descr="Screen Shot 2013-01-09 at 16.0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762390"/>
            <a:ext cx="2174105" cy="1133762"/>
          </a:xfrm>
          <a:prstGeom prst="rect">
            <a:avLst/>
          </a:prstGeom>
        </p:spPr>
      </p:pic>
      <p:pic>
        <p:nvPicPr>
          <p:cNvPr id="8" name="Picture 7" descr="Screen Shot 2013-01-09 at 16.18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184400"/>
            <a:ext cx="2923165" cy="2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</a:p>
          <a:p>
            <a:r>
              <a:rPr lang="en-US" dirty="0" smtClean="0"/>
              <a:t>HTTP overview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Simple application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22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err="1"/>
              <a:t>www.vinnova.se</a:t>
            </a:r>
            <a:r>
              <a:rPr lang="en-US" sz="1800" dirty="0" smtClean="0"/>
              <a:t>/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http://sdk.minavardkontakter.se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http://oauth.net/2</a:t>
            </a:r>
            <a:r>
              <a:rPr lang="en-US" sz="1800" dirty="0" smtClean="0">
                <a:hlinkClick r:id="rId2"/>
              </a:rPr>
              <a:t>/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http://tools.ietf.org/html/draft-ietf-oauth-v2-31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://developers.google.com/accounts/docs/</a:t>
            </a:r>
            <a:r>
              <a:rPr lang="en-US" sz="1800" dirty="0" smtClean="0">
                <a:hlinkClick r:id="rId2"/>
              </a:rPr>
              <a:t>OAuth2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https://developers.facebook.com/docs/reference/dialogs/oauth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075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Hans Thunberg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Hilmersson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83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7" name="Picture 6" descr="kaff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501900"/>
            <a:ext cx="1778000" cy="1854200"/>
          </a:xfrm>
          <a:prstGeom prst="rect">
            <a:avLst/>
          </a:prstGeom>
        </p:spPr>
      </p:pic>
      <p:pic>
        <p:nvPicPr>
          <p:cNvPr id="8" name="Picture 7" descr="wifi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2692987"/>
            <a:ext cx="1460500" cy="1663113"/>
          </a:xfrm>
          <a:prstGeom prst="rect">
            <a:avLst/>
          </a:prstGeom>
        </p:spPr>
      </p:pic>
      <p:pic>
        <p:nvPicPr>
          <p:cNvPr id="9" name="Picture 8" descr="symbol-sign-male-fema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276801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SDK by VINNOVA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SDK by VINNOVA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SLL and </a:t>
            </a:r>
            <a:r>
              <a:rPr lang="en-US" dirty="0" err="1" smtClean="0"/>
              <a:t>Vinnova</a:t>
            </a:r>
            <a:endParaRPr lang="en-US" dirty="0"/>
          </a:p>
          <a:p>
            <a:pPr lvl="1"/>
            <a:r>
              <a:rPr lang="en-US" dirty="0" smtClean="0"/>
              <a:t>Part of Mina </a:t>
            </a:r>
            <a:r>
              <a:rPr lang="en-US" dirty="0" err="1" smtClean="0"/>
              <a:t>Vårdflöden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8" name="Picture 7" descr="Screen Shot 2013-01-03 at 18.57.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81" y="1694919"/>
            <a:ext cx="5855062" cy="2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SDK by VINNOVA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pic>
        <p:nvPicPr>
          <p:cNvPr id="6" name="Picture 5" descr="si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2933"/>
            <a:ext cx="1540933" cy="654897"/>
          </a:xfrm>
          <a:prstGeom prst="rect">
            <a:avLst/>
          </a:prstGeom>
        </p:spPr>
      </p:pic>
      <p:pic>
        <p:nvPicPr>
          <p:cNvPr id="7" name="Picture 6" descr="Screen Shot 2013-01-03 at 18.57.17 2.gif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722941"/>
            <a:ext cx="5672667" cy="3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HTTP-request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URL </a:t>
            </a:r>
          </a:p>
          <a:p>
            <a:pPr lvl="1"/>
            <a:r>
              <a:rPr lang="en-US" sz="1600" dirty="0"/>
              <a:t>Uniform Resource Locator is used to uniquely identify a resource over the web</a:t>
            </a:r>
          </a:p>
          <a:p>
            <a:pPr lvl="1"/>
            <a:r>
              <a:rPr lang="en-US" sz="1600" dirty="0"/>
              <a:t>Address + </a:t>
            </a:r>
            <a:r>
              <a:rPr lang="en-US" sz="1600" dirty="0" smtClean="0"/>
              <a:t>parameters</a:t>
            </a:r>
          </a:p>
          <a:p>
            <a:pPr lvl="1"/>
            <a:r>
              <a:rPr lang="en-US" sz="1600" dirty="0" smtClean="0"/>
              <a:t>http://</a:t>
            </a:r>
            <a:r>
              <a:rPr lang="en-US" sz="1600" dirty="0" err="1" smtClean="0"/>
              <a:t>server.se</a:t>
            </a:r>
            <a:r>
              <a:rPr lang="en-US" sz="1600" dirty="0" smtClean="0"/>
              <a:t>/</a:t>
            </a:r>
            <a:r>
              <a:rPr lang="en-US" sz="1600" dirty="0" err="1" smtClean="0"/>
              <a:t>api</a:t>
            </a:r>
            <a:r>
              <a:rPr lang="en-US" sz="1600" dirty="0" smtClean="0"/>
              <a:t>/</a:t>
            </a:r>
            <a:r>
              <a:rPr lang="en-US" sz="1600" dirty="0" err="1" smtClean="0"/>
              <a:t>healthcarefacilities</a:t>
            </a:r>
            <a:r>
              <a:rPr lang="en-US" sz="1600" dirty="0" smtClean="0"/>
              <a:t>/123/bookings/1</a:t>
            </a:r>
            <a:endParaRPr lang="en-US" sz="1800" dirty="0" smtClean="0"/>
          </a:p>
          <a:p>
            <a:r>
              <a:rPr lang="en-US" sz="1800" dirty="0" smtClean="0"/>
              <a:t>POST, GET, PUT, DELETE</a:t>
            </a:r>
          </a:p>
          <a:p>
            <a:pPr lvl="1"/>
            <a:r>
              <a:rPr lang="en-US" sz="1600" dirty="0" smtClean="0"/>
              <a:t>CRUD mappings based on best practices within REST community.</a:t>
            </a:r>
          </a:p>
          <a:p>
            <a:r>
              <a:rPr lang="en-US" sz="1800" dirty="0" smtClean="0"/>
              <a:t>HTTP </a:t>
            </a:r>
            <a:r>
              <a:rPr lang="en-US" sz="1800" dirty="0"/>
              <a:t>headers</a:t>
            </a:r>
          </a:p>
          <a:p>
            <a:pPr lvl="1"/>
            <a:r>
              <a:rPr lang="en-US" sz="1600" dirty="0" smtClean="0"/>
              <a:t>Accept</a:t>
            </a:r>
          </a:p>
          <a:p>
            <a:pPr lvl="1"/>
            <a:r>
              <a:rPr lang="en-US" sz="1600" dirty="0" smtClean="0"/>
              <a:t>Authorization</a:t>
            </a:r>
          </a:p>
          <a:p>
            <a:pPr lvl="1"/>
            <a:r>
              <a:rPr lang="en-US" sz="1600" dirty="0" smtClean="0"/>
              <a:t>Content-Type</a:t>
            </a:r>
          </a:p>
          <a:p>
            <a:r>
              <a:rPr lang="en-US" sz="1800" dirty="0" smtClean="0"/>
              <a:t>Payload/Content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HTTP-response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 smtClean="0"/>
              <a:t>Status codes</a:t>
            </a:r>
            <a:endParaRPr lang="en-US" sz="1800" dirty="0"/>
          </a:p>
          <a:p>
            <a:pPr lvl="1"/>
            <a:r>
              <a:rPr lang="en-US" sz="1600" dirty="0" smtClean="0"/>
              <a:t>2xx, 3xx, 4xx, 5xx</a:t>
            </a:r>
          </a:p>
          <a:p>
            <a:pPr lvl="1"/>
            <a:r>
              <a:rPr lang="en-US" sz="1600" dirty="0" smtClean="0"/>
              <a:t>418 I’m a teapot (RFC2324)</a:t>
            </a:r>
          </a:p>
          <a:p>
            <a:pPr lvl="2"/>
            <a:r>
              <a:rPr lang="en-US" sz="1600" dirty="0" smtClean="0"/>
              <a:t>Hyper Text Coffee Pot Control Protocol</a:t>
            </a:r>
          </a:p>
          <a:p>
            <a:r>
              <a:rPr lang="en-US" sz="1800" dirty="0" smtClean="0"/>
              <a:t>HTTP Headers</a:t>
            </a:r>
          </a:p>
          <a:p>
            <a:pPr lvl="1"/>
            <a:r>
              <a:rPr lang="en-US" sz="1600" dirty="0" smtClean="0"/>
              <a:t>Location</a:t>
            </a:r>
          </a:p>
          <a:p>
            <a:pPr lvl="1"/>
            <a:r>
              <a:rPr lang="en-US" sz="1600" dirty="0"/>
              <a:t>Content-</a:t>
            </a:r>
            <a:r>
              <a:rPr lang="en-US" sz="1600" dirty="0" smtClean="0"/>
              <a:t>Type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1800" dirty="0" smtClean="0"/>
              <a:t>Example: Redirect, how does it work?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AA01602-B999-AA4E-80A6-B21CED3A9C3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070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allista_PPT_mall 2010 RA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464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Callista_PPT_mall 2010 RA.pot</Template>
  <TotalTime>19448</TotalTime>
  <Words>2252</Words>
  <Application>Microsoft Macintosh PowerPoint</Application>
  <PresentationFormat>On-screen Show (4:3)</PresentationFormat>
  <Paragraphs>347</Paragraphs>
  <Slides>28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Callista_PPT_mall 2010 RA</vt:lpstr>
      <vt:lpstr>Building apps against Swedish healthcare API’s</vt:lpstr>
      <vt:lpstr>Agenda</vt:lpstr>
      <vt:lpstr>Welcome</vt:lpstr>
      <vt:lpstr>Practical info</vt:lpstr>
      <vt:lpstr>Introduction to SDK by VINNOVA</vt:lpstr>
      <vt:lpstr>Introduction to SDK by VINNOVA</vt:lpstr>
      <vt:lpstr>Introduction to SDK by VINNOVA</vt:lpstr>
      <vt:lpstr>HTTP overview</vt:lpstr>
      <vt:lpstr>HTTP overview</vt:lpstr>
      <vt:lpstr>HTTP overview</vt:lpstr>
      <vt:lpstr>HTTP overview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API’s containing patient related data</vt:lpstr>
      <vt:lpstr>Kaffe</vt:lpstr>
      <vt:lpstr>Building the App</vt:lpstr>
      <vt:lpstr>Building the App</vt:lpstr>
      <vt:lpstr>Building the App</vt:lpstr>
      <vt:lpstr>Building the App</vt:lpstr>
      <vt:lpstr>Summary</vt:lpstr>
      <vt:lpstr>Links</vt:lpstr>
    </vt:vector>
  </TitlesOfParts>
  <Company>Callista Enterprise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 Forssell</dc:creator>
  <cp:lastModifiedBy>Hans Thunberg</cp:lastModifiedBy>
  <cp:revision>430</cp:revision>
  <dcterms:created xsi:type="dcterms:W3CDTF">2010-01-14T14:10:11Z</dcterms:created>
  <dcterms:modified xsi:type="dcterms:W3CDTF">2013-01-15T14:40:48Z</dcterms:modified>
</cp:coreProperties>
</file>