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6" r:id="rId19"/>
    <p:sldId id="283" r:id="rId20"/>
    <p:sldId id="275" r:id="rId21"/>
    <p:sldId id="285" r:id="rId22"/>
    <p:sldId id="269" r:id="rId23"/>
    <p:sldId id="271" r:id="rId24"/>
    <p:sldId id="270" r:id="rId25"/>
    <p:sldId id="284" r:id="rId26"/>
    <p:sldId id="274" r:id="rId27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73409" autoAdjust="0"/>
  </p:normalViewPr>
  <p:slideViewPr>
    <p:cSldViewPr snapToGrid="0" snapToObjects="1">
      <p:cViewPr>
        <p:scale>
          <a:sx n="100" d="100"/>
          <a:sy n="100" d="100"/>
        </p:scale>
        <p:origin x="-170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Men,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dirty="0" smtClean="0"/>
              <a:t>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User: -&gt;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inget</a:t>
            </a:r>
            <a:r>
              <a:rPr lang="en-US" dirty="0" smtClean="0"/>
              <a:t> med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göra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användare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loggar</a:t>
            </a:r>
            <a:r>
              <a:rPr lang="en-US" baseline="0" dirty="0" smtClean="0"/>
              <a:t> in med I </a:t>
            </a:r>
            <a:r>
              <a:rPr lang="en-US" baseline="0" smtClean="0"/>
              <a:t>applikationen</a:t>
            </a:r>
            <a:endParaRPr lang="en-US" smtClean="0"/>
          </a:p>
          <a:p>
            <a:r>
              <a:rPr lang="en-US" dirty="0" smtClean="0"/>
              <a:t>Resource </a:t>
            </a:r>
            <a:r>
              <a:rPr lang="en-US" dirty="0" smtClean="0"/>
              <a:t>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ägaren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den 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kommunicerar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resurs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auktorisations-servern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agera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namn</a:t>
            </a:r>
            <a:r>
              <a:rPr lang="en-US" baseline="0" dirty="0" smtClean="0"/>
              <a:t>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Facebook. </a:t>
            </a:r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Du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</a:t>
            </a:r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skickad</a:t>
            </a:r>
            <a:r>
              <a:rPr lang="en-US" baseline="0" dirty="0" smtClean="0"/>
              <a:t> till Facebook,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Response type </a:t>
            </a:r>
            <a:r>
              <a:rPr lang="en-US" b="0" dirty="0" smtClean="0"/>
              <a:t>-&gt; Fast till Code, </a:t>
            </a:r>
            <a:r>
              <a:rPr lang="en-US" b="0" dirty="0" err="1" smtClean="0"/>
              <a:t>för</a:t>
            </a:r>
            <a:r>
              <a:rPr lang="en-US" b="0" dirty="0" smtClean="0"/>
              <a:t> </a:t>
            </a:r>
            <a:r>
              <a:rPr lang="en-US" b="0" dirty="0" err="1" smtClean="0"/>
              <a:t>att</a:t>
            </a:r>
            <a:r>
              <a:rPr lang="en-US" b="0" dirty="0" smtClean="0"/>
              <a:t> </a:t>
            </a:r>
            <a:r>
              <a:rPr lang="en-US" b="0" dirty="0" err="1" smtClean="0"/>
              <a:t>säga</a:t>
            </a:r>
            <a:r>
              <a:rPr lang="en-US" b="0" dirty="0" smtClean="0"/>
              <a:t> till authorization server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vilket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flöde</a:t>
            </a:r>
            <a:r>
              <a:rPr lang="en-US" b="0" baseline="0" dirty="0" smtClean="0"/>
              <a:t> vi </a:t>
            </a:r>
            <a:r>
              <a:rPr lang="en-US" b="0" baseline="0" dirty="0" err="1" smtClean="0"/>
              <a:t>vill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använda</a:t>
            </a:r>
            <a:r>
              <a:rPr lang="en-US" b="0" baseline="0" dirty="0" smtClean="0"/>
              <a:t>, I </a:t>
            </a:r>
            <a:r>
              <a:rPr lang="en-US" b="0" baseline="0" dirty="0" err="1" smtClean="0"/>
              <a:t>detta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fallet</a:t>
            </a:r>
            <a:r>
              <a:rPr lang="en-US" b="0" baseline="0" dirty="0" smtClean="0"/>
              <a:t> authorization code flow.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Client ID</a:t>
            </a:r>
            <a:r>
              <a:rPr lang="en-US" dirty="0" smtClean="0"/>
              <a:t> -&gt;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klienter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använder</a:t>
            </a:r>
            <a:r>
              <a:rPr lang="en-US" dirty="0" smtClean="0"/>
              <a:t> </a:t>
            </a:r>
            <a:r>
              <a:rPr lang="en-US" dirty="0" err="1" smtClean="0"/>
              <a:t>API:et</a:t>
            </a:r>
            <a:r>
              <a:rPr lang="en-US" dirty="0" smtClean="0"/>
              <a:t> </a:t>
            </a:r>
            <a:r>
              <a:rPr lang="en-US" dirty="0" err="1" smtClean="0"/>
              <a:t>behöver</a:t>
            </a:r>
            <a:r>
              <a:rPr lang="en-US" dirty="0" smtClean="0"/>
              <a:t> </a:t>
            </a:r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unikt</a:t>
            </a:r>
            <a:r>
              <a:rPr lang="en-US" dirty="0" smtClean="0"/>
              <a:t> </a:t>
            </a:r>
            <a:r>
              <a:rPr lang="en-US" dirty="0" err="1" smtClean="0"/>
              <a:t>klient</a:t>
            </a:r>
            <a:r>
              <a:rPr lang="en-US" dirty="0" smtClean="0"/>
              <a:t>-id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kopplat</a:t>
            </a:r>
            <a:r>
              <a:rPr lang="en-US" dirty="0" smtClean="0"/>
              <a:t> till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godkänt</a:t>
            </a:r>
            <a:r>
              <a:rPr lang="en-US" dirty="0" smtClean="0"/>
              <a:t> </a:t>
            </a:r>
            <a:r>
              <a:rPr lang="en-US" dirty="0" err="1" smtClean="0"/>
              <a:t>klientcertifikat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 smtClean="0"/>
              <a:t> (</a:t>
            </a:r>
            <a:r>
              <a:rPr lang="en-US" dirty="0" err="1" smtClean="0"/>
              <a:t>omfattning</a:t>
            </a:r>
            <a:r>
              <a:rPr lang="en-US" dirty="0" smtClean="0"/>
              <a:t>) -&gt; </a:t>
            </a:r>
            <a:r>
              <a:rPr lang="en-US" dirty="0" err="1" smtClean="0"/>
              <a:t>Parametern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omfattning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begäran</a:t>
            </a:r>
            <a:r>
              <a:rPr lang="en-US" dirty="0" smtClean="0"/>
              <a:t> </a:t>
            </a:r>
            <a:r>
              <a:rPr lang="en-US" dirty="0" err="1" smtClean="0"/>
              <a:t>skickas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en </a:t>
            </a:r>
            <a:r>
              <a:rPr lang="en-US" dirty="0" err="1" smtClean="0"/>
              <a:t>kommaseparerad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privilegiekoder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: scope=CRM_SCHEDULING_READ,CRM_SCHEDULING_WRITE</a:t>
            </a:r>
          </a:p>
          <a:p>
            <a:endParaRPr lang="en-US" dirty="0" smtClean="0"/>
          </a:p>
          <a:p>
            <a:r>
              <a:rPr lang="en-US" b="1" dirty="0" smtClean="0"/>
              <a:t>State</a:t>
            </a:r>
            <a:r>
              <a:rPr lang="en-US" dirty="0" smtClean="0"/>
              <a:t> -&gt; </a:t>
            </a:r>
            <a:r>
              <a:rPr lang="en-US" dirty="0" err="1" smtClean="0"/>
              <a:t>Klienttillståndet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skydd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vissa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attacker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en </a:t>
            </a:r>
            <a:r>
              <a:rPr lang="en-US" dirty="0" err="1" smtClean="0"/>
              <a:t>slumpgenererad</a:t>
            </a:r>
            <a:r>
              <a:rPr lang="en-US" dirty="0" smtClean="0"/>
              <a:t> </a:t>
            </a:r>
            <a:r>
              <a:rPr lang="en-US" dirty="0" err="1" smtClean="0"/>
              <a:t>sträng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per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endast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känner</a:t>
            </a:r>
            <a:r>
              <a:rPr lang="en-US" dirty="0" smtClean="0"/>
              <a:t> till. </a:t>
            </a:r>
            <a:r>
              <a:rPr lang="en-US" dirty="0" err="1" smtClean="0"/>
              <a:t>Tillståndet</a:t>
            </a:r>
            <a:r>
              <a:rPr lang="en-US" dirty="0" smtClean="0"/>
              <a:t>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sparas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tills </a:t>
            </a:r>
            <a:r>
              <a:rPr lang="en-US" dirty="0" err="1" smtClean="0"/>
              <a:t>dess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tillbaka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auktorisationsdialogen</a:t>
            </a:r>
            <a:r>
              <a:rPr lang="en-US" dirty="0" smtClean="0"/>
              <a:t> </a:t>
            </a:r>
            <a:r>
              <a:rPr lang="en-US" dirty="0" err="1" smtClean="0"/>
              <a:t>eftersom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då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matchas</a:t>
            </a:r>
            <a:r>
              <a:rPr lang="en-US" dirty="0" smtClean="0"/>
              <a:t> mot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tillståndsvärde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med sig </a:t>
            </a:r>
            <a:r>
              <a:rPr lang="en-US" dirty="0" err="1" smtClean="0"/>
              <a:t>tillbaka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Redirect URI </a:t>
            </a:r>
            <a:r>
              <a:rPr lang="en-US" b="0" dirty="0" smtClean="0"/>
              <a:t>-&gt; Den URL 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klientsystemet</a:t>
            </a:r>
            <a:r>
              <a:rPr lang="en-US" b="0" dirty="0" smtClean="0"/>
              <a:t>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användarens</a:t>
            </a:r>
            <a:r>
              <a:rPr lang="en-US" b="0" dirty="0" smtClean="0"/>
              <a:t> </a:t>
            </a:r>
            <a:r>
              <a:rPr lang="en-US" b="0" dirty="0" err="1" smtClean="0"/>
              <a:t>användaragent</a:t>
            </a:r>
            <a:r>
              <a:rPr lang="en-US" b="0" dirty="0" smtClean="0"/>
              <a:t> </a:t>
            </a:r>
            <a:r>
              <a:rPr lang="en-US" b="0" dirty="0" err="1" smtClean="0"/>
              <a:t>skall</a:t>
            </a:r>
            <a:r>
              <a:rPr lang="en-US" b="0" dirty="0" smtClean="0"/>
              <a:t> </a:t>
            </a:r>
            <a:r>
              <a:rPr lang="en-US" b="0" dirty="0" err="1" smtClean="0"/>
              <a:t>skickas</a:t>
            </a:r>
            <a:r>
              <a:rPr lang="en-US" b="0" dirty="0" smtClean="0"/>
              <a:t> till </a:t>
            </a:r>
            <a:r>
              <a:rPr lang="en-US" b="0" dirty="0" err="1" smtClean="0"/>
              <a:t>efter</a:t>
            </a:r>
            <a:r>
              <a:rPr lang="en-US" b="0" dirty="0" smtClean="0"/>
              <a:t> </a:t>
            </a:r>
            <a:r>
              <a:rPr lang="en-US" b="0" dirty="0" err="1" smtClean="0"/>
              <a:t>godkännandeprocessen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91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233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415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Cross Origin Resource Sharing</a:t>
            </a:r>
            <a:r>
              <a:rPr lang="en-US" b="1" baseline="0" dirty="0" smtClean="0"/>
              <a:t> (</a:t>
            </a:r>
            <a:r>
              <a:rPr lang="en-US" b="1" dirty="0" smtClean="0"/>
              <a:t>CORS)</a:t>
            </a:r>
            <a:r>
              <a:rPr lang="en-US" dirty="0" smtClean="0"/>
              <a:t> -&gt; Spring Security,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method=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"OPTIONS”,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för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hantera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så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klienten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kan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anropa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backend.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3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förbättrad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sammanhållen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insyn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vårdflöden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ökar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patientenskunskap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engagemang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trygghet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pågående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vårdprocesser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ännu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kontaktuppgifter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landsting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2.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part)</a:t>
            </a:r>
            <a:endParaRPr lang="en-US" b="0" baseline="0" dirty="0" smtClean="0"/>
          </a:p>
          <a:p>
            <a:r>
              <a:rPr lang="en-US" b="0" baseline="0" dirty="0" err="1" smtClean="0"/>
              <a:t>Exempe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patiendata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apier</a:t>
            </a:r>
            <a:r>
              <a:rPr lang="en-US" b="0" baseline="0" dirty="0" smtClean="0"/>
              <a:t> -&gt; </a:t>
            </a:r>
            <a:r>
              <a:rPr lang="en-US" b="0" baseline="0" dirty="0" err="1" smtClean="0"/>
              <a:t>Hantera</a:t>
            </a:r>
            <a:r>
              <a:rPr lang="en-US" b="0" baseline="0" dirty="0" smtClean="0"/>
              <a:t> mina </a:t>
            </a:r>
            <a:r>
              <a:rPr lang="en-US" b="0" baseline="0" dirty="0" err="1" smtClean="0"/>
              <a:t>egna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tidbokningar</a:t>
            </a:r>
            <a:r>
              <a:rPr lang="en-US" b="0" baseline="0" dirty="0" smtClean="0"/>
              <a:t> hos </a:t>
            </a:r>
            <a:r>
              <a:rPr lang="en-US" b="0" baseline="0" dirty="0" err="1" smtClean="0"/>
              <a:t>vårdgivare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Bokmärk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labbar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9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2xx</a:t>
            </a:r>
            <a:r>
              <a:rPr lang="en-US" baseline="0" dirty="0" smtClean="0"/>
              <a:t> = request </a:t>
            </a:r>
            <a:r>
              <a:rPr lang="en-US" baseline="0" dirty="0" err="1" smtClean="0"/>
              <a:t>gick</a:t>
            </a:r>
            <a:r>
              <a:rPr lang="en-US" baseline="0" dirty="0" smtClean="0"/>
              <a:t> bra</a:t>
            </a:r>
          </a:p>
          <a:p>
            <a:r>
              <a:rPr lang="en-US" baseline="0" dirty="0" smtClean="0"/>
              <a:t>3xx = redirection </a:t>
            </a:r>
            <a:r>
              <a:rPr lang="en-US" baseline="0" dirty="0" err="1" smtClean="0"/>
              <a:t>koder</a:t>
            </a:r>
            <a:endParaRPr lang="en-US" baseline="0" dirty="0" smtClean="0"/>
          </a:p>
          <a:p>
            <a:r>
              <a:rPr lang="en-US" baseline="0" dirty="0" smtClean="0"/>
              <a:t>4xx = client error</a:t>
            </a:r>
          </a:p>
          <a:p>
            <a:r>
              <a:rPr lang="en-US" baseline="0" dirty="0" smtClean="0"/>
              <a:t>5xx = server </a:t>
            </a:r>
            <a:r>
              <a:rPr lang="en-US" baseline="0" dirty="0" err="1" smtClean="0"/>
              <a:t>fel</a:t>
            </a:r>
            <a:endParaRPr lang="en-US" baseline="0" dirty="0" smtClean="0"/>
          </a:p>
          <a:p>
            <a:r>
              <a:rPr lang="en-US" baseline="0" dirty="0" smtClean="0"/>
              <a:t>418 -&gt; </a:t>
            </a:r>
            <a:r>
              <a:rPr lang="en-US" baseline="0" dirty="0" err="1" smtClean="0"/>
              <a:t>Aprilskämt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IETF 1998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9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HTTP response status code 302 Found is a common way of performing a redirection.</a:t>
            </a:r>
          </a:p>
          <a:p>
            <a:r>
              <a:rPr lang="en-US" dirty="0" smtClean="0"/>
              <a:t>An HTTP response with this status code will additionally provide a URL in the Location header field. </a:t>
            </a:r>
          </a:p>
          <a:p>
            <a:r>
              <a:rPr lang="en-US" dirty="0" smtClean="0"/>
              <a:t>The User Agent (e.g. a web browser) is invited by a response with this code to make a second, otherwise identical, request, to the new URL specified in the Location field. </a:t>
            </a:r>
          </a:p>
          <a:p>
            <a:r>
              <a:rPr lang="en-US" dirty="0" smtClean="0"/>
              <a:t>The HTTP/1.0 specification (RFC 1945) defines this code, and gives it the description phrase "Moved Temporarily”.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09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)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Klienter</a:t>
            </a:r>
            <a:r>
              <a:rPr lang="en-US" baseline="0" dirty="0" smtClean="0"/>
              <a:t> (app server)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identifiera</a:t>
            </a:r>
            <a:r>
              <a:rPr lang="en-US" baseline="0" dirty="0" smtClean="0"/>
              <a:t> sig med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tillgång</a:t>
            </a:r>
            <a:r>
              <a:rPr lang="en-US" baseline="0" dirty="0" smtClean="0"/>
              <a:t> till information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återkalla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Title</a:t>
            </a: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 –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edit</a:t>
            </a: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dk.minavardkontakter.se/sv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mbria" charset="0"/>
                <a:ea typeface="ＭＳ Ｐゴシック" charset="0"/>
                <a:cs typeface="Cambria" charset="0"/>
              </a:rPr>
              <a:t>Building apps against Swedish healthcare API’s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2000" dirty="0" smtClean="0"/>
              <a:t>Open lab/lab1/README and follow the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5738976" y="2387135"/>
            <a:ext cx="2311697" cy="2315627"/>
            <a:chOff x="6246976" y="2550119"/>
            <a:chExt cx="2311697" cy="2315627"/>
          </a:xfrm>
        </p:grpSpPr>
        <p:pic>
          <p:nvPicPr>
            <p:cNvPr id="6" name="Picture 5" descr="Screen Shot 2013-01-04 at 15.31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976" y="2980157"/>
              <a:ext cx="800397" cy="1031281"/>
            </a:xfrm>
            <a:prstGeom prst="rect">
              <a:avLst/>
            </a:prstGeom>
          </p:spPr>
        </p:pic>
        <p:pic>
          <p:nvPicPr>
            <p:cNvPr id="7" name="Picture 6" descr="Screen Shot 2013-01-04 at 15.30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543" y="2550119"/>
              <a:ext cx="1372430" cy="994830"/>
            </a:xfrm>
            <a:prstGeom prst="rect">
              <a:avLst/>
            </a:prstGeom>
          </p:spPr>
        </p:pic>
        <p:pic>
          <p:nvPicPr>
            <p:cNvPr id="8" name="Picture 7" descr="Screen Shot 2013-01-04 at 15.30.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73" y="3886200"/>
              <a:ext cx="1511300" cy="9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8" y="2607339"/>
            <a:ext cx="902951" cy="9029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668" y="2038906"/>
            <a:ext cx="28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SSL authenticated/trusted</a:t>
            </a:r>
          </a:p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client application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4003933" cy="566410"/>
            <a:chOff x="4102100" y="3510290"/>
            <a:chExt cx="4003933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4003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https://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619885"/>
            <a:chOff x="685800" y="2382848"/>
            <a:chExt cx="2933700" cy="1619885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326856" cy="1619885"/>
              <a:chOff x="1371600" y="3510290"/>
              <a:chExt cx="1326856" cy="1619885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326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Agda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Andersson</a:t>
                </a:r>
                <a:endParaRPr lang="en-US" sz="1200" dirty="0" smtClean="0"/>
              </a:p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kinds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</a:t>
            </a:r>
            <a:r>
              <a:rPr lang="en-US" dirty="0" err="1" smtClean="0"/>
              <a:t>Agda</a:t>
            </a:r>
            <a:r>
              <a:rPr lang="en-US" dirty="0" smtClean="0"/>
              <a:t> </a:t>
            </a:r>
            <a:r>
              <a:rPr lang="en-US" dirty="0" err="1" smtClean="0"/>
              <a:t>Andersson</a:t>
            </a:r>
            <a:r>
              <a:rPr lang="en-US" dirty="0" smtClean="0"/>
              <a:t> against MVK while authorizing the client</a:t>
            </a:r>
          </a:p>
          <a:p>
            <a:pPr lvl="1"/>
            <a:r>
              <a:rPr lang="en-US" dirty="0" smtClean="0"/>
              <a:t>Generates a non-identifiable token representing the citizen authorization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17868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9422" y="3956419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1576506"/>
            <a:ext cx="1291327" cy="1641615"/>
            <a:chOff x="2077058" y="1805106"/>
            <a:chExt cx="1291327" cy="164161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2543770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180510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>
            <a:stCxn id="38" idx="3"/>
          </p:cNvCxnSpPr>
          <p:nvPr/>
        </p:nvCxnSpPr>
        <p:spPr>
          <a:xfrm>
            <a:off x="2352857" y="4816372"/>
            <a:ext cx="3684322" cy="25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47851" y="3035934"/>
            <a:ext cx="1345572" cy="75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47851" y="3035934"/>
            <a:ext cx="1489328" cy="151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42" y="3421942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99814" y="455476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469455"/>
            <a:ext cx="902951" cy="902951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2184400" y="2959734"/>
            <a:ext cx="1460500" cy="85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47739" y="3149601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kallekula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2857" y="4924358"/>
            <a:ext cx="368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Agda</a:t>
            </a:r>
            <a:r>
              <a:rPr lang="en-US" dirty="0" smtClean="0"/>
              <a:t> </a:t>
            </a:r>
            <a:r>
              <a:rPr lang="en-US" dirty="0" err="1" smtClean="0"/>
              <a:t>Andersson</a:t>
            </a:r>
            <a:r>
              <a:rPr lang="en-US" dirty="0" smtClean="0"/>
              <a:t> 20121212-11212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79" y="2806701"/>
            <a:ext cx="902951" cy="902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89613" y="310255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7" name="Picture 6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1443"/>
            <a:ext cx="6019800" cy="39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</a:t>
            </a:r>
            <a:r>
              <a:rPr lang="en-US" dirty="0" smtClean="0"/>
              <a:t>using pre-generated access tokens against API´s containing patient related data.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lab/lab2/README and follow the instructions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OAuth</a:t>
            </a:r>
            <a:r>
              <a:rPr lang="en-US" dirty="0"/>
              <a:t> 2.0 </a:t>
            </a:r>
            <a:r>
              <a:rPr lang="en-US" dirty="0" smtClean="0"/>
              <a:t>Request authorization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Request authorization dialog, parameters:</a:t>
            </a:r>
          </a:p>
          <a:p>
            <a:r>
              <a:rPr lang="en-US" sz="1800" dirty="0" smtClean="0"/>
              <a:t>Response type</a:t>
            </a:r>
          </a:p>
          <a:p>
            <a:r>
              <a:rPr lang="en-US" sz="1800" dirty="0" smtClean="0"/>
              <a:t>Client ID</a:t>
            </a:r>
          </a:p>
          <a:p>
            <a:r>
              <a:rPr lang="en-US" sz="1800" dirty="0" smtClean="0"/>
              <a:t>Scope</a:t>
            </a:r>
          </a:p>
          <a:p>
            <a:r>
              <a:rPr lang="en-US" sz="1800" dirty="0" smtClean="0"/>
              <a:t>State</a:t>
            </a:r>
          </a:p>
          <a:p>
            <a:r>
              <a:rPr lang="en-US" sz="1800" dirty="0" smtClean="0"/>
              <a:t>Redirect URI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Request token using authorization code</a:t>
            </a:r>
          </a:p>
          <a:p>
            <a:r>
              <a:rPr lang="en-US" sz="1800" dirty="0" smtClean="0"/>
              <a:t>Token endpoint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6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lab/lab3/README and follow the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Integrating with the backend API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Backend,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85800" y="1854200"/>
            <a:ext cx="448071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App backend uses: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MVC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Security to Secure API’s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Data JPA for repository handling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HSQL as persistence for user tokens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Simple App backend exposes: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Login page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OAuth</a:t>
            </a:r>
            <a:r>
              <a:rPr lang="en-US" dirty="0" smtClean="0"/>
              <a:t> authorization pages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API´s for an app</a:t>
            </a:r>
            <a:endParaRPr lang="en-US" dirty="0"/>
          </a:p>
        </p:txBody>
      </p:sp>
      <p:pic>
        <p:nvPicPr>
          <p:cNvPr id="9" name="Picture 8" descr="Backe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77900"/>
            <a:ext cx="297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Simple App backend to provide a secure API for the frontend. </a:t>
            </a:r>
          </a:p>
          <a:p>
            <a:r>
              <a:rPr lang="en-US" dirty="0" smtClean="0"/>
              <a:t>Add JSON API</a:t>
            </a:r>
          </a:p>
          <a:p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lab/lab4/README and follow the instructions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frontend?</a:t>
            </a:r>
          </a:p>
          <a:p>
            <a:r>
              <a:rPr lang="en-US" dirty="0" smtClean="0"/>
              <a:t>Apps as independent HTML/JS solutions</a:t>
            </a:r>
          </a:p>
          <a:p>
            <a:pPr lvl="1"/>
            <a:r>
              <a:rPr lang="en-US" dirty="0" smtClean="0"/>
              <a:t>Same origin policy</a:t>
            </a:r>
          </a:p>
          <a:p>
            <a:pPr lvl="1"/>
            <a:r>
              <a:rPr lang="en-US" dirty="0" smtClean="0"/>
              <a:t>Cross Origin Resource Sharing</a:t>
            </a:r>
          </a:p>
          <a:p>
            <a:r>
              <a:rPr lang="en-US" dirty="0" smtClean="0"/>
              <a:t>My Healthcare Calendar</a:t>
            </a:r>
          </a:p>
          <a:p>
            <a:pPr lvl="1"/>
            <a:r>
              <a:rPr lang="en-US" dirty="0" smtClean="0"/>
              <a:t>(Almost) Finished HTML/JS App built with </a:t>
            </a:r>
            <a:r>
              <a:rPr lang="en-US" dirty="0" err="1" smtClean="0"/>
              <a:t>backbone.js</a:t>
            </a:r>
            <a:r>
              <a:rPr lang="en-US" dirty="0" smtClean="0"/>
              <a:t> and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/>
              <a:t>How do we connect the app to our API?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5499100" cy="378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Complete a simple client that use the API provided by the backend. </a:t>
            </a:r>
          </a:p>
          <a:p>
            <a:r>
              <a:rPr lang="en-US" sz="1800" dirty="0" smtClean="0"/>
              <a:t>Alter JavaScript to login and to fetch bookings from our API</a:t>
            </a:r>
          </a:p>
          <a:p>
            <a:endParaRPr lang="en-US" sz="1800" dirty="0"/>
          </a:p>
          <a:p>
            <a:r>
              <a:rPr lang="en-US" sz="1800" dirty="0" smtClean="0"/>
              <a:t>Since we will use the backend we created in lab 4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jetty:run</a:t>
            </a:r>
            <a:r>
              <a:rPr lang="en-US" sz="1600" dirty="0" smtClean="0"/>
              <a:t> from lab4/solution/simple-app-backend</a:t>
            </a:r>
          </a:p>
          <a:p>
            <a:pPr lvl="1"/>
            <a:r>
              <a:rPr lang="en-US" sz="1600" dirty="0"/>
              <a:t>Login user at http://localhost:8080</a:t>
            </a:r>
          </a:p>
          <a:p>
            <a:pPr lvl="1"/>
            <a:r>
              <a:rPr lang="en-US" sz="1600" dirty="0"/>
              <a:t>Authorize access for simple </a:t>
            </a:r>
            <a:r>
              <a:rPr lang="en-US" sz="1600" dirty="0" smtClean="0"/>
              <a:t>client</a:t>
            </a:r>
          </a:p>
          <a:p>
            <a:pPr lvl="1"/>
            <a:endParaRPr lang="en-US" sz="1600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lab/lab5/README and follow the instructions</a:t>
            </a:r>
            <a:endParaRPr lang="en-US" sz="1800" dirty="0"/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7" name="Picture 6" descr="Screen Shot 2013-01-09 at 16.0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762390"/>
            <a:ext cx="2174105" cy="1133762"/>
          </a:xfrm>
          <a:prstGeom prst="rect">
            <a:avLst/>
          </a:prstGeom>
        </p:spPr>
      </p:pic>
      <p:pic>
        <p:nvPicPr>
          <p:cNvPr id="8" name="Picture 7" descr="Screen Shot 2013-01-09 at 16.1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184400"/>
            <a:ext cx="2923165" cy="2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Simple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SLL and </a:t>
            </a:r>
            <a:r>
              <a:rPr lang="en-US" dirty="0" err="1" smtClean="0"/>
              <a:t>Vinnova</a:t>
            </a:r>
            <a:endParaRPr lang="en-US" dirty="0"/>
          </a:p>
          <a:p>
            <a:pPr lvl="1"/>
            <a:r>
              <a:rPr lang="en-US" dirty="0" smtClean="0"/>
              <a:t>Part of Mina </a:t>
            </a:r>
            <a:r>
              <a:rPr lang="en-US" dirty="0" err="1" smtClean="0"/>
              <a:t>Vårdflöden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URL </a:t>
            </a:r>
          </a:p>
          <a:p>
            <a:pPr lvl="1"/>
            <a:r>
              <a:rPr lang="en-US" sz="1600" dirty="0"/>
              <a:t>Uniform Resource Locator is used to uniquely identify a resource over the web</a:t>
            </a:r>
          </a:p>
          <a:p>
            <a:pPr lvl="1"/>
            <a:r>
              <a:rPr lang="en-US" sz="1600" dirty="0"/>
              <a:t>Address + </a:t>
            </a:r>
            <a:r>
              <a:rPr lang="en-US" sz="1600" dirty="0" smtClean="0"/>
              <a:t>parameters</a:t>
            </a:r>
          </a:p>
          <a:p>
            <a:pPr lvl="1"/>
            <a:r>
              <a:rPr lang="en-US" sz="1600" dirty="0" smtClean="0"/>
              <a:t>http://</a:t>
            </a:r>
            <a:r>
              <a:rPr lang="en-US" sz="1600" dirty="0" err="1" smtClean="0"/>
              <a:t>server.se</a:t>
            </a:r>
            <a:r>
              <a:rPr lang="en-US" sz="1600" dirty="0" smtClean="0"/>
              <a:t>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healthcarefacilities</a:t>
            </a:r>
            <a:r>
              <a:rPr lang="en-US" sz="1600" dirty="0" smtClean="0"/>
              <a:t>/123/bookings/1</a:t>
            </a:r>
            <a:endParaRPr lang="en-US" sz="1800" dirty="0" smtClean="0"/>
          </a:p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Status codes</a:t>
            </a:r>
            <a:endParaRPr lang="en-US" sz="1800" dirty="0"/>
          </a:p>
          <a:p>
            <a:pPr lvl="1"/>
            <a:r>
              <a:rPr lang="en-US" sz="1600" dirty="0" smtClean="0"/>
              <a:t>2xx, 3xx, 4xx, 5xx</a:t>
            </a:r>
          </a:p>
          <a:p>
            <a:pPr lvl="1"/>
            <a:r>
              <a:rPr lang="en-US" sz="1600" dirty="0" smtClean="0"/>
              <a:t>418 I’m a teapot (RFC2324)</a:t>
            </a:r>
          </a:p>
          <a:p>
            <a:pPr lvl="2"/>
            <a:r>
              <a:rPr lang="en-US" sz="1600" dirty="0" smtClean="0"/>
              <a:t>Hyper Text Coffee Pot Control Protocol</a:t>
            </a:r>
          </a:p>
          <a:p>
            <a:r>
              <a:rPr lang="en-US" sz="1800" dirty="0" smtClean="0"/>
              <a:t>HTTP Headers</a:t>
            </a:r>
          </a:p>
          <a:p>
            <a:pPr lvl="1"/>
            <a:r>
              <a:rPr lang="en-US" sz="1600" dirty="0" smtClean="0"/>
              <a:t>Location</a:t>
            </a:r>
          </a:p>
          <a:p>
            <a:pPr lvl="1"/>
            <a:r>
              <a:rPr lang="en-US" sz="1600" dirty="0"/>
              <a:t>Content-</a:t>
            </a:r>
            <a:r>
              <a:rPr lang="en-US" sz="1600" dirty="0" smtClean="0"/>
              <a:t>Type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Example: Redirect, how does it work?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13527</TotalTime>
  <Words>1871</Words>
  <Application>Microsoft Macintosh PowerPoint</Application>
  <PresentationFormat>On-screen Show (4:3)</PresentationFormat>
  <Paragraphs>319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Callista_PPT_mall 2010 RA</vt:lpstr>
      <vt:lpstr>Building apps against Swedish healthcare API’s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404</cp:revision>
  <dcterms:created xsi:type="dcterms:W3CDTF">2010-01-14T14:10:11Z</dcterms:created>
  <dcterms:modified xsi:type="dcterms:W3CDTF">2013-01-11T12:00:21Z</dcterms:modified>
</cp:coreProperties>
</file>