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6" r:id="rId19"/>
    <p:sldId id="283" r:id="rId20"/>
    <p:sldId id="275" r:id="rId21"/>
    <p:sldId id="285" r:id="rId22"/>
    <p:sldId id="269" r:id="rId23"/>
    <p:sldId id="271" r:id="rId24"/>
    <p:sldId id="270" r:id="rId25"/>
    <p:sldId id="284" r:id="rId26"/>
    <p:sldId id="274" r:id="rId27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4666" autoAdjust="0"/>
  </p:normalViewPr>
  <p:slideViewPr>
    <p:cSldViewPr snapToGrid="0" snapToObjects="1">
      <p:cViewPr>
        <p:scale>
          <a:sx n="100" d="100"/>
          <a:sy n="100" d="100"/>
        </p:scale>
        <p:origin x="-164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ägaren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dirty="0" smtClean="0"/>
              <a:t> </a:t>
            </a:r>
            <a:r>
              <a:rPr lang="en-US" dirty="0" smtClean="0"/>
              <a:t>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smtClean="0"/>
              <a:t>den 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</a:t>
            </a:r>
            <a:r>
              <a:rPr lang="en-US" dirty="0" err="1" smtClean="0"/>
              <a:t>-</a:t>
            </a:r>
            <a:r>
              <a:rPr lang="en-US" dirty="0" err="1" smtClean="0"/>
              <a:t>lösningen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kommunicerar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resurs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auktorisations-servern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smtClean="0"/>
              <a:t>dig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agera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namn</a:t>
            </a:r>
            <a:r>
              <a:rPr lang="en-US" baseline="0" dirty="0" smtClean="0"/>
              <a:t>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Facebook. </a:t>
            </a:r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kallekula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Du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</a:t>
            </a:r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skickad</a:t>
            </a:r>
            <a:r>
              <a:rPr lang="en-US" baseline="0" dirty="0" smtClean="0"/>
              <a:t> till Facebook,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96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Response type </a:t>
            </a:r>
            <a:r>
              <a:rPr lang="en-US" b="0" dirty="0" smtClean="0"/>
              <a:t>-&gt; Fast till Code, </a:t>
            </a:r>
            <a:r>
              <a:rPr lang="en-US" b="0" dirty="0" err="1" smtClean="0"/>
              <a:t>för</a:t>
            </a:r>
            <a:r>
              <a:rPr lang="en-US" b="0" dirty="0" smtClean="0"/>
              <a:t> </a:t>
            </a:r>
            <a:r>
              <a:rPr lang="en-US" b="0" dirty="0" err="1" smtClean="0"/>
              <a:t>att</a:t>
            </a:r>
            <a:r>
              <a:rPr lang="en-US" b="0" dirty="0" smtClean="0"/>
              <a:t> </a:t>
            </a:r>
            <a:r>
              <a:rPr lang="en-US" b="0" dirty="0" err="1" smtClean="0"/>
              <a:t>säga</a:t>
            </a:r>
            <a:r>
              <a:rPr lang="en-US" b="0" dirty="0" smtClean="0"/>
              <a:t> till authorization server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vilket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flöde</a:t>
            </a:r>
            <a:r>
              <a:rPr lang="en-US" b="0" baseline="0" dirty="0" smtClean="0"/>
              <a:t> vi </a:t>
            </a:r>
            <a:r>
              <a:rPr lang="en-US" b="0" baseline="0" dirty="0" err="1" smtClean="0"/>
              <a:t>vill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använda</a:t>
            </a:r>
            <a:r>
              <a:rPr lang="en-US" b="0" baseline="0" dirty="0" smtClean="0"/>
              <a:t>, I </a:t>
            </a:r>
            <a:r>
              <a:rPr lang="en-US" b="0" baseline="0" dirty="0" err="1" smtClean="0"/>
              <a:t>detta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fallet</a:t>
            </a:r>
            <a:r>
              <a:rPr lang="en-US" b="0" baseline="0" dirty="0" smtClean="0"/>
              <a:t> authorization code flow.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Client ID</a:t>
            </a:r>
            <a:r>
              <a:rPr lang="en-US" dirty="0" smtClean="0"/>
              <a:t> -&gt;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klienter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använder</a:t>
            </a:r>
            <a:r>
              <a:rPr lang="en-US" dirty="0" smtClean="0"/>
              <a:t> </a:t>
            </a:r>
            <a:r>
              <a:rPr lang="en-US" dirty="0" err="1" smtClean="0"/>
              <a:t>API:et</a:t>
            </a:r>
            <a:r>
              <a:rPr lang="en-US" dirty="0" smtClean="0"/>
              <a:t> </a:t>
            </a:r>
            <a:r>
              <a:rPr lang="en-US" dirty="0" err="1" smtClean="0"/>
              <a:t>behöver</a:t>
            </a:r>
            <a:r>
              <a:rPr lang="en-US" dirty="0" smtClean="0"/>
              <a:t> </a:t>
            </a:r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unikt</a:t>
            </a:r>
            <a:r>
              <a:rPr lang="en-US" dirty="0" smtClean="0"/>
              <a:t> </a:t>
            </a:r>
            <a:r>
              <a:rPr lang="en-US" dirty="0" err="1" smtClean="0"/>
              <a:t>klient</a:t>
            </a:r>
            <a:r>
              <a:rPr lang="en-US" dirty="0" smtClean="0"/>
              <a:t>-id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kopplat</a:t>
            </a:r>
            <a:r>
              <a:rPr lang="en-US" dirty="0" smtClean="0"/>
              <a:t> till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godkänt</a:t>
            </a:r>
            <a:r>
              <a:rPr lang="en-US" dirty="0" smtClean="0"/>
              <a:t> </a:t>
            </a:r>
            <a:r>
              <a:rPr lang="en-US" dirty="0" err="1" smtClean="0"/>
              <a:t>klientcertifikat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Scope</a:t>
            </a:r>
            <a:r>
              <a:rPr lang="en-US" dirty="0" smtClean="0"/>
              <a:t> (</a:t>
            </a:r>
            <a:r>
              <a:rPr lang="en-US" dirty="0" err="1" smtClean="0"/>
              <a:t>omfattning</a:t>
            </a:r>
            <a:r>
              <a:rPr lang="en-US" dirty="0" smtClean="0"/>
              <a:t>) -&gt; </a:t>
            </a:r>
            <a:r>
              <a:rPr lang="en-US" dirty="0" err="1" smtClean="0"/>
              <a:t>Parametern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omfattning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begäran</a:t>
            </a:r>
            <a:r>
              <a:rPr lang="en-US" dirty="0" smtClean="0"/>
              <a:t> </a:t>
            </a:r>
            <a:r>
              <a:rPr lang="en-US" dirty="0" err="1" smtClean="0"/>
              <a:t>skickas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en </a:t>
            </a:r>
            <a:r>
              <a:rPr lang="en-US" dirty="0" err="1" smtClean="0"/>
              <a:t>kommaseparerad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privilegiekoder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: scope=CRM_SCHEDULING_READ,CRM_SCHEDULING_WRITE</a:t>
            </a:r>
          </a:p>
          <a:p>
            <a:endParaRPr lang="en-US" dirty="0" smtClean="0"/>
          </a:p>
          <a:p>
            <a:r>
              <a:rPr lang="en-US" b="1" dirty="0" smtClean="0"/>
              <a:t>State</a:t>
            </a:r>
            <a:r>
              <a:rPr lang="en-US" dirty="0" smtClean="0"/>
              <a:t> -&gt; </a:t>
            </a:r>
            <a:r>
              <a:rPr lang="en-US" dirty="0" err="1" smtClean="0"/>
              <a:t>Klienttillståndet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skydd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vissa</a:t>
            </a:r>
            <a:r>
              <a:rPr lang="en-US" dirty="0" smtClean="0"/>
              <a:t> </a:t>
            </a:r>
            <a:r>
              <a:rPr lang="en-US" dirty="0" err="1" smtClean="0"/>
              <a:t>typer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attacker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en </a:t>
            </a:r>
            <a:r>
              <a:rPr lang="en-US" dirty="0" err="1" smtClean="0"/>
              <a:t>slumpgenererad</a:t>
            </a:r>
            <a:r>
              <a:rPr lang="en-US" dirty="0" smtClean="0"/>
              <a:t> </a:t>
            </a:r>
            <a:r>
              <a:rPr lang="en-US" dirty="0" err="1" smtClean="0"/>
              <a:t>sträng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per </a:t>
            </a:r>
            <a:r>
              <a:rPr lang="en-US" dirty="0" err="1" smtClean="0"/>
              <a:t>anrop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endast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känner</a:t>
            </a:r>
            <a:r>
              <a:rPr lang="en-US" dirty="0" smtClean="0"/>
              <a:t> till. </a:t>
            </a:r>
            <a:r>
              <a:rPr lang="en-US" dirty="0" err="1" smtClean="0"/>
              <a:t>Tillståndet</a:t>
            </a:r>
            <a:r>
              <a:rPr lang="en-US" dirty="0" smtClean="0"/>
              <a:t> </a:t>
            </a:r>
            <a:r>
              <a:rPr lang="en-US" dirty="0" err="1" smtClean="0"/>
              <a:t>måste</a:t>
            </a:r>
            <a:r>
              <a:rPr lang="en-US" dirty="0" smtClean="0"/>
              <a:t> </a:t>
            </a:r>
            <a:r>
              <a:rPr lang="en-US" dirty="0" err="1" smtClean="0"/>
              <a:t>sparas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tills </a:t>
            </a:r>
            <a:r>
              <a:rPr lang="en-US" dirty="0" err="1" smtClean="0"/>
              <a:t>dess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kommer</a:t>
            </a:r>
            <a:r>
              <a:rPr lang="en-US" dirty="0" smtClean="0"/>
              <a:t> </a:t>
            </a:r>
            <a:r>
              <a:rPr lang="en-US" dirty="0" err="1" smtClean="0"/>
              <a:t>tillbaka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auktorisationsdialogen</a:t>
            </a:r>
            <a:r>
              <a:rPr lang="en-US" dirty="0" smtClean="0"/>
              <a:t> </a:t>
            </a:r>
            <a:r>
              <a:rPr lang="en-US" dirty="0" err="1" smtClean="0"/>
              <a:t>eftersom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då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matchas</a:t>
            </a:r>
            <a:r>
              <a:rPr lang="en-US" dirty="0" smtClean="0"/>
              <a:t> mot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tillståndsvärde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med sig </a:t>
            </a:r>
            <a:r>
              <a:rPr lang="en-US" dirty="0" err="1" smtClean="0"/>
              <a:t>tillbaka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Redirect URI </a:t>
            </a:r>
            <a:r>
              <a:rPr lang="en-US" b="0" dirty="0" smtClean="0"/>
              <a:t>-&gt; Den URL </a:t>
            </a:r>
            <a:r>
              <a:rPr lang="en-US" b="0" dirty="0" err="1" smtClean="0"/>
              <a:t>i</a:t>
            </a:r>
            <a:r>
              <a:rPr lang="en-US" b="0" dirty="0" smtClean="0"/>
              <a:t> </a:t>
            </a:r>
            <a:r>
              <a:rPr lang="en-US" b="0" dirty="0" err="1" smtClean="0"/>
              <a:t>klientsystemet</a:t>
            </a:r>
            <a:r>
              <a:rPr lang="en-US" b="0" dirty="0" smtClean="0"/>
              <a:t> </a:t>
            </a:r>
            <a:r>
              <a:rPr lang="en-US" b="0" dirty="0" err="1" smtClean="0"/>
              <a:t>som</a:t>
            </a:r>
            <a:r>
              <a:rPr lang="en-US" b="0" dirty="0" smtClean="0"/>
              <a:t> </a:t>
            </a:r>
            <a:r>
              <a:rPr lang="en-US" b="0" dirty="0" err="1" smtClean="0"/>
              <a:t>användarens</a:t>
            </a:r>
            <a:r>
              <a:rPr lang="en-US" b="0" dirty="0" smtClean="0"/>
              <a:t> </a:t>
            </a:r>
            <a:r>
              <a:rPr lang="en-US" b="0" dirty="0" err="1" smtClean="0"/>
              <a:t>användaragent</a:t>
            </a:r>
            <a:r>
              <a:rPr lang="en-US" b="0" dirty="0" smtClean="0"/>
              <a:t> </a:t>
            </a:r>
            <a:r>
              <a:rPr lang="en-US" b="0" dirty="0" err="1" smtClean="0"/>
              <a:t>skall</a:t>
            </a:r>
            <a:r>
              <a:rPr lang="en-US" b="0" dirty="0" smtClean="0"/>
              <a:t> </a:t>
            </a:r>
            <a:r>
              <a:rPr lang="en-US" b="0" dirty="0" err="1" smtClean="0"/>
              <a:t>skickas</a:t>
            </a:r>
            <a:r>
              <a:rPr lang="en-US" b="0" dirty="0" smtClean="0"/>
              <a:t> till </a:t>
            </a:r>
            <a:r>
              <a:rPr lang="en-US" b="0" dirty="0" err="1" smtClean="0"/>
              <a:t>efter</a:t>
            </a:r>
            <a:r>
              <a:rPr lang="en-US" b="0" dirty="0" smtClean="0"/>
              <a:t> </a:t>
            </a:r>
            <a:r>
              <a:rPr lang="en-US" b="0" dirty="0" err="1" smtClean="0"/>
              <a:t>godkännandeprocessen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91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23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Cross Origin Resource Sharing</a:t>
            </a:r>
            <a:r>
              <a:rPr lang="en-US" b="1" baseline="0" dirty="0" smtClean="0"/>
              <a:t> (</a:t>
            </a:r>
            <a:r>
              <a:rPr lang="en-US" b="1" dirty="0" smtClean="0"/>
              <a:t>CORS)</a:t>
            </a:r>
            <a:r>
              <a:rPr lang="en-US" dirty="0" smtClean="0"/>
              <a:t> -&gt; Spring Security,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method=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"OPTIONS”,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för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hantera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så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klienten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kan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anropa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backend.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415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1. </a:t>
            </a:r>
            <a:r>
              <a:rPr lang="en-US" b="1" baseline="0" dirty="0" err="1" smtClean="0"/>
              <a:t>Öppen</a:t>
            </a:r>
            <a:r>
              <a:rPr lang="en-US" b="1" baseline="0" dirty="0" smtClean="0"/>
              <a:t>-data-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offentlig</a:t>
            </a:r>
            <a:r>
              <a:rPr lang="en-US" b="1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Exempel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kontaktuppgifter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landsting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2. </a:t>
            </a:r>
            <a:r>
              <a:rPr lang="en-US" b="1" baseline="0" dirty="0" err="1" smtClean="0"/>
              <a:t>Patientdata-APIer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patientbunden</a:t>
            </a:r>
            <a:r>
              <a:rPr lang="en-US" b="1" baseline="0" dirty="0" smtClean="0"/>
              <a:t> data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tredje</a:t>
            </a:r>
            <a:r>
              <a:rPr lang="en-US" b="1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="0" baseline="0" dirty="0" err="1" smtClean="0"/>
              <a:t>Patientbunden</a:t>
            </a:r>
            <a:r>
              <a:rPr lang="en-US" b="0" baseline="0" dirty="0" smtClean="0"/>
              <a:t> data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Exempel</a:t>
            </a:r>
            <a:r>
              <a:rPr lang="en-US" b="0" baseline="0" dirty="0" smtClean="0"/>
              <a:t> -&gt; </a:t>
            </a:r>
            <a:r>
              <a:rPr lang="en-US" b="0" baseline="0" dirty="0" err="1" smtClean="0"/>
              <a:t>Hantera</a:t>
            </a:r>
            <a:r>
              <a:rPr lang="en-US" b="0" baseline="0" dirty="0" smtClean="0"/>
              <a:t> mina </a:t>
            </a:r>
            <a:r>
              <a:rPr lang="en-US" b="0" baseline="0" dirty="0" err="1" smtClean="0"/>
              <a:t>egna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tidbokningar</a:t>
            </a:r>
            <a:r>
              <a:rPr lang="en-US" b="0" baseline="0" dirty="0" smtClean="0"/>
              <a:t> hos </a:t>
            </a:r>
            <a:r>
              <a:rPr lang="en-US" b="0" baseline="0" dirty="0" err="1" smtClean="0"/>
              <a:t>vårdgivare</a:t>
            </a:r>
            <a:r>
              <a:rPr lang="en-US" b="0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till SDK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visa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HTTP response status code 302 Found is a common way of performing a redirection.</a:t>
            </a:r>
          </a:p>
          <a:p>
            <a:r>
              <a:rPr lang="en-US" dirty="0" smtClean="0"/>
              <a:t>An HTTP response with this status code will additionally provide a URL in the Location header field. </a:t>
            </a:r>
          </a:p>
          <a:p>
            <a:r>
              <a:rPr lang="en-US" dirty="0" smtClean="0"/>
              <a:t>The User Agent (e.g. a web browser) is invited by a response with this code to make a second, otherwise identical, request, to the new URL specified in the Location field. </a:t>
            </a:r>
          </a:p>
          <a:p>
            <a:r>
              <a:rPr lang="en-US" dirty="0" smtClean="0"/>
              <a:t>The HTTP/1.0 specification (RFC 1945) defines this code, and gives it the description phrase "Moved Temporarily”.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09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)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Klienter</a:t>
            </a:r>
            <a:r>
              <a:rPr lang="en-US" baseline="0" dirty="0" smtClean="0"/>
              <a:t> (app server)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identifiera</a:t>
            </a:r>
            <a:r>
              <a:rPr lang="en-US" baseline="0" dirty="0" smtClean="0"/>
              <a:t> sig med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certifikat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utfärdare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tillgång</a:t>
            </a:r>
            <a:r>
              <a:rPr lang="en-US" baseline="0" dirty="0" smtClean="0"/>
              <a:t> till information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återkalla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Men,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OAuth</a:t>
            </a:r>
            <a:r>
              <a:rPr lang="en-US" baseline="0" dirty="0" smtClean="0"/>
              <a:t> 2.0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5738976" y="2387135"/>
            <a:ext cx="2311697" cy="2315627"/>
            <a:chOff x="6246976" y="2550119"/>
            <a:chExt cx="2311697" cy="2315627"/>
          </a:xfrm>
        </p:grpSpPr>
        <p:pic>
          <p:nvPicPr>
            <p:cNvPr id="6" name="Picture 5" descr="Screen Shot 2013-01-04 at 15.31.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976" y="2980157"/>
              <a:ext cx="800397" cy="1031281"/>
            </a:xfrm>
            <a:prstGeom prst="rect">
              <a:avLst/>
            </a:prstGeom>
          </p:spPr>
        </p:pic>
        <p:pic>
          <p:nvPicPr>
            <p:cNvPr id="7" name="Picture 6" descr="Screen Shot 2013-01-04 at 15.30.4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543" y="2550119"/>
              <a:ext cx="1372430" cy="994830"/>
            </a:xfrm>
            <a:prstGeom prst="rect">
              <a:avLst/>
            </a:prstGeom>
          </p:spPr>
        </p:pic>
        <p:pic>
          <p:nvPicPr>
            <p:cNvPr id="8" name="Picture 7" descr="Screen Shot 2013-01-04 at 15.30.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73" y="3886200"/>
              <a:ext cx="1511300" cy="979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8" y="2607339"/>
            <a:ext cx="902951" cy="9029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668" y="2038906"/>
            <a:ext cx="28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SSL authenticated/trusted</a:t>
            </a:r>
          </a:p>
          <a:p>
            <a:pPr algn="ctr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</a:t>
            </a:r>
            <a:r>
              <a:rPr lang="en-US" sz="1400" dirty="0" smtClean="0"/>
              <a:t>party </a:t>
            </a:r>
            <a:r>
              <a:rPr lang="en-US" sz="1400" dirty="0" smtClean="0"/>
              <a:t>Client application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02100" y="3510290"/>
            <a:ext cx="4003933" cy="566410"/>
            <a:chOff x="4102100" y="3510290"/>
            <a:chExt cx="4003933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4003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</a:t>
              </a:r>
              <a:r>
                <a:rPr lang="en-US" sz="1400" dirty="0" smtClean="0"/>
                <a:t>https:</a:t>
              </a:r>
              <a:r>
                <a:rPr lang="en-US" sz="1400" dirty="0" smtClean="0"/>
                <a:t>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7000" y="4076700"/>
            <a:ext cx="3556000" cy="1371600"/>
            <a:chOff x="3937000" y="4076700"/>
            <a:chExt cx="3556000" cy="1371600"/>
          </a:xfrm>
        </p:grpSpPr>
        <p:sp>
          <p:nvSpPr>
            <p:cNvPr id="8" name="Rectangle 7"/>
            <p:cNvSpPr/>
            <p:nvPr/>
          </p:nvSpPr>
          <p:spPr>
            <a:xfrm>
              <a:off x="3937000" y="4076700"/>
              <a:ext cx="3556000" cy="469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000" y="4775200"/>
              <a:ext cx="10668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07000" y="4775200"/>
              <a:ext cx="1011963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13500" y="4775200"/>
              <a:ext cx="10795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stCxn id="8" idx="2"/>
              <a:endCxn id="26" idx="0"/>
            </p:cNvCxnSpPr>
            <p:nvPr/>
          </p:nvCxnSpPr>
          <p:spPr>
            <a:xfrm flipH="1">
              <a:off x="4470400" y="4546600"/>
              <a:ext cx="1244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2"/>
              <a:endCxn id="29" idx="0"/>
            </p:cNvCxnSpPr>
            <p:nvPr/>
          </p:nvCxnSpPr>
          <p:spPr>
            <a:xfrm flipH="1">
              <a:off x="5712982" y="4546600"/>
              <a:ext cx="20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2"/>
              <a:endCxn id="30" idx="0"/>
            </p:cNvCxnSpPr>
            <p:nvPr/>
          </p:nvCxnSpPr>
          <p:spPr>
            <a:xfrm>
              <a:off x="5715000" y="4546600"/>
              <a:ext cx="123825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12900" y="2411680"/>
            <a:ext cx="2933700" cy="1435219"/>
            <a:chOff x="685800" y="2382848"/>
            <a:chExt cx="2933700" cy="1435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262936" cy="1435219"/>
              <a:chOff x="1371600" y="3510290"/>
              <a:chExt cx="1262936" cy="1435219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262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authenticated as 20121212-1212 against MVK while authorizing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Generates a non-identifiable token representing the citizen authorization</a:t>
            </a:r>
            <a:endParaRPr lang="en-US" dirty="0" smtClean="0"/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52841" y="5003101"/>
            <a:ext cx="304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49" y="4187092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99798" y="5243073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against </a:t>
            </a:r>
            <a:r>
              <a:rPr lang="en-US" dirty="0" smtClean="0"/>
              <a:t>API´s containing patient related data.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OAuth</a:t>
            </a:r>
            <a:r>
              <a:rPr lang="en-US" dirty="0"/>
              <a:t> 2.0 </a:t>
            </a:r>
            <a:r>
              <a:rPr lang="en-US" dirty="0" smtClean="0"/>
              <a:t>Request authorization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Request authorization dialog, parameters:</a:t>
            </a:r>
          </a:p>
          <a:p>
            <a:r>
              <a:rPr lang="en-US" sz="1800" dirty="0" smtClean="0"/>
              <a:t>Response type</a:t>
            </a:r>
          </a:p>
          <a:p>
            <a:r>
              <a:rPr lang="en-US" sz="1800" dirty="0" smtClean="0"/>
              <a:t>Client ID</a:t>
            </a:r>
          </a:p>
          <a:p>
            <a:r>
              <a:rPr lang="en-US" sz="1800" dirty="0" smtClean="0"/>
              <a:t>Scope</a:t>
            </a:r>
          </a:p>
          <a:p>
            <a:r>
              <a:rPr lang="en-US" sz="1800" dirty="0" smtClean="0"/>
              <a:t>State</a:t>
            </a:r>
          </a:p>
          <a:p>
            <a:r>
              <a:rPr lang="en-US" sz="1800" dirty="0" smtClean="0"/>
              <a:t>Redirect URI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Request token using authorization code</a:t>
            </a:r>
          </a:p>
          <a:p>
            <a:r>
              <a:rPr lang="en-US" sz="1800" dirty="0" smtClean="0"/>
              <a:t>Token endpoint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6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3, Simple </a:t>
            </a:r>
            <a:r>
              <a:rPr lang="en-US" dirty="0" err="1" smtClean="0"/>
              <a:t>OAuth</a:t>
            </a:r>
            <a:r>
              <a:rPr lang="en-US" dirty="0" smtClean="0"/>
              <a:t> 2.0 API Client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containing patient related data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Backend, 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85800" y="1854200"/>
            <a:ext cx="448071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App backend uses: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MVC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Security to Secure API’s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Data JPA for repository handling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HSQL as persistence for user tokens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Simple App backend exposes: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Login page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OAuth</a:t>
            </a:r>
            <a:r>
              <a:rPr lang="en-US" dirty="0" smtClean="0"/>
              <a:t> authorization pages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API</a:t>
            </a:r>
            <a:r>
              <a:rPr lang="en-US" dirty="0" smtClean="0"/>
              <a:t>´s for an app</a:t>
            </a:r>
            <a:endParaRPr lang="en-US" dirty="0"/>
          </a:p>
        </p:txBody>
      </p:sp>
      <p:pic>
        <p:nvPicPr>
          <p:cNvPr id="9" name="Picture 8" descr="Backe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77900"/>
            <a:ext cx="297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4, 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Complete the Simple App </a:t>
            </a:r>
            <a:r>
              <a:rPr lang="en-US" dirty="0" smtClean="0"/>
              <a:t>backend to </a:t>
            </a:r>
            <a:r>
              <a:rPr lang="en-US" dirty="0" smtClean="0"/>
              <a:t>provide a secure API for the frontend. </a:t>
            </a:r>
          </a:p>
          <a:p>
            <a:r>
              <a:rPr lang="en-US" dirty="0" smtClean="0"/>
              <a:t>Add JSON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</a:t>
            </a:r>
            <a:r>
              <a:rPr lang="en-US" dirty="0" smtClean="0"/>
              <a:t>frontend?</a:t>
            </a:r>
          </a:p>
          <a:p>
            <a:r>
              <a:rPr lang="en-US" dirty="0" smtClean="0"/>
              <a:t>Apps as independent HTML/JS solutions</a:t>
            </a:r>
          </a:p>
          <a:p>
            <a:pPr lvl="1"/>
            <a:r>
              <a:rPr lang="en-US" dirty="0" smtClean="0"/>
              <a:t>Same origin policy</a:t>
            </a:r>
          </a:p>
          <a:p>
            <a:pPr lvl="1"/>
            <a:r>
              <a:rPr lang="en-US" dirty="0" smtClean="0"/>
              <a:t>Cross Origin Resource Sharing</a:t>
            </a:r>
          </a:p>
          <a:p>
            <a:r>
              <a:rPr lang="en-US" dirty="0" smtClean="0"/>
              <a:t>My Healthcare Calendar</a:t>
            </a:r>
          </a:p>
          <a:p>
            <a:pPr lvl="1"/>
            <a:r>
              <a:rPr lang="en-US" dirty="0" smtClean="0"/>
              <a:t>(Almost) Finished HTML/JS App built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err="1" smtClean="0"/>
              <a:t>backbone.js</a:t>
            </a:r>
            <a:r>
              <a:rPr lang="en-US" dirty="0" smtClean="0"/>
              <a:t> and </a:t>
            </a:r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mobile</a:t>
            </a:r>
          </a:p>
          <a:p>
            <a:pPr lvl="1"/>
            <a:r>
              <a:rPr lang="en-US" dirty="0" smtClean="0"/>
              <a:t>How do we connect the app to our API?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5, 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4902199" cy="3780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Complete a </a:t>
            </a:r>
            <a:r>
              <a:rPr lang="en-US" sz="1800" dirty="0" smtClean="0"/>
              <a:t>simple client that use the API provided by the backend. </a:t>
            </a:r>
          </a:p>
          <a:p>
            <a:r>
              <a:rPr lang="en-US" sz="1800" dirty="0" smtClean="0"/>
              <a:t>Alter JavaScript to login and to fetch bookings from our API</a:t>
            </a:r>
          </a:p>
          <a:p>
            <a:endParaRPr lang="en-US" sz="1800" dirty="0"/>
          </a:p>
          <a:p>
            <a:r>
              <a:rPr lang="en-US" sz="1800" dirty="0" smtClean="0"/>
              <a:t>Since we will use the backend we created in lab 4</a:t>
            </a:r>
          </a:p>
          <a:p>
            <a:pPr lvl="1"/>
            <a:r>
              <a:rPr lang="en-US" sz="1600" dirty="0" smtClean="0"/>
              <a:t>Run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jetty:run</a:t>
            </a:r>
            <a:r>
              <a:rPr lang="en-US" sz="1600" dirty="0" smtClean="0"/>
              <a:t> from lab4/solution/simple-app</a:t>
            </a:r>
            <a:r>
              <a:rPr lang="en-US" sz="1600" smtClean="0"/>
              <a:t>-backend</a:t>
            </a:r>
            <a:endParaRPr lang="en-US" sz="1600" dirty="0" smtClean="0"/>
          </a:p>
          <a:p>
            <a:pPr lvl="1"/>
            <a:r>
              <a:rPr lang="en-US" sz="1600" dirty="0"/>
              <a:t>Login user at http://localhost:8080</a:t>
            </a:r>
          </a:p>
          <a:p>
            <a:pPr lvl="1"/>
            <a:r>
              <a:rPr lang="en-US" sz="1600" dirty="0"/>
              <a:t>Authorize access for simple client</a:t>
            </a:r>
          </a:p>
          <a:p>
            <a:pPr lvl="1"/>
            <a:endParaRPr lang="en-US" sz="1600" dirty="0" smtClean="0"/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7" name="Picture 6" descr="Screen Shot 2013-01-09 at 16.0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31" y="985082"/>
            <a:ext cx="2722369" cy="1419673"/>
          </a:xfrm>
          <a:prstGeom prst="rect">
            <a:avLst/>
          </a:prstGeom>
        </p:spPr>
      </p:pic>
      <p:pic>
        <p:nvPicPr>
          <p:cNvPr id="8" name="Picture 7" descr="Screen Shot 2013-01-09 at 16.1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9" y="2654300"/>
            <a:ext cx="326606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Simple application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22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</a:p>
          <a:p>
            <a:pPr lvl="1"/>
            <a:r>
              <a:rPr lang="en-US" sz="16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Status codes</a:t>
            </a:r>
            <a:endParaRPr lang="en-US" sz="1800" dirty="0"/>
          </a:p>
          <a:p>
            <a:pPr lvl="1"/>
            <a:r>
              <a:rPr lang="en-US" sz="1600" dirty="0" smtClean="0"/>
              <a:t>2xx, 3xx, 4xx, 5xx</a:t>
            </a:r>
          </a:p>
          <a:p>
            <a:pPr lvl="1"/>
            <a:r>
              <a:rPr lang="en-US" sz="1600" dirty="0" smtClean="0"/>
              <a:t>418 I’m a teapot (RFC2324)</a:t>
            </a:r>
          </a:p>
          <a:p>
            <a:pPr lvl="2"/>
            <a:r>
              <a:rPr lang="en-US" sz="1600" dirty="0" smtClean="0"/>
              <a:t>Hyper Text Coffee Pot Control Protocol</a:t>
            </a:r>
          </a:p>
          <a:p>
            <a:r>
              <a:rPr lang="en-US" sz="1800" dirty="0" smtClean="0"/>
              <a:t>HTTP Headers</a:t>
            </a:r>
          </a:p>
          <a:p>
            <a:pPr lvl="1"/>
            <a:r>
              <a:rPr lang="en-US" sz="1600" dirty="0" smtClean="0"/>
              <a:t>Location</a:t>
            </a:r>
          </a:p>
          <a:p>
            <a:pPr lvl="1"/>
            <a:r>
              <a:rPr lang="en-US" sz="1600" dirty="0"/>
              <a:t>Content-</a:t>
            </a:r>
            <a:r>
              <a:rPr lang="en-US" sz="1600" dirty="0" smtClean="0"/>
              <a:t>Type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800" dirty="0" smtClean="0"/>
              <a:t>Example: Redirect, how does it work?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13153</TotalTime>
  <Words>1665</Words>
  <Application>Microsoft Macintosh PowerPoint</Application>
  <PresentationFormat>On-screen Show (4:3)</PresentationFormat>
  <Paragraphs>297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Callista_PPT_mall 2010 RA</vt:lpstr>
      <vt:lpstr>Rubrik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Kaffe</vt:lpstr>
      <vt:lpstr>Building the App</vt:lpstr>
      <vt:lpstr>Building the App</vt:lpstr>
      <vt:lpstr>Building the App</vt:lpstr>
      <vt:lpstr>Building the App</vt:lpstr>
      <vt:lpstr>Summary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346</cp:revision>
  <dcterms:created xsi:type="dcterms:W3CDTF">2010-01-14T14:10:11Z</dcterms:created>
  <dcterms:modified xsi:type="dcterms:W3CDTF">2013-01-09T18:17:27Z</dcterms:modified>
</cp:coreProperties>
</file>