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62" r:id="rId4"/>
    <p:sldId id="268" r:id="rId5"/>
    <p:sldId id="263" r:id="rId6"/>
    <p:sldId id="257" r:id="rId7"/>
    <p:sldId id="258" r:id="rId8"/>
    <p:sldId id="259" r:id="rId9"/>
    <p:sldId id="261" r:id="rId10"/>
    <p:sldId id="264" r:id="rId11"/>
    <p:sldId id="266" r:id="rId12"/>
    <p:sldId id="265" r:id="rId13"/>
    <p:sldId id="267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70"/>
    <a:srgbClr val="747474"/>
    <a:srgbClr val="3A4583"/>
    <a:srgbClr val="35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72" autoAdjust="0"/>
    <p:restoredTop sz="70636" autoAdjust="0"/>
  </p:normalViewPr>
  <p:slideViewPr>
    <p:cSldViewPr snapToGrid="0" snapToObjects="1">
      <p:cViewPr varScale="1">
        <p:scale>
          <a:sx n="74" d="100"/>
          <a:sy n="74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6CBE6E-6EDE-934D-975B-D0B542D6A60B}" type="datetimeFigureOut">
              <a:rPr lang="sv-SE"/>
              <a:pPr>
                <a:defRPr/>
              </a:pPr>
              <a:t>2012-12-20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E32D65-EE93-D740-9977-DCD1041A21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565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56C78D-D883-9F4D-BB13-CA9FF72F21C1}" type="datetimeFigureOut">
              <a:rPr lang="sv-SE"/>
              <a:pPr>
                <a:defRPr/>
              </a:pPr>
              <a:t>2012-12-20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F66423-05E2-6345-AF5A-73942C9C3A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8186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Projektet</a:t>
            </a:r>
            <a:r>
              <a:rPr lang="en-US" dirty="0" smtClean="0"/>
              <a:t> </a:t>
            </a:r>
            <a:r>
              <a:rPr lang="en-US" dirty="0" err="1" smtClean="0"/>
              <a:t>drivs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SLL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ihop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Vinnova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Vinnova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innovationsmyndighet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sponsrar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forskningsprojekt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SDKs </a:t>
            </a:r>
            <a:r>
              <a:rPr lang="en-US" baseline="0" dirty="0" err="1" smtClean="0"/>
              <a:t>syfte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tillgängliggöra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invårnarna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APIer</a:t>
            </a:r>
            <a:endParaRPr lang="en-US" baseline="0" dirty="0" smtClean="0"/>
          </a:p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1. </a:t>
            </a:r>
            <a:r>
              <a:rPr lang="en-US" baseline="0" dirty="0" err="1" smtClean="0"/>
              <a:t>Öppen</a:t>
            </a:r>
            <a:r>
              <a:rPr lang="en-US" baseline="0" dirty="0" smtClean="0"/>
              <a:t>-data-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data)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Patientdata-APIer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</a:t>
            </a:r>
            <a:r>
              <a:rPr lang="en-US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Kort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API’er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patientbunden</a:t>
            </a:r>
            <a:r>
              <a:rPr lang="en-US" dirty="0" smtClean="0"/>
              <a:t> data</a:t>
            </a:r>
          </a:p>
          <a:p>
            <a:endParaRPr lang="en-US" dirty="0" smtClean="0"/>
          </a:p>
          <a:p>
            <a:r>
              <a:rPr lang="en-US" dirty="0" smtClean="0"/>
              <a:t>Nu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testat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öppna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kräver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strikt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åtkomstkontroll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skall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orätta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händer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Förtroende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www.minavardkontakter.se</a:t>
            </a:r>
            <a:endParaRPr lang="en-US" baseline="0" dirty="0" smtClean="0"/>
          </a:p>
          <a:p>
            <a:r>
              <a:rPr lang="en-US" baseline="0" dirty="0" err="1" smtClean="0"/>
              <a:t>Identifiering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inloggning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mvk</a:t>
            </a:r>
            <a:r>
              <a:rPr lang="en-US" baseline="0" dirty="0" smtClean="0"/>
              <a:t> med 2-faktorsautenticering till </a:t>
            </a:r>
            <a:r>
              <a:rPr lang="en-US" baseline="0" dirty="0" err="1" smtClean="0"/>
              <a:t>excempel</a:t>
            </a:r>
            <a:r>
              <a:rPr lang="en-US" baseline="0" dirty="0" smtClean="0"/>
              <a:t> e-leg. </a:t>
            </a:r>
            <a:r>
              <a:rPr lang="en-US" baseline="0" dirty="0" err="1" smtClean="0"/>
              <a:t>Krav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datainspektionen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Auktorisation</a:t>
            </a:r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  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TADA… </a:t>
            </a:r>
            <a:r>
              <a:rPr lang="en-US" baseline="0" dirty="0" err="1" smtClean="0"/>
              <a:t>vänd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blad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Visa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problemet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anropa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MEN…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säkert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tillit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systemet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finnas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mekanism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hämta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Såååå</a:t>
            </a:r>
            <a:r>
              <a:rPr lang="en-US" baseline="0" dirty="0" smtClean="0"/>
              <a:t>…… OAUTH 2.0 </a:t>
            </a:r>
            <a:r>
              <a:rPr lang="en-US" baseline="0" dirty="0" err="1" smtClean="0"/>
              <a:t>nästa</a:t>
            </a:r>
            <a:r>
              <a:rPr lang="en-US" baseline="0" dirty="0" smtClean="0"/>
              <a:t> slide…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746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5410" y="1219200"/>
            <a:ext cx="7702638" cy="126944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800" b="1" i="0" spc="0" baseline="0">
                <a:solidFill>
                  <a:srgbClr val="353A76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45410" y="2488645"/>
            <a:ext cx="7702638" cy="67145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5410" y="3549155"/>
            <a:ext cx="7702638" cy="3479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6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98462" cy="3222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4AA01602-B999-AA4E-80A6-B21CED3A9C3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85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84BDD29C-BFD2-9747-B383-CE0381A0F38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5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782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5AB298B1-4638-724F-83FC-EB75C44695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2F64312F-13C7-D949-8E02-567FC64AA41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0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resenta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26" y="2345266"/>
            <a:ext cx="2636994" cy="161995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27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2D3470"/>
          </a:solidFill>
          <a:latin typeface="Cambria Bold"/>
          <a:ea typeface="ＭＳ Ｐゴシック" pitchFamily="-111" charset="-128"/>
          <a:cs typeface="Cambria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embedded&amp;v=k5t4prfoxkg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ubrik 1"/>
          <p:cNvSpPr>
            <a:spLocks noGrp="1"/>
          </p:cNvSpPr>
          <p:nvPr>
            <p:ph type="title"/>
          </p:nvPr>
        </p:nvSpPr>
        <p:spPr bwMode="auto">
          <a:xfrm>
            <a:off x="746125" y="1219200"/>
            <a:ext cx="770255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latin typeface="Cambria" charset="0"/>
                <a:ea typeface="ＭＳ Ｐゴシック" charset="0"/>
                <a:cs typeface="Cambria" charset="0"/>
              </a:rPr>
              <a:t>Rubrik</a:t>
            </a:r>
            <a:endParaRPr lang="en-US" dirty="0">
              <a:latin typeface="Cambria" charset="0"/>
              <a:ea typeface="ＭＳ Ｐゴシック" charset="0"/>
              <a:cs typeface="Cambria" charset="0"/>
            </a:endParaRP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746125" y="2489200"/>
            <a:ext cx="7702550" cy="671513"/>
          </a:xfrm>
        </p:spPr>
        <p:txBody>
          <a:bodyPr/>
          <a:lstStyle/>
          <a:p>
            <a:pPr eaLnBrk="1" hangingPunct="1">
              <a:defRPr/>
            </a:pP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746125" y="3549650"/>
            <a:ext cx="7702550" cy="347663"/>
          </a:xfrm>
        </p:spPr>
        <p:txBody>
          <a:bodyPr/>
          <a:lstStyle/>
          <a:p>
            <a:pPr eaLnBrk="1" hangingPunct="1">
              <a:defRPr/>
            </a:pPr>
            <a:r>
              <a:rPr lang="sv-SE" dirty="0" smtClean="0"/>
              <a:t>Christian Hilmersson, Hans Thunberg</a:t>
            </a:r>
            <a:r>
              <a:rPr lang="sv-SE" dirty="0" smtClean="0"/>
              <a:t> </a:t>
            </a:r>
            <a:r>
              <a:rPr lang="sv-SE" dirty="0" smtClean="0"/>
              <a:t>| </a:t>
            </a:r>
            <a:r>
              <a:rPr lang="sv-SE" dirty="0" err="1" smtClean="0"/>
              <a:t>callistaenterprise.se</a:t>
            </a:r>
            <a:r>
              <a:rPr lang="sv-SE" dirty="0" smtClean="0"/>
              <a:t> </a:t>
            </a:r>
            <a:r>
              <a:rPr lang="sv-SE" dirty="0" smtClean="0"/>
              <a:t>| </a:t>
            </a:r>
            <a:r>
              <a:rPr lang="sv-SE" dirty="0" smtClean="0"/>
              <a:t>2013-01-16</a:t>
            </a:r>
            <a:endParaRPr lang="sv-SE" dirty="0" smtClean="0"/>
          </a:p>
          <a:p>
            <a:pPr eaLnBrk="1" hangingPunct="1"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for patient related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As opposed to the public API’s, not open data API’s</a:t>
            </a:r>
          </a:p>
          <a:p>
            <a:r>
              <a:rPr lang="en-US" sz="1800" dirty="0" smtClean="0"/>
              <a:t>Strong authentication of citizens</a:t>
            </a:r>
          </a:p>
          <a:p>
            <a:pPr lvl="1"/>
            <a:r>
              <a:rPr lang="en-US" sz="1800" dirty="0" smtClean="0"/>
              <a:t>Demand from </a:t>
            </a:r>
            <a:r>
              <a:rPr lang="en-US" sz="1800" dirty="0" err="1" smtClean="0"/>
              <a:t>Datainspektionen</a:t>
            </a:r>
            <a:endParaRPr lang="en-US" sz="1800" dirty="0" smtClean="0"/>
          </a:p>
          <a:p>
            <a:pPr lvl="1"/>
            <a:r>
              <a:rPr lang="en-US" sz="1800" dirty="0" smtClean="0"/>
              <a:t>2 factor</a:t>
            </a:r>
          </a:p>
          <a:p>
            <a:r>
              <a:rPr lang="en-US" sz="1800" dirty="0" smtClean="0"/>
              <a:t>Strong authentication of API clients</a:t>
            </a:r>
          </a:p>
          <a:p>
            <a:pPr lvl="1"/>
            <a:r>
              <a:rPr lang="en-US" sz="1800" dirty="0" smtClean="0"/>
              <a:t>SSL/TLS certificate</a:t>
            </a:r>
          </a:p>
          <a:p>
            <a:pPr lvl="1"/>
            <a:r>
              <a:rPr lang="en-US" sz="1800" dirty="0" smtClean="0"/>
              <a:t>Mutual </a:t>
            </a:r>
            <a:r>
              <a:rPr lang="en-US" sz="1800" dirty="0" err="1" smtClean="0"/>
              <a:t>authenticaton</a:t>
            </a:r>
            <a:endParaRPr lang="en-US" sz="1800" dirty="0" smtClean="0"/>
          </a:p>
          <a:p>
            <a:r>
              <a:rPr lang="en-US" sz="1800" dirty="0" smtClean="0"/>
              <a:t>Strict authorization control</a:t>
            </a:r>
          </a:p>
          <a:p>
            <a:pPr lvl="1"/>
            <a:r>
              <a:rPr lang="en-US" sz="1600" dirty="0" smtClean="0"/>
              <a:t>Citizen approved </a:t>
            </a:r>
          </a:p>
          <a:p>
            <a:r>
              <a:rPr lang="en-US" sz="1800" dirty="0" smtClean="0"/>
              <a:t>So what’s the problem???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79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ln w="38100" cmpd="sng">
            <a:solidFill>
              <a:srgbClr val="4F81BD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Simple solution??</a:t>
            </a:r>
          </a:p>
          <a:p>
            <a:pPr marL="0" indent="0">
              <a:buNone/>
            </a:pPr>
            <a:r>
              <a:rPr lang="en-US" sz="1800" dirty="0" smtClean="0"/>
              <a:t>Are you sure 20121212-1212 </a:t>
            </a:r>
            <a:r>
              <a:rPr lang="sv-SE" sz="1800" dirty="0" err="1" smtClean="0"/>
              <a:t>approves</a:t>
            </a:r>
            <a:r>
              <a:rPr lang="sv-SE" sz="1800" dirty="0" smtClean="0"/>
              <a:t> </a:t>
            </a:r>
            <a:r>
              <a:rPr lang="sv-SE" sz="1800" dirty="0" err="1" smtClean="0"/>
              <a:t>this</a:t>
            </a:r>
            <a:r>
              <a:rPr lang="en-US" sz="1800" dirty="0" smtClean="0"/>
              <a:t> request?</a:t>
            </a:r>
          </a:p>
          <a:p>
            <a:pPr marL="0" indent="0">
              <a:buNone/>
            </a:pPr>
            <a:r>
              <a:rPr lang="en-US" sz="1800" dirty="0" smtClean="0"/>
              <a:t>API must verify approval from the citizen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5892799" y="2743202"/>
            <a:ext cx="1185333" cy="8974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Certified Client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51599" y="3674536"/>
            <a:ext cx="1" cy="397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858933" y="4436535"/>
            <a:ext cx="1185333" cy="8974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0"/>
          </p:cNvCxnSpPr>
          <p:nvPr/>
        </p:nvCxnSpPr>
        <p:spPr>
          <a:xfrm flipV="1">
            <a:off x="6451600" y="4216403"/>
            <a:ext cx="0" cy="2201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375400" y="4079015"/>
            <a:ext cx="152400" cy="1373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60068" y="3839082"/>
            <a:ext cx="198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121212-1212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640670" y="4055538"/>
            <a:ext cx="626532" cy="1141084"/>
            <a:chOff x="2963334" y="2931387"/>
            <a:chExt cx="626532" cy="114108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3268133" y="3354725"/>
              <a:ext cx="0" cy="4383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68133" y="3786525"/>
              <a:ext cx="220133" cy="2859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064933" y="3793071"/>
              <a:ext cx="203200" cy="237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963334" y="3354725"/>
              <a:ext cx="626532" cy="3979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064933" y="2931387"/>
              <a:ext cx="423333" cy="406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Callout 42"/>
          <p:cNvSpPr/>
          <p:nvPr/>
        </p:nvSpPr>
        <p:spPr>
          <a:xfrm>
            <a:off x="3945469" y="3170218"/>
            <a:ext cx="1439334" cy="668864"/>
          </a:xfrm>
          <a:prstGeom prst="wedgeEllipseCallout">
            <a:avLst>
              <a:gd name="adj1" fmla="val -29068"/>
              <a:gd name="adj2" fmla="val 979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81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for patient related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 addresses these kind of issues</a:t>
            </a:r>
          </a:p>
          <a:p>
            <a:r>
              <a:rPr lang="en-US" dirty="0" smtClean="0"/>
              <a:t>Possible for the citizen to be anonymous in the app</a:t>
            </a:r>
          </a:p>
          <a:p>
            <a:pPr lvl="1"/>
            <a:r>
              <a:rPr lang="en-US" dirty="0" smtClean="0"/>
              <a:t>E.g. username </a:t>
            </a:r>
            <a:r>
              <a:rPr lang="en-US" smtClean="0"/>
              <a:t>kallekula</a:t>
            </a:r>
          </a:p>
          <a:p>
            <a:pPr lvl="1"/>
            <a:r>
              <a:rPr lang="en-US" dirty="0" smtClean="0"/>
              <a:t>But still authenticated against MVK while authorizing the client</a:t>
            </a:r>
          </a:p>
          <a:p>
            <a:r>
              <a:rPr lang="en-US" dirty="0" smtClean="0"/>
              <a:t>Twitter, Facebook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OAuth</a:t>
            </a:r>
            <a:r>
              <a:rPr lang="en-US" dirty="0" smtClean="0"/>
              <a:t> 2.0 API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familiar with </a:t>
            </a:r>
            <a:r>
              <a:rPr lang="en-US" dirty="0" err="1" smtClean="0"/>
              <a:t>OAuth</a:t>
            </a:r>
            <a:r>
              <a:rPr lang="en-US" dirty="0" smtClean="0"/>
              <a:t> 2.0 and SDK by using a simple client letting the user authorize access.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644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the app backend to handle the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smtClean="0"/>
              <a:t>integration with SDK and to provide an API for the app.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19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Frontend technologies</a:t>
            </a:r>
          </a:p>
          <a:p>
            <a:r>
              <a:rPr lang="en-US" dirty="0" smtClean="0"/>
              <a:t>What’s happening on the frontend</a:t>
            </a:r>
          </a:p>
          <a:p>
            <a:r>
              <a:rPr lang="en-US" dirty="0" smtClean="0"/>
              <a:t>Short intro to Backbone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76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a simple client tha</a:t>
            </a:r>
            <a:r>
              <a:rPr lang="en-US" dirty="0" smtClean="0"/>
              <a:t>t use the API provided by the backend. </a:t>
            </a:r>
          </a:p>
          <a:p>
            <a:r>
              <a:rPr lang="en-US" dirty="0" smtClean="0"/>
              <a:t>Login user to create a session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881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Hans Thunberg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Hilmersson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35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Introduction to SDK by VINNOVA</a:t>
            </a:r>
          </a:p>
          <a:p>
            <a:r>
              <a:rPr lang="en-US" sz="2000" dirty="0" smtClean="0"/>
              <a:t>HTTP overview</a:t>
            </a:r>
          </a:p>
          <a:p>
            <a:pPr lvl="1"/>
            <a:r>
              <a:rPr lang="en-US" sz="2000" dirty="0" smtClean="0"/>
              <a:t>Lab on public data API’s</a:t>
            </a:r>
          </a:p>
          <a:p>
            <a:r>
              <a:rPr lang="en-US" sz="2000" dirty="0" smtClean="0"/>
              <a:t>API’s for patient related information</a:t>
            </a:r>
          </a:p>
          <a:p>
            <a:pPr lvl="1"/>
            <a:r>
              <a:rPr lang="en-US" sz="2000" dirty="0" err="1" smtClean="0"/>
              <a:t>OAuth</a:t>
            </a:r>
            <a:r>
              <a:rPr lang="en-US" sz="2000" dirty="0" smtClean="0"/>
              <a:t> </a:t>
            </a:r>
            <a:r>
              <a:rPr lang="en-US" sz="2000" dirty="0" smtClean="0"/>
              <a:t>2.0 intro</a:t>
            </a:r>
          </a:p>
          <a:p>
            <a:pPr lvl="1"/>
            <a:r>
              <a:rPr lang="en-US" sz="2000" dirty="0" smtClean="0"/>
              <a:t>Lab on </a:t>
            </a:r>
            <a:r>
              <a:rPr lang="en-US" sz="2000" dirty="0" err="1" smtClean="0"/>
              <a:t>OAuth</a:t>
            </a:r>
            <a:r>
              <a:rPr lang="en-US" sz="2000" dirty="0" smtClean="0"/>
              <a:t> 2.0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 err="1" smtClean="0"/>
              <a:t>OAuth</a:t>
            </a:r>
            <a:r>
              <a:rPr lang="en-US" sz="2000" dirty="0" smtClean="0"/>
              <a:t> 2.0 dance</a:t>
            </a:r>
          </a:p>
          <a:p>
            <a:pPr lvl="1"/>
            <a:r>
              <a:rPr lang="en-US" sz="2000" dirty="0" smtClean="0"/>
              <a:t>Lab 3, implement </a:t>
            </a:r>
            <a:r>
              <a:rPr lang="en-US" sz="2000" dirty="0" err="1" smtClean="0"/>
              <a:t>OAuth</a:t>
            </a:r>
            <a:r>
              <a:rPr lang="en-US" sz="2000" dirty="0" smtClean="0"/>
              <a:t> 2.0 dance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9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Building the App </a:t>
            </a:r>
          </a:p>
          <a:p>
            <a:pPr lvl="1"/>
            <a:r>
              <a:rPr lang="en-US" sz="2000" dirty="0" smtClean="0"/>
              <a:t>Need for an app backend</a:t>
            </a:r>
          </a:p>
          <a:p>
            <a:pPr lvl="1"/>
            <a:r>
              <a:rPr lang="en-US" sz="2000" dirty="0" smtClean="0"/>
              <a:t>Lab 4, build the app backend</a:t>
            </a:r>
          </a:p>
          <a:p>
            <a:pPr lvl="1"/>
            <a:r>
              <a:rPr lang="en-US" sz="2000" dirty="0" smtClean="0"/>
              <a:t>Front-end development fro mobile apps, differences ?</a:t>
            </a:r>
          </a:p>
          <a:p>
            <a:pPr lvl="1"/>
            <a:r>
              <a:rPr lang="en-US" sz="2000" dirty="0" smtClean="0"/>
              <a:t>Lab 5, Applying the app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051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SDK by VINNOVA</a:t>
            </a:r>
            <a:endParaRPr lang="en-US" dirty="0" smtClean="0"/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API’s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POST, GET, PUT, DELETE</a:t>
            </a:r>
          </a:p>
          <a:p>
            <a:pPr lvl="1"/>
            <a:r>
              <a:rPr lang="en-US" sz="1800" dirty="0" smtClean="0"/>
              <a:t>CRUD mappings based on best practices within REST community.</a:t>
            </a:r>
          </a:p>
          <a:p>
            <a:r>
              <a:rPr lang="en-US" sz="1800" dirty="0" smtClean="0"/>
              <a:t>URL</a:t>
            </a:r>
          </a:p>
          <a:p>
            <a:pPr lvl="1"/>
            <a:r>
              <a:rPr lang="en-US" sz="1800" dirty="0" smtClean="0"/>
              <a:t>Address + parameters</a:t>
            </a:r>
          </a:p>
          <a:p>
            <a:r>
              <a:rPr lang="en-US" sz="1800" dirty="0" smtClean="0"/>
              <a:t>HTTP </a:t>
            </a:r>
            <a:r>
              <a:rPr lang="en-US" sz="1800" dirty="0"/>
              <a:t>headers</a:t>
            </a:r>
          </a:p>
          <a:p>
            <a:pPr lvl="1"/>
            <a:r>
              <a:rPr lang="en-US" sz="1800" dirty="0" smtClean="0"/>
              <a:t>Accept</a:t>
            </a:r>
          </a:p>
          <a:p>
            <a:pPr lvl="1"/>
            <a:r>
              <a:rPr lang="en-US" sz="1800" dirty="0" smtClean="0"/>
              <a:t>Authorization</a:t>
            </a:r>
          </a:p>
          <a:p>
            <a:pPr lvl="1"/>
            <a:r>
              <a:rPr lang="en-US" sz="1800" dirty="0" smtClean="0"/>
              <a:t>Content-Type</a:t>
            </a:r>
          </a:p>
          <a:p>
            <a:r>
              <a:rPr lang="en-US" sz="1800" dirty="0" smtClean="0"/>
              <a:t>Payload/Content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0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HTTP-response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  <a:p>
            <a:pPr lvl="1"/>
            <a:r>
              <a:rPr lang="en-US" dirty="0" smtClean="0"/>
              <a:t>2xx, 3xx, 4xx, 5xx</a:t>
            </a:r>
          </a:p>
          <a:p>
            <a:pPr lvl="1"/>
            <a:r>
              <a:rPr lang="en-US" dirty="0" smtClean="0"/>
              <a:t>418 I’m a teapot (RFC2324)</a:t>
            </a:r>
          </a:p>
          <a:p>
            <a:pPr lvl="2"/>
            <a:r>
              <a:rPr lang="en-US" dirty="0" smtClean="0"/>
              <a:t>Hyper Text Coffee Pot Control Protocol</a:t>
            </a:r>
          </a:p>
          <a:p>
            <a:r>
              <a:rPr lang="en-US" dirty="0" smtClean="0"/>
              <a:t>HTTP Headers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sz="2400" dirty="0"/>
              <a:t>Content-</a:t>
            </a:r>
            <a:r>
              <a:rPr lang="en-US" sz="2400" dirty="0" smtClean="0"/>
              <a:t>Type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Example: Redirect, how does it work?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0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Redirect, 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{SNYGG BILD}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086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Curl to make http requests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5536355"/>
      </p:ext>
    </p:extLst>
  </p:cSld>
  <p:clrMapOvr>
    <a:masterClrMapping/>
  </p:clrMapOvr>
</p:sld>
</file>

<file path=ppt/theme/theme1.xml><?xml version="1.0" encoding="utf-8"?>
<a:theme xmlns:a="http://schemas.openxmlformats.org/drawingml/2006/main" name="Callista_PPT_mall 2010 RA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464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Callista_PPT_mall 2010 RA.pot</Template>
  <TotalTime>2232</TotalTime>
  <Words>606</Words>
  <Application>Microsoft Macintosh PowerPoint</Application>
  <PresentationFormat>On-screen Show (4:3)</PresentationFormat>
  <Paragraphs>139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Callista_PPT_mall 2010 RA</vt:lpstr>
      <vt:lpstr>Rubrik</vt:lpstr>
      <vt:lpstr>PowerPoint Presentation</vt:lpstr>
      <vt:lpstr>Agenda</vt:lpstr>
      <vt:lpstr>Agenda</vt:lpstr>
      <vt:lpstr>Introduction to SDK by VINNOVA</vt:lpstr>
      <vt:lpstr>HTTP overview</vt:lpstr>
      <vt:lpstr>HTTP overview</vt:lpstr>
      <vt:lpstr>HTTP overview</vt:lpstr>
      <vt:lpstr>HTTP overview</vt:lpstr>
      <vt:lpstr>API’s for patient related information</vt:lpstr>
      <vt:lpstr>The problem</vt:lpstr>
      <vt:lpstr>API’s for patient related information</vt:lpstr>
      <vt:lpstr>Simple OAuth 2.0 API Client</vt:lpstr>
      <vt:lpstr>Backend</vt:lpstr>
      <vt:lpstr>Frontend</vt:lpstr>
      <vt:lpstr>Frontend</vt:lpstr>
    </vt:vector>
  </TitlesOfParts>
  <Company>Callista Enterprise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 Forssell</dc:creator>
  <cp:lastModifiedBy>Hans Thunberg</cp:lastModifiedBy>
  <cp:revision>119</cp:revision>
  <dcterms:created xsi:type="dcterms:W3CDTF">2010-01-14T14:10:11Z</dcterms:created>
  <dcterms:modified xsi:type="dcterms:W3CDTF">2012-12-21T20:10:03Z</dcterms:modified>
</cp:coreProperties>
</file>