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5" r:id="rId3"/>
    <p:sldId id="260" r:id="rId4"/>
    <p:sldId id="263" r:id="rId5"/>
    <p:sldId id="287" r:id="rId6"/>
    <p:sldId id="259" r:id="rId7"/>
    <p:sldId id="292" r:id="rId8"/>
    <p:sldId id="261" r:id="rId9"/>
    <p:sldId id="288" r:id="rId10"/>
    <p:sldId id="289" r:id="rId11"/>
    <p:sldId id="297" r:id="rId12"/>
    <p:sldId id="298" r:id="rId13"/>
    <p:sldId id="306" r:id="rId14"/>
    <p:sldId id="307" r:id="rId15"/>
    <p:sldId id="308" r:id="rId16"/>
    <p:sldId id="309" r:id="rId17"/>
    <p:sldId id="310" r:id="rId18"/>
    <p:sldId id="299" r:id="rId19"/>
    <p:sldId id="301" r:id="rId20"/>
    <p:sldId id="300" r:id="rId21"/>
    <p:sldId id="304" r:id="rId22"/>
    <p:sldId id="302" r:id="rId23"/>
    <p:sldId id="305" r:id="rId24"/>
    <p:sldId id="303" r:id="rId25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ＭＳ Ｐゴシック" charset="0"/>
        <a:cs typeface="ＭＳ Ｐゴシック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ＭＳ Ｐゴシック" charset="0"/>
        <a:cs typeface="ＭＳ Ｐゴシック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ＭＳ Ｐゴシック" charset="0"/>
        <a:cs typeface="ＭＳ Ｐゴシック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ＭＳ Ｐゴシック" charset="0"/>
        <a:cs typeface="ＭＳ Ｐゴシック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ＭＳ Ｐゴシック" charset="0"/>
        <a:cs typeface="ＭＳ Ｐゴシック" charset="0"/>
        <a:sym typeface="Arial" charset="0"/>
      </a:defRPr>
    </a:lvl5pPr>
    <a:lvl6pPr marL="2286000" algn="l" defTabSz="457200" rtl="0" eaLnBrk="1" latinLnBrk="0" hangingPunct="1">
      <a:defRPr kern="1200">
        <a:solidFill>
          <a:srgbClr val="000000"/>
        </a:solidFill>
        <a:latin typeface="Arial" charset="0"/>
        <a:ea typeface="ＭＳ Ｐゴシック" charset="0"/>
        <a:cs typeface="ＭＳ Ｐゴシック" charset="0"/>
        <a:sym typeface="Arial" charset="0"/>
      </a:defRPr>
    </a:lvl6pPr>
    <a:lvl7pPr marL="2743200" algn="l" defTabSz="457200" rtl="0" eaLnBrk="1" latinLnBrk="0" hangingPunct="1">
      <a:defRPr kern="1200">
        <a:solidFill>
          <a:srgbClr val="000000"/>
        </a:solidFill>
        <a:latin typeface="Arial" charset="0"/>
        <a:ea typeface="ＭＳ Ｐゴシック" charset="0"/>
        <a:cs typeface="ＭＳ Ｐゴシック" charset="0"/>
        <a:sym typeface="Arial" charset="0"/>
      </a:defRPr>
    </a:lvl7pPr>
    <a:lvl8pPr marL="3200400" algn="l" defTabSz="457200" rtl="0" eaLnBrk="1" latinLnBrk="0" hangingPunct="1">
      <a:defRPr kern="1200">
        <a:solidFill>
          <a:srgbClr val="000000"/>
        </a:solidFill>
        <a:latin typeface="Arial" charset="0"/>
        <a:ea typeface="ＭＳ Ｐゴシック" charset="0"/>
        <a:cs typeface="ＭＳ Ｐゴシック" charset="0"/>
        <a:sym typeface="Arial" charset="0"/>
      </a:defRPr>
    </a:lvl8pPr>
    <a:lvl9pPr marL="3657600" algn="l" defTabSz="457200" rtl="0" eaLnBrk="1" latinLnBrk="0" hangingPunct="1">
      <a:defRPr kern="1200">
        <a:solidFill>
          <a:srgbClr val="000000"/>
        </a:solidFill>
        <a:latin typeface="Arial" charset="0"/>
        <a:ea typeface="ＭＳ Ｐゴシック" charset="0"/>
        <a:cs typeface="ＭＳ Ｐゴシック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1" autoAdjust="0"/>
    <p:restoredTop sz="89351" autoAdjust="0"/>
  </p:normalViewPr>
  <p:slideViewPr>
    <p:cSldViewPr snapToGrid="0">
      <p:cViewPr varScale="1">
        <p:scale>
          <a:sx n="118" d="100"/>
          <a:sy n="118" d="100"/>
        </p:scale>
        <p:origin x="-72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83" d="100"/>
        <a:sy n="283" d="100"/>
      </p:scale>
      <p:origin x="0" y="11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B6F1C-2C22-9B45-A829-140158A4A191}" type="datetimeFigureOut">
              <a:rPr lang="en-US" smtClean="0"/>
              <a:t>10/10/16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167D5-D877-7048-9D5A-804268AAEC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3943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63304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9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8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8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40997" y="2302932"/>
            <a:ext cx="31039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sz="1500" cap="all" spc="100" dirty="0">
                <a:solidFill>
                  <a:srgbClr val="FFFFFF"/>
                </a:solidFill>
                <a:latin typeface="Interstate LightCondensed"/>
                <a:ea typeface="+mn-ea"/>
                <a:cs typeface="Interstate LightCondensed"/>
              </a:rPr>
              <a:t>|  </a:t>
            </a:r>
            <a:r>
              <a:rPr lang="sv-SE" sz="1500" cap="all" spc="100" dirty="0" err="1">
                <a:solidFill>
                  <a:srgbClr val="FFFFFF"/>
                </a:solidFill>
                <a:latin typeface="Interstate LightCondensed"/>
                <a:ea typeface="+mn-ea"/>
                <a:cs typeface="Interstate LightCondensed"/>
              </a:rPr>
              <a:t>callistaenterprise.se</a:t>
            </a:r>
            <a:endParaRPr lang="sv-SE" sz="1500" cap="all" spc="100" dirty="0">
              <a:solidFill>
                <a:srgbClr val="FFFFFF"/>
              </a:solidFill>
              <a:latin typeface="Interstate LightCondensed"/>
              <a:ea typeface="+mn-ea"/>
              <a:cs typeface="Interstate LightCondense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2000" y="567002"/>
            <a:ext cx="7772400" cy="1102519"/>
          </a:xfrm>
        </p:spPr>
        <p:txBody>
          <a:bodyPr/>
          <a:lstStyle>
            <a:lvl1pPr>
              <a:lnSpc>
                <a:spcPts val="5000"/>
              </a:lnSpc>
              <a:defRPr sz="3500" baseline="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&lt;Presentationens TITEL&gt;</a:t>
            </a:r>
            <a:endParaRPr lang="sv-SE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1" y="1968895"/>
            <a:ext cx="6121400" cy="31710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500" b="0" i="0" cap="all" baseline="0">
                <a:solidFill>
                  <a:schemeClr val="bg1"/>
                </a:solidFill>
                <a:latin typeface="Interstate Bold"/>
                <a:cs typeface="Interstate Bold"/>
              </a:defRPr>
            </a:lvl1pPr>
          </a:lstStyle>
          <a:p>
            <a:pPr lvl="0"/>
            <a:r>
              <a:rPr lang="sv-SE" dirty="0" smtClean="0"/>
              <a:t>&lt;ditt namn&gt;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792163" y="2311003"/>
            <a:ext cx="1356254" cy="2924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500" b="0" i="0" spc="100" baseline="0">
                <a:solidFill>
                  <a:srgbClr val="FFFFFF"/>
                </a:solidFill>
                <a:latin typeface="Interstate LightCondensed"/>
                <a:cs typeface="Interstate LightCondensed"/>
              </a:defRPr>
            </a:lvl1pPr>
          </a:lstStyle>
          <a:p>
            <a:pPr lvl="0"/>
            <a:r>
              <a:rPr lang="sv-SE" dirty="0" smtClean="0"/>
              <a:t>&lt;DATUM&gt;</a:t>
            </a:r>
          </a:p>
        </p:txBody>
      </p:sp>
    </p:spTree>
    <p:extLst>
      <p:ext uri="{BB962C8B-B14F-4D97-AF65-F5344CB8AC3E}">
        <p14:creationId xmlns:p14="http://schemas.microsoft.com/office/powerpoint/2010/main" val="58339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4" y="891000"/>
            <a:ext cx="3971925" cy="199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3851" y="325041"/>
            <a:ext cx="73025" cy="21669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RUBrIK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000" y="891000"/>
            <a:ext cx="4319950" cy="378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359999" y="594000"/>
            <a:ext cx="8460000" cy="27000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200" i="1"/>
            </a:lvl1pPr>
          </a:lstStyle>
          <a:p>
            <a:pPr lvl="0"/>
            <a:r>
              <a:rPr lang="sv-SE" dirty="0" smtClean="0"/>
              <a:t>&lt;Underrubrik&gt;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EAF8D-0DF6-064C-865D-C3E554BB8F0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28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11ECC-A478-894A-93D8-CA792CFCA85C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46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 bwMode="auto">
          <a:xfrm>
            <a:off x="383977" y="4930025"/>
            <a:ext cx="206499" cy="1674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57397" tIns="28698" rIns="57397" bIns="28698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FFFFFF"/>
                </a:solidFill>
                <a:latin typeface="+mn-lt"/>
                <a:ea typeface="ＭＳ Ｐゴシック" charset="0"/>
                <a:cs typeface="Calibri" charset="0"/>
                <a:sym typeface="Calibri" charset="0"/>
              </a:defRPr>
            </a:lvl1pPr>
            <a:lvl2pPr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6EA80673-B193-B741-A993-92162F42D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9308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Sub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47043" y="2741681"/>
            <a:ext cx="31905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sz="1500" cap="all" spc="100" dirty="0">
                <a:solidFill>
                  <a:srgbClr val="FFFFFF"/>
                </a:solidFill>
                <a:latin typeface="Interstate LightCondensed"/>
                <a:ea typeface="+mn-ea"/>
                <a:cs typeface="Interstate LightCondensed"/>
              </a:rPr>
              <a:t>|  </a:t>
            </a:r>
            <a:r>
              <a:rPr lang="sv-SE" sz="1500" cap="all" spc="100" dirty="0" err="1">
                <a:solidFill>
                  <a:srgbClr val="FFFFFF"/>
                </a:solidFill>
                <a:latin typeface="Interstate LightCondensed"/>
                <a:ea typeface="+mn-ea"/>
                <a:cs typeface="Interstate LightCondensed"/>
              </a:rPr>
              <a:t>callistaenterprise.se</a:t>
            </a:r>
            <a:endParaRPr lang="sv-SE" sz="1500" cap="all" spc="100" dirty="0">
              <a:solidFill>
                <a:srgbClr val="FFFFFF"/>
              </a:solidFill>
              <a:latin typeface="Interstate LightCondensed"/>
              <a:ea typeface="+mn-ea"/>
              <a:cs typeface="Interstate LightCondense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2000" y="567002"/>
            <a:ext cx="7772400" cy="1102519"/>
          </a:xfrm>
        </p:spPr>
        <p:txBody>
          <a:bodyPr/>
          <a:lstStyle>
            <a:lvl1pPr>
              <a:lnSpc>
                <a:spcPts val="5000"/>
              </a:lnSpc>
              <a:defRPr sz="3500" baseline="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&lt;Presentationens TITEL&gt;</a:t>
            </a:r>
            <a:endParaRPr lang="sv-SE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1" y="2399572"/>
            <a:ext cx="6121400" cy="31710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500" b="0" i="0" cap="all" baseline="0">
                <a:solidFill>
                  <a:schemeClr val="bg1"/>
                </a:solidFill>
                <a:latin typeface="Interstate Bold"/>
                <a:cs typeface="Interstate Bold"/>
              </a:defRPr>
            </a:lvl1pPr>
          </a:lstStyle>
          <a:p>
            <a:pPr lvl="0"/>
            <a:r>
              <a:rPr lang="sv-SE" dirty="0" smtClean="0"/>
              <a:t>&lt;ditt namn&gt;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792164" y="2741680"/>
            <a:ext cx="1366837" cy="2924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500" b="0" i="0" spc="100" baseline="0">
                <a:solidFill>
                  <a:srgbClr val="FFFFFF"/>
                </a:solidFill>
                <a:latin typeface="Interstate LightCondensed"/>
                <a:cs typeface="Interstate LightCondensed"/>
              </a:defRPr>
            </a:lvl1pPr>
          </a:lstStyle>
          <a:p>
            <a:pPr lvl="0"/>
            <a:r>
              <a:rPr lang="sv-SE" dirty="0" smtClean="0"/>
              <a:t>&lt;DATUM&gt;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92163" y="1669521"/>
            <a:ext cx="7772400" cy="638947"/>
          </a:xfrm>
        </p:spPr>
        <p:txBody>
          <a:bodyPr/>
          <a:lstStyle>
            <a:lvl1pPr marL="0" indent="0">
              <a:buFontTx/>
              <a:buNone/>
              <a:defRPr i="1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 smtClean="0"/>
              <a:t>&lt;Presentationens undertitel&gt;</a:t>
            </a:r>
          </a:p>
        </p:txBody>
      </p:sp>
    </p:spTree>
    <p:extLst>
      <p:ext uri="{BB962C8B-B14F-4D97-AF65-F5344CB8AC3E}">
        <p14:creationId xmlns:p14="http://schemas.microsoft.com/office/powerpoint/2010/main" val="308053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851" y="325041"/>
            <a:ext cx="73025" cy="21669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8" y="891000"/>
            <a:ext cx="8460000" cy="3780000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000" y="270001"/>
            <a:ext cx="8480497" cy="318362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RUBrIK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2AE77-5C81-B44A-8E81-CB48A8A82F2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91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851" y="325041"/>
            <a:ext cx="73025" cy="21669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8" y="891000"/>
            <a:ext cx="8460000" cy="3780000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59999" y="594000"/>
            <a:ext cx="8460000" cy="27000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200" i="1"/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000" y="270001"/>
            <a:ext cx="8480497" cy="318362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RUBrIK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2AE77-5C81-B44A-8E81-CB48A8A82F2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317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851" y="325041"/>
            <a:ext cx="73025" cy="21669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RUBrIK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9999" y="891000"/>
            <a:ext cx="4140000" cy="37800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88" y="891000"/>
            <a:ext cx="4140000" cy="37800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87E2A-3FA4-7847-84CF-1D0FB7C8DF4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055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Bulle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3851" y="325041"/>
            <a:ext cx="73025" cy="21669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RUBrIK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9999" y="891000"/>
            <a:ext cx="4140000" cy="37800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88" y="891000"/>
            <a:ext cx="4140000" cy="37800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594000"/>
            <a:ext cx="8460000" cy="27000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200" i="1"/>
            </a:lvl1pPr>
          </a:lstStyle>
          <a:p>
            <a:pPr lvl="0"/>
            <a:r>
              <a:rPr lang="sv-SE" dirty="0" smtClean="0"/>
              <a:t>&lt;Underrubrik&gt;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D0308-9543-F543-A9F3-B794BBBA04E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50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851" y="325041"/>
            <a:ext cx="73025" cy="21669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RUBrIK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CB48F-C2A6-3741-9280-67F3DA9D11D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153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851" y="325041"/>
            <a:ext cx="73025" cy="21669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RUBrIK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594000"/>
            <a:ext cx="8460000" cy="27000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200" i="1"/>
            </a:lvl1pPr>
          </a:lstStyle>
          <a:p>
            <a:pPr lvl="0"/>
            <a:r>
              <a:rPr lang="sv-SE" dirty="0" smtClean="0"/>
              <a:t>&lt;Underrubrik&gt;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111A8-6FF8-D142-A682-240642FF8F2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663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4" y="891000"/>
            <a:ext cx="3971925" cy="199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3851" y="325041"/>
            <a:ext cx="73025" cy="21669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RUBrIK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000" y="891000"/>
            <a:ext cx="4319950" cy="378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6F01A-BE3E-AD4E-91BD-1DE88D19373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58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emf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64" y="270272"/>
            <a:ext cx="8480425" cy="3178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 smtClean="0"/>
              <a:t>&lt;</a:t>
            </a:r>
            <a:r>
              <a:rPr lang="sv-SE" dirty="0" err="1" smtClean="0"/>
              <a:t>RUBrIK</a:t>
            </a:r>
            <a:r>
              <a:rPr lang="sv-SE" dirty="0" smtClean="0"/>
              <a:t>&gt;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0364" y="827485"/>
            <a:ext cx="8480425" cy="381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263" y="4868466"/>
            <a:ext cx="8636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fontAlgn="auto">
              <a:spcBef>
                <a:spcPts val="0"/>
              </a:spcBef>
              <a:spcAft>
                <a:spcPts val="0"/>
              </a:spcAft>
              <a:defRPr lang="sv-SE" sz="1100" b="0" i="0" cap="all">
                <a:solidFill>
                  <a:srgbClr val="808080"/>
                </a:solidFill>
                <a:latin typeface="Interstate LightCondensed"/>
                <a:ea typeface="+mn-ea"/>
                <a:cs typeface="Interstate LightCondensed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63725" y="4868466"/>
            <a:ext cx="48069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cap="all">
                <a:solidFill>
                  <a:srgbClr val="808080"/>
                </a:solidFill>
                <a:latin typeface="Interstate LightCondensed"/>
                <a:ea typeface="+mn-ea"/>
                <a:cs typeface="Interstate LightCondensed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363" y="4868466"/>
            <a:ext cx="414337" cy="18573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fontAlgn="auto">
              <a:spcBef>
                <a:spcPts val="0"/>
              </a:spcBef>
              <a:spcAft>
                <a:spcPts val="0"/>
              </a:spcAft>
              <a:defRPr lang="sv-SE" sz="1100" b="0" i="0" cap="all">
                <a:solidFill>
                  <a:srgbClr val="808080"/>
                </a:solidFill>
                <a:latin typeface="Interstate LightCondensed"/>
                <a:ea typeface="+mn-ea"/>
                <a:cs typeface="Interstate LightCondensed"/>
              </a:defRPr>
            </a:lvl1pPr>
          </a:lstStyle>
          <a:p>
            <a:pPr>
              <a:defRPr/>
            </a:pPr>
            <a:fld id="{11CE82F6-B699-DB45-AC63-2360A4ED4D35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52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grpSp>
        <p:nvGrpSpPr>
          <p:cNvPr id="1032" name="Group 12"/>
          <p:cNvGrpSpPr>
            <a:grpSpLocks/>
          </p:cNvGrpSpPr>
          <p:nvPr/>
        </p:nvGrpSpPr>
        <p:grpSpPr bwMode="auto">
          <a:xfrm>
            <a:off x="6932614" y="4731544"/>
            <a:ext cx="2232025" cy="427435"/>
            <a:chOff x="6917267" y="5774266"/>
            <a:chExt cx="2230965" cy="570971"/>
          </a:xfrm>
        </p:grpSpPr>
        <p:pic>
          <p:nvPicPr>
            <p:cNvPr id="1033" name="Picture 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4" t="8247" r="19118"/>
            <a:stretch>
              <a:fillRect/>
            </a:stretch>
          </p:blipFill>
          <p:spPr bwMode="auto">
            <a:xfrm>
              <a:off x="6917267" y="5774266"/>
              <a:ext cx="2230965" cy="570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2999" y="5934699"/>
              <a:ext cx="10795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90" r:id="rId12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lang="sv-SE" sz="2000" kern="1200" cap="all" dirty="0">
          <a:solidFill>
            <a:schemeClr val="tx1"/>
          </a:solidFill>
          <a:latin typeface="Interstate Bold"/>
          <a:ea typeface="ＭＳ Ｐゴシック" charset="0"/>
          <a:cs typeface="Interstate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Interstate Bold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Interstate Bold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Interstate Bold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Interstate Bold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Interstate Bold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Interstate Bold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Interstate Bold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Interstate Bold" charset="0"/>
          <a:ea typeface="ＭＳ Ｐゴシック" charset="0"/>
        </a:defRPr>
      </a:lvl9pPr>
    </p:titleStyle>
    <p:bodyStyle>
      <a:lvl1pPr marL="360000" indent="-234000" algn="l" defTabSz="4572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•"/>
        <a:defRPr lang="sv-SE" sz="2300" kern="1200" dirty="0">
          <a:solidFill>
            <a:schemeClr val="tx1"/>
          </a:solidFill>
          <a:latin typeface="Adobe Caslon Pro"/>
          <a:ea typeface="ＭＳ Ｐゴシック" charset="0"/>
          <a:cs typeface="Adobe Caslon Pro"/>
        </a:defRPr>
      </a:lvl1pPr>
      <a:lvl2pPr marL="719138" indent="-233363" algn="l" defTabSz="4572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Lucida Grande" charset="0"/>
        <a:buChar char="-"/>
        <a:defRPr sz="2000" kern="1200">
          <a:solidFill>
            <a:schemeClr val="tx1"/>
          </a:solidFill>
          <a:latin typeface="Adobe Caslon Pro"/>
          <a:ea typeface="ＭＳ Ｐゴシック" charset="0"/>
          <a:cs typeface="+mn-cs"/>
        </a:defRPr>
      </a:lvl2pPr>
      <a:lvl3pPr marL="1439863" indent="-233363" algn="l" defTabSz="4572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000" kern="1200">
          <a:solidFill>
            <a:schemeClr val="tx1"/>
          </a:solidFill>
          <a:latin typeface="Adobe Caslon Pro"/>
          <a:ea typeface="ＭＳ Ｐゴシック" charset="0"/>
          <a:cs typeface="+mn-cs"/>
        </a:defRPr>
      </a:lvl3pPr>
      <a:lvl4pPr marL="2159000" indent="-233363" algn="l" defTabSz="4572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0"/>
        <a:buChar char="▸"/>
        <a:defRPr sz="2000" kern="1200">
          <a:solidFill>
            <a:schemeClr val="tx1"/>
          </a:solidFill>
          <a:latin typeface="Adobe Caslon Pro"/>
          <a:ea typeface="ＭＳ Ｐゴシック" charset="0"/>
          <a:cs typeface="+mn-cs"/>
        </a:defRPr>
      </a:lvl4pPr>
      <a:lvl5pPr marL="2519363" indent="-233363" algn="l" defTabSz="4572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Lucida Grande" charset="0"/>
        <a:buChar char="▹"/>
        <a:defRPr lang="sv-SE" sz="2000" kern="1200" dirty="0" err="1">
          <a:solidFill>
            <a:schemeClr val="tx1"/>
          </a:solidFill>
          <a:latin typeface="Adobe Caslon Pro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callistaenterprise/gatling-update.gi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Gatling</a:t>
            </a:r>
            <a:r>
              <a:rPr lang="sv-SE" dirty="0" smtClean="0"/>
              <a:t> </a:t>
            </a:r>
            <a:r>
              <a:rPr lang="sv-SE" dirty="0" err="1" smtClean="0"/>
              <a:t>Update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Björn Beskow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 smtClean="0"/>
              <a:t>2016-10-11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7185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Gatling to the rescue!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B42AE77-5C81-B44A-8E81-CB48A8A82F23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08" y="1226435"/>
            <a:ext cx="4052588" cy="29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0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3D6464-9658-3F49-995E-7379A27C2EC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104448">
            <a:normAutofit fontScale="90000"/>
          </a:bodyPr>
          <a:lstStyle/>
          <a:p>
            <a:pPr marL="35873">
              <a:defRPr/>
            </a:pPr>
            <a:r>
              <a:rPr lang="en-US" dirty="0" smtClean="0"/>
              <a:t>Verifying non</a:t>
            </a:r>
            <a:r>
              <a:rPr lang="en-US" dirty="0"/>
              <a:t>-functional </a:t>
            </a:r>
            <a:r>
              <a:rPr lang="en-US" dirty="0" smtClean="0"/>
              <a:t>aspects </a:t>
            </a:r>
            <a:r>
              <a:rPr lang="en-US" dirty="0" smtClean="0"/>
              <a:t>…</a:t>
            </a:r>
            <a:endParaRPr lang="en-US" dirty="0" smtClean="0"/>
          </a:p>
        </p:txBody>
      </p:sp>
      <p:sp>
        <p:nvSpPr>
          <p:cNvPr id="36868" name="Rectangle 5"/>
          <p:cNvSpPr>
            <a:spLocks/>
          </p:cNvSpPr>
          <p:nvPr/>
        </p:nvSpPr>
        <p:spPr bwMode="auto">
          <a:xfrm>
            <a:off x="3535055" y="4989612"/>
            <a:ext cx="225334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280" bIns="0">
            <a:spAutoFit/>
          </a:bodyPr>
          <a:lstStyle/>
          <a:p>
            <a:pPr marL="35873">
              <a:spcBef>
                <a:spcPts val="628"/>
              </a:spcBef>
            </a:pPr>
            <a:r>
              <a:rPr lang="en-US" sz="1000" dirty="0">
                <a:solidFill>
                  <a:schemeClr val="tx1"/>
                </a:solidFill>
              </a:rPr>
              <a:t>Source &amp; Copyright: </a:t>
            </a:r>
            <a:r>
              <a:rPr lang="en-US" sz="1000" dirty="0" smtClean="0">
                <a:solidFill>
                  <a:schemeClr val="tx1"/>
                </a:solidFill>
              </a:rPr>
              <a:t>Brian </a:t>
            </a:r>
            <a:r>
              <a:rPr lang="en-US" sz="1000" dirty="0" err="1" smtClean="0">
                <a:solidFill>
                  <a:schemeClr val="tx1"/>
                </a:solidFill>
              </a:rPr>
              <a:t>Marick</a:t>
            </a:r>
            <a:r>
              <a:rPr lang="en-US" sz="1000" dirty="0" smtClean="0">
                <a:solidFill>
                  <a:schemeClr val="tx1"/>
                </a:solidFill>
              </a:rPr>
              <a:t> 2007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81682" y="1131143"/>
            <a:ext cx="3500708" cy="3372087"/>
            <a:chOff x="2251980" y="778995"/>
            <a:chExt cx="3965602" cy="3919320"/>
          </a:xfrm>
        </p:grpSpPr>
        <p:sp>
          <p:nvSpPr>
            <p:cNvPr id="4" name="Rectangle 3"/>
            <p:cNvSpPr/>
            <p:nvPr/>
          </p:nvSpPr>
          <p:spPr>
            <a:xfrm>
              <a:off x="2251980" y="778995"/>
              <a:ext cx="1974485" cy="1952822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Functional Tests</a:t>
              </a:r>
            </a:p>
            <a:p>
              <a:r>
                <a:rPr lang="en-US" sz="1400" dirty="0" smtClean="0"/>
                <a:t>Story Tests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40117" y="781999"/>
              <a:ext cx="1974485" cy="1952822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Exploratory Tests</a:t>
              </a:r>
            </a:p>
            <a:p>
              <a:r>
                <a:rPr lang="en-US" sz="1400" dirty="0" smtClean="0"/>
                <a:t>UAT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54960" y="2742489"/>
              <a:ext cx="1974485" cy="1952822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Unit Tests</a:t>
              </a:r>
            </a:p>
            <a:p>
              <a:r>
                <a:rPr lang="en-US" sz="1400" dirty="0" smtClean="0"/>
                <a:t>Component Tests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43097" y="2745493"/>
              <a:ext cx="1974485" cy="19528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Performance Tests</a:t>
              </a:r>
            </a:p>
            <a:p>
              <a:r>
                <a:rPr lang="en-US" sz="1400" dirty="0" smtClean="0"/>
                <a:t>Security Tests</a:t>
              </a:r>
            </a:p>
            <a:p>
              <a:r>
                <a:rPr lang="en-US" sz="1400" dirty="0" smtClean="0"/>
                <a:t>"…</a:t>
              </a:r>
              <a:r>
                <a:rPr lang="en-US" sz="1400" dirty="0" err="1" smtClean="0"/>
                <a:t>ility</a:t>
              </a:r>
              <a:r>
                <a:rPr lang="en-US" sz="1400" dirty="0" smtClean="0"/>
                <a:t>" Tests 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579247" y="684336"/>
            <a:ext cx="2222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Business Facing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89071" y="4570260"/>
            <a:ext cx="2502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Technology Facing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108834" y="2626397"/>
            <a:ext cx="2849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Support Development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5634063" y="2640072"/>
            <a:ext cx="2193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Critique Product</a:t>
            </a:r>
            <a:endParaRPr lang="en-US" sz="2000" b="1" dirty="0"/>
          </a:p>
        </p:txBody>
      </p:sp>
      <p:sp>
        <p:nvSpPr>
          <p:cNvPr id="8" name="Cloud Callout 7"/>
          <p:cNvSpPr/>
          <p:nvPr/>
        </p:nvSpPr>
        <p:spPr>
          <a:xfrm>
            <a:off x="1177041" y="4357453"/>
            <a:ext cx="1682960" cy="567914"/>
          </a:xfrm>
          <a:prstGeom prst="cloudCallout">
            <a:avLst>
              <a:gd name="adj1" fmla="val 55240"/>
              <a:gd name="adj2" fmla="val -520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Automated</a:t>
            </a:r>
            <a:endParaRPr lang="en-US" sz="1400" dirty="0"/>
          </a:p>
        </p:txBody>
      </p:sp>
      <p:sp>
        <p:nvSpPr>
          <p:cNvPr id="18" name="Cloud Callout 17"/>
          <p:cNvSpPr/>
          <p:nvPr/>
        </p:nvSpPr>
        <p:spPr>
          <a:xfrm>
            <a:off x="1040342" y="813245"/>
            <a:ext cx="1682960" cy="567914"/>
          </a:xfrm>
          <a:prstGeom prst="cloudCallout">
            <a:avLst>
              <a:gd name="adj1" fmla="val 66283"/>
              <a:gd name="adj2" fmla="val 243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Automated &amp; Manual</a:t>
            </a:r>
            <a:endParaRPr lang="en-US" sz="1400" dirty="0"/>
          </a:p>
        </p:txBody>
      </p:sp>
      <p:sp>
        <p:nvSpPr>
          <p:cNvPr id="19" name="Cloud Callout 18"/>
          <p:cNvSpPr/>
          <p:nvPr/>
        </p:nvSpPr>
        <p:spPr>
          <a:xfrm>
            <a:off x="6458447" y="728153"/>
            <a:ext cx="1682960" cy="567914"/>
          </a:xfrm>
          <a:prstGeom prst="cloudCallout">
            <a:avLst>
              <a:gd name="adj1" fmla="val -60711"/>
              <a:gd name="adj2" fmla="val 370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Manual</a:t>
            </a:r>
            <a:endParaRPr lang="en-US" sz="1400" dirty="0"/>
          </a:p>
        </p:txBody>
      </p:sp>
      <p:sp>
        <p:nvSpPr>
          <p:cNvPr id="20" name="Cloud Callout 19"/>
          <p:cNvSpPr/>
          <p:nvPr/>
        </p:nvSpPr>
        <p:spPr>
          <a:xfrm>
            <a:off x="6486948" y="4091853"/>
            <a:ext cx="1682960" cy="567914"/>
          </a:xfrm>
          <a:prstGeom prst="cloudCallout">
            <a:avLst>
              <a:gd name="adj1" fmla="val -62551"/>
              <a:gd name="adj2" fmla="val -47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Tools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9299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3D6464-9658-3F49-995E-7379A27C2EC9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104448">
            <a:normAutofit fontScale="90000"/>
          </a:bodyPr>
          <a:lstStyle/>
          <a:p>
            <a:pPr marL="35873">
              <a:defRPr/>
            </a:pPr>
            <a:r>
              <a:rPr lang="en-US" dirty="0" smtClean="0"/>
              <a:t>… should be done proactively as well!</a:t>
            </a:r>
          </a:p>
        </p:txBody>
      </p:sp>
      <p:sp>
        <p:nvSpPr>
          <p:cNvPr id="36868" name="Rectangle 5"/>
          <p:cNvSpPr>
            <a:spLocks/>
          </p:cNvSpPr>
          <p:nvPr/>
        </p:nvSpPr>
        <p:spPr bwMode="auto">
          <a:xfrm>
            <a:off x="3535055" y="4989612"/>
            <a:ext cx="225334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280" bIns="0">
            <a:spAutoFit/>
          </a:bodyPr>
          <a:lstStyle/>
          <a:p>
            <a:pPr marL="35873">
              <a:spcBef>
                <a:spcPts val="628"/>
              </a:spcBef>
            </a:pPr>
            <a:r>
              <a:rPr lang="en-US" sz="1000" dirty="0">
                <a:solidFill>
                  <a:schemeClr val="tx1"/>
                </a:solidFill>
              </a:rPr>
              <a:t>Source &amp; Copyright: </a:t>
            </a:r>
            <a:r>
              <a:rPr lang="en-US" sz="1000" dirty="0" smtClean="0">
                <a:solidFill>
                  <a:schemeClr val="tx1"/>
                </a:solidFill>
              </a:rPr>
              <a:t>Brian </a:t>
            </a:r>
            <a:r>
              <a:rPr lang="en-US" sz="1000" dirty="0" err="1" smtClean="0">
                <a:solidFill>
                  <a:schemeClr val="tx1"/>
                </a:solidFill>
              </a:rPr>
              <a:t>Marick</a:t>
            </a:r>
            <a:r>
              <a:rPr lang="en-US" sz="1000" dirty="0" smtClean="0">
                <a:solidFill>
                  <a:schemeClr val="tx1"/>
                </a:solidFill>
              </a:rPr>
              <a:t> 2007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81682" y="1131143"/>
            <a:ext cx="3500708" cy="3372087"/>
            <a:chOff x="2251980" y="778995"/>
            <a:chExt cx="3965602" cy="3919320"/>
          </a:xfrm>
        </p:grpSpPr>
        <p:sp>
          <p:nvSpPr>
            <p:cNvPr id="4" name="Rectangle 3"/>
            <p:cNvSpPr/>
            <p:nvPr/>
          </p:nvSpPr>
          <p:spPr>
            <a:xfrm>
              <a:off x="2251980" y="778995"/>
              <a:ext cx="1974485" cy="1952822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Functional Tests</a:t>
              </a:r>
            </a:p>
            <a:p>
              <a:r>
                <a:rPr lang="en-US" sz="1400" dirty="0" smtClean="0"/>
                <a:t>Story Tests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40117" y="781999"/>
              <a:ext cx="1974485" cy="1952822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Exploratory Tests</a:t>
              </a:r>
            </a:p>
            <a:p>
              <a:r>
                <a:rPr lang="en-US" sz="1400" dirty="0" smtClean="0"/>
                <a:t>UAT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54960" y="2742489"/>
              <a:ext cx="1974485" cy="1952822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Unit Tests</a:t>
              </a:r>
            </a:p>
            <a:p>
              <a:r>
                <a:rPr lang="en-US" sz="1400" dirty="0" smtClean="0"/>
                <a:t>Component Tests</a:t>
              </a:r>
            </a:p>
            <a:p>
              <a:r>
                <a:rPr lang="en-US" sz="1400" u="sng" dirty="0"/>
                <a:t>Performance Tests</a:t>
              </a:r>
            </a:p>
            <a:p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43097" y="2745493"/>
              <a:ext cx="1974485" cy="1952822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trike="sngStrike" dirty="0"/>
                <a:t>Performance Tests</a:t>
              </a:r>
            </a:p>
            <a:p>
              <a:r>
                <a:rPr lang="en-US" sz="1400" dirty="0"/>
                <a:t>Security Tests</a:t>
              </a:r>
            </a:p>
            <a:p>
              <a:r>
                <a:rPr lang="en-US" sz="1400" dirty="0"/>
                <a:t>"…</a:t>
              </a:r>
              <a:r>
                <a:rPr lang="en-US" sz="1400" dirty="0" err="1"/>
                <a:t>ility</a:t>
              </a:r>
              <a:r>
                <a:rPr lang="en-US" sz="1400" dirty="0"/>
                <a:t>" Tests 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579247" y="684336"/>
            <a:ext cx="2222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Business Facing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89071" y="4570260"/>
            <a:ext cx="2502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Technology Facing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108834" y="2626397"/>
            <a:ext cx="2849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Support Development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5634063" y="2640072"/>
            <a:ext cx="2193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Critique Product</a:t>
            </a:r>
            <a:endParaRPr lang="en-US" sz="2000" b="1" dirty="0"/>
          </a:p>
        </p:txBody>
      </p:sp>
      <p:sp>
        <p:nvSpPr>
          <p:cNvPr id="8" name="Cloud Callout 7"/>
          <p:cNvSpPr/>
          <p:nvPr/>
        </p:nvSpPr>
        <p:spPr>
          <a:xfrm>
            <a:off x="1177041" y="4357453"/>
            <a:ext cx="1682960" cy="567914"/>
          </a:xfrm>
          <a:prstGeom prst="cloudCallout">
            <a:avLst>
              <a:gd name="adj1" fmla="val 55240"/>
              <a:gd name="adj2" fmla="val -520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Automated</a:t>
            </a:r>
            <a:endParaRPr lang="en-US" sz="1400" dirty="0"/>
          </a:p>
        </p:txBody>
      </p:sp>
      <p:sp>
        <p:nvSpPr>
          <p:cNvPr id="18" name="Cloud Callout 17"/>
          <p:cNvSpPr/>
          <p:nvPr/>
        </p:nvSpPr>
        <p:spPr>
          <a:xfrm>
            <a:off x="1040342" y="813245"/>
            <a:ext cx="1682960" cy="567914"/>
          </a:xfrm>
          <a:prstGeom prst="cloudCallout">
            <a:avLst>
              <a:gd name="adj1" fmla="val 66283"/>
              <a:gd name="adj2" fmla="val 243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Automated &amp; Manual</a:t>
            </a:r>
            <a:endParaRPr lang="en-US" sz="1400" dirty="0"/>
          </a:p>
        </p:txBody>
      </p:sp>
      <p:sp>
        <p:nvSpPr>
          <p:cNvPr id="19" name="Cloud Callout 18"/>
          <p:cNvSpPr/>
          <p:nvPr/>
        </p:nvSpPr>
        <p:spPr>
          <a:xfrm>
            <a:off x="6458447" y="728153"/>
            <a:ext cx="1682960" cy="567914"/>
          </a:xfrm>
          <a:prstGeom prst="cloudCallout">
            <a:avLst>
              <a:gd name="adj1" fmla="val -60711"/>
              <a:gd name="adj2" fmla="val 370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Manual</a:t>
            </a:r>
            <a:endParaRPr lang="en-US" sz="1400" dirty="0"/>
          </a:p>
        </p:txBody>
      </p:sp>
      <p:sp>
        <p:nvSpPr>
          <p:cNvPr id="20" name="Cloud Callout 19"/>
          <p:cNvSpPr/>
          <p:nvPr/>
        </p:nvSpPr>
        <p:spPr>
          <a:xfrm>
            <a:off x="6486948" y="4091853"/>
            <a:ext cx="1682960" cy="567914"/>
          </a:xfrm>
          <a:prstGeom prst="cloudCallout">
            <a:avLst>
              <a:gd name="adj1" fmla="val -62551"/>
              <a:gd name="adj2" fmla="val -47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Tools</a:t>
            </a:r>
          </a:p>
        </p:txBody>
      </p:sp>
      <p:cxnSp>
        <p:nvCxnSpPr>
          <p:cNvPr id="3" name="Curved Connector 2"/>
          <p:cNvCxnSpPr/>
          <p:nvPr/>
        </p:nvCxnSpPr>
        <p:spPr>
          <a:xfrm rot="5400000">
            <a:off x="4444756" y="3418125"/>
            <a:ext cx="280169" cy="280132"/>
          </a:xfrm>
          <a:prstGeom prst="curvedConnector3">
            <a:avLst>
              <a:gd name="adj1" fmla="val 666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7217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Gatling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a User Scenario, i.e. a sequence of actions a user performs in a certain situation</a:t>
            </a:r>
          </a:p>
          <a:p>
            <a:endParaRPr lang="en-US" dirty="0"/>
          </a:p>
          <a:p>
            <a:r>
              <a:rPr lang="en-US" dirty="0" smtClean="0"/>
              <a:t>Defined using control structures</a:t>
            </a:r>
          </a:p>
          <a:p>
            <a:pPr lvl="1"/>
            <a:r>
              <a:rPr lang="en-US" dirty="0" smtClean="0"/>
              <a:t>Base structures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80673-B193-B741-A993-92162F42DCE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2038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Gatling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number of scenarios performed by a number of users, which together generate desired load</a:t>
            </a:r>
          </a:p>
          <a:p>
            <a:pPr lvl="1"/>
            <a:r>
              <a:rPr lang="en-US" dirty="0" smtClean="0"/>
              <a:t>Users may be injected, or</a:t>
            </a:r>
          </a:p>
          <a:p>
            <a:pPr lvl="1"/>
            <a:r>
              <a:rPr lang="en-US" dirty="0" smtClean="0"/>
              <a:t>Throttling may be defined, to reach a specific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80673-B193-B741-A993-92162F42DCE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68165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Gatling Feeder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test data to scenarios</a:t>
            </a:r>
          </a:p>
          <a:p>
            <a:r>
              <a:rPr lang="en-US" dirty="0" smtClean="0"/>
              <a:t>Different feeder types</a:t>
            </a:r>
          </a:p>
          <a:p>
            <a:pPr lvl="1"/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err="1" smtClean="0"/>
              <a:t>jdbc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Different feeder strategies</a:t>
            </a:r>
          </a:p>
          <a:p>
            <a:pPr lvl="1"/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circular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80673-B193-B741-A993-92162F42DCE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2504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Gatling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Assertions on responses, to guarantee correct functional behavior despite load</a:t>
            </a:r>
          </a:p>
          <a:p>
            <a:pPr marL="126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80673-B193-B741-A993-92162F42DCE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462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Gatling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http/https</a:t>
            </a:r>
          </a:p>
          <a:p>
            <a:r>
              <a:rPr lang="en-US" dirty="0" smtClean="0"/>
              <a:t>Server Sent Events</a:t>
            </a:r>
          </a:p>
          <a:p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smtClean="0"/>
              <a:t>JMS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80673-B193-B741-A993-92162F42DCE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8187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Gatling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zip bundle, or download via maven</a:t>
            </a:r>
          </a:p>
          <a:p>
            <a:pPr marL="12600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&lt;dependency&gt;</a:t>
            </a:r>
          </a:p>
          <a:p>
            <a:pPr marL="12600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  &lt;</a:t>
            </a:r>
            <a:r>
              <a:rPr lang="en-US" sz="1600" b="1" dirty="0" err="1">
                <a:latin typeface="Courier New"/>
                <a:cs typeface="Courier New"/>
              </a:rPr>
              <a:t>groupId</a:t>
            </a:r>
            <a:r>
              <a:rPr lang="en-US" sz="1600" b="1" dirty="0">
                <a:latin typeface="Courier New"/>
                <a:cs typeface="Courier New"/>
              </a:rPr>
              <a:t>&gt;</a:t>
            </a:r>
            <a:r>
              <a:rPr lang="en-US" sz="1600" b="1" dirty="0" err="1">
                <a:latin typeface="Courier New"/>
                <a:cs typeface="Courier New"/>
              </a:rPr>
              <a:t>io.gatling.highcharts</a:t>
            </a:r>
            <a:r>
              <a:rPr lang="en-US" sz="1600" b="1" dirty="0">
                <a:latin typeface="Courier New"/>
                <a:cs typeface="Courier New"/>
              </a:rPr>
              <a:t>&lt;/</a:t>
            </a:r>
            <a:r>
              <a:rPr lang="en-US" sz="1600" b="1" dirty="0" err="1">
                <a:latin typeface="Courier New"/>
                <a:cs typeface="Courier New"/>
              </a:rPr>
              <a:t>groupId</a:t>
            </a:r>
            <a:r>
              <a:rPr lang="en-US" sz="1600" b="1" dirty="0">
                <a:latin typeface="Courier New"/>
                <a:cs typeface="Courier New"/>
              </a:rPr>
              <a:t>&gt;</a:t>
            </a:r>
          </a:p>
          <a:p>
            <a:pPr marL="12600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  &lt;</a:t>
            </a:r>
            <a:r>
              <a:rPr lang="en-US" sz="1600" b="1" dirty="0" err="1">
                <a:latin typeface="Courier New"/>
                <a:cs typeface="Courier New"/>
              </a:rPr>
              <a:t>artifactId</a:t>
            </a:r>
            <a:r>
              <a:rPr lang="en-US" sz="1600" b="1" dirty="0">
                <a:latin typeface="Courier New"/>
                <a:cs typeface="Courier New"/>
              </a:rPr>
              <a:t>&gt;</a:t>
            </a:r>
            <a:r>
              <a:rPr lang="en-US" sz="1600" b="1" dirty="0" err="1">
                <a:latin typeface="Courier New"/>
                <a:cs typeface="Courier New"/>
              </a:rPr>
              <a:t>gatling</a:t>
            </a:r>
            <a:r>
              <a:rPr lang="en-US" sz="1600" b="1" dirty="0">
                <a:latin typeface="Courier New"/>
                <a:cs typeface="Courier New"/>
              </a:rPr>
              <a:t>-charts-</a:t>
            </a:r>
            <a:r>
              <a:rPr lang="en-US" sz="1600" b="1" dirty="0" err="1">
                <a:latin typeface="Courier New"/>
                <a:cs typeface="Courier New"/>
              </a:rPr>
              <a:t>highcharts</a:t>
            </a:r>
            <a:r>
              <a:rPr lang="en-US" sz="1600" b="1" dirty="0">
                <a:latin typeface="Courier New"/>
                <a:cs typeface="Courier New"/>
              </a:rPr>
              <a:t>&lt;/</a:t>
            </a:r>
            <a:r>
              <a:rPr lang="en-US" sz="1600" b="1" dirty="0" err="1">
                <a:latin typeface="Courier New"/>
                <a:cs typeface="Courier New"/>
              </a:rPr>
              <a:t>artifactId</a:t>
            </a:r>
            <a:r>
              <a:rPr lang="en-US" sz="1600" b="1" dirty="0">
                <a:latin typeface="Courier New"/>
                <a:cs typeface="Courier New"/>
              </a:rPr>
              <a:t>&gt;</a:t>
            </a:r>
          </a:p>
          <a:p>
            <a:pPr marL="12600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  &lt;version&gt;2.2.2&lt;/version&gt;</a:t>
            </a:r>
          </a:p>
          <a:p>
            <a:pPr marL="12600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&lt;/dependency&gt;</a:t>
            </a:r>
          </a:p>
          <a:p>
            <a:r>
              <a:rPr lang="en-US" dirty="0" smtClean="0"/>
              <a:t>or via </a:t>
            </a:r>
            <a:r>
              <a:rPr lang="en-US" dirty="0" err="1" smtClean="0"/>
              <a:t>gradle</a:t>
            </a:r>
            <a:endParaRPr lang="en-US" dirty="0" smtClean="0"/>
          </a:p>
          <a:p>
            <a:pPr marL="12600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dependencies {</a:t>
            </a:r>
          </a:p>
          <a:p>
            <a:pPr marL="12600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  compile 'io.gatling.highcharts:gatling</a:t>
            </a:r>
            <a:r>
              <a:rPr lang="en-US" sz="1600" b="1" dirty="0">
                <a:latin typeface="Courier New"/>
                <a:cs typeface="Courier New"/>
              </a:rPr>
              <a:t>-charts-highcharts:2.2.2'</a:t>
            </a:r>
          </a:p>
          <a:p>
            <a:pPr marL="12600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latin typeface="Courier New"/>
                <a:cs typeface="Courier New"/>
              </a:rPr>
              <a:t>compile </a:t>
            </a:r>
            <a:r>
              <a:rPr lang="en-US" sz="1600" b="1" dirty="0">
                <a:latin typeface="Courier New"/>
                <a:cs typeface="Courier New"/>
              </a:rPr>
              <a:t>'org.scala-lang:scala-compiler:2.9'</a:t>
            </a:r>
          </a:p>
          <a:p>
            <a:pPr marL="12600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latin typeface="Courier New"/>
                <a:cs typeface="Courier New"/>
              </a:rPr>
              <a:t>compile </a:t>
            </a:r>
            <a:r>
              <a:rPr lang="en-US" sz="1600" b="1" dirty="0">
                <a:latin typeface="Courier New"/>
                <a:cs typeface="Courier New"/>
              </a:rPr>
              <a:t>'org.scala-lang:scala-library:2.9'</a:t>
            </a:r>
          </a:p>
          <a:p>
            <a:pPr marL="12600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80673-B193-B741-A993-92162F42DCE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6756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Gatling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via </a:t>
            </a:r>
            <a:r>
              <a:rPr lang="en-US" dirty="0" err="1" smtClean="0"/>
              <a:t>sbt</a:t>
            </a:r>
            <a:endParaRPr lang="en-US" dirty="0"/>
          </a:p>
          <a:p>
            <a:pPr marL="12600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libraryDependencies</a:t>
            </a:r>
            <a:r>
              <a:rPr lang="en-US" sz="1600" b="1" dirty="0">
                <a:latin typeface="Courier New"/>
                <a:cs typeface="Courier New"/>
              </a:rPr>
              <a:t> +</a:t>
            </a:r>
            <a:r>
              <a:rPr lang="en-US" sz="1600" b="1" dirty="0" smtClean="0">
                <a:latin typeface="Courier New"/>
                <a:cs typeface="Courier New"/>
              </a:rPr>
              <a:t>=</a:t>
            </a:r>
            <a:br>
              <a:rPr lang="en-US" sz="1600" b="1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	"</a:t>
            </a:r>
            <a:r>
              <a:rPr lang="en-US" sz="1600" b="1" dirty="0" err="1">
                <a:latin typeface="Courier New"/>
                <a:cs typeface="Courier New"/>
              </a:rPr>
              <a:t>io.gatling.highcharts</a:t>
            </a:r>
            <a:r>
              <a:rPr lang="en-US" sz="1600" b="1" dirty="0">
                <a:latin typeface="Courier New"/>
                <a:cs typeface="Courier New"/>
              </a:rPr>
              <a:t>" % "</a:t>
            </a:r>
            <a:r>
              <a:rPr lang="en-US" sz="1600" b="1" dirty="0" err="1">
                <a:latin typeface="Courier New"/>
                <a:cs typeface="Courier New"/>
              </a:rPr>
              <a:t>gatling</a:t>
            </a:r>
            <a:r>
              <a:rPr lang="en-US" sz="1600" b="1" dirty="0">
                <a:latin typeface="Courier New"/>
                <a:cs typeface="Courier New"/>
              </a:rPr>
              <a:t>-charts-</a:t>
            </a:r>
            <a:r>
              <a:rPr lang="en-US" sz="1600" b="1" dirty="0" err="1">
                <a:latin typeface="Courier New"/>
                <a:cs typeface="Courier New"/>
              </a:rPr>
              <a:t>highcharts</a:t>
            </a:r>
            <a:r>
              <a:rPr lang="en-US" sz="1600" b="1" dirty="0">
                <a:latin typeface="Courier New"/>
                <a:cs typeface="Courier New"/>
              </a:rPr>
              <a:t>" % "2.2.2"</a:t>
            </a:r>
            <a:endParaRPr lang="en-US" sz="1600" b="1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80673-B193-B741-A993-92162F42DCE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3736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Historically, Load Testing tools have been complex and expensive</a:t>
            </a:r>
          </a:p>
          <a:p>
            <a:pPr lvl="1"/>
            <a:r>
              <a:rPr lang="en-US" dirty="0" err="1" smtClean="0"/>
              <a:t>LoadRunner</a:t>
            </a:r>
            <a:endParaRPr lang="en-US" dirty="0" smtClean="0"/>
          </a:p>
          <a:p>
            <a:pPr lvl="1"/>
            <a:r>
              <a:rPr lang="en-US" dirty="0"/>
              <a:t>Rational Performance </a:t>
            </a:r>
            <a:r>
              <a:rPr lang="en-US" dirty="0" smtClean="0"/>
              <a:t>Tester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Lately, they have been challenged by open source alternatives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JMeter</a:t>
            </a:r>
            <a:endParaRPr lang="en-US" dirty="0" smtClean="0"/>
          </a:p>
          <a:p>
            <a:pPr lvl="1"/>
            <a:r>
              <a:rPr lang="en-US" dirty="0" err="1" smtClean="0"/>
              <a:t>LoadUI</a:t>
            </a:r>
            <a:endParaRPr lang="en-US" dirty="0" smtClean="0"/>
          </a:p>
          <a:p>
            <a:pPr lvl="1"/>
            <a:r>
              <a:rPr lang="en-US" dirty="0" smtClean="0"/>
              <a:t>Grinder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testing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B42AE77-5C81-B44A-8E81-CB48A8A82F23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542" y="1349682"/>
            <a:ext cx="2028628" cy="1410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663" y="3632921"/>
            <a:ext cx="1787166" cy="8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0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Maven </a:t>
            </a:r>
            <a:r>
              <a:rPr lang="en-US" dirty="0" smtClean="0"/>
              <a:t>project archetype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6000" indent="0">
              <a:buNone/>
            </a:pPr>
            <a:r>
              <a:rPr lang="en-US" b="1" dirty="0" err="1">
                <a:latin typeface="Courier"/>
                <a:cs typeface="Courier"/>
              </a:rPr>
              <a:t>mvn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 smtClean="0">
                <a:latin typeface="Courier"/>
                <a:cs typeface="Courier"/>
              </a:rPr>
              <a:t>archetype:generate</a:t>
            </a:r>
            <a:endParaRPr lang="en-US" b="1" dirty="0" smtClean="0">
              <a:latin typeface="Courier"/>
              <a:cs typeface="Courier"/>
            </a:endParaRPr>
          </a:p>
          <a:p>
            <a:pPr marL="126000" indent="0">
              <a:buNone/>
            </a:pPr>
            <a:endParaRPr lang="en-US" dirty="0"/>
          </a:p>
          <a:p>
            <a:pPr marL="126000" indent="0">
              <a:buNone/>
            </a:pPr>
            <a:r>
              <a:rPr lang="en-US" dirty="0" smtClean="0"/>
              <a:t>When prompted to provide a filter, type</a:t>
            </a:r>
          </a:p>
          <a:p>
            <a:pPr marL="126000" indent="0">
              <a:buNone/>
            </a:pPr>
            <a:endParaRPr lang="en-US" dirty="0"/>
          </a:p>
          <a:p>
            <a:pPr marL="126000" indent="0">
              <a:buNone/>
            </a:pPr>
            <a:r>
              <a:rPr lang="en-US" b="1" dirty="0" err="1">
                <a:latin typeface="Courier"/>
                <a:cs typeface="Courier"/>
              </a:rPr>
              <a:t>gatling</a:t>
            </a:r>
            <a:endParaRPr lang="en-US" b="1" dirty="0">
              <a:latin typeface="Courier"/>
              <a:cs typeface="Courier"/>
            </a:endParaRPr>
          </a:p>
          <a:p>
            <a:pPr marL="126000" indent="0">
              <a:buNone/>
            </a:pPr>
            <a:endParaRPr lang="en-US" dirty="0" smtClean="0"/>
          </a:p>
          <a:p>
            <a:pPr marL="126000" indent="0">
              <a:buNone/>
            </a:pPr>
            <a:r>
              <a:rPr lang="en-US" dirty="0" smtClean="0"/>
              <a:t>then choose</a:t>
            </a:r>
          </a:p>
          <a:p>
            <a:pPr marL="126000" indent="0">
              <a:buNone/>
            </a:pPr>
            <a:endParaRPr lang="en-US" dirty="0"/>
          </a:p>
          <a:p>
            <a:pPr marL="126000" indent="0">
              <a:buNone/>
            </a:pPr>
            <a:r>
              <a:rPr lang="en-US" sz="1400" b="1" dirty="0">
                <a:latin typeface="Courier"/>
                <a:cs typeface="Courier"/>
              </a:rPr>
              <a:t>1: remote -&gt; </a:t>
            </a:r>
            <a:r>
              <a:rPr lang="en-US" sz="1400" b="1" dirty="0" err="1">
                <a:latin typeface="Courier"/>
                <a:cs typeface="Courier"/>
              </a:rPr>
              <a:t>io.gatling.highcharts:gatling-highcharts-maven-archetype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80673-B193-B741-A993-92162F42DCE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53680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repo from </a:t>
            </a:r>
            <a:r>
              <a:rPr lang="en-US" dirty="0">
                <a:hlinkClick r:id="rId2"/>
              </a:rPr>
              <a:t>https://github.com/callistaenterprise/gatling-</a:t>
            </a:r>
            <a:r>
              <a:rPr lang="en-US" dirty="0" smtClean="0">
                <a:hlinkClick r:id="rId2"/>
              </a:rPr>
              <a:t>update.git</a:t>
            </a:r>
            <a:endParaRPr lang="en-US" dirty="0" smtClean="0"/>
          </a:p>
          <a:p>
            <a:r>
              <a:rPr lang="en-US" dirty="0" smtClean="0"/>
              <a:t>Start system-under-test:</a:t>
            </a:r>
          </a:p>
          <a:p>
            <a:endParaRPr lang="en-US" dirty="0" smtClean="0"/>
          </a:p>
          <a:p>
            <a:pPr marL="126000" indent="0">
              <a:buNone/>
            </a:pPr>
            <a:r>
              <a:rPr lang="en-US" dirty="0" smtClean="0">
                <a:latin typeface="Courier"/>
                <a:cs typeface="Courier"/>
              </a:rPr>
              <a:t>system-under-test&gt; </a:t>
            </a:r>
            <a:r>
              <a:rPr lang="en-US" b="1" dirty="0" err="1" smtClean="0">
                <a:latin typeface="Courier"/>
                <a:cs typeface="Courier"/>
              </a:rPr>
              <a:t>mvn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err="1" smtClean="0">
                <a:latin typeface="Courier"/>
                <a:cs typeface="Courier"/>
              </a:rPr>
              <a:t>spring-boot:run</a:t>
            </a: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80673-B193-B741-A993-92162F42DCE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77369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Recorder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6000" indent="0">
              <a:buNone/>
            </a:pPr>
            <a:r>
              <a:rPr lang="en-US" b="1" dirty="0" err="1">
                <a:latin typeface="Courier"/>
                <a:cs typeface="Courier"/>
              </a:rPr>
              <a:t>mvn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exec:java</a:t>
            </a:r>
            <a:r>
              <a:rPr lang="en-US" b="1" dirty="0">
                <a:latin typeface="Courier"/>
                <a:cs typeface="Courier"/>
              </a:rPr>
              <a:t> -</a:t>
            </a:r>
            <a:r>
              <a:rPr lang="en-US" b="1" dirty="0" err="1">
                <a:latin typeface="Courier"/>
                <a:cs typeface="Courier"/>
              </a:rPr>
              <a:t>Dexec.mainClass</a:t>
            </a:r>
            <a:r>
              <a:rPr lang="en-US" b="1" dirty="0">
                <a:latin typeface="Courier"/>
                <a:cs typeface="Courier"/>
              </a:rPr>
              <a:t>=Recorder </a:t>
            </a:r>
            <a:r>
              <a:rPr lang="en-US" b="1" dirty="0" smtClean="0">
                <a:latin typeface="Courier"/>
                <a:cs typeface="Courier"/>
              </a:rPr>
              <a:t>\</a:t>
            </a:r>
          </a:p>
          <a:p>
            <a:pPr marL="12600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-</a:t>
            </a:r>
            <a:r>
              <a:rPr lang="en-US" b="1" dirty="0" err="1">
                <a:latin typeface="Courier"/>
                <a:cs typeface="Courier"/>
              </a:rPr>
              <a:t>Dexec.classpathScope</a:t>
            </a:r>
            <a:r>
              <a:rPr lang="en-US" b="1" dirty="0">
                <a:latin typeface="Courier"/>
                <a:cs typeface="Courier"/>
              </a:rPr>
              <a:t>=test </a:t>
            </a:r>
            <a:r>
              <a:rPr lang="en-US" b="1" dirty="0" smtClean="0">
                <a:latin typeface="Courier"/>
                <a:cs typeface="Courier"/>
              </a:rPr>
              <a:t>\</a:t>
            </a:r>
          </a:p>
          <a:p>
            <a:pPr marL="12600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-</a:t>
            </a:r>
            <a:r>
              <a:rPr lang="en-US" b="1" dirty="0" err="1">
                <a:latin typeface="Courier"/>
                <a:cs typeface="Courier"/>
              </a:rPr>
              <a:t>Djava.awt.headless</a:t>
            </a:r>
            <a:r>
              <a:rPr lang="en-US" b="1" dirty="0">
                <a:latin typeface="Courier"/>
                <a:cs typeface="Courier"/>
              </a:rPr>
              <a:t>=</a:t>
            </a:r>
            <a:r>
              <a:rPr lang="en-US" b="1" dirty="0" smtClean="0">
                <a:latin typeface="Courier"/>
                <a:cs typeface="Courier"/>
              </a:rPr>
              <a:t>false</a:t>
            </a:r>
          </a:p>
          <a:p>
            <a:pPr marL="126000" indent="0">
              <a:buNone/>
            </a:pPr>
            <a:endParaRPr lang="en-US" b="1" dirty="0">
              <a:latin typeface="Courier"/>
              <a:cs typeface="Courier"/>
            </a:endParaRPr>
          </a:p>
          <a:p>
            <a:r>
              <a:rPr lang="en-US" dirty="0" smtClean="0">
                <a:latin typeface="+mn-lt"/>
                <a:cs typeface="Courier"/>
              </a:rPr>
              <a:t>Then set proxy to localhost:8000 in a browser, start the recorder, then direct the browser to localhost:9090/</a:t>
            </a:r>
            <a:r>
              <a:rPr lang="en-US" dirty="0" err="1" smtClean="0">
                <a:latin typeface="+mn-lt"/>
                <a:cs typeface="Courier"/>
              </a:rPr>
              <a:t>logIn</a:t>
            </a:r>
            <a:r>
              <a:rPr lang="en-US" dirty="0" smtClean="0">
                <a:latin typeface="+mn-lt"/>
                <a:cs typeface="Courier"/>
              </a:rPr>
              <a:t>, </a:t>
            </a:r>
            <a:r>
              <a:rPr lang="en-US" dirty="0">
                <a:cs typeface="Courier"/>
              </a:rPr>
              <a:t>localhost:9090</a:t>
            </a:r>
            <a:r>
              <a:rPr lang="en-US" dirty="0" smtClean="0">
                <a:cs typeface="Courier"/>
              </a:rPr>
              <a:t>/</a:t>
            </a:r>
            <a:r>
              <a:rPr lang="en-US" dirty="0" err="1" smtClean="0">
                <a:cs typeface="Courier"/>
              </a:rPr>
              <a:t>doThis</a:t>
            </a:r>
            <a:r>
              <a:rPr lang="en-US" dirty="0" smtClean="0">
                <a:cs typeface="Courier"/>
              </a:rPr>
              <a:t>, </a:t>
            </a:r>
            <a:r>
              <a:rPr lang="en-US" dirty="0">
                <a:cs typeface="Courier"/>
              </a:rPr>
              <a:t>localhost:9090</a:t>
            </a:r>
            <a:r>
              <a:rPr lang="en-US" dirty="0" smtClean="0">
                <a:cs typeface="Courier"/>
              </a:rPr>
              <a:t>/</a:t>
            </a:r>
            <a:r>
              <a:rPr lang="en-US" dirty="0" err="1" smtClean="0">
                <a:cs typeface="Courier"/>
              </a:rPr>
              <a:t>doThat</a:t>
            </a:r>
            <a:r>
              <a:rPr lang="en-US" dirty="0" smtClean="0">
                <a:cs typeface="Courier"/>
              </a:rPr>
              <a:t>, </a:t>
            </a:r>
            <a:r>
              <a:rPr lang="en-US" dirty="0">
                <a:cs typeface="Courier"/>
              </a:rPr>
              <a:t>localhost:9090/</a:t>
            </a:r>
            <a:r>
              <a:rPr lang="en-US" dirty="0" err="1" smtClean="0">
                <a:cs typeface="Courier"/>
              </a:rPr>
              <a:t>logOut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80673-B193-B741-A993-92162F42DCE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6735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the recorded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6000" indent="0">
              <a:buNone/>
            </a:pPr>
            <a:r>
              <a:rPr lang="en-US" dirty="0" err="1">
                <a:latin typeface="Courier"/>
                <a:cs typeface="Courier"/>
              </a:rPr>
              <a:t>g</a:t>
            </a:r>
            <a:r>
              <a:rPr lang="en-US" dirty="0" err="1" smtClean="0">
                <a:latin typeface="Courier"/>
                <a:cs typeface="Courier"/>
              </a:rPr>
              <a:t>atling</a:t>
            </a:r>
            <a:r>
              <a:rPr lang="en-US" dirty="0" smtClean="0">
                <a:latin typeface="Courier"/>
                <a:cs typeface="Courier"/>
              </a:rPr>
              <a:t>-tests&gt; </a:t>
            </a:r>
            <a:r>
              <a:rPr lang="en-US" b="1" dirty="0" err="1" smtClean="0">
                <a:latin typeface="Courier"/>
                <a:cs typeface="Courier"/>
              </a:rPr>
              <a:t>mvn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err="1" smtClean="0">
                <a:latin typeface="Courier"/>
                <a:cs typeface="Courier"/>
              </a:rPr>
              <a:t>gatling:execute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80673-B193-B741-A993-92162F42DCE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29687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Clean up recording.</a:t>
            </a:r>
          </a:p>
          <a:p>
            <a:r>
              <a:rPr lang="en-US" dirty="0"/>
              <a:t>Step 3: Add </a:t>
            </a:r>
            <a:r>
              <a:rPr lang="en-US" dirty="0" smtClean="0"/>
              <a:t>loop.</a:t>
            </a:r>
          </a:p>
          <a:p>
            <a:r>
              <a:rPr lang="en-US" dirty="0" smtClean="0"/>
              <a:t>Step </a:t>
            </a:r>
            <a:r>
              <a:rPr lang="en-US" dirty="0"/>
              <a:t>4: Add </a:t>
            </a:r>
            <a:r>
              <a:rPr lang="en-US" dirty="0" smtClean="0"/>
              <a:t>feeder.</a:t>
            </a:r>
          </a:p>
          <a:p>
            <a:r>
              <a:rPr lang="en-US" dirty="0" smtClean="0"/>
              <a:t>Step </a:t>
            </a:r>
            <a:r>
              <a:rPr lang="en-US" dirty="0"/>
              <a:t>5: Refactor into smaller </a:t>
            </a:r>
            <a:r>
              <a:rPr lang="en-US" dirty="0" smtClean="0"/>
              <a:t>pieces.</a:t>
            </a:r>
          </a:p>
          <a:p>
            <a:r>
              <a:rPr lang="en-US" dirty="0" smtClean="0"/>
              <a:t>Step </a:t>
            </a:r>
            <a:r>
              <a:rPr lang="en-US" dirty="0"/>
              <a:t>6: Add </a:t>
            </a:r>
            <a:r>
              <a:rPr lang="en-US" dirty="0" smtClean="0"/>
              <a:t>Assertion.</a:t>
            </a:r>
          </a:p>
          <a:p>
            <a:r>
              <a:rPr lang="en-US" dirty="0" smtClean="0"/>
              <a:t>Step </a:t>
            </a:r>
            <a:r>
              <a:rPr lang="en-US" dirty="0"/>
              <a:t>7: Add </a:t>
            </a:r>
            <a:r>
              <a:rPr lang="en-US" dirty="0" err="1"/>
              <a:t>rampUp</a:t>
            </a:r>
            <a:r>
              <a:rPr lang="en-US" dirty="0"/>
              <a:t> to simulation.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80673-B193-B741-A993-92162F42DCE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83362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Jmeter</a:t>
            </a:r>
            <a:r>
              <a:rPr lang="en-US" dirty="0"/>
              <a:t> with </a:t>
            </a:r>
            <a:r>
              <a:rPr lang="en-US" dirty="0" smtClean="0"/>
              <a:t>friends: Issue #1 Graphical User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B42AE77-5C81-B44A-8E81-CB48A8A82F23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485633"/>
            <a:ext cx="84013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0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7021" y="1326697"/>
            <a:ext cx="8460000" cy="2087949"/>
          </a:xfrm>
        </p:spPr>
        <p:txBody>
          <a:bodyPr/>
          <a:lstStyle/>
          <a:p>
            <a:pPr marL="126000" indent="0" algn="ctr">
              <a:buNone/>
            </a:pPr>
            <a:r>
              <a:rPr lang="en-US" sz="5400" dirty="0" smtClean="0"/>
              <a:t>Severely affects maintainability</a:t>
            </a:r>
            <a:endParaRPr lang="en-US" sz="5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Jmeter</a:t>
            </a:r>
            <a:r>
              <a:rPr lang="en-US" dirty="0" smtClean="0"/>
              <a:t> with friends</a:t>
            </a:r>
            <a:r>
              <a:rPr lang="en-US" dirty="0"/>
              <a:t>: Issue </a:t>
            </a: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B42AE77-5C81-B44A-8E81-CB48A8A82F23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749" y="3071035"/>
            <a:ext cx="1605654" cy="159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31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7021" y="1326697"/>
            <a:ext cx="8460000" cy="2087949"/>
          </a:xfrm>
        </p:spPr>
        <p:txBody>
          <a:bodyPr/>
          <a:lstStyle/>
          <a:p>
            <a:pPr marL="126000" indent="0" algn="ctr">
              <a:buNone/>
            </a:pPr>
            <a:r>
              <a:rPr lang="en-US" sz="4000" dirty="0" smtClean="0"/>
              <a:t>Clumsy integration with build automation and Continuous Integration tools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Jmeter</a:t>
            </a:r>
            <a:r>
              <a:rPr lang="en-US" dirty="0" smtClean="0"/>
              <a:t> with friends</a:t>
            </a:r>
            <a:r>
              <a:rPr lang="en-US" dirty="0"/>
              <a:t>: Issue </a:t>
            </a: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B42AE77-5C81-B44A-8E81-CB48A8A82F23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899" y="3231322"/>
            <a:ext cx="2087543" cy="138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9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7021" y="948517"/>
            <a:ext cx="8460000" cy="3082743"/>
          </a:xfrm>
        </p:spPr>
        <p:txBody>
          <a:bodyPr/>
          <a:lstStyle/>
          <a:p>
            <a:pPr marL="126000" indent="0" algn="ctr">
              <a:buNone/>
            </a:pPr>
            <a:r>
              <a:rPr lang="en-US" sz="5400" dirty="0" smtClean="0"/>
              <a:t>Blocking I/O</a:t>
            </a:r>
          </a:p>
          <a:p>
            <a:pPr marL="126000" indent="0" algn="ctr">
              <a:buNone/>
            </a:pPr>
            <a:endParaRPr lang="en-US" sz="1800" dirty="0"/>
          </a:p>
          <a:p>
            <a:pPr marL="126000" indent="0" algn="ctr">
              <a:buNone/>
            </a:pPr>
            <a:endParaRPr lang="en-US" sz="1800" dirty="0" smtClean="0"/>
          </a:p>
          <a:p>
            <a:pPr marL="126000" indent="0" algn="ctr">
              <a:buNone/>
            </a:pPr>
            <a:r>
              <a:rPr lang="en-US" sz="1800" dirty="0" smtClean="0"/>
              <a:t>means</a:t>
            </a:r>
          </a:p>
          <a:p>
            <a:pPr marL="126000" indent="0" algn="ctr">
              <a:buNone/>
            </a:pPr>
            <a:endParaRPr lang="en-US" sz="1800" dirty="0" smtClean="0"/>
          </a:p>
          <a:p>
            <a:pPr marL="126000" indent="0" algn="ctr">
              <a:buNone/>
            </a:pPr>
            <a:r>
              <a:rPr lang="en-US" sz="5400" dirty="0" smtClean="0"/>
              <a:t>1 user = 1 thread</a:t>
            </a:r>
            <a:endParaRPr lang="en-US" sz="5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Jmeter</a:t>
            </a:r>
            <a:r>
              <a:rPr lang="en-US" dirty="0" smtClean="0"/>
              <a:t> with friends</a:t>
            </a:r>
            <a:r>
              <a:rPr lang="en-US" dirty="0"/>
              <a:t>: Issue </a:t>
            </a:r>
            <a:r>
              <a:rPr lang="en-US" dirty="0" smtClean="0"/>
              <a:t>#2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B42AE77-5C81-B44A-8E81-CB48A8A82F23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213" y="4062501"/>
            <a:ext cx="2364787" cy="10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0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Jmeter</a:t>
            </a:r>
            <a:r>
              <a:rPr lang="en-US" dirty="0" smtClean="0"/>
              <a:t> woe: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B42AE77-5C81-B44A-8E81-CB48A8A82F23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69" y="1158045"/>
            <a:ext cx="7082763" cy="29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78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Jmeter</a:t>
            </a:r>
            <a:r>
              <a:rPr lang="en-US" dirty="0" smtClean="0"/>
              <a:t> with friends</a:t>
            </a:r>
            <a:r>
              <a:rPr lang="en-US" dirty="0"/>
              <a:t>: Issue </a:t>
            </a:r>
            <a:r>
              <a:rPr lang="en-US" dirty="0" smtClean="0"/>
              <a:t>#2 solved?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B42AE77-5C81-B44A-8E81-CB48A8A82F23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89" y="606150"/>
            <a:ext cx="61468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00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9998" y="1076960"/>
            <a:ext cx="8460000" cy="3525520"/>
          </a:xfrm>
        </p:spPr>
        <p:txBody>
          <a:bodyPr/>
          <a:lstStyle/>
          <a:p>
            <a:r>
              <a:rPr lang="en-US" dirty="0" smtClean="0"/>
              <a:t>Released in October 2012</a:t>
            </a:r>
          </a:p>
          <a:p>
            <a:r>
              <a:rPr lang="en-US" dirty="0" smtClean="0"/>
              <a:t>Now in version 2.2.2</a:t>
            </a:r>
          </a:p>
          <a:p>
            <a:r>
              <a:rPr lang="en-US" dirty="0" smtClean="0"/>
              <a:t>Different in 2 significant ways</a:t>
            </a:r>
          </a:p>
          <a:p>
            <a:pPr lvl="1"/>
            <a:r>
              <a:rPr lang="en-US" dirty="0" smtClean="0"/>
              <a:t>Domain Specific Language (DSL) for expressing scenarios, instead of GUI</a:t>
            </a:r>
          </a:p>
          <a:p>
            <a:pPr lvl="1"/>
            <a:r>
              <a:rPr lang="en-US" dirty="0" smtClean="0"/>
              <a:t>Uses modern, non-blocking technology (</a:t>
            </a:r>
            <a:r>
              <a:rPr lang="en-US" dirty="0" err="1" smtClean="0"/>
              <a:t>Scala</a:t>
            </a:r>
            <a:r>
              <a:rPr lang="en-US" dirty="0" smtClean="0"/>
              <a:t>, </a:t>
            </a:r>
            <a:r>
              <a:rPr lang="en-US" dirty="0" err="1" smtClean="0"/>
              <a:t>Akka</a:t>
            </a:r>
            <a:r>
              <a:rPr lang="en-US" dirty="0" smtClean="0"/>
              <a:t>, </a:t>
            </a:r>
            <a:r>
              <a:rPr lang="en-US" dirty="0" err="1" smtClean="0"/>
              <a:t>Netty</a:t>
            </a:r>
            <a:r>
              <a:rPr lang="en-US" dirty="0" smtClean="0"/>
              <a:t>), which means generating sufficient load on a single machine suddenly becomes feasible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Gatling.io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B42AE77-5C81-B44A-8E81-CB48A8A82F23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098" y="91440"/>
            <a:ext cx="2667821" cy="215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8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T-mall 2014v2">
  <a:themeElements>
    <a:clrScheme name="Custom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EFA531"/>
      </a:accent4>
      <a:accent5>
        <a:srgbClr val="FFF9A5"/>
      </a:accent5>
      <a:accent6>
        <a:srgbClr val="32307D"/>
      </a:accent6>
      <a:hlink>
        <a:srgbClr val="0000FF"/>
      </a:hlink>
      <a:folHlink>
        <a:srgbClr val="800080"/>
      </a:folHlink>
    </a:clrScheme>
    <a:fontScheme name="Callista">
      <a:majorFont>
        <a:latin typeface="Interstate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dobe Caslon Pro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PPT-mall 2014v2.potx</Template>
  <TotalTime>39357</TotalTime>
  <Pages>0</Pages>
  <Words>670</Words>
  <Characters>0</Characters>
  <Application>Microsoft Macintosh PowerPoint</Application>
  <PresentationFormat>On-screen Show (16:9)</PresentationFormat>
  <Lines>0</Lines>
  <Paragraphs>173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PPT-mall 2014v2</vt:lpstr>
      <vt:lpstr>Gatling Update</vt:lpstr>
      <vt:lpstr>Load testing tools</vt:lpstr>
      <vt:lpstr>Jmeter with friends: Issue #1 Graphical User Interface</vt:lpstr>
      <vt:lpstr>Jmeter with friends: Issue #1</vt:lpstr>
      <vt:lpstr>Jmeter with friends: Issue #1</vt:lpstr>
      <vt:lpstr>Jmeter with friends: Issue #2 Performance</vt:lpstr>
      <vt:lpstr>Jmeter woe: Threads</vt:lpstr>
      <vt:lpstr>Jmeter with friends: Issue #2 solved?</vt:lpstr>
      <vt:lpstr>Gatling.io</vt:lpstr>
      <vt:lpstr>Gatling to the rescue!</vt:lpstr>
      <vt:lpstr>Verifying non-functional aspects …</vt:lpstr>
      <vt:lpstr>… should be done proactively as well!</vt:lpstr>
      <vt:lpstr>Gatling Scenario</vt:lpstr>
      <vt:lpstr>Gatling Simulation</vt:lpstr>
      <vt:lpstr>Gatling Feeder</vt:lpstr>
      <vt:lpstr>Gatling Assertions</vt:lpstr>
      <vt:lpstr>Gatling Protocols</vt:lpstr>
      <vt:lpstr>Gatling getting started</vt:lpstr>
      <vt:lpstr>Gatling getting started</vt:lpstr>
      <vt:lpstr>Maven project archetype</vt:lpstr>
      <vt:lpstr>Step 1</vt:lpstr>
      <vt:lpstr>Run Recorder</vt:lpstr>
      <vt:lpstr>Run the recorded simulation</vt:lpstr>
      <vt:lpstr>Additional steps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Template</dc:title>
  <dc:subject/>
  <dc:creator/>
  <cp:keywords/>
  <dc:description/>
  <cp:lastModifiedBy>Björn Beskow</cp:lastModifiedBy>
  <cp:revision>421</cp:revision>
  <cp:lastPrinted>2014-05-16T07:22:22Z</cp:lastPrinted>
  <dcterms:modified xsi:type="dcterms:W3CDTF">2016-10-10T21:37:36Z</dcterms:modified>
  <cp:category/>
</cp:coreProperties>
</file>