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11"/>
  </p:notesMasterIdLst>
  <p:sldIdLst>
    <p:sldId id="256" r:id="rId2"/>
    <p:sldId id="257" r:id="rId3"/>
    <p:sldId id="260" r:id="rId4"/>
    <p:sldId id="261" r:id="rId5"/>
    <p:sldId id="264" r:id="rId6"/>
    <p:sldId id="262" r:id="rId7"/>
    <p:sldId id="258" r:id="rId8"/>
    <p:sldId id="259" r:id="rId9"/>
    <p:sldId id="265" r:id="rId10"/>
  </p:sldIdLst>
  <p:sldSz cx="6858000" cy="9144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1pPr>
    <a:lvl2pPr marL="4572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2pPr>
    <a:lvl3pPr marL="9144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3pPr>
    <a:lvl4pPr marL="13716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4pPr>
    <a:lvl5pPr marL="18288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5pPr>
    <a:lvl6pPr marL="22860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6pPr>
    <a:lvl7pPr marL="27432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7pPr>
    <a:lvl8pPr marL="32004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8pPr>
    <a:lvl9pPr marL="36576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2096"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bwMode="auto">
          <a:xfrm>
            <a:off x="2306638" y="720725"/>
            <a:ext cx="2701925"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481979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024" y="7586133"/>
            <a:ext cx="1031081" cy="112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559058" y="1625602"/>
            <a:ext cx="5776979" cy="1692593"/>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559058" y="3318195"/>
            <a:ext cx="5776979" cy="89527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559058" y="4732207"/>
            <a:ext cx="5776979" cy="463941"/>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extLst>
      <p:ext uri="{BB962C8B-B14F-4D97-AF65-F5344CB8AC3E}">
        <p14:creationId xmlns:p14="http://schemas.microsoft.com/office/powerpoint/2010/main" val="31476667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852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352550" y="8930217"/>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024" y="7586133"/>
            <a:ext cx="1031081" cy="112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514352" y="2075723"/>
            <a:ext cx="5790977" cy="549098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106298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514352" y="2075724"/>
            <a:ext cx="5790977" cy="6240693"/>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0153114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514350" y="2075724"/>
            <a:ext cx="2835000" cy="6240693"/>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3508650" y="2075724"/>
            <a:ext cx="2835000" cy="6240693"/>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1610025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extLst>
      <p:ext uri="{BB962C8B-B14F-4D97-AF65-F5344CB8AC3E}">
        <p14:creationId xmlns:p14="http://schemas.microsoft.com/office/powerpoint/2010/main" val="21853455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024" y="7586133"/>
            <a:ext cx="1031081" cy="112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352550" y="8930217"/>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514350" y="1772362"/>
            <a:ext cx="5829300" cy="487532"/>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514352" y="2526703"/>
            <a:ext cx="5790977" cy="504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4882868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514350" y="1772362"/>
            <a:ext cx="5829300" cy="487532"/>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514352" y="2526704"/>
            <a:ext cx="5790977" cy="578971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24673608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514350" y="1772362"/>
            <a:ext cx="5829300" cy="487532"/>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514350" y="2526701"/>
            <a:ext cx="2835000" cy="578971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3508650" y="2526701"/>
            <a:ext cx="2835000" cy="578971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678061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514350" y="1772362"/>
            <a:ext cx="5829300" cy="487532"/>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extLst>
      <p:ext uri="{BB962C8B-B14F-4D97-AF65-F5344CB8AC3E}">
        <p14:creationId xmlns:p14="http://schemas.microsoft.com/office/powerpoint/2010/main" val="62077254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623889" y="8788402"/>
            <a:ext cx="2556272" cy="336551"/>
          </a:xfrm>
          <a:prstGeom prst="rect">
            <a:avLst/>
          </a:prstGeom>
        </p:spPr>
        <p:txBody>
          <a:bodyP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dirty="0" smtClean="0">
                <a:solidFill>
                  <a:schemeClr val="bg1"/>
                </a:solidFill>
                <a:latin typeface="Calibri" charset="0"/>
              </a:rPr>
              <a:t>&lt;</a:t>
            </a:r>
            <a:r>
              <a:rPr lang="sv-SE" sz="1100" dirty="0" err="1" smtClean="0">
                <a:solidFill>
                  <a:schemeClr val="bg1"/>
                </a:solidFill>
                <a:latin typeface="Calibri" charset="0"/>
              </a:rPr>
              <a:t>Title</a:t>
            </a:r>
            <a:r>
              <a:rPr lang="sv-SE" sz="1100" dirty="0" smtClean="0">
                <a:solidFill>
                  <a:schemeClr val="bg1"/>
                </a:solidFill>
                <a:latin typeface="Calibri" charset="0"/>
              </a:rPr>
              <a:t>  - </a:t>
            </a:r>
            <a:r>
              <a:rPr lang="sv-SE" sz="1100" dirty="0" err="1" smtClean="0">
                <a:solidFill>
                  <a:schemeClr val="bg1"/>
                </a:solidFill>
                <a:latin typeface="Calibri" charset="0"/>
              </a:rPr>
              <a:t>edit</a:t>
            </a:r>
            <a:r>
              <a:rPr lang="sv-SE" sz="1100" dirty="0" smtClean="0">
                <a:solidFill>
                  <a:schemeClr val="bg1"/>
                </a:solidFill>
                <a:latin typeface="Calibri" charset="0"/>
              </a:rPr>
              <a:t> in Master&gt;</a:t>
            </a:r>
          </a:p>
        </p:txBody>
      </p:sp>
      <p:sp>
        <p:nvSpPr>
          <p:cNvPr id="7" name="Subtitle 2"/>
          <p:cNvSpPr txBox="1">
            <a:spLocks/>
          </p:cNvSpPr>
          <p:nvPr/>
        </p:nvSpPr>
        <p:spPr>
          <a:xfrm>
            <a:off x="4110039" y="8788402"/>
            <a:ext cx="2556272" cy="336551"/>
          </a:xfrm>
          <a:prstGeom prst="rect">
            <a:avLst/>
          </a:prstGeom>
        </p:spPr>
        <p:txBody>
          <a:bodyPr>
            <a:normAutofit fontScale="92500" lnSpcReduction="10000"/>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2013 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242888" y="8807452"/>
            <a:ext cx="323850" cy="336549"/>
          </a:xfrm>
          <a:prstGeom prst="rect">
            <a:avLst/>
          </a:prstGeom>
        </p:spPr>
        <p:txBody>
          <a:bodyPr>
            <a:normAutofit fontScale="92500" lnSpcReduction="10000"/>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C2F0566F-DC0D-2F40-98C7-B2FC197350FE}"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Lst>
  <p:hf hdr="0" ftr="0" dt="0"/>
  <p:txStyles>
    <p:titleStyle>
      <a:lvl1pPr algn="l" defTabSz="457200" rtl="0" eaLnBrk="1" fontAlgn="base" hangingPunct="1">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eter.merikan@callistaenterprise.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downlo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st.codehaus.org/groovy/distributions/groovy-binary-2.1.7.zi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oovy.codehaus.org/Eclipse+Plug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pository.sonatype.org/content/repositories/forge-sites/m2e-extras/0.15.0/N/0.15.0.2012062512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559595" y="1625600"/>
            <a:ext cx="5776913" cy="16933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0" compatLnSpc="1">
            <a:prstTxWarp prst="textNoShape">
              <a:avLst/>
            </a:prstTxWarp>
          </a:bodyPr>
          <a:lstStyle/>
          <a:p>
            <a:r>
              <a:rPr lang="en-US" dirty="0" smtClean="0">
                <a:latin typeface="Cambria" charset="0"/>
                <a:ea typeface="ＭＳ Ｐゴシック" charset="0"/>
                <a:cs typeface="Cambria" charset="0"/>
              </a:rPr>
              <a:t>Groovy with Eclipse IDE</a:t>
            </a:r>
            <a:endParaRPr lang="en-US" dirty="0">
              <a:latin typeface="Cambria" charset="0"/>
              <a:ea typeface="ＭＳ Ｐゴシック" charset="0"/>
              <a:cs typeface="Cambria" charset="0"/>
            </a:endParaRPr>
          </a:p>
        </p:txBody>
      </p:sp>
      <p:sp>
        <p:nvSpPr>
          <p:cNvPr id="3" name="Text Placeholder 2"/>
          <p:cNvSpPr>
            <a:spLocks noGrp="1"/>
          </p:cNvSpPr>
          <p:nvPr>
            <p:ph type="body" sz="quarter" idx="13"/>
          </p:nvPr>
        </p:nvSpPr>
        <p:spPr>
          <a:xfrm>
            <a:off x="559595" y="3318935"/>
            <a:ext cx="5776913" cy="895351"/>
          </a:xfrm>
        </p:spPr>
        <p:txBody>
          <a:bodyPr/>
          <a:lstStyle/>
          <a:p>
            <a:pPr>
              <a:defRPr/>
            </a:pPr>
            <a:r>
              <a:rPr lang="en-US" dirty="0" smtClean="0"/>
              <a:t>How to install and setup Groovy inside Eclipse</a:t>
            </a:r>
          </a:p>
        </p:txBody>
      </p:sp>
      <p:graphicFrame>
        <p:nvGraphicFramePr>
          <p:cNvPr id="5" name="Table 4"/>
          <p:cNvGraphicFramePr>
            <a:graphicFrameLocks noGrp="1"/>
          </p:cNvGraphicFramePr>
          <p:nvPr>
            <p:extLst>
              <p:ext uri="{D42A27DB-BD31-4B8C-83A1-F6EECF244321}">
                <p14:modId xmlns:p14="http://schemas.microsoft.com/office/powerpoint/2010/main" val="4095590861"/>
              </p:ext>
            </p:extLst>
          </p:nvPr>
        </p:nvGraphicFramePr>
        <p:xfrm>
          <a:off x="628802" y="4613136"/>
          <a:ext cx="5464494" cy="868680"/>
        </p:xfrm>
        <a:graphic>
          <a:graphicData uri="http://schemas.openxmlformats.org/drawingml/2006/table">
            <a:tbl>
              <a:tblPr firstRow="1" bandRow="1">
                <a:tableStyleId>{2D5ABB26-0587-4C30-8999-92F81FD0307C}</a:tableStyleId>
              </a:tblPr>
              <a:tblGrid>
                <a:gridCol w="1347170"/>
                <a:gridCol w="2893188"/>
                <a:gridCol w="1224136"/>
              </a:tblGrid>
              <a:tr h="133046">
                <a:tc>
                  <a:txBody>
                    <a:bodyPr/>
                    <a:lstStyle/>
                    <a:p>
                      <a:r>
                        <a:rPr lang="sv-SE" sz="1300" spc="0" dirty="0" smtClean="0"/>
                        <a:t>Björn Beskow </a:t>
                      </a:r>
                      <a:endParaRPr lang="en-US" sz="1300" spc="0" dirty="0"/>
                    </a:p>
                  </a:txBody>
                  <a:tcPr/>
                </a:tc>
                <a:tc>
                  <a:txBody>
                    <a:bodyPr/>
                    <a:lstStyle/>
                    <a:p>
                      <a:pPr>
                        <a:defRPr/>
                      </a:pPr>
                      <a:r>
                        <a:rPr lang="sv-SE" sz="1300" spc="0" dirty="0" err="1" smtClean="0"/>
                        <a:t>bjorn.beskow@callistaenterprise.se</a:t>
                      </a:r>
                      <a:endParaRPr lang="en-US" sz="1300" spc="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300" spc="0" dirty="0" smtClean="0"/>
                        <a:t>2014-01-29</a:t>
                      </a:r>
                      <a:endParaRPr lang="en-US" sz="1300" spc="0" dirty="0"/>
                    </a:p>
                  </a:txBody>
                  <a:tcPr/>
                </a:tc>
              </a:tr>
              <a:tr h="146758">
                <a:tc>
                  <a:txBody>
                    <a:bodyPr/>
                    <a:lstStyle/>
                    <a:p>
                      <a:r>
                        <a:rPr lang="sv-SE" sz="1300" spc="0" dirty="0" smtClean="0"/>
                        <a:t>Magnus Ekstrand</a:t>
                      </a:r>
                      <a:endParaRPr lang="en-US" sz="1300" spc="0" dirty="0"/>
                    </a:p>
                  </a:txBody>
                  <a:tcPr/>
                </a:tc>
                <a:tc>
                  <a:txBody>
                    <a:bodyPr/>
                    <a:lstStyle/>
                    <a:p>
                      <a:r>
                        <a:rPr lang="sv-SE" sz="1300" spc="0" dirty="0" err="1" smtClean="0"/>
                        <a:t>magnus.ekstrand@callistaenterprise.se</a:t>
                      </a:r>
                      <a:endParaRPr lang="en-US" sz="1300" spc="0" dirty="0"/>
                    </a:p>
                  </a:txBody>
                  <a:tcPr/>
                </a:tc>
                <a:tc>
                  <a:txBody>
                    <a:bodyPr/>
                    <a:lstStyle/>
                    <a:p>
                      <a:endParaRPr lang="en-US" sz="1300" spc="0" dirty="0"/>
                    </a:p>
                  </a:txBody>
                  <a:tcPr/>
                </a:tc>
              </a:tr>
              <a:tr h="232478">
                <a:tc>
                  <a:txBody>
                    <a:bodyPr/>
                    <a:lstStyle/>
                    <a:p>
                      <a:r>
                        <a:rPr lang="sv-SE" sz="1300" spc="0" dirty="0" smtClean="0"/>
                        <a:t>Peter </a:t>
                      </a:r>
                      <a:r>
                        <a:rPr lang="sv-SE" sz="1300" spc="0" dirty="0" err="1" smtClean="0"/>
                        <a:t>Merikan</a:t>
                      </a:r>
                      <a:endParaRPr lang="en-US" sz="1300" spc="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300" spc="0" dirty="0" smtClean="0">
                          <a:hlinkClick r:id="rId2"/>
                        </a:rPr>
                        <a:t>peter.merikan@callistaenterprise.se</a:t>
                      </a:r>
                      <a:r>
                        <a:rPr lang="sv-SE" sz="1300" spc="0" dirty="0" smtClean="0"/>
                        <a:t> </a:t>
                      </a:r>
                    </a:p>
                  </a:txBody>
                  <a:tcPr/>
                </a:tc>
                <a:tc>
                  <a:txBody>
                    <a:bodyPr/>
                    <a:lstStyle/>
                    <a:p>
                      <a:endParaRPr lang="en-US" sz="1300" spc="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Table of Contents</a:t>
            </a:r>
            <a:endParaRPr lang="en-US" dirty="0"/>
          </a:p>
        </p:txBody>
      </p:sp>
      <p:sp>
        <p:nvSpPr>
          <p:cNvPr id="3" name="Text Placeholder 2"/>
          <p:cNvSpPr>
            <a:spLocks noGrp="1"/>
          </p:cNvSpPr>
          <p:nvPr>
            <p:ph type="body" sz="quarter" idx="13"/>
          </p:nvPr>
        </p:nvSpPr>
        <p:spPr/>
        <p:txBody>
          <a:bodyPr/>
          <a:lstStyle/>
          <a:p>
            <a:r>
              <a:rPr lang="en-US" dirty="0" smtClean="0"/>
              <a:t>Eclipse Installation</a:t>
            </a:r>
          </a:p>
          <a:p>
            <a:pPr marL="857250" lvl="1" indent="-457200"/>
            <a:r>
              <a:rPr lang="en-US" dirty="0" smtClean="0"/>
              <a:t>Java requirements</a:t>
            </a:r>
          </a:p>
          <a:p>
            <a:pPr marL="857250" lvl="1" indent="-457200"/>
            <a:r>
              <a:rPr lang="en-US" dirty="0" smtClean="0"/>
              <a:t>Download Eclipse</a:t>
            </a:r>
          </a:p>
          <a:p>
            <a:pPr marL="857250" lvl="1" indent="-457200"/>
            <a:r>
              <a:rPr lang="en-US" dirty="0" smtClean="0"/>
              <a:t>Install Eclipse</a:t>
            </a:r>
          </a:p>
          <a:p>
            <a:r>
              <a:rPr lang="en-US" dirty="0" smtClean="0"/>
              <a:t>Groovy Installation</a:t>
            </a:r>
          </a:p>
          <a:p>
            <a:r>
              <a:rPr lang="en-US" dirty="0" smtClean="0"/>
              <a:t>Eclipse Plugin Installation</a:t>
            </a:r>
          </a:p>
          <a:p>
            <a:endParaRPr lang="en-US" dirty="0" smtClean="0"/>
          </a:p>
        </p:txBody>
      </p:sp>
    </p:spTree>
    <p:extLst>
      <p:ext uri="{BB962C8B-B14F-4D97-AF65-F5344CB8AC3E}">
        <p14:creationId xmlns:p14="http://schemas.microsoft.com/office/powerpoint/2010/main" val="2500053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Java requirements</a:t>
            </a:r>
            <a:endParaRPr lang="en-US" sz="2700" dirty="0"/>
          </a:p>
        </p:txBody>
      </p:sp>
      <p:sp>
        <p:nvSpPr>
          <p:cNvPr id="3" name="Text Placeholder 2"/>
          <p:cNvSpPr>
            <a:spLocks noGrp="1"/>
          </p:cNvSpPr>
          <p:nvPr>
            <p:ph type="body" sz="quarter" idx="13"/>
          </p:nvPr>
        </p:nvSpPr>
        <p:spPr/>
        <p:txBody>
          <a:bodyPr/>
          <a:lstStyle/>
          <a:p>
            <a:r>
              <a:rPr lang="en-US" sz="2000" dirty="0" smtClean="0"/>
              <a:t>Eclipse requires an installed Java runtime. Eclipse 4.2 requires at least Java 5 to run.</a:t>
            </a:r>
          </a:p>
          <a:p>
            <a:r>
              <a:rPr lang="en-US" sz="2000" dirty="0" smtClean="0"/>
              <a:t>Java </a:t>
            </a:r>
            <a:r>
              <a:rPr lang="en-US" sz="2000" dirty="0"/>
              <a:t>can be downloaded </a:t>
            </a:r>
            <a:r>
              <a:rPr lang="en-US" sz="2000" dirty="0" smtClean="0"/>
              <a:t>as </a:t>
            </a:r>
            <a:r>
              <a:rPr lang="en-US" sz="2000" dirty="0"/>
              <a:t>a JRE (Java Runtime Environment) or a JDK (Java Development Kit) version.</a:t>
            </a:r>
          </a:p>
          <a:p>
            <a:r>
              <a:rPr lang="en-US" sz="2000" dirty="0"/>
              <a:t>The Eclipse IDE contains its own Java compiler hence a JRE is sufficient for most tasks with Eclipse.</a:t>
            </a:r>
          </a:p>
          <a:p>
            <a:r>
              <a:rPr lang="en-US" sz="2000" dirty="0"/>
              <a:t>The JDK version of Java is required if you compile Java source code on the command line and for advanced development scenarios, for example, if you use automatic builds or if you develop Java web applications.</a:t>
            </a:r>
          </a:p>
          <a:p>
            <a:r>
              <a:rPr lang="en-US" sz="2000" dirty="0"/>
              <a:t>For this tutorial, you should use Java JDK in version 6 or higher</a:t>
            </a:r>
            <a:r>
              <a:rPr lang="en-US" sz="2000" dirty="0" smtClean="0"/>
              <a:t>.</a:t>
            </a:r>
            <a:endParaRPr lang="en-US" dirty="0" smtClean="0"/>
          </a:p>
          <a:p>
            <a:endParaRPr lang="en-US" dirty="0"/>
          </a:p>
        </p:txBody>
      </p:sp>
    </p:spTree>
    <p:extLst>
      <p:ext uri="{BB962C8B-B14F-4D97-AF65-F5344CB8AC3E}">
        <p14:creationId xmlns:p14="http://schemas.microsoft.com/office/powerpoint/2010/main" val="26280798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The Eclipse IDE consists of several components. The </a:t>
            </a:r>
            <a:r>
              <a:rPr lang="en-US" sz="2000" dirty="0" err="1"/>
              <a:t>Eclipse.org</a:t>
            </a:r>
            <a:r>
              <a:rPr lang="en-US" sz="2000" dirty="0"/>
              <a:t> website provides pre-packaged Eclipse distributions to provide downloads for typical use cases. The Eclipse IDE for Java EE Developers contains everything you need to build Java and Java Enterprise Edition (Java EE) applications</a:t>
            </a:r>
            <a:r>
              <a:rPr lang="en-US" sz="2000" dirty="0" smtClean="0"/>
              <a:t>.</a:t>
            </a:r>
          </a:p>
          <a:p>
            <a:pPr marL="0" indent="0">
              <a:buNone/>
            </a:pPr>
            <a:r>
              <a:rPr lang="en-US" sz="1400" dirty="0" smtClean="0"/>
              <a:t> </a:t>
            </a:r>
          </a:p>
          <a:p>
            <a:pPr marL="0" indent="0">
              <a:buNone/>
            </a:pPr>
            <a:r>
              <a:rPr lang="en-US" sz="2000" dirty="0" smtClean="0"/>
              <a:t>Download </a:t>
            </a:r>
            <a:r>
              <a:rPr lang="en-US" sz="2000" dirty="0"/>
              <a:t>the Eclipse IDE for Java EE Developers package from the following URL. </a:t>
            </a:r>
            <a:r>
              <a:rPr lang="en-US" sz="2000" dirty="0" smtClean="0"/>
              <a:t>Ensure </a:t>
            </a:r>
            <a:r>
              <a:rPr lang="en-US" sz="2000" dirty="0"/>
              <a:t>that you download the correct distribution for your Java version (e.g., 32 bit vs. 64 bit)</a:t>
            </a:r>
            <a:r>
              <a:rPr lang="en-US" sz="2000" dirty="0" smtClean="0"/>
              <a:t>.</a:t>
            </a:r>
          </a:p>
          <a:p>
            <a:pPr marL="457200" lvl="1" indent="0">
              <a:buNone/>
            </a:pPr>
            <a:endParaRPr lang="en-US" sz="1800" dirty="0"/>
          </a:p>
        </p:txBody>
      </p:sp>
      <p:sp>
        <p:nvSpPr>
          <p:cNvPr id="4" name="Text Placeholder 2"/>
          <p:cNvSpPr txBox="1">
            <a:spLocks/>
          </p:cNvSpPr>
          <p:nvPr/>
        </p:nvSpPr>
        <p:spPr>
          <a:xfrm>
            <a:off x="640365" y="5868144"/>
            <a:ext cx="4372811"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a:t>
            </a:r>
            <a:r>
              <a:rPr lang="en-US" sz="1800" dirty="0" err="1" smtClean="0">
                <a:hlinkClick r:id="rId2"/>
              </a:rPr>
              <a:t>www.eclipse.org</a:t>
            </a:r>
            <a:r>
              <a:rPr lang="en-US" sz="1800" dirty="0" smtClean="0">
                <a:hlinkClick r:id="rId2"/>
              </a:rPr>
              <a:t>/downloads</a:t>
            </a:r>
            <a:endParaRPr lang="en-US" sz="1800" dirty="0"/>
          </a:p>
        </p:txBody>
      </p:sp>
    </p:spTree>
    <p:extLst>
      <p:ext uri="{BB962C8B-B14F-4D97-AF65-F5344CB8AC3E}">
        <p14:creationId xmlns:p14="http://schemas.microsoft.com/office/powerpoint/2010/main" val="22347592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 (continued)</a:t>
            </a:r>
            <a:endParaRPr lang="en-US" sz="2700" dirty="0"/>
          </a:p>
        </p:txBody>
      </p:sp>
      <p:sp>
        <p:nvSpPr>
          <p:cNvPr id="3" name="Text Placeholder 2"/>
          <p:cNvSpPr>
            <a:spLocks noGrp="1"/>
          </p:cNvSpPr>
          <p:nvPr>
            <p:ph type="body" sz="quarter" idx="13"/>
          </p:nvPr>
        </p:nvSpPr>
        <p:spPr>
          <a:xfrm>
            <a:off x="514352" y="2075724"/>
            <a:ext cx="5790977" cy="1536171"/>
          </a:xfrm>
        </p:spPr>
        <p:txBody>
          <a:bodyPr/>
          <a:lstStyle/>
          <a:p>
            <a:pPr marL="57150" indent="0">
              <a:buNone/>
            </a:pPr>
            <a:r>
              <a:rPr lang="en-US" sz="2000" dirty="0"/>
              <a:t>The following screenshot shows the Eclipse download website for a </a:t>
            </a:r>
            <a:r>
              <a:rPr lang="en-US" sz="2000" dirty="0" smtClean="0"/>
              <a:t>Mac OS X </a:t>
            </a:r>
            <a:r>
              <a:rPr lang="en-US" sz="2000" dirty="0"/>
              <a:t>system. Press on the link beside the package description (</a:t>
            </a:r>
            <a:r>
              <a:rPr lang="en-US" sz="2000" dirty="0" err="1"/>
              <a:t>e.g</a:t>
            </a:r>
            <a:r>
              <a:rPr lang="en-US" sz="2000" dirty="0"/>
              <a:t>, </a:t>
            </a:r>
            <a:r>
              <a:rPr lang="en-US" sz="2000" dirty="0" smtClean="0"/>
              <a:t>Mac OS X 64</a:t>
            </a:r>
            <a:r>
              <a:rPr lang="en-US" sz="2000" dirty="0"/>
              <a:t>-Bit) to start the download</a:t>
            </a:r>
            <a:r>
              <a:rPr lang="en-US" sz="2000" dirty="0" smtClean="0"/>
              <a:t>. The download is a </a:t>
            </a:r>
            <a:r>
              <a:rPr lang="en-US" sz="1800" i="1" dirty="0" smtClean="0">
                <a:latin typeface="Courier New"/>
                <a:cs typeface="Courier New"/>
              </a:rPr>
              <a:t>.zip</a:t>
            </a:r>
            <a:r>
              <a:rPr lang="en-US" sz="2000" dirty="0" smtClean="0"/>
              <a:t> file</a:t>
            </a:r>
            <a:endParaRPr lang="en-US" sz="2000" dirty="0"/>
          </a:p>
        </p:txBody>
      </p:sp>
      <p:pic>
        <p:nvPicPr>
          <p:cNvPr id="8" name="Picture 7"/>
          <p:cNvPicPr>
            <a:picLocks noChangeAspect="1"/>
          </p:cNvPicPr>
          <p:nvPr/>
        </p:nvPicPr>
        <p:blipFill>
          <a:blip r:embed="rId2"/>
          <a:stretch>
            <a:fillRect/>
          </a:stretch>
        </p:blipFill>
        <p:spPr>
          <a:xfrm>
            <a:off x="676249" y="3587670"/>
            <a:ext cx="5633071" cy="3751936"/>
          </a:xfrm>
          <a:prstGeom prst="rect">
            <a:avLst/>
          </a:prstGeom>
        </p:spPr>
      </p:pic>
    </p:spTree>
    <p:extLst>
      <p:ext uri="{BB962C8B-B14F-4D97-AF65-F5344CB8AC3E}">
        <p14:creationId xmlns:p14="http://schemas.microsoft.com/office/powerpoint/2010/main" val="36785844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a:t>
            </a:r>
            <a:br>
              <a:rPr lang="en-US" dirty="0" smtClean="0"/>
            </a:br>
            <a:r>
              <a:rPr lang="en-US" sz="2700" dirty="0" smtClean="0"/>
              <a:t>Install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After you downloaded the </a:t>
            </a:r>
            <a:r>
              <a:rPr lang="en-US" sz="1800" dirty="0">
                <a:latin typeface="Courier New"/>
                <a:cs typeface="Courier New"/>
              </a:rPr>
              <a:t>.zip</a:t>
            </a:r>
            <a:r>
              <a:rPr lang="en-US" sz="2000" dirty="0"/>
              <a:t> file with the Eclipse distribution, unzip it to a local directory</a:t>
            </a:r>
            <a:r>
              <a:rPr lang="en-US" sz="2000" dirty="0" smtClean="0"/>
              <a:t>.</a:t>
            </a:r>
          </a:p>
          <a:p>
            <a:pPr marL="0" indent="0">
              <a:buNone/>
            </a:pPr>
            <a:endParaRPr lang="en-US" sz="800" dirty="0"/>
          </a:p>
          <a:p>
            <a:pPr marL="0" indent="0">
              <a:buNone/>
            </a:pPr>
            <a:r>
              <a:rPr lang="en-US" sz="2000" dirty="0"/>
              <a:t>Extract Eclipse to a directory without spaces in its path and do not use a mapped network drive (Windows). Eclipse sometimes has problems with such a setup</a:t>
            </a:r>
            <a:r>
              <a:rPr lang="en-US" sz="2000" dirty="0" smtClean="0"/>
              <a:t>.</a:t>
            </a:r>
          </a:p>
          <a:p>
            <a:pPr marL="0" indent="0">
              <a:buNone/>
            </a:pPr>
            <a:endParaRPr lang="en-US" sz="800" dirty="0"/>
          </a:p>
          <a:p>
            <a:pPr marL="0" indent="0">
              <a:buNone/>
            </a:pPr>
            <a:r>
              <a:rPr lang="en-US" sz="2000" dirty="0"/>
              <a:t>After unpacking the zip file, Eclipse is ready to be used; no additional installation procedure is required.</a:t>
            </a:r>
          </a:p>
          <a:p>
            <a:pPr marL="0" indent="0">
              <a:buNone/>
            </a:pPr>
            <a:endParaRPr lang="en-US" sz="800" dirty="0" smtClean="0"/>
          </a:p>
          <a:p>
            <a:pPr marL="0" indent="0">
              <a:buNone/>
            </a:pPr>
            <a:r>
              <a:rPr lang="en-US" sz="2000" dirty="0" smtClean="0"/>
              <a:t>To </a:t>
            </a:r>
            <a:r>
              <a:rPr lang="en-US" sz="2000" dirty="0"/>
              <a:t>start Eclipse, double-click on the </a:t>
            </a:r>
            <a:r>
              <a:rPr lang="en-US" sz="1800" dirty="0" err="1">
                <a:latin typeface="Courier New"/>
                <a:cs typeface="Courier New"/>
              </a:rPr>
              <a:t>eclipse.exe</a:t>
            </a:r>
            <a:r>
              <a:rPr lang="en-US" sz="2000" dirty="0"/>
              <a:t> (Microsoft Windows) or </a:t>
            </a:r>
            <a:r>
              <a:rPr lang="en-US" sz="1800" dirty="0">
                <a:latin typeface="Courier New"/>
                <a:cs typeface="Courier New"/>
              </a:rPr>
              <a:t>eclipse</a:t>
            </a:r>
            <a:r>
              <a:rPr lang="en-US" sz="2000" dirty="0"/>
              <a:t> (Linux / Mac) file in the directory where you unpacked Eclipse</a:t>
            </a:r>
            <a:r>
              <a:rPr lang="en-US" sz="2000" dirty="0" smtClean="0"/>
              <a:t>.</a:t>
            </a:r>
          </a:p>
          <a:p>
            <a:pPr marL="0" indent="0">
              <a:buNone/>
            </a:pPr>
            <a:endParaRPr lang="en-US" sz="800" dirty="0"/>
          </a:p>
          <a:p>
            <a:pPr marL="0" indent="0">
              <a:buNone/>
            </a:pPr>
            <a:r>
              <a:rPr lang="en-US" sz="2000" dirty="0"/>
              <a:t>The system will prompt you for a workspace. The workspace is the place in which you work. Select an empty directory and click the OK button.</a:t>
            </a:r>
          </a:p>
        </p:txBody>
      </p:sp>
    </p:spTree>
    <p:extLst>
      <p:ext uri="{BB962C8B-B14F-4D97-AF65-F5344CB8AC3E}">
        <p14:creationId xmlns:p14="http://schemas.microsoft.com/office/powerpoint/2010/main" val="1811510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Groovy Installation</a:t>
            </a:r>
            <a:endParaRPr lang="en-US" dirty="0"/>
          </a:p>
        </p:txBody>
      </p:sp>
      <p:sp>
        <p:nvSpPr>
          <p:cNvPr id="3" name="Text Placeholder 2"/>
          <p:cNvSpPr>
            <a:spLocks noGrp="1"/>
          </p:cNvSpPr>
          <p:nvPr>
            <p:ph type="body" sz="quarter" idx="13"/>
          </p:nvPr>
        </p:nvSpPr>
        <p:spPr/>
        <p:txBody>
          <a:bodyPr/>
          <a:lstStyle/>
          <a:p>
            <a:pPr marL="457200" indent="-457200">
              <a:buFont typeface="+mj-lt"/>
              <a:buAutoNum type="arabicPeriod"/>
            </a:pPr>
            <a:r>
              <a:rPr lang="en-US" dirty="0" smtClean="0"/>
              <a:t>Download a binary distribution of Groovy version 2.1.7</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r>
              <a:rPr lang="en-US" dirty="0" smtClean="0"/>
              <a:t>Unzip file to a directory on your local file system</a:t>
            </a:r>
            <a:endParaRPr lang="en-US" dirty="0"/>
          </a:p>
          <a:p>
            <a:pPr marL="457200" indent="-457200">
              <a:buFont typeface="+mj-lt"/>
              <a:buAutoNum type="arabicPeriod"/>
            </a:pPr>
            <a:r>
              <a:rPr lang="en-US" dirty="0" smtClean="0"/>
              <a:t>Set </a:t>
            </a:r>
            <a:r>
              <a:rPr lang="en-US" dirty="0"/>
              <a:t>the GROOVY_HOME environment </a:t>
            </a:r>
            <a:r>
              <a:rPr lang="en-US" dirty="0" smtClean="0"/>
              <a:t>variable to the directory you unzipped the distribution</a:t>
            </a:r>
          </a:p>
          <a:p>
            <a:pPr marL="457200" indent="-457200">
              <a:buFont typeface="+mj-lt"/>
              <a:buAutoNum type="arabicPeriod"/>
            </a:pPr>
            <a:r>
              <a:rPr lang="en-US" dirty="0" smtClean="0"/>
              <a:t>Add %</a:t>
            </a:r>
            <a:r>
              <a:rPr lang="en-US" dirty="0"/>
              <a:t>GROOVY_HOME%/bin to your </a:t>
            </a:r>
            <a:r>
              <a:rPr lang="en-US" dirty="0" smtClean="0"/>
              <a:t>PATH environment variable</a:t>
            </a:r>
          </a:p>
          <a:p>
            <a:pPr marL="457200" indent="-457200">
              <a:buFont typeface="+mj-lt"/>
              <a:buAutoNum type="arabicPeriod"/>
            </a:pPr>
            <a:r>
              <a:rPr lang="en-US" dirty="0"/>
              <a:t>Set the </a:t>
            </a:r>
            <a:r>
              <a:rPr lang="en-US" dirty="0" smtClean="0"/>
              <a:t>JAVA_HOME </a:t>
            </a:r>
            <a:r>
              <a:rPr lang="en-US" dirty="0"/>
              <a:t>environment variable to </a:t>
            </a:r>
            <a:r>
              <a:rPr lang="en-US" dirty="0" smtClean="0"/>
              <a:t>point to your JDK</a:t>
            </a:r>
            <a:endParaRPr lang="en-US" dirty="0"/>
          </a:p>
          <a:p>
            <a:pPr marL="0" indent="0">
              <a:buNone/>
            </a:pPr>
            <a:endParaRPr lang="en-US" dirty="0"/>
          </a:p>
          <a:p>
            <a:pPr marL="0" indent="0">
              <a:buNone/>
            </a:pPr>
            <a:endParaRPr lang="en-US" dirty="0"/>
          </a:p>
        </p:txBody>
      </p:sp>
      <p:sp>
        <p:nvSpPr>
          <p:cNvPr id="4" name="Text Placeholder 2"/>
          <p:cNvSpPr txBox="1">
            <a:spLocks/>
          </p:cNvSpPr>
          <p:nvPr/>
        </p:nvSpPr>
        <p:spPr>
          <a:xfrm>
            <a:off x="1052736" y="2987824"/>
            <a:ext cx="5184576"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http://dist.codehaus.org/groovy/distributions/groovy-binary-2.1.7.zip</a:t>
            </a:r>
            <a:endParaRPr lang="en-US" sz="1800" dirty="0"/>
          </a:p>
        </p:txBody>
      </p:sp>
    </p:spTree>
    <p:extLst>
      <p:ext uri="{BB962C8B-B14F-4D97-AF65-F5344CB8AC3E}">
        <p14:creationId xmlns:p14="http://schemas.microsoft.com/office/powerpoint/2010/main" val="1768598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Plugin </a:t>
            </a:r>
            <a:r>
              <a:rPr lang="en-US" dirty="0" smtClean="0"/>
              <a:t>Installation</a:t>
            </a:r>
            <a:br>
              <a:rPr lang="en-US" dirty="0" smtClean="0"/>
            </a:br>
            <a:r>
              <a:rPr lang="en-US" sz="2700" dirty="0" smtClean="0"/>
              <a:t>Groovy-Eclipse</a:t>
            </a:r>
            <a:r>
              <a:rPr lang="en-US" sz="2700" dirty="0" smtClean="0"/>
              <a:t>	</a:t>
            </a:r>
            <a:endParaRPr lang="en-US" sz="2700" dirty="0"/>
          </a:p>
        </p:txBody>
      </p:sp>
      <p:sp>
        <p:nvSpPr>
          <p:cNvPr id="3" name="Text Placeholder 2"/>
          <p:cNvSpPr>
            <a:spLocks noGrp="1"/>
          </p:cNvSpPr>
          <p:nvPr>
            <p:ph type="body" sz="quarter" idx="13"/>
          </p:nvPr>
        </p:nvSpPr>
        <p:spPr/>
        <p:txBody>
          <a:bodyPr/>
          <a:lstStyle/>
          <a:p>
            <a:pPr marL="0" indent="0">
              <a:buNone/>
            </a:pPr>
            <a:r>
              <a:rPr lang="en-US" dirty="0"/>
              <a:t>Use the Eclipse Update manager to install the Groovy Eclipse plugin. </a:t>
            </a:r>
            <a:endParaRPr lang="en-US" dirty="0" smtClean="0"/>
          </a:p>
          <a:p>
            <a:pPr marL="400050">
              <a:buFont typeface="Lucida Grande"/>
              <a:buChar char="-"/>
            </a:pPr>
            <a:r>
              <a:rPr lang="en-US" dirty="0"/>
              <a:t>To install a new functionality, select Help → Install New Software...</a:t>
            </a:r>
            <a:r>
              <a:rPr lang="en-US" dirty="0" smtClean="0"/>
              <a:t>.</a:t>
            </a:r>
          </a:p>
          <a:p>
            <a:pPr marL="400050">
              <a:buFont typeface="Lucida Grande"/>
              <a:buChar char="-"/>
            </a:pPr>
            <a:r>
              <a:rPr lang="en-US" dirty="0"/>
              <a:t>Point your Eclipse update manager to the update site appropriate for your Eclipse </a:t>
            </a:r>
            <a:r>
              <a:rPr lang="en-US" dirty="0" smtClean="0"/>
              <a:t>version</a:t>
            </a:r>
          </a:p>
          <a:p>
            <a:pPr marL="57150" indent="0">
              <a:buNone/>
            </a:pPr>
            <a:endParaRPr lang="en-US" dirty="0"/>
          </a:p>
          <a:p>
            <a:pPr marL="57150" indent="0">
              <a:buNone/>
            </a:pPr>
            <a:endParaRPr lang="en-US" dirty="0" smtClean="0"/>
          </a:p>
          <a:p>
            <a:pPr marL="400050">
              <a:buFont typeface="Lucida Grande"/>
              <a:buChar char="-"/>
            </a:pPr>
            <a:r>
              <a:rPr lang="en-US" dirty="0" smtClean="0"/>
              <a:t>Select the feature “Groovy-</a:t>
            </a:r>
            <a:r>
              <a:rPr lang="en-US" dirty="0" smtClean="0"/>
              <a:t>Eclipse Feature”</a:t>
            </a:r>
            <a:endParaRPr lang="en-US" dirty="0" smtClean="0"/>
          </a:p>
        </p:txBody>
      </p:sp>
      <p:sp>
        <p:nvSpPr>
          <p:cNvPr id="4" name="Text Placeholder 2"/>
          <p:cNvSpPr txBox="1">
            <a:spLocks/>
          </p:cNvSpPr>
          <p:nvPr/>
        </p:nvSpPr>
        <p:spPr>
          <a:xfrm>
            <a:off x="980728" y="5004048"/>
            <a:ext cx="4536504"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http://groovy.codehaus.org/Eclipse+Plugin</a:t>
            </a:r>
            <a:endParaRPr lang="en-US" sz="1800" dirty="0"/>
          </a:p>
        </p:txBody>
      </p:sp>
    </p:spTree>
    <p:extLst>
      <p:ext uri="{BB962C8B-B14F-4D97-AF65-F5344CB8AC3E}">
        <p14:creationId xmlns:p14="http://schemas.microsoft.com/office/powerpoint/2010/main" val="4555401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761229"/>
            <a:ext cx="5829300" cy="1290491"/>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m2e connector for build</a:t>
            </a:r>
            <a:r>
              <a:rPr lang="en-US" sz="2700" dirty="0"/>
              <a:t>-helper-maven-plugin</a:t>
            </a:r>
          </a:p>
        </p:txBody>
      </p:sp>
      <p:sp>
        <p:nvSpPr>
          <p:cNvPr id="3" name="Text Placeholder 2"/>
          <p:cNvSpPr>
            <a:spLocks noGrp="1"/>
          </p:cNvSpPr>
          <p:nvPr>
            <p:ph type="body" sz="quarter" idx="13"/>
          </p:nvPr>
        </p:nvSpPr>
        <p:spPr>
          <a:xfrm>
            <a:off x="514352" y="2219739"/>
            <a:ext cx="5790977" cy="5088565"/>
          </a:xfrm>
        </p:spPr>
        <p:txBody>
          <a:bodyPr/>
          <a:lstStyle/>
          <a:p>
            <a:pPr marL="0" indent="0">
              <a:buNone/>
            </a:pPr>
            <a:r>
              <a:rPr lang="en-US" dirty="0"/>
              <a:t>Use the Eclipse Update manager to install the Groovy Eclipse plugin. </a:t>
            </a:r>
          </a:p>
          <a:p>
            <a:pPr marL="400050">
              <a:buFont typeface="Lucida Grande"/>
              <a:buChar char="-"/>
            </a:pPr>
            <a:r>
              <a:rPr lang="en-US" dirty="0"/>
              <a:t>To install a new functionality, select Help → Install New Software....</a:t>
            </a:r>
          </a:p>
          <a:p>
            <a:pPr marL="400050">
              <a:buFont typeface="Lucida Grande"/>
              <a:buChar char="-"/>
            </a:pPr>
            <a:r>
              <a:rPr lang="en-US" dirty="0"/>
              <a:t>Point your Eclipse update manager to the update site appropriate for your Eclipse version</a:t>
            </a:r>
          </a:p>
          <a:p>
            <a:pPr marL="57150" indent="0">
              <a:buNone/>
            </a:pPr>
            <a:endParaRPr lang="en-US" dirty="0"/>
          </a:p>
          <a:p>
            <a:pPr marL="57150" indent="0">
              <a:buNone/>
            </a:pPr>
            <a:endParaRPr lang="en-US" dirty="0" smtClean="0"/>
          </a:p>
          <a:p>
            <a:pPr marL="57150" indent="0">
              <a:buNone/>
            </a:pPr>
            <a:endParaRPr lang="en-US" dirty="0"/>
          </a:p>
          <a:p>
            <a:pPr marL="0" indent="0">
              <a:buNone/>
            </a:pPr>
            <a:endParaRPr lang="en-US" dirty="0"/>
          </a:p>
        </p:txBody>
      </p:sp>
      <p:sp>
        <p:nvSpPr>
          <p:cNvPr id="4" name="Text Placeholder 2"/>
          <p:cNvSpPr txBox="1">
            <a:spLocks/>
          </p:cNvSpPr>
          <p:nvPr/>
        </p:nvSpPr>
        <p:spPr>
          <a:xfrm>
            <a:off x="980728" y="5220072"/>
            <a:ext cx="4536504" cy="1008112"/>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hlinkClick r:id="rId2"/>
              </a:rPr>
              <a:t>https://repository.sonatype.org/content/repositories/forge-sites/m2e-extras/0.15.0/N/0.15.0.201206251206</a:t>
            </a:r>
            <a:r>
              <a:rPr lang="en-US" sz="1800" dirty="0" smtClean="0">
                <a:hlinkClick r:id="rId2"/>
              </a:rPr>
              <a:t>/</a:t>
            </a:r>
            <a:endParaRPr lang="en-US" sz="1800" dirty="0"/>
          </a:p>
        </p:txBody>
      </p:sp>
    </p:spTree>
    <p:extLst>
      <p:ext uri="{BB962C8B-B14F-4D97-AF65-F5344CB8AC3E}">
        <p14:creationId xmlns:p14="http://schemas.microsoft.com/office/powerpoint/2010/main" val="1556050955"/>
      </p:ext>
    </p:extLst>
  </p:cSld>
  <p:clrMapOvr>
    <a:masterClrMapping/>
  </p:clrMapOvr>
</p:sld>
</file>

<file path=ppt/theme/theme1.xml><?xml version="1.0" encoding="utf-8"?>
<a:theme xmlns:a="http://schemas.openxmlformats.org/drawingml/2006/main" name="Callista_PPT_mall 2013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Callista_PPT_mall 2013 RA.pot</Template>
  <TotalTime>1757</TotalTime>
  <Pages>0</Pages>
  <Words>638</Words>
  <Characters>0</Characters>
  <Application>Microsoft Macintosh PowerPoint</Application>
  <PresentationFormat>On-screen Show (4:3)</PresentationFormat>
  <Lines>0</Lines>
  <Paragraphs>63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Callista_PPT_mall 2013 RA</vt:lpstr>
      <vt:lpstr>Groovy with Eclipse IDE</vt:lpstr>
      <vt:lpstr>Table of Contents</vt:lpstr>
      <vt:lpstr>Eclipse Installation  Java requirements</vt:lpstr>
      <vt:lpstr>Eclipse Installation  Download Eclipse</vt:lpstr>
      <vt:lpstr>Eclipse Installation  Download Eclipse (continued)</vt:lpstr>
      <vt:lpstr>Eclipse Installation Install Eclipse</vt:lpstr>
      <vt:lpstr>Groovy Installation</vt:lpstr>
      <vt:lpstr>Eclipse Plugin Installation Groovy-Eclipse </vt:lpstr>
      <vt:lpstr>Eclipse Plugin Installation m2e connector for build-helper-maven-plugin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 with Eclipse IDE - installation and setup</dc:title>
  <dc:subject/>
  <dc:creator>Magnus Ekstrand</dc:creator>
  <cp:keywords/>
  <dc:description/>
  <cp:lastModifiedBy>Magnus Ekstrand</cp:lastModifiedBy>
  <cp:revision>49</cp:revision>
  <dcterms:modified xsi:type="dcterms:W3CDTF">2014-01-18T21:37:52Z</dcterms:modified>
  <cp:category/>
</cp:coreProperties>
</file>