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0" r:id="rId1"/>
  </p:sldMasterIdLst>
  <p:notesMasterIdLst>
    <p:notesMasterId r:id="rId14"/>
  </p:notesMasterIdLst>
  <p:sldIdLst>
    <p:sldId id="256" r:id="rId2"/>
    <p:sldId id="257" r:id="rId3"/>
    <p:sldId id="260" r:id="rId4"/>
    <p:sldId id="261" r:id="rId5"/>
    <p:sldId id="264" r:id="rId6"/>
    <p:sldId id="262" r:id="rId7"/>
    <p:sldId id="271" r:id="rId8"/>
    <p:sldId id="259" r:id="rId9"/>
    <p:sldId id="265" r:id="rId10"/>
    <p:sldId id="272" r:id="rId11"/>
    <p:sldId id="273" r:id="rId12"/>
    <p:sldId id="274" r:id="rId13"/>
  </p:sldIdLst>
  <p:sldSz cx="9144000" cy="6858000" type="screen4x3"/>
  <p:notesSz cx="7315200" cy="9601200"/>
  <p:defaultTextStyle>
    <a:defPPr>
      <a:defRPr lang="en-US"/>
    </a:defPPr>
    <a:lvl1pPr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1pPr>
    <a:lvl2pPr marL="4572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2pPr>
    <a:lvl3pPr marL="9144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3pPr>
    <a:lvl4pPr marL="13716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4pPr>
    <a:lvl5pPr marL="18288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5pPr>
    <a:lvl6pPr marL="22860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6pPr>
    <a:lvl7pPr marL="27432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7pPr>
    <a:lvl8pPr marL="32004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8pPr>
    <a:lvl9pPr marL="36576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7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4818" name="Rectangle 2"/>
          <p:cNvSpPr>
            <a:spLocks noGrp="1" noChangeArrowheads="1"/>
          </p:cNvSpPr>
          <p:nvPr>
            <p:ph type="body" sz="quarter" idx="1"/>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481979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745411" y="1219202"/>
            <a:ext cx="7702639" cy="1269445"/>
          </a:xfrm>
          <a:prstGeom prst="rect">
            <a:avLst/>
          </a:prstGeom>
        </p:spPr>
        <p:txBody>
          <a:bodyPr anchor="b">
            <a:noAutofit/>
          </a:bodyPr>
          <a:lstStyle>
            <a:lvl1pPr algn="l">
              <a:defRPr sz="3800" b="1" i="0" spc="0" baseline="0">
                <a:solidFill>
                  <a:srgbClr val="353A76"/>
                </a:solidFill>
                <a:latin typeface="Cambria"/>
                <a:cs typeface="Cambria"/>
              </a:defRPr>
            </a:lvl1pPr>
          </a:lstStyle>
          <a:p>
            <a:r>
              <a:rPr lang="sv-SE" smtClean="0"/>
              <a:t>Click to edit Master title style</a:t>
            </a:r>
            <a:endParaRPr lang="sv-SE" dirty="0"/>
          </a:p>
        </p:txBody>
      </p:sp>
      <p:sp>
        <p:nvSpPr>
          <p:cNvPr id="14" name="Text Placeholder 13"/>
          <p:cNvSpPr>
            <a:spLocks noGrp="1"/>
          </p:cNvSpPr>
          <p:nvPr>
            <p:ph type="body" sz="quarter" idx="13"/>
          </p:nvPr>
        </p:nvSpPr>
        <p:spPr>
          <a:xfrm>
            <a:off x="745411" y="2488647"/>
            <a:ext cx="7702639" cy="671459"/>
          </a:xfrm>
          <a:prstGeom prst="rect">
            <a:avLst/>
          </a:prstGeom>
        </p:spPr>
        <p:txBody>
          <a:bodyPr>
            <a:normAutofit/>
          </a:bodyPr>
          <a:lstStyle>
            <a:lvl1pPr algn="l">
              <a:buFontTx/>
              <a:buNone/>
              <a:defRPr sz="2200" baseline="0">
                <a:solidFill>
                  <a:schemeClr val="tx1">
                    <a:lumMod val="65000"/>
                    <a:lumOff val="35000"/>
                  </a:schemeClr>
                </a:solidFill>
              </a:defRPr>
            </a:lvl1pPr>
          </a:lstStyle>
          <a:p>
            <a:pPr lvl="0"/>
            <a:r>
              <a:rPr lang="sv-SE" smtClean="0"/>
              <a:t>Click to edit Master text styles</a:t>
            </a:r>
          </a:p>
        </p:txBody>
      </p:sp>
      <p:sp>
        <p:nvSpPr>
          <p:cNvPr id="13" name="Text Placeholder 13"/>
          <p:cNvSpPr>
            <a:spLocks noGrp="1"/>
          </p:cNvSpPr>
          <p:nvPr>
            <p:ph type="body" sz="quarter" idx="14"/>
          </p:nvPr>
        </p:nvSpPr>
        <p:spPr>
          <a:xfrm>
            <a:off x="745411" y="3549155"/>
            <a:ext cx="7702639" cy="347956"/>
          </a:xfrm>
          <a:prstGeom prst="rect">
            <a:avLst/>
          </a:prstGeom>
        </p:spPr>
        <p:txBody>
          <a:bodyPr>
            <a:normAutofit/>
          </a:bodyPr>
          <a:lstStyle>
            <a:lvl1pPr algn="l">
              <a:buFontTx/>
              <a:buNone/>
              <a:defRPr sz="1400" baseline="0">
                <a:solidFill>
                  <a:schemeClr val="tx1">
                    <a:lumMod val="85000"/>
                    <a:lumOff val="15000"/>
                  </a:schemeClr>
                </a:solidFill>
              </a:defRPr>
            </a:lvl1pPr>
          </a:lstStyle>
          <a:p>
            <a:pPr lvl="0"/>
            <a:r>
              <a:rPr lang="sv-SE" smtClean="0"/>
              <a:t>Click to edit Master text styles</a:t>
            </a:r>
          </a:p>
        </p:txBody>
      </p:sp>
    </p:spTree>
    <p:extLst>
      <p:ext uri="{BB962C8B-B14F-4D97-AF65-F5344CB8AC3E}">
        <p14:creationId xmlns:p14="http://schemas.microsoft.com/office/powerpoint/2010/main" val="31476667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of Presentation">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8521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assic Log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803400" y="6697663"/>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14" name="Text Placeholder 7"/>
          <p:cNvSpPr>
            <a:spLocks noGrp="1"/>
          </p:cNvSpPr>
          <p:nvPr>
            <p:ph type="body" sz="quarter" idx="13"/>
          </p:nvPr>
        </p:nvSpPr>
        <p:spPr>
          <a:xfrm>
            <a:off x="685803" y="1556792"/>
            <a:ext cx="7721303" cy="411823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106298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3" y="1556793"/>
            <a:ext cx="7721303"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0153114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16100250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Tree>
    <p:extLst>
      <p:ext uri="{BB962C8B-B14F-4D97-AF65-F5344CB8AC3E}">
        <p14:creationId xmlns:p14="http://schemas.microsoft.com/office/powerpoint/2010/main" val="21853455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lassic Logo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803400" y="6697663"/>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3"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14" name="Text Placeholder 7"/>
          <p:cNvSpPr>
            <a:spLocks noGrp="1"/>
          </p:cNvSpPr>
          <p:nvPr>
            <p:ph type="body" sz="quarter" idx="13"/>
          </p:nvPr>
        </p:nvSpPr>
        <p:spPr>
          <a:xfrm>
            <a:off x="685803" y="1895027"/>
            <a:ext cx="7721303" cy="378000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4882868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lassic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3" y="1895029"/>
            <a:ext cx="7721303"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24673608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s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678061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ree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Tree>
    <p:extLst>
      <p:ext uri="{BB962C8B-B14F-4D97-AF65-F5344CB8AC3E}">
        <p14:creationId xmlns:p14="http://schemas.microsoft.com/office/powerpoint/2010/main" val="620772541"/>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875605" y="6600683"/>
            <a:ext cx="3408363"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r>
              <a:rPr lang="sv-SE" sz="1100" dirty="0" smtClean="0">
                <a:solidFill>
                  <a:schemeClr val="bg1"/>
                </a:solidFill>
                <a:latin typeface="Calibri" charset="0"/>
              </a:rPr>
              <a:t>TDD++ Test Driven</a:t>
            </a:r>
            <a:r>
              <a:rPr lang="sv-SE" sz="1100" baseline="0" dirty="0" smtClean="0">
                <a:solidFill>
                  <a:schemeClr val="bg1"/>
                </a:solidFill>
                <a:latin typeface="Calibri" charset="0"/>
              </a:rPr>
              <a:t> </a:t>
            </a:r>
            <a:r>
              <a:rPr lang="sv-SE" sz="1100" baseline="0" dirty="0" err="1" smtClean="0">
                <a:solidFill>
                  <a:schemeClr val="bg1"/>
                </a:solidFill>
                <a:latin typeface="Calibri" charset="0"/>
              </a:rPr>
              <a:t>Development</a:t>
            </a:r>
            <a:r>
              <a:rPr lang="sv-SE" sz="1100" baseline="0" dirty="0" smtClean="0">
                <a:solidFill>
                  <a:schemeClr val="bg1"/>
                </a:solidFill>
                <a:latin typeface="Calibri" charset="0"/>
              </a:rPr>
              <a:t> </a:t>
            </a:r>
            <a:r>
              <a:rPr lang="sv-SE" sz="1100" baseline="0" dirty="0" err="1" smtClean="0">
                <a:solidFill>
                  <a:schemeClr val="bg1"/>
                </a:solidFill>
                <a:latin typeface="Calibri" charset="0"/>
              </a:rPr>
              <a:t>with</a:t>
            </a:r>
            <a:r>
              <a:rPr lang="sv-SE" sz="1100" baseline="0" dirty="0" smtClean="0">
                <a:solidFill>
                  <a:schemeClr val="bg1"/>
                </a:solidFill>
                <a:latin typeface="Calibri" charset="0"/>
              </a:rPr>
              <a:t> </a:t>
            </a:r>
            <a:r>
              <a:rPr lang="sv-SE" sz="1100" baseline="0" dirty="0" err="1" smtClean="0">
                <a:solidFill>
                  <a:schemeClr val="bg1"/>
                </a:solidFill>
                <a:latin typeface="Calibri" charset="0"/>
              </a:rPr>
              <a:t>Groovy</a:t>
            </a:r>
            <a:endParaRPr lang="sv-SE" sz="1100" dirty="0" smtClean="0">
              <a:solidFill>
                <a:schemeClr val="bg1"/>
              </a:solidFill>
              <a:latin typeface="Calibri" charset="0"/>
            </a:endParaRPr>
          </a:p>
        </p:txBody>
      </p:sp>
      <p:sp>
        <p:nvSpPr>
          <p:cNvPr id="7" name="Subtitle 2"/>
          <p:cNvSpPr txBox="1">
            <a:spLocks/>
          </p:cNvSpPr>
          <p:nvPr/>
        </p:nvSpPr>
        <p:spPr>
          <a:xfrm>
            <a:off x="4764021" y="6600683"/>
            <a:ext cx="4176000"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lnSpc>
                <a:spcPct val="90000"/>
              </a:lnSpc>
              <a:spcBef>
                <a:spcPct val="20000"/>
              </a:spcBef>
              <a:buFont typeface="Arial" charset="0"/>
              <a:buNone/>
              <a:defRPr/>
            </a:pPr>
            <a:r>
              <a:rPr lang="sv-SE" sz="1100" dirty="0" smtClean="0">
                <a:solidFill>
                  <a:schemeClr val="bg1"/>
                </a:solidFill>
                <a:latin typeface="Calibri" charset="0"/>
              </a:rPr>
              <a:t>© 2014 Callista Enterprise | </a:t>
            </a:r>
            <a:r>
              <a:rPr lang="sv-SE" sz="1100" dirty="0" err="1" smtClean="0">
                <a:solidFill>
                  <a:schemeClr val="bg1"/>
                </a:solidFill>
                <a:latin typeface="Calibri" charset="0"/>
              </a:rPr>
              <a:t>www.callistaenterprise.se</a:t>
            </a:r>
            <a:endParaRPr lang="sv-SE" sz="1100" dirty="0" smtClean="0">
              <a:solidFill>
                <a:schemeClr val="bg1"/>
              </a:solidFill>
              <a:latin typeface="Calibri" charset="0"/>
            </a:endParaRPr>
          </a:p>
        </p:txBody>
      </p:sp>
      <p:sp>
        <p:nvSpPr>
          <p:cNvPr id="8" name="Subtitle 2"/>
          <p:cNvSpPr txBox="1">
            <a:spLocks/>
          </p:cNvSpPr>
          <p:nvPr/>
        </p:nvSpPr>
        <p:spPr>
          <a:xfrm>
            <a:off x="323851" y="6597352"/>
            <a:ext cx="528000" cy="252412"/>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fld id="{C2F0566F-DC0D-2F40-98C7-B2FC197350FE}" type="slidenum">
              <a:rPr lang="en-US" sz="1100" smtClean="0">
                <a:solidFill>
                  <a:schemeClr val="bg1"/>
                </a:solidFill>
                <a:latin typeface="+mn-lt"/>
              </a:rPr>
              <a:pPr eaLnBrk="1" hangingPunct="1">
                <a:lnSpc>
                  <a:spcPct val="90000"/>
                </a:lnSpc>
                <a:spcBef>
                  <a:spcPct val="20000"/>
                </a:spcBef>
                <a:buFont typeface="Arial" charset="0"/>
                <a:buNone/>
                <a:defRPr/>
              </a:pPr>
              <a:t>‹#›</a:t>
            </a:fld>
            <a:endParaRPr lang="sv-SE" sz="1100" dirty="0" smtClean="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Lst>
  <p:hf hdr="0" ftr="0" dt="0"/>
  <p:txStyles>
    <p:titleStyle>
      <a:lvl1pPr algn="l" defTabSz="457200" rtl="0" eaLnBrk="1" fontAlgn="base" hangingPunct="1">
        <a:spcBef>
          <a:spcPct val="0"/>
        </a:spcBef>
        <a:spcAft>
          <a:spcPct val="0"/>
        </a:spcAft>
        <a:defRPr sz="4000" b="1" kern="1200">
          <a:solidFill>
            <a:srgbClr val="2D3470"/>
          </a:solidFill>
          <a:latin typeface="Cambria Bold"/>
          <a:ea typeface="ＭＳ Ｐゴシック" pitchFamily="-111" charset="-128"/>
          <a:cs typeface="Cambria Bold"/>
        </a:defRPr>
      </a:lvl1pPr>
      <a:lvl2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2pPr>
      <a:lvl3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3pPr>
      <a:lvl4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4pPr>
      <a:lvl5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5pPr>
      <a:lvl6pPr marL="4572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eter.merikan@callistaenterprise.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lipse.org/downloa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roovy.codehaus.org/Eclipse+Plug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po1.maven.org/maven2/.m2e/connectors/m2eclipse-buildhelper/0.15.0/N/0.15.0.20120709012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746127" y="1219200"/>
            <a:ext cx="7702551" cy="127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0" compatLnSpc="1">
            <a:prstTxWarp prst="textNoShape">
              <a:avLst/>
            </a:prstTxWarp>
          </a:bodyPr>
          <a:lstStyle/>
          <a:p>
            <a:r>
              <a:rPr lang="en-US" dirty="0" smtClean="0">
                <a:latin typeface="Cambria" charset="0"/>
                <a:ea typeface="ＭＳ Ｐゴシック" charset="0"/>
                <a:cs typeface="Cambria" charset="0"/>
              </a:rPr>
              <a:t>Groovy with Eclipse IDE</a:t>
            </a:r>
            <a:endParaRPr lang="en-US" dirty="0">
              <a:latin typeface="Cambria" charset="0"/>
              <a:ea typeface="ＭＳ Ｐゴシック" charset="0"/>
              <a:cs typeface="Cambria" charset="0"/>
            </a:endParaRPr>
          </a:p>
        </p:txBody>
      </p:sp>
      <p:sp>
        <p:nvSpPr>
          <p:cNvPr id="3" name="Text Placeholder 2"/>
          <p:cNvSpPr>
            <a:spLocks noGrp="1"/>
          </p:cNvSpPr>
          <p:nvPr>
            <p:ph type="body" sz="quarter" idx="13"/>
          </p:nvPr>
        </p:nvSpPr>
        <p:spPr>
          <a:xfrm>
            <a:off x="746127" y="2489202"/>
            <a:ext cx="7702551" cy="671513"/>
          </a:xfrm>
        </p:spPr>
        <p:txBody>
          <a:bodyPr/>
          <a:lstStyle/>
          <a:p>
            <a:pPr>
              <a:defRPr/>
            </a:pPr>
            <a:r>
              <a:rPr lang="en-US" dirty="0" smtClean="0"/>
              <a:t>How to install and setup Groovy inside Eclipse</a:t>
            </a:r>
          </a:p>
        </p:txBody>
      </p:sp>
      <p:graphicFrame>
        <p:nvGraphicFramePr>
          <p:cNvPr id="5" name="Table 4"/>
          <p:cNvGraphicFramePr>
            <a:graphicFrameLocks noGrp="1"/>
          </p:cNvGraphicFramePr>
          <p:nvPr>
            <p:extLst>
              <p:ext uri="{D42A27DB-BD31-4B8C-83A1-F6EECF244321}">
                <p14:modId xmlns:p14="http://schemas.microsoft.com/office/powerpoint/2010/main" val="3382957527"/>
              </p:ext>
            </p:extLst>
          </p:nvPr>
        </p:nvGraphicFramePr>
        <p:xfrm>
          <a:off x="827584" y="3523290"/>
          <a:ext cx="4968552" cy="457200"/>
        </p:xfrm>
        <a:graphic>
          <a:graphicData uri="http://schemas.openxmlformats.org/drawingml/2006/table">
            <a:tbl>
              <a:tblPr firstRow="1" bandRow="1">
                <a:tableStyleId>{2D5ABB26-0587-4C30-8999-92F81FD0307C}</a:tableStyleId>
              </a:tblPr>
              <a:tblGrid>
                <a:gridCol w="1202832"/>
                <a:gridCol w="2325560"/>
                <a:gridCol w="1440160"/>
              </a:tblGrid>
              <a:tr h="148590">
                <a:tc>
                  <a:txBody>
                    <a:bodyPr/>
                    <a:lstStyle/>
                    <a:p>
                      <a:r>
                        <a:rPr lang="sv-SE" sz="1000" spc="0" dirty="0" smtClean="0"/>
                        <a:t>Björn Beskow </a:t>
                      </a:r>
                      <a:endParaRPr lang="en-US" sz="1000" spc="0" dirty="0"/>
                    </a:p>
                  </a:txBody>
                  <a:tcPr marL="48000" marR="48000" marT="0" marB="0" anchor="ctr"/>
                </a:tc>
                <a:tc>
                  <a:txBody>
                    <a:bodyPr/>
                    <a:lstStyle/>
                    <a:p>
                      <a:pPr>
                        <a:defRPr/>
                      </a:pPr>
                      <a:r>
                        <a:rPr lang="sv-SE" sz="1000" spc="0" dirty="0" err="1" smtClean="0"/>
                        <a:t>bjorn.beskow@callistaenterprise.se</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t>2014-01-29</a:t>
                      </a:r>
                      <a:endParaRPr lang="en-US" sz="1000" spc="0" dirty="0"/>
                    </a:p>
                  </a:txBody>
                  <a:tcPr marL="48000" marR="48000" marT="0" marB="0" anchor="ctr"/>
                </a:tc>
              </a:tr>
              <a:tr h="148590">
                <a:tc>
                  <a:txBody>
                    <a:bodyPr/>
                    <a:lstStyle/>
                    <a:p>
                      <a:r>
                        <a:rPr lang="sv-SE" sz="1000" spc="0" dirty="0" smtClean="0"/>
                        <a:t>Magnus Ekstrand</a:t>
                      </a:r>
                      <a:endParaRPr lang="en-US" sz="1000" spc="0" dirty="0"/>
                    </a:p>
                  </a:txBody>
                  <a:tcPr marL="48000" marR="48000" marT="0" marB="0" anchor="ctr"/>
                </a:tc>
                <a:tc>
                  <a:txBody>
                    <a:bodyPr/>
                    <a:lstStyle/>
                    <a:p>
                      <a:r>
                        <a:rPr lang="sv-SE" sz="1000" spc="0" dirty="0" err="1" smtClean="0"/>
                        <a:t>magnus.ekstrand@callistaenterprise.se</a:t>
                      </a:r>
                      <a:endParaRPr lang="en-US" sz="1000" spc="0" dirty="0"/>
                    </a:p>
                  </a:txBody>
                  <a:tcPr marL="48000" marR="48000" marT="0" marB="0" anchor="ctr"/>
                </a:tc>
                <a:tc>
                  <a:txBody>
                    <a:bodyPr/>
                    <a:lstStyle/>
                    <a:p>
                      <a:endParaRPr lang="en-US" sz="1000" spc="0" dirty="0"/>
                    </a:p>
                  </a:txBody>
                  <a:tcPr marL="48000" marR="48000" marT="0" marB="0" anchor="ctr"/>
                </a:tc>
              </a:tr>
              <a:tr h="148590">
                <a:tc>
                  <a:txBody>
                    <a:bodyPr/>
                    <a:lstStyle/>
                    <a:p>
                      <a:r>
                        <a:rPr lang="sv-SE" sz="1000" spc="0" dirty="0" smtClean="0"/>
                        <a:t>Peter </a:t>
                      </a:r>
                      <a:r>
                        <a:rPr lang="sv-SE" sz="1000" spc="0" dirty="0" err="1" smtClean="0"/>
                        <a:t>Merikan</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hlinkClick r:id="rId2"/>
                        </a:rPr>
                        <a:t>peter.merikan@callistaenterprise.se</a:t>
                      </a:r>
                      <a:r>
                        <a:rPr lang="sv-SE" sz="1000" spc="0" dirty="0" smtClean="0"/>
                        <a:t> </a:t>
                      </a:r>
                    </a:p>
                  </a:txBody>
                  <a:tcPr marL="48000" marR="48000" marT="0" marB="0" anchor="ctr"/>
                </a:tc>
                <a:tc>
                  <a:txBody>
                    <a:bodyPr/>
                    <a:lstStyle/>
                    <a:p>
                      <a:endParaRPr lang="en-US" sz="1000" spc="0" dirty="0"/>
                    </a:p>
                  </a:txBody>
                  <a:tcPr marL="48000" marR="48000" marT="0" marB="0" anchor="ct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Import project into Eclipse</a:t>
            </a:r>
            <a:endParaRPr lang="en-US" dirty="0"/>
          </a:p>
        </p:txBody>
      </p:sp>
      <p:sp>
        <p:nvSpPr>
          <p:cNvPr id="3" name="Text Placeholder 2"/>
          <p:cNvSpPr>
            <a:spLocks noGrp="1"/>
          </p:cNvSpPr>
          <p:nvPr>
            <p:ph type="body" sz="quarter" idx="13"/>
          </p:nvPr>
        </p:nvSpPr>
        <p:spPr/>
        <p:txBody>
          <a:bodyPr/>
          <a:lstStyle/>
          <a:p>
            <a:r>
              <a:rPr lang="en-US" sz="2000" dirty="0" smtClean="0"/>
              <a:t>Download source code from</a:t>
            </a:r>
          </a:p>
          <a:p>
            <a:endParaRPr lang="en-US" sz="2000" dirty="0"/>
          </a:p>
          <a:p>
            <a:endParaRPr lang="en-US" sz="2000" dirty="0" smtClean="0"/>
          </a:p>
          <a:p>
            <a:pPr lvl="1"/>
            <a:endParaRPr lang="en-US" sz="2000" dirty="0" smtClean="0"/>
          </a:p>
          <a:p>
            <a:pPr lvl="1"/>
            <a:r>
              <a:rPr lang="en-US" sz="1800" dirty="0" smtClean="0"/>
              <a:t>Zip file contains an Eclipse project</a:t>
            </a:r>
          </a:p>
          <a:p>
            <a:r>
              <a:rPr lang="en-US" sz="2000" dirty="0" smtClean="0"/>
              <a:t>Unzip to a working directory</a:t>
            </a:r>
          </a:p>
          <a:p>
            <a:r>
              <a:rPr lang="en-US" sz="2000" dirty="0" smtClean="0"/>
              <a:t>To </a:t>
            </a:r>
            <a:r>
              <a:rPr lang="en-US" sz="2000" dirty="0"/>
              <a:t>import </a:t>
            </a:r>
            <a:r>
              <a:rPr lang="en-US" sz="2000" dirty="0" smtClean="0"/>
              <a:t>an Eclipse project:</a:t>
            </a:r>
          </a:p>
          <a:p>
            <a:pPr lvl="1"/>
            <a:r>
              <a:rPr lang="en-US" sz="1800" dirty="0"/>
              <a:t>S</a:t>
            </a:r>
            <a:r>
              <a:rPr lang="en-US" sz="1800" dirty="0" smtClean="0"/>
              <a:t>elect </a:t>
            </a:r>
            <a:r>
              <a:rPr lang="en-US" sz="1800" dirty="0"/>
              <a:t>File → Import → </a:t>
            </a:r>
            <a:r>
              <a:rPr lang="en-US" sz="1800" dirty="0" smtClean="0"/>
              <a:t>General → Existing Projects into Workspace</a:t>
            </a:r>
          </a:p>
          <a:p>
            <a:pPr lvl="1"/>
            <a:r>
              <a:rPr lang="en-US" sz="1800" dirty="0" smtClean="0"/>
              <a:t>Browse to the directory where you have unzipped the source code</a:t>
            </a:r>
          </a:p>
          <a:p>
            <a:pPr lvl="1"/>
            <a:r>
              <a:rPr lang="en-US" sz="1800" dirty="0" smtClean="0"/>
              <a:t> Choose the </a:t>
            </a:r>
            <a:r>
              <a:rPr lang="en-US" sz="1800" b="1" dirty="0" smtClean="0"/>
              <a:t>groovy-</a:t>
            </a:r>
            <a:r>
              <a:rPr lang="en-US" sz="1800" b="1" dirty="0" err="1" smtClean="0"/>
              <a:t>tdd</a:t>
            </a:r>
            <a:r>
              <a:rPr lang="en-US" sz="1800" b="1" dirty="0" smtClean="0"/>
              <a:t>-</a:t>
            </a:r>
            <a:r>
              <a:rPr lang="en-US" sz="1800" b="1" dirty="0" err="1" smtClean="0"/>
              <a:t>cadec</a:t>
            </a:r>
            <a:r>
              <a:rPr lang="en-US" sz="1800" b="1" dirty="0" smtClean="0"/>
              <a:t> </a:t>
            </a:r>
            <a:r>
              <a:rPr lang="en-US" sz="1800" dirty="0" smtClean="0"/>
              <a:t>project</a:t>
            </a:r>
          </a:p>
          <a:p>
            <a:pPr lvl="1"/>
            <a:r>
              <a:rPr lang="en-US" sz="1800" dirty="0" smtClean="0"/>
              <a:t>Click Finish </a:t>
            </a:r>
          </a:p>
          <a:p>
            <a:endParaRPr lang="en-US" sz="2000" dirty="0"/>
          </a:p>
        </p:txBody>
      </p:sp>
      <p:sp>
        <p:nvSpPr>
          <p:cNvPr id="4" name="Text Placeholder 2"/>
          <p:cNvSpPr txBox="1">
            <a:spLocks/>
          </p:cNvSpPr>
          <p:nvPr/>
        </p:nvSpPr>
        <p:spPr>
          <a:xfrm>
            <a:off x="1115616" y="2060848"/>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000" dirty="0"/>
              <a:t>http://www.callistaenterprise.se/vadgorvi/cadec/xxxxxxxx/</a:t>
            </a:r>
            <a:r>
              <a:rPr lang="en-US" sz="2000" dirty="0" smtClean="0"/>
              <a:t>cadec2014_groovy_tdd.zip</a:t>
            </a:r>
            <a:endParaRPr lang="en-US" sz="2000" dirty="0"/>
          </a:p>
        </p:txBody>
      </p:sp>
    </p:spTree>
    <p:extLst>
      <p:ext uri="{BB962C8B-B14F-4D97-AF65-F5344CB8AC3E}">
        <p14:creationId xmlns:p14="http://schemas.microsoft.com/office/powerpoint/2010/main" val="108529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problems</a:t>
            </a:r>
            <a:br>
              <a:rPr lang="en-US" dirty="0" smtClean="0"/>
            </a:br>
            <a:r>
              <a:rPr lang="en-US" sz="2700" dirty="0" smtClean="0"/>
              <a:t>Groovy compiler mismatch</a:t>
            </a:r>
            <a:br>
              <a:rPr lang="en-US" sz="2700" dirty="0" smtClean="0"/>
            </a:br>
            <a:endParaRPr lang="en-US" sz="2700" dirty="0"/>
          </a:p>
        </p:txBody>
      </p:sp>
      <p:sp>
        <p:nvSpPr>
          <p:cNvPr id="3" name="Text Placeholder 2"/>
          <p:cNvSpPr>
            <a:spLocks noGrp="1"/>
          </p:cNvSpPr>
          <p:nvPr>
            <p:ph type="body" sz="quarter" idx="13"/>
          </p:nvPr>
        </p:nvSpPr>
        <p:spPr>
          <a:xfrm>
            <a:off x="685803" y="1484784"/>
            <a:ext cx="7721303" cy="4032448"/>
          </a:xfrm>
        </p:spPr>
        <p:txBody>
          <a:bodyPr/>
          <a:lstStyle/>
          <a:p>
            <a:pPr marL="0" indent="0">
              <a:buNone/>
            </a:pPr>
            <a:r>
              <a:rPr lang="en-US" sz="2000" dirty="0" smtClean="0"/>
              <a:t>If Eclipse reports a </a:t>
            </a:r>
            <a:r>
              <a:rPr lang="en-US" sz="2000" dirty="0" smtClean="0"/>
              <a:t>mismatch</a:t>
            </a:r>
            <a:r>
              <a:rPr lang="en-US" sz="2000" dirty="0"/>
              <a:t> </a:t>
            </a:r>
            <a:r>
              <a:rPr lang="en-US" sz="2000" dirty="0" smtClean="0"/>
              <a:t>between the project’s and workspace’s Groovy compiler, you </a:t>
            </a:r>
            <a:r>
              <a:rPr lang="en-US" sz="2000" dirty="0" smtClean="0"/>
              <a:t>need to correct it:</a:t>
            </a:r>
          </a:p>
          <a:p>
            <a:pPr marL="457200" indent="-457200">
              <a:buFont typeface="+mj-lt"/>
              <a:buAutoNum type="arabicPeriod"/>
            </a:pPr>
            <a:r>
              <a:rPr lang="en-US" sz="1800" dirty="0" smtClean="0"/>
              <a:t>Right click</a:t>
            </a:r>
            <a:r>
              <a:rPr lang="en-US" sz="1800" b="1" dirty="0"/>
              <a:t> </a:t>
            </a:r>
            <a:r>
              <a:rPr lang="en-US" sz="1800" b="1" dirty="0" smtClean="0"/>
              <a:t>groovy-</a:t>
            </a:r>
            <a:r>
              <a:rPr lang="en-US" sz="1800" b="1" dirty="0" err="1" smtClean="0"/>
              <a:t>tdd</a:t>
            </a:r>
            <a:r>
              <a:rPr lang="en-US" sz="1800" b="1" dirty="0" smtClean="0"/>
              <a:t>-</a:t>
            </a:r>
            <a:r>
              <a:rPr lang="en-US" sz="1800" b="1" dirty="0" err="1" smtClean="0"/>
              <a:t>cadec</a:t>
            </a:r>
            <a:endParaRPr lang="en-US" sz="1800" dirty="0" smtClean="0"/>
          </a:p>
          <a:p>
            <a:pPr marL="457200" indent="-457200">
              <a:buFont typeface="+mj-lt"/>
              <a:buAutoNum type="arabicPeriod"/>
            </a:pPr>
            <a:r>
              <a:rPr lang="en-US" sz="1800" dirty="0"/>
              <a:t>Select </a:t>
            </a:r>
            <a:r>
              <a:rPr lang="en-US" sz="1800" dirty="0" smtClean="0"/>
              <a:t>→ Properties </a:t>
            </a:r>
            <a:r>
              <a:rPr lang="en-US" sz="1800" dirty="0" smtClean="0">
                <a:sym typeface="Wingdings"/>
              </a:rPr>
              <a:t>Groovy Compiler</a:t>
            </a:r>
          </a:p>
          <a:p>
            <a:pPr marL="457200" indent="-457200">
              <a:buFont typeface="+mj-lt"/>
              <a:buAutoNum type="arabicPeriod"/>
            </a:pPr>
            <a:r>
              <a:rPr lang="en-US" sz="1800" dirty="0" smtClean="0">
                <a:sym typeface="Wingdings"/>
              </a:rPr>
              <a:t>Make sure Groovy compiler is set to version 2.0</a:t>
            </a:r>
          </a:p>
        </p:txBody>
      </p:sp>
      <p:pic>
        <p:nvPicPr>
          <p:cNvPr id="5" name="Picture 4"/>
          <p:cNvPicPr>
            <a:picLocks noChangeAspect="1"/>
          </p:cNvPicPr>
          <p:nvPr/>
        </p:nvPicPr>
        <p:blipFill>
          <a:blip r:embed="rId2"/>
          <a:stretch>
            <a:fillRect/>
          </a:stretch>
        </p:blipFill>
        <p:spPr>
          <a:xfrm>
            <a:off x="1259632" y="3287348"/>
            <a:ext cx="4392488" cy="2373900"/>
          </a:xfrm>
          <a:prstGeom prst="rect">
            <a:avLst/>
          </a:prstGeom>
        </p:spPr>
      </p:pic>
    </p:spTree>
    <p:extLst>
      <p:ext uri="{BB962C8B-B14F-4D97-AF65-F5344CB8AC3E}">
        <p14:creationId xmlns:p14="http://schemas.microsoft.com/office/powerpoint/2010/main" val="1148949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Start web application</a:t>
            </a:r>
            <a:br>
              <a:rPr lang="en-US" dirty="0" smtClean="0"/>
            </a:br>
            <a:r>
              <a:rPr lang="en-US" sz="2700" dirty="0" smtClean="0"/>
              <a:t>From inside Eclipse</a:t>
            </a:r>
            <a:endParaRPr lang="en-US" sz="2700" dirty="0"/>
          </a:p>
        </p:txBody>
      </p:sp>
      <p:sp>
        <p:nvSpPr>
          <p:cNvPr id="3" name="Text Placeholder 2"/>
          <p:cNvSpPr>
            <a:spLocks noGrp="1"/>
          </p:cNvSpPr>
          <p:nvPr>
            <p:ph type="body" sz="quarter" idx="13"/>
          </p:nvPr>
        </p:nvSpPr>
        <p:spPr>
          <a:xfrm>
            <a:off x="685803" y="1628800"/>
            <a:ext cx="7721303" cy="4032448"/>
          </a:xfrm>
        </p:spPr>
        <p:txBody>
          <a:bodyPr/>
          <a:lstStyle/>
          <a:p>
            <a:pPr marL="457200" indent="-457200">
              <a:buFont typeface="+mj-lt"/>
              <a:buAutoNum type="arabicPeriod"/>
            </a:pPr>
            <a:r>
              <a:rPr lang="en-US" sz="2000" dirty="0" smtClean="0"/>
              <a:t>In Project Explorer </a:t>
            </a:r>
            <a:r>
              <a:rPr lang="en-US" sz="2000" dirty="0"/>
              <a:t>view, right click </a:t>
            </a:r>
            <a:r>
              <a:rPr lang="en-US" sz="2000" b="1" dirty="0"/>
              <a:t>groovy-</a:t>
            </a:r>
            <a:r>
              <a:rPr lang="en-US" sz="2000" b="1" dirty="0" err="1"/>
              <a:t>tdd</a:t>
            </a:r>
            <a:r>
              <a:rPr lang="en-US" sz="2000" b="1" dirty="0"/>
              <a:t>-</a:t>
            </a:r>
            <a:r>
              <a:rPr lang="en-US" sz="2000" b="1" dirty="0" err="1"/>
              <a:t>cadec</a:t>
            </a:r>
            <a:r>
              <a:rPr lang="en-US" sz="2000" b="1" dirty="0"/>
              <a:t> Tomcat7.launch</a:t>
            </a:r>
            <a:r>
              <a:rPr lang="en-US" sz="2000" dirty="0"/>
              <a:t> </a:t>
            </a:r>
            <a:endParaRPr lang="en-US" sz="2000" dirty="0" smtClean="0"/>
          </a:p>
          <a:p>
            <a:pPr marL="457200" indent="-457200">
              <a:buFont typeface="+mj-lt"/>
              <a:buAutoNum type="arabicPeriod"/>
            </a:pPr>
            <a:r>
              <a:rPr lang="en-US" sz="2000" dirty="0"/>
              <a:t>Select </a:t>
            </a:r>
            <a:r>
              <a:rPr lang="en-US" sz="2000" dirty="0" smtClean="0"/>
              <a:t>→ Run As → (m2) groovy</a:t>
            </a:r>
            <a:r>
              <a:rPr lang="en-US" sz="2000" dirty="0"/>
              <a:t>-</a:t>
            </a:r>
            <a:r>
              <a:rPr lang="en-US" sz="2000" dirty="0" err="1"/>
              <a:t>tdd</a:t>
            </a:r>
            <a:r>
              <a:rPr lang="en-US" sz="2000" dirty="0"/>
              <a:t>-</a:t>
            </a:r>
            <a:r>
              <a:rPr lang="en-US" sz="2000" dirty="0" err="1"/>
              <a:t>cadec</a:t>
            </a:r>
            <a:r>
              <a:rPr lang="en-US" sz="2000" dirty="0"/>
              <a:t> Tomcat7</a:t>
            </a:r>
            <a:endParaRPr lang="en-US" sz="2000" dirty="0" smtClean="0"/>
          </a:p>
          <a:p>
            <a:pPr marL="457200" indent="-457200">
              <a:buFont typeface="+mj-lt"/>
              <a:buAutoNum type="arabicPeriod"/>
            </a:pPr>
            <a:r>
              <a:rPr lang="en-US" sz="2000" dirty="0" smtClean="0"/>
              <a:t>Open a browser and </a:t>
            </a:r>
            <a:r>
              <a:rPr lang="en-US" sz="2000" dirty="0" err="1" smtClean="0"/>
              <a:t>goto</a:t>
            </a:r>
            <a:endParaRPr lang="en-US" sz="2000" dirty="0" smtClean="0"/>
          </a:p>
          <a:p>
            <a:pPr marL="0" indent="0">
              <a:buNone/>
            </a:pPr>
            <a:endParaRPr lang="en-US" sz="2000" dirty="0"/>
          </a:p>
        </p:txBody>
      </p:sp>
      <p:sp>
        <p:nvSpPr>
          <p:cNvPr id="4" name="Text Placeholder 2"/>
          <p:cNvSpPr txBox="1">
            <a:spLocks/>
          </p:cNvSpPr>
          <p:nvPr/>
        </p:nvSpPr>
        <p:spPr>
          <a:xfrm>
            <a:off x="1259632" y="3212976"/>
            <a:ext cx="4896544" cy="522058"/>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1800" dirty="0"/>
              <a:t>http://localhost:9966/</a:t>
            </a:r>
            <a:r>
              <a:rPr lang="en-US" sz="1800" dirty="0" err="1"/>
              <a:t>petclinic</a:t>
            </a:r>
            <a:r>
              <a:rPr lang="en-US" sz="1800" dirty="0" smtClean="0"/>
              <a:t>/</a:t>
            </a:r>
            <a:endParaRPr lang="en-US" sz="1800" dirty="0"/>
          </a:p>
        </p:txBody>
      </p:sp>
    </p:spTree>
    <p:extLst>
      <p:ext uri="{BB962C8B-B14F-4D97-AF65-F5344CB8AC3E}">
        <p14:creationId xmlns:p14="http://schemas.microsoft.com/office/powerpoint/2010/main" val="319802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Table of Contents</a:t>
            </a:r>
            <a:endParaRPr lang="en-US" dirty="0"/>
          </a:p>
        </p:txBody>
      </p:sp>
      <p:sp>
        <p:nvSpPr>
          <p:cNvPr id="3" name="Text Placeholder 2"/>
          <p:cNvSpPr>
            <a:spLocks noGrp="1"/>
          </p:cNvSpPr>
          <p:nvPr>
            <p:ph type="body" sz="quarter" idx="13"/>
          </p:nvPr>
        </p:nvSpPr>
        <p:spPr/>
        <p:txBody>
          <a:bodyPr/>
          <a:lstStyle/>
          <a:p>
            <a:r>
              <a:rPr lang="en-US" sz="2200" dirty="0" smtClean="0"/>
              <a:t>Eclipse Installation</a:t>
            </a:r>
          </a:p>
          <a:p>
            <a:pPr marL="857250" lvl="1" indent="-457200"/>
            <a:r>
              <a:rPr lang="en-US" sz="2000" dirty="0" smtClean="0"/>
              <a:t>Java requirements</a:t>
            </a:r>
          </a:p>
          <a:p>
            <a:pPr marL="857250" lvl="1" indent="-457200"/>
            <a:r>
              <a:rPr lang="en-US" sz="2000" dirty="0" smtClean="0"/>
              <a:t>Download Eclipse</a:t>
            </a:r>
          </a:p>
          <a:p>
            <a:pPr marL="857250" lvl="1" indent="-457200"/>
            <a:r>
              <a:rPr lang="en-US" sz="2000" dirty="0" smtClean="0"/>
              <a:t>Install Eclipse</a:t>
            </a:r>
          </a:p>
          <a:p>
            <a:r>
              <a:rPr lang="en-US" sz="2200" dirty="0" smtClean="0"/>
              <a:t>Eclipse Plugin Installation</a:t>
            </a:r>
          </a:p>
          <a:p>
            <a:pPr lvl="1"/>
            <a:r>
              <a:rPr lang="en-US" sz="2000" dirty="0" smtClean="0"/>
              <a:t>Groovy-Eclipse</a:t>
            </a:r>
          </a:p>
          <a:p>
            <a:pPr lvl="1"/>
            <a:r>
              <a:rPr lang="en-US" sz="2000" dirty="0"/>
              <a:t>m2e connector for build-helper-maven-</a:t>
            </a:r>
            <a:r>
              <a:rPr lang="en-US" sz="2000" dirty="0" smtClean="0"/>
              <a:t>plugin</a:t>
            </a:r>
          </a:p>
          <a:p>
            <a:r>
              <a:rPr lang="en-US" sz="2200" dirty="0" smtClean="0"/>
              <a:t>Import project into </a:t>
            </a:r>
            <a:r>
              <a:rPr lang="en-US" sz="2200" dirty="0" smtClean="0"/>
              <a:t>Eclipse</a:t>
            </a:r>
          </a:p>
          <a:p>
            <a:r>
              <a:rPr lang="en-US" sz="2200" dirty="0" smtClean="0"/>
              <a:t>Eclipse problems</a:t>
            </a:r>
            <a:endParaRPr lang="en-US" sz="2200" dirty="0" smtClean="0"/>
          </a:p>
          <a:p>
            <a:r>
              <a:rPr lang="en-US" sz="2200" dirty="0" smtClean="0"/>
              <a:t>Start web application</a:t>
            </a:r>
          </a:p>
        </p:txBody>
      </p:sp>
    </p:spTree>
    <p:extLst>
      <p:ext uri="{BB962C8B-B14F-4D97-AF65-F5344CB8AC3E}">
        <p14:creationId xmlns:p14="http://schemas.microsoft.com/office/powerpoint/2010/main" val="2500053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Java requirements</a:t>
            </a:r>
            <a:endParaRPr lang="en-US" sz="2700" dirty="0"/>
          </a:p>
        </p:txBody>
      </p:sp>
      <p:sp>
        <p:nvSpPr>
          <p:cNvPr id="3" name="Text Placeholder 2"/>
          <p:cNvSpPr>
            <a:spLocks noGrp="1"/>
          </p:cNvSpPr>
          <p:nvPr>
            <p:ph type="body" sz="quarter" idx="13"/>
          </p:nvPr>
        </p:nvSpPr>
        <p:spPr/>
        <p:txBody>
          <a:bodyPr/>
          <a:lstStyle/>
          <a:p>
            <a:r>
              <a:rPr lang="en-US" sz="2000" dirty="0" smtClean="0"/>
              <a:t>Eclipse requires an installed Java runtime. Eclipse 4.2 requires at least Java 5 to run.</a:t>
            </a:r>
          </a:p>
          <a:p>
            <a:r>
              <a:rPr lang="en-US" sz="2000" dirty="0" smtClean="0"/>
              <a:t>Java </a:t>
            </a:r>
            <a:r>
              <a:rPr lang="en-US" sz="2000" dirty="0"/>
              <a:t>can be downloaded </a:t>
            </a:r>
            <a:r>
              <a:rPr lang="en-US" sz="2000" dirty="0" smtClean="0"/>
              <a:t>as </a:t>
            </a:r>
            <a:r>
              <a:rPr lang="en-US" sz="2000" dirty="0"/>
              <a:t>a JRE (Java Runtime Environment) or a JDK (Java Development Kit) version.</a:t>
            </a:r>
          </a:p>
          <a:p>
            <a:r>
              <a:rPr lang="en-US" sz="2000" dirty="0"/>
              <a:t>The Eclipse IDE contains its own Java compiler hence a JRE is sufficient for most tasks with Eclipse.</a:t>
            </a:r>
          </a:p>
          <a:p>
            <a:r>
              <a:rPr lang="en-US" sz="2000" dirty="0"/>
              <a:t>The JDK version of Java is required if you compile Java source code on the command line and for advanced development scenarios, for example, if you use automatic builds or if you develop Java web applications.</a:t>
            </a:r>
          </a:p>
          <a:p>
            <a:r>
              <a:rPr lang="en-US" sz="2000" dirty="0"/>
              <a:t>For this tutorial, you should use Java JDK in version 6 or higher</a:t>
            </a:r>
            <a:r>
              <a:rPr lang="en-US" sz="2000" dirty="0" smtClean="0"/>
              <a:t>.</a:t>
            </a:r>
            <a:endParaRPr lang="en-US" dirty="0" smtClean="0"/>
          </a:p>
          <a:p>
            <a:endParaRPr lang="en-US" dirty="0"/>
          </a:p>
        </p:txBody>
      </p:sp>
    </p:spTree>
    <p:extLst>
      <p:ext uri="{BB962C8B-B14F-4D97-AF65-F5344CB8AC3E}">
        <p14:creationId xmlns:p14="http://schemas.microsoft.com/office/powerpoint/2010/main" val="26280798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The Eclipse IDE consists of several components. The </a:t>
            </a:r>
            <a:r>
              <a:rPr lang="en-US" sz="2000" dirty="0" err="1"/>
              <a:t>Eclipse.org</a:t>
            </a:r>
            <a:r>
              <a:rPr lang="en-US" sz="2000" dirty="0"/>
              <a:t> website provides pre-packaged Eclipse distributions to provide downloads for typical use cases. The Eclipse IDE for Java EE Developers contains everything you need to build Java and Java Enterprise Edition (Java EE) applications</a:t>
            </a:r>
            <a:r>
              <a:rPr lang="en-US" sz="2000" dirty="0" smtClean="0"/>
              <a:t>.</a:t>
            </a:r>
          </a:p>
          <a:p>
            <a:pPr marL="0" indent="0">
              <a:buNone/>
            </a:pPr>
            <a:r>
              <a:rPr lang="en-US" sz="1400" dirty="0" smtClean="0"/>
              <a:t> </a:t>
            </a:r>
          </a:p>
          <a:p>
            <a:pPr marL="0" indent="0">
              <a:buNone/>
            </a:pPr>
            <a:r>
              <a:rPr lang="en-US" sz="2000" dirty="0" smtClean="0"/>
              <a:t>Download </a:t>
            </a:r>
            <a:r>
              <a:rPr lang="en-US" sz="2000" dirty="0"/>
              <a:t>the </a:t>
            </a:r>
            <a:r>
              <a:rPr lang="en-US" sz="2000" b="1" dirty="0"/>
              <a:t>Eclipse IDE for Java EE Developers </a:t>
            </a:r>
            <a:r>
              <a:rPr lang="en-US" sz="2000" dirty="0"/>
              <a:t>package from the following URL. </a:t>
            </a:r>
            <a:r>
              <a:rPr lang="en-US" sz="2000" dirty="0" smtClean="0"/>
              <a:t>Ensure </a:t>
            </a:r>
            <a:r>
              <a:rPr lang="en-US" sz="2000" dirty="0"/>
              <a:t>that you download the correct distribution for your Java version (e.g., 32 bit vs. 64 bit)</a:t>
            </a:r>
            <a:r>
              <a:rPr lang="en-US" sz="2000" dirty="0" smtClean="0"/>
              <a:t>.</a:t>
            </a:r>
          </a:p>
          <a:p>
            <a:pPr marL="457200" lvl="1" indent="0">
              <a:buNone/>
            </a:pPr>
            <a:endParaRPr lang="en-US" sz="1800" dirty="0"/>
          </a:p>
        </p:txBody>
      </p:sp>
      <p:sp>
        <p:nvSpPr>
          <p:cNvPr id="4" name="Text Placeholder 2"/>
          <p:cNvSpPr txBox="1">
            <a:spLocks/>
          </p:cNvSpPr>
          <p:nvPr/>
        </p:nvSpPr>
        <p:spPr>
          <a:xfrm>
            <a:off x="829817" y="4653136"/>
            <a:ext cx="5830415"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a:t>
            </a:r>
            <a:r>
              <a:rPr lang="en-US" sz="1800" dirty="0" err="1" smtClean="0">
                <a:hlinkClick r:id="rId2"/>
              </a:rPr>
              <a:t>www.eclipse.org</a:t>
            </a:r>
            <a:r>
              <a:rPr lang="en-US" sz="1800" dirty="0" smtClean="0">
                <a:hlinkClick r:id="rId2"/>
              </a:rPr>
              <a:t>/downloads</a:t>
            </a:r>
            <a:endParaRPr lang="en-US" sz="1800" dirty="0"/>
          </a:p>
        </p:txBody>
      </p:sp>
    </p:spTree>
    <p:extLst>
      <p:ext uri="{BB962C8B-B14F-4D97-AF65-F5344CB8AC3E}">
        <p14:creationId xmlns:p14="http://schemas.microsoft.com/office/powerpoint/2010/main" val="22347592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 (contd.)</a:t>
            </a:r>
            <a:endParaRPr lang="en-US" sz="2700" dirty="0"/>
          </a:p>
        </p:txBody>
      </p:sp>
      <p:sp>
        <p:nvSpPr>
          <p:cNvPr id="3" name="Text Placeholder 2"/>
          <p:cNvSpPr>
            <a:spLocks noGrp="1"/>
          </p:cNvSpPr>
          <p:nvPr>
            <p:ph type="body" sz="quarter" idx="13"/>
          </p:nvPr>
        </p:nvSpPr>
        <p:spPr>
          <a:xfrm>
            <a:off x="685803" y="1556794"/>
            <a:ext cx="7721303" cy="1152128"/>
          </a:xfrm>
        </p:spPr>
        <p:txBody>
          <a:bodyPr/>
          <a:lstStyle/>
          <a:p>
            <a:pPr marL="57150" indent="0">
              <a:buNone/>
            </a:pPr>
            <a:r>
              <a:rPr lang="en-US" sz="2000" dirty="0"/>
              <a:t>The following screenshot shows the Eclipse download website for a </a:t>
            </a:r>
            <a:r>
              <a:rPr lang="en-US" sz="2000" dirty="0" smtClean="0"/>
              <a:t>Mac OS X </a:t>
            </a:r>
            <a:r>
              <a:rPr lang="en-US" sz="2000" dirty="0"/>
              <a:t>system. Press on the link beside the package description (</a:t>
            </a:r>
            <a:r>
              <a:rPr lang="en-US" sz="2000" dirty="0" err="1"/>
              <a:t>e.g</a:t>
            </a:r>
            <a:r>
              <a:rPr lang="en-US" sz="2000" dirty="0"/>
              <a:t>, </a:t>
            </a:r>
            <a:r>
              <a:rPr lang="en-US" sz="2000" dirty="0" smtClean="0"/>
              <a:t>Mac OS X 64</a:t>
            </a:r>
            <a:r>
              <a:rPr lang="en-US" sz="2000" dirty="0"/>
              <a:t>-Bit) to start the download</a:t>
            </a:r>
            <a:r>
              <a:rPr lang="en-US" sz="2000" dirty="0" smtClean="0"/>
              <a:t>. The download is a </a:t>
            </a:r>
            <a:r>
              <a:rPr lang="en-US" sz="1800" i="1" dirty="0" smtClean="0">
                <a:latin typeface="Courier New"/>
                <a:cs typeface="Courier New"/>
              </a:rPr>
              <a:t>.zip</a:t>
            </a:r>
            <a:r>
              <a:rPr lang="en-US" sz="2000" dirty="0" smtClean="0"/>
              <a:t> file</a:t>
            </a:r>
            <a:endParaRPr lang="en-US" sz="2000" dirty="0"/>
          </a:p>
        </p:txBody>
      </p:sp>
      <p:pic>
        <p:nvPicPr>
          <p:cNvPr id="8" name="Picture 7"/>
          <p:cNvPicPr>
            <a:picLocks noChangeAspect="1"/>
          </p:cNvPicPr>
          <p:nvPr/>
        </p:nvPicPr>
        <p:blipFill>
          <a:blip r:embed="rId2"/>
          <a:stretch>
            <a:fillRect/>
          </a:stretch>
        </p:blipFill>
        <p:spPr>
          <a:xfrm>
            <a:off x="827584" y="2703280"/>
            <a:ext cx="4534429" cy="2813952"/>
          </a:xfrm>
          <a:prstGeom prst="rect">
            <a:avLst/>
          </a:prstGeom>
        </p:spPr>
      </p:pic>
    </p:spTree>
    <p:extLst>
      <p:ext uri="{BB962C8B-B14F-4D97-AF65-F5344CB8AC3E}">
        <p14:creationId xmlns:p14="http://schemas.microsoft.com/office/powerpoint/2010/main" val="36785844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Installation</a:t>
            </a:r>
            <a:br>
              <a:rPr lang="en-US" dirty="0" smtClean="0"/>
            </a:br>
            <a:r>
              <a:rPr lang="en-US" sz="2700" dirty="0" smtClean="0"/>
              <a:t>Install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After you downloaded the </a:t>
            </a:r>
            <a:r>
              <a:rPr lang="en-US" sz="1800" dirty="0">
                <a:latin typeface="Courier New"/>
                <a:cs typeface="Courier New"/>
              </a:rPr>
              <a:t>.zip</a:t>
            </a:r>
            <a:r>
              <a:rPr lang="en-US" sz="2000" dirty="0"/>
              <a:t> file with the Eclipse distribution, unzip it to a local directory</a:t>
            </a:r>
            <a:r>
              <a:rPr lang="en-US" sz="2000" dirty="0" smtClean="0"/>
              <a:t>.</a:t>
            </a:r>
          </a:p>
          <a:p>
            <a:pPr marL="0" indent="0">
              <a:buNone/>
            </a:pPr>
            <a:endParaRPr lang="en-US" sz="800" dirty="0"/>
          </a:p>
          <a:p>
            <a:pPr marL="0" indent="0">
              <a:buNone/>
            </a:pPr>
            <a:r>
              <a:rPr lang="en-US" sz="2000" dirty="0"/>
              <a:t>Extract Eclipse to a directory without spaces in its path and do not use a mapped network drive (Windows). Eclipse sometimes has problems with such a setup</a:t>
            </a:r>
            <a:r>
              <a:rPr lang="en-US" sz="2000" dirty="0" smtClean="0"/>
              <a:t>.</a:t>
            </a:r>
          </a:p>
          <a:p>
            <a:pPr marL="0" indent="0">
              <a:buNone/>
            </a:pPr>
            <a:endParaRPr lang="en-US" sz="800" dirty="0"/>
          </a:p>
          <a:p>
            <a:pPr marL="0" indent="0">
              <a:buNone/>
            </a:pPr>
            <a:r>
              <a:rPr lang="en-US" sz="2000" dirty="0"/>
              <a:t>After unpacking the zip file, Eclipse is ready to be used; no additional installation procedure is required.</a:t>
            </a:r>
          </a:p>
          <a:p>
            <a:pPr marL="0" indent="0">
              <a:buNone/>
            </a:pPr>
            <a:endParaRPr lang="en-US" sz="800" dirty="0" smtClean="0"/>
          </a:p>
          <a:p>
            <a:pPr marL="0" indent="0">
              <a:buNone/>
            </a:pPr>
            <a:r>
              <a:rPr lang="en-US" sz="2000" dirty="0" smtClean="0"/>
              <a:t>To </a:t>
            </a:r>
            <a:r>
              <a:rPr lang="en-US" sz="2000" dirty="0"/>
              <a:t>start Eclipse, double-click on the </a:t>
            </a:r>
            <a:r>
              <a:rPr lang="en-US" sz="1800" dirty="0" err="1">
                <a:latin typeface="Courier New"/>
                <a:cs typeface="Courier New"/>
              </a:rPr>
              <a:t>eclipse.exe</a:t>
            </a:r>
            <a:r>
              <a:rPr lang="en-US" sz="2000" dirty="0"/>
              <a:t> (Microsoft Windows) or </a:t>
            </a:r>
            <a:r>
              <a:rPr lang="en-US" sz="1800" dirty="0">
                <a:latin typeface="Courier New"/>
                <a:cs typeface="Courier New"/>
              </a:rPr>
              <a:t>eclipse</a:t>
            </a:r>
            <a:r>
              <a:rPr lang="en-US" sz="2000" dirty="0"/>
              <a:t> (Linux / Mac) file in the directory where you unpacked Eclipse</a:t>
            </a:r>
            <a:r>
              <a:rPr lang="en-US" sz="2000" dirty="0" smtClean="0"/>
              <a:t>.</a:t>
            </a:r>
            <a:endParaRPr lang="en-US" sz="2000" dirty="0"/>
          </a:p>
        </p:txBody>
      </p:sp>
    </p:spTree>
    <p:extLst>
      <p:ext uri="{BB962C8B-B14F-4D97-AF65-F5344CB8AC3E}">
        <p14:creationId xmlns:p14="http://schemas.microsoft.com/office/powerpoint/2010/main" val="1811510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Installation</a:t>
            </a:r>
            <a:br>
              <a:rPr lang="en-US" dirty="0" smtClean="0"/>
            </a:br>
            <a:r>
              <a:rPr lang="en-US" sz="2700" dirty="0" smtClean="0"/>
              <a:t>Install Eclipse (contd.)</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smtClean="0"/>
              <a:t>The </a:t>
            </a:r>
            <a:r>
              <a:rPr lang="en-US" sz="2000" dirty="0"/>
              <a:t>system will prompt you for a workspace. The workspace is the place in which you work. Select an empty directory and click the OK button.</a:t>
            </a:r>
          </a:p>
        </p:txBody>
      </p:sp>
      <p:pic>
        <p:nvPicPr>
          <p:cNvPr id="4" name="Picture 3"/>
          <p:cNvPicPr>
            <a:picLocks noChangeAspect="1"/>
          </p:cNvPicPr>
          <p:nvPr/>
        </p:nvPicPr>
        <p:blipFill>
          <a:blip r:embed="rId2"/>
          <a:stretch>
            <a:fillRect/>
          </a:stretch>
        </p:blipFill>
        <p:spPr>
          <a:xfrm>
            <a:off x="827584" y="2469499"/>
            <a:ext cx="6444580" cy="2903717"/>
          </a:xfrm>
          <a:prstGeom prst="rect">
            <a:avLst/>
          </a:prstGeom>
        </p:spPr>
      </p:pic>
    </p:spTree>
    <p:extLst>
      <p:ext uri="{BB962C8B-B14F-4D97-AF65-F5344CB8AC3E}">
        <p14:creationId xmlns:p14="http://schemas.microsoft.com/office/powerpoint/2010/main" val="15153887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Plugin Installation</a:t>
            </a:r>
            <a:br>
              <a:rPr lang="en-US" dirty="0" smtClean="0"/>
            </a:br>
            <a:r>
              <a:rPr lang="en-US" sz="2700" dirty="0" smtClean="0"/>
              <a:t>Groovy-Eclipse</a:t>
            </a:r>
            <a:r>
              <a:rPr lang="en-US" sz="2700" dirty="0"/>
              <a:t> </a:t>
            </a:r>
            <a:r>
              <a:rPr lang="en-US" sz="2700" dirty="0" smtClean="0"/>
              <a:t>via Update Manager</a:t>
            </a:r>
            <a:endParaRPr lang="en-US" sz="2700" dirty="0"/>
          </a:p>
        </p:txBody>
      </p:sp>
      <p:sp>
        <p:nvSpPr>
          <p:cNvPr id="3" name="Text Placeholder 2"/>
          <p:cNvSpPr>
            <a:spLocks noGrp="1"/>
          </p:cNvSpPr>
          <p:nvPr>
            <p:ph type="body" sz="quarter" idx="13"/>
          </p:nvPr>
        </p:nvSpPr>
        <p:spPr>
          <a:xfrm>
            <a:off x="731574" y="1556792"/>
            <a:ext cx="7721303" cy="4248472"/>
          </a:xfrm>
        </p:spPr>
        <p:txBody>
          <a:bodyPr/>
          <a:lstStyle/>
          <a:p>
            <a:pPr marL="400050">
              <a:buFont typeface="Arial"/>
              <a:buChar char="•"/>
            </a:pPr>
            <a:r>
              <a:rPr lang="en-US" sz="2000" dirty="0" smtClean="0"/>
              <a:t>Open a browser and </a:t>
            </a:r>
            <a:r>
              <a:rPr lang="en-US" sz="2000" dirty="0" err="1" smtClean="0"/>
              <a:t>goto</a:t>
            </a:r>
            <a:r>
              <a:rPr lang="en-US" sz="2000" dirty="0" smtClean="0"/>
              <a:t>:</a:t>
            </a:r>
          </a:p>
          <a:p>
            <a:pPr marL="400050">
              <a:buFont typeface="Arial"/>
              <a:buChar char="•"/>
            </a:pPr>
            <a:endParaRPr lang="en-US" sz="2000" dirty="0"/>
          </a:p>
          <a:p>
            <a:pPr marL="400050">
              <a:buFont typeface="Arial"/>
              <a:buChar char="•"/>
            </a:pPr>
            <a:endParaRPr lang="en-US" sz="2000" dirty="0" smtClean="0"/>
          </a:p>
          <a:p>
            <a:pPr marL="400050">
              <a:buFont typeface="Arial"/>
              <a:buChar char="•"/>
            </a:pPr>
            <a:r>
              <a:rPr lang="en-US" sz="2000" dirty="0" smtClean="0"/>
              <a:t>Copy the </a:t>
            </a:r>
            <a:r>
              <a:rPr lang="en-US" sz="2000" dirty="0"/>
              <a:t>Groovy-Eclipse </a:t>
            </a:r>
            <a:r>
              <a:rPr lang="en-US" sz="2000" dirty="0" smtClean="0"/>
              <a:t>release URL appropriate to your Eclipse version</a:t>
            </a:r>
          </a:p>
          <a:p>
            <a:pPr marL="400050">
              <a:buFont typeface="Arial"/>
              <a:buChar char="•"/>
            </a:pPr>
            <a:r>
              <a:rPr lang="en-US" sz="2000" dirty="0" smtClean="0"/>
              <a:t>To </a:t>
            </a:r>
            <a:r>
              <a:rPr lang="en-US" sz="2000" dirty="0"/>
              <a:t>install </a:t>
            </a:r>
            <a:r>
              <a:rPr lang="en-US" sz="2000" dirty="0" smtClean="0"/>
              <a:t>the plugin, </a:t>
            </a:r>
            <a:r>
              <a:rPr lang="en-US" sz="2000" dirty="0"/>
              <a:t>select Help → </a:t>
            </a:r>
            <a:r>
              <a:rPr lang="en-US" sz="2000" dirty="0" smtClean="0"/>
              <a:t>Install </a:t>
            </a:r>
            <a:r>
              <a:rPr lang="en-US" sz="2000" dirty="0"/>
              <a:t>New Software</a:t>
            </a:r>
            <a:r>
              <a:rPr lang="en-US" sz="2000" dirty="0" smtClean="0"/>
              <a:t>...</a:t>
            </a:r>
          </a:p>
          <a:p>
            <a:pPr marL="400050">
              <a:buFont typeface="Arial"/>
              <a:buChar char="•"/>
            </a:pPr>
            <a:r>
              <a:rPr lang="en-US" sz="2000" dirty="0" smtClean="0"/>
              <a:t>Paste the Groovy-Eclipse release URL into the “Work with:” field and hit Enter</a:t>
            </a:r>
          </a:p>
          <a:p>
            <a:pPr marL="400050">
              <a:buFont typeface="Arial"/>
              <a:buChar char="•"/>
            </a:pPr>
            <a:r>
              <a:rPr lang="en-US" sz="2000" dirty="0" smtClean="0"/>
              <a:t>Select the features:</a:t>
            </a:r>
          </a:p>
          <a:p>
            <a:pPr marL="857250" lvl="1" indent="-342900">
              <a:buFont typeface="Wingdings" charset="2"/>
              <a:buChar char="q"/>
            </a:pPr>
            <a:r>
              <a:rPr lang="en-US" sz="1800" dirty="0" smtClean="0"/>
              <a:t>Extra Groovy compilers (Optional)</a:t>
            </a:r>
          </a:p>
          <a:p>
            <a:pPr marL="1314450" lvl="2" indent="-342900">
              <a:buFont typeface="Wingdings" charset="2"/>
              <a:buChar char="q"/>
            </a:pPr>
            <a:r>
              <a:rPr lang="en-US" sz="1600" dirty="0" smtClean="0"/>
              <a:t>Groovy Compiler 2.0 Feature</a:t>
            </a:r>
          </a:p>
          <a:p>
            <a:pPr marL="857250" lvl="1" indent="-342900">
              <a:buFont typeface="Wingdings" charset="2"/>
              <a:buChar char="q"/>
            </a:pPr>
            <a:r>
              <a:rPr lang="en-US" sz="1800" dirty="0" smtClean="0"/>
              <a:t>Groovy-Eclipse (Required)</a:t>
            </a:r>
          </a:p>
          <a:p>
            <a:pPr marL="1314450" lvl="2" indent="-342900">
              <a:buFont typeface="Wingdings" charset="2"/>
              <a:buChar char="q"/>
            </a:pPr>
            <a:r>
              <a:rPr lang="en-US" sz="1600" dirty="0" smtClean="0"/>
              <a:t>Groovy Eclipse Feature</a:t>
            </a:r>
          </a:p>
          <a:p>
            <a:pPr marL="400050">
              <a:buFont typeface="Lucida Grande"/>
              <a:buChar char="-"/>
            </a:pPr>
            <a:endParaRPr lang="en-US" sz="2000" dirty="0" smtClean="0"/>
          </a:p>
        </p:txBody>
      </p:sp>
      <p:sp>
        <p:nvSpPr>
          <p:cNvPr id="6" name="Text Placeholder 2"/>
          <p:cNvSpPr txBox="1">
            <a:spLocks/>
          </p:cNvSpPr>
          <p:nvPr/>
        </p:nvSpPr>
        <p:spPr>
          <a:xfrm>
            <a:off x="1259632" y="1988840"/>
            <a:ext cx="6048672" cy="504056"/>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buNone/>
            </a:pPr>
            <a:r>
              <a:rPr lang="en-US" sz="1800" dirty="0" smtClean="0">
                <a:hlinkClick r:id="rId2"/>
              </a:rPr>
              <a:t>http</a:t>
            </a:r>
            <a:r>
              <a:rPr lang="en-US" sz="1800" dirty="0">
                <a:hlinkClick r:id="rId2"/>
              </a:rPr>
              <a:t>://groovy.codehaus.org/Eclipse+Plugin</a:t>
            </a:r>
            <a:endParaRPr lang="en-US" sz="1800" dirty="0"/>
          </a:p>
        </p:txBody>
      </p:sp>
    </p:spTree>
    <p:extLst>
      <p:ext uri="{BB962C8B-B14F-4D97-AF65-F5344CB8AC3E}">
        <p14:creationId xmlns:p14="http://schemas.microsoft.com/office/powerpoint/2010/main" val="4555401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1345910"/>
          </a:xfrm>
        </p:spPr>
        <p:txBody>
          <a:bodyPr anchor="t">
            <a:normAutofit fontScale="90000"/>
          </a:bodyPr>
          <a:lstStyle/>
          <a:p>
            <a:r>
              <a:rPr lang="en-US" dirty="0" smtClean="0"/>
              <a:t>Eclipse </a:t>
            </a:r>
            <a:r>
              <a:rPr lang="en-US" dirty="0"/>
              <a:t>Plugin </a:t>
            </a:r>
            <a:r>
              <a:rPr lang="en-US" dirty="0" smtClean="0"/>
              <a:t>Installation</a:t>
            </a:r>
            <a:br>
              <a:rPr lang="en-US" dirty="0" smtClean="0"/>
            </a:br>
            <a:r>
              <a:rPr lang="en-US" sz="2700" dirty="0" smtClean="0"/>
              <a:t>m2e connector for build</a:t>
            </a:r>
            <a:r>
              <a:rPr lang="en-US" sz="2700" dirty="0"/>
              <a:t>-helper-maven-</a:t>
            </a:r>
            <a:r>
              <a:rPr lang="en-US" sz="2700" dirty="0" smtClean="0"/>
              <a:t>plugin via Update Manager</a:t>
            </a:r>
            <a:endParaRPr lang="en-US" sz="2700" dirty="0"/>
          </a:p>
        </p:txBody>
      </p:sp>
      <p:sp>
        <p:nvSpPr>
          <p:cNvPr id="3" name="Text Placeholder 2"/>
          <p:cNvSpPr>
            <a:spLocks noGrp="1"/>
          </p:cNvSpPr>
          <p:nvPr>
            <p:ph type="body" sz="quarter" idx="13"/>
          </p:nvPr>
        </p:nvSpPr>
        <p:spPr>
          <a:xfrm>
            <a:off x="685803" y="1988840"/>
            <a:ext cx="7721303" cy="3672407"/>
          </a:xfrm>
        </p:spPr>
        <p:txBody>
          <a:bodyPr/>
          <a:lstStyle/>
          <a:p>
            <a:pPr marL="400050">
              <a:buFont typeface="Arial"/>
              <a:buChar char="•"/>
            </a:pPr>
            <a:r>
              <a:rPr lang="en-US" sz="2000" dirty="0" smtClean="0"/>
              <a:t>To </a:t>
            </a:r>
            <a:r>
              <a:rPr lang="en-US" sz="2000" dirty="0"/>
              <a:t>install the plugin, select Help → Install New </a:t>
            </a:r>
            <a:r>
              <a:rPr lang="en-US" sz="2000" dirty="0" smtClean="0"/>
              <a:t>Software.</a:t>
            </a:r>
            <a:r>
              <a:rPr lang="en-US" sz="2000" dirty="0"/>
              <a:t>.</a:t>
            </a:r>
            <a:r>
              <a:rPr lang="en-US" sz="2000" dirty="0" smtClean="0"/>
              <a:t>.</a:t>
            </a:r>
          </a:p>
          <a:p>
            <a:pPr marL="400050">
              <a:buFont typeface="Arial"/>
              <a:buChar char="•"/>
            </a:pPr>
            <a:r>
              <a:rPr lang="en-US" sz="2000" dirty="0"/>
              <a:t>Paste the </a:t>
            </a:r>
            <a:r>
              <a:rPr lang="en-US" sz="2000" dirty="0" smtClean="0"/>
              <a:t>following </a:t>
            </a:r>
            <a:r>
              <a:rPr lang="en-US" sz="2000" dirty="0"/>
              <a:t>URL into the “Work with:” </a:t>
            </a:r>
            <a:r>
              <a:rPr lang="en-US" sz="2000" dirty="0" smtClean="0"/>
              <a:t>field and hit Enter</a:t>
            </a:r>
          </a:p>
          <a:p>
            <a:pPr marL="400050">
              <a:buFont typeface="Arial"/>
              <a:buChar char="•"/>
            </a:pPr>
            <a:endParaRPr lang="en-US" sz="2000" dirty="0"/>
          </a:p>
          <a:p>
            <a:pPr marL="400050">
              <a:buFont typeface="Arial"/>
              <a:buChar char="•"/>
            </a:pPr>
            <a:endParaRPr lang="en-US" sz="2000" dirty="0" smtClean="0"/>
          </a:p>
          <a:p>
            <a:pPr marL="400050">
              <a:buFont typeface="Arial"/>
              <a:buChar char="•"/>
            </a:pPr>
            <a:endParaRPr lang="en-US" sz="2000" dirty="0" smtClean="0"/>
          </a:p>
          <a:p>
            <a:pPr marL="400050">
              <a:buFont typeface="Arial"/>
              <a:buChar char="•"/>
            </a:pPr>
            <a:r>
              <a:rPr lang="en-US" sz="2000" dirty="0" smtClean="0"/>
              <a:t>Install feature:</a:t>
            </a:r>
          </a:p>
          <a:p>
            <a:pPr marL="857250" lvl="1" indent="-342900">
              <a:buFont typeface="Wingdings" charset="2"/>
              <a:buChar char="q"/>
            </a:pPr>
            <a:r>
              <a:rPr lang="en-US" sz="1800" dirty="0" smtClean="0"/>
              <a:t>M2E </a:t>
            </a:r>
            <a:r>
              <a:rPr lang="en-US" sz="1800" dirty="0" err="1" smtClean="0"/>
              <a:t>Buildhelper</a:t>
            </a:r>
            <a:r>
              <a:rPr lang="en-US" sz="1800" dirty="0" smtClean="0"/>
              <a:t> Connector</a:t>
            </a:r>
          </a:p>
          <a:p>
            <a:pPr marL="1314450" lvl="2" indent="-342900">
              <a:buFont typeface="Wingdings" charset="2"/>
              <a:buChar char="q"/>
            </a:pPr>
            <a:r>
              <a:rPr lang="en-US" sz="1600" dirty="0"/>
              <a:t>m2e connector for build-helper-maven-</a:t>
            </a:r>
            <a:r>
              <a:rPr lang="en-US" sz="1600" dirty="0" smtClean="0"/>
              <a:t>plugin</a:t>
            </a:r>
            <a:endParaRPr lang="en-US" sz="1600" dirty="0"/>
          </a:p>
        </p:txBody>
      </p:sp>
      <p:sp>
        <p:nvSpPr>
          <p:cNvPr id="4" name="Text Placeholder 2"/>
          <p:cNvSpPr txBox="1">
            <a:spLocks/>
          </p:cNvSpPr>
          <p:nvPr/>
        </p:nvSpPr>
        <p:spPr>
          <a:xfrm>
            <a:off x="1187624" y="2906942"/>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hlinkClick r:id="rId2"/>
              </a:rPr>
              <a:t>http://repo1.maven.org/maven2/.m2e/connectors/m2eclipse-buildhelper/0.15.0/N/0.15.0.201207090124</a:t>
            </a:r>
            <a:r>
              <a:rPr lang="en-US" sz="1800" dirty="0" smtClean="0">
                <a:hlinkClick r:id="rId2"/>
              </a:rPr>
              <a:t>/</a:t>
            </a:r>
            <a:endParaRPr lang="en-US" sz="1800" dirty="0"/>
          </a:p>
        </p:txBody>
      </p:sp>
    </p:spTree>
    <p:extLst>
      <p:ext uri="{BB962C8B-B14F-4D97-AF65-F5344CB8AC3E}">
        <p14:creationId xmlns:p14="http://schemas.microsoft.com/office/powerpoint/2010/main" val="1556050955"/>
      </p:ext>
    </p:extLst>
  </p:cSld>
  <p:clrMapOvr>
    <a:masterClrMapping/>
  </p:clrMapOvr>
</p:sld>
</file>

<file path=ppt/theme/theme1.xml><?xml version="1.0" encoding="utf-8"?>
<a:theme xmlns:a="http://schemas.openxmlformats.org/drawingml/2006/main" name="Callista_PPT_mall 2013 RA">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464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Callista_PPT_mall 2013 RA.pot</Template>
  <TotalTime>2748</TotalTime>
  <Pages>0</Pages>
  <Words>777</Words>
  <Characters>0</Characters>
  <Application>Microsoft Macintosh PowerPoint</Application>
  <PresentationFormat>On-screen Show (4:3)</PresentationFormat>
  <Lines>0</Lines>
  <Paragraphs>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Callista_PPT_mall 2013 RA</vt:lpstr>
      <vt:lpstr>Groovy with Eclipse IDE</vt:lpstr>
      <vt:lpstr>Table of Contents</vt:lpstr>
      <vt:lpstr>Eclipse Installation  Java requirements</vt:lpstr>
      <vt:lpstr>Eclipse Installation  Download Eclipse</vt:lpstr>
      <vt:lpstr>Eclipse Installation  Download Eclipse (contd.)</vt:lpstr>
      <vt:lpstr>Eclipse Installation Install Eclipse</vt:lpstr>
      <vt:lpstr>Eclipse Installation Install Eclipse (contd.)</vt:lpstr>
      <vt:lpstr>Eclipse Plugin Installation Groovy-Eclipse via Update Manager</vt:lpstr>
      <vt:lpstr>Eclipse Plugin Installation m2e connector for build-helper-maven-plugin via Update Manager</vt:lpstr>
      <vt:lpstr>Import project into Eclipse</vt:lpstr>
      <vt:lpstr>Eclipse problems Groovy compiler mismatch </vt:lpstr>
      <vt:lpstr>Start web application From inside Eclipse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Groovy with Eclipse IDE - installation and setup</dc:title>
  <dc:subject/>
  <dc:creator>Magnus Ekstrand</dc:creator>
  <cp:keywords/>
  <dc:description/>
  <cp:lastModifiedBy>Magnus Ekstrand</cp:lastModifiedBy>
  <cp:revision>114</cp:revision>
  <dcterms:modified xsi:type="dcterms:W3CDTF">2014-01-26T21:53:50Z</dcterms:modified>
  <cp:category/>
</cp:coreProperties>
</file>