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5"/>
  </p:notesMasterIdLst>
  <p:sldIdLst>
    <p:sldId id="256" r:id="rId2"/>
    <p:sldId id="257" r:id="rId3"/>
    <p:sldId id="260" r:id="rId4"/>
    <p:sldId id="261" r:id="rId5"/>
    <p:sldId id="264" r:id="rId6"/>
    <p:sldId id="262" r:id="rId7"/>
    <p:sldId id="271" r:id="rId8"/>
    <p:sldId id="259" r:id="rId9"/>
    <p:sldId id="265" r:id="rId10"/>
    <p:sldId id="275" r:id="rId11"/>
    <p:sldId id="272" r:id="rId12"/>
    <p:sldId id="273" r:id="rId13"/>
    <p:sldId id="274" r:id="rId14"/>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5" d="100"/>
          <a:sy n="135" d="100"/>
        </p:scale>
        <p:origin x="-106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5605" y="6600683"/>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a:t>
            </a:r>
            <a:r>
              <a:rPr lang="sv-SE" sz="1100" baseline="0" dirty="0" smtClean="0">
                <a:solidFill>
                  <a:schemeClr val="bg1"/>
                </a:solidFill>
                <a:latin typeface="Calibri" charset="0"/>
              </a:rPr>
              <a:t> </a:t>
            </a:r>
            <a:r>
              <a:rPr lang="sv-SE" sz="1100" baseline="0" dirty="0" err="1" smtClean="0">
                <a:solidFill>
                  <a:schemeClr val="bg1"/>
                </a:solidFill>
                <a:latin typeface="Calibri" charset="0"/>
              </a:rPr>
              <a:t>Development</a:t>
            </a:r>
            <a:r>
              <a:rPr lang="sv-SE" sz="1100" baseline="0" dirty="0" smtClean="0">
                <a:solidFill>
                  <a:schemeClr val="bg1"/>
                </a:solidFill>
                <a:latin typeface="Calibri" charset="0"/>
              </a:rPr>
              <a:t>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21" y="6600683"/>
            <a:ext cx="4176000"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1" y="6597352"/>
            <a:ext cx="528000" cy="252412"/>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po1.maven.org/maven2/.m2e/connectors/m2eclipse-buildhelper/0.15.0/N/0.15.0.2012070901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7" y="1219200"/>
            <a:ext cx="7702551"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746127" y="2489202"/>
            <a:ext cx="7702551"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3382957527"/>
              </p:ext>
            </p:extLst>
          </p:nvPr>
        </p:nvGraphicFramePr>
        <p:xfrm>
          <a:off x="827584" y="3523290"/>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Maven Integration for Eclipse via Update Manager</a:t>
            </a:r>
            <a:endParaRPr lang="en-US" sz="2700" dirty="0"/>
          </a:p>
        </p:txBody>
      </p:sp>
      <p:sp>
        <p:nvSpPr>
          <p:cNvPr id="3" name="Text Placeholder 2"/>
          <p:cNvSpPr>
            <a:spLocks noGrp="1"/>
          </p:cNvSpPr>
          <p:nvPr>
            <p:ph type="body" sz="quarter" idx="13"/>
          </p:nvPr>
        </p:nvSpPr>
        <p:spPr>
          <a:xfrm>
            <a:off x="685803" y="1628800"/>
            <a:ext cx="7721303" cy="4104456"/>
          </a:xfrm>
        </p:spPr>
        <p:txBody>
          <a:bodyPr/>
          <a:lstStyle/>
          <a:p>
            <a:pPr marL="57150" indent="0">
              <a:buNone/>
            </a:pPr>
            <a:r>
              <a:rPr lang="en-US" sz="2000" dirty="0" smtClean="0"/>
              <a:t>This plugin is </a:t>
            </a:r>
            <a:r>
              <a:rPr lang="en-US" sz="2000" dirty="0" smtClean="0"/>
              <a:t>only necessary </a:t>
            </a:r>
            <a:r>
              <a:rPr lang="en-US" sz="2000" dirty="0" smtClean="0"/>
              <a:t>to install if you use the </a:t>
            </a:r>
            <a:r>
              <a:rPr lang="en-US" sz="2000" b="1" dirty="0" smtClean="0"/>
              <a:t>Eclipse Standard </a:t>
            </a:r>
            <a:r>
              <a:rPr lang="en-US" sz="2000" dirty="0" smtClean="0"/>
              <a:t>package (i.e. </a:t>
            </a:r>
            <a:r>
              <a:rPr lang="en-US" sz="2000" dirty="0" smtClean="0"/>
              <a:t>if you are </a:t>
            </a:r>
            <a:r>
              <a:rPr lang="en-US" sz="2000" b="1" dirty="0" smtClean="0"/>
              <a:t>not</a:t>
            </a:r>
            <a:r>
              <a:rPr lang="en-US" sz="2000" dirty="0" smtClean="0"/>
              <a:t> using the Java or Java EE eclipse package)</a:t>
            </a:r>
            <a:r>
              <a:rPr lang="en-US" sz="2000" dirty="0" smtClean="0"/>
              <a:t>. </a:t>
            </a:r>
            <a:r>
              <a:rPr lang="en-US" sz="2000" dirty="0" smtClean="0"/>
              <a:t>The plugin </a:t>
            </a:r>
            <a:r>
              <a:rPr lang="en-US" sz="2000" dirty="0"/>
              <a:t>provides comprehensive Maven integration for </a:t>
            </a:r>
            <a:r>
              <a:rPr lang="en-US" sz="2000" dirty="0" smtClean="0"/>
              <a:t>Eclipse.</a:t>
            </a:r>
          </a:p>
          <a:p>
            <a:pPr marL="57150" indent="0">
              <a:buNone/>
            </a:pPr>
            <a:endParaRPr lang="en-US" sz="2000" dirty="0"/>
          </a:p>
          <a:p>
            <a:pPr marL="400050">
              <a:buFont typeface="Arial"/>
              <a:buChar char="•"/>
            </a:pPr>
            <a:r>
              <a:rPr lang="en-US" sz="2000" dirty="0"/>
              <a:t>To install the plugin, select Help → Install New Software...</a:t>
            </a:r>
          </a:p>
          <a:p>
            <a:pPr marL="400050">
              <a:buFont typeface="Arial"/>
              <a:buChar char="•"/>
            </a:pPr>
            <a:r>
              <a:rPr lang="en-US" sz="2000" dirty="0"/>
              <a:t>Paste the following URL into the “Work with:” field and hit Enter</a:t>
            </a:r>
          </a:p>
          <a:p>
            <a:pPr marL="400050">
              <a:buFont typeface="Arial"/>
              <a:buChar char="•"/>
            </a:pPr>
            <a:endParaRPr lang="en-US" sz="2000" dirty="0"/>
          </a:p>
          <a:p>
            <a:pPr marL="400050">
              <a:buFont typeface="Arial"/>
              <a:buChar char="•"/>
            </a:pPr>
            <a:endParaRPr lang="en-US" sz="2000" dirty="0"/>
          </a:p>
          <a:p>
            <a:pPr marL="400050">
              <a:buFont typeface="Arial"/>
              <a:buChar char="•"/>
            </a:pPr>
            <a:r>
              <a:rPr lang="en-US" sz="2000" dirty="0" smtClean="0"/>
              <a:t>Install </a:t>
            </a:r>
            <a:r>
              <a:rPr lang="en-US" sz="2000" dirty="0"/>
              <a:t>feature:</a:t>
            </a:r>
          </a:p>
          <a:p>
            <a:pPr marL="857250" lvl="1" indent="-342900">
              <a:buFont typeface="Wingdings" charset="2"/>
              <a:buChar char="q"/>
            </a:pPr>
            <a:r>
              <a:rPr lang="en-US" sz="1800" dirty="0" smtClean="0"/>
              <a:t>Maven Integration for </a:t>
            </a:r>
            <a:r>
              <a:rPr lang="en-US" sz="1800" dirty="0" err="1" smtClean="0"/>
              <a:t>Eclispe</a:t>
            </a:r>
            <a:endParaRPr lang="en-US" sz="1800" dirty="0"/>
          </a:p>
          <a:p>
            <a:pPr marL="1314450" lvl="2" indent="-342900">
              <a:buFont typeface="Wingdings" charset="2"/>
              <a:buChar char="q"/>
            </a:pPr>
            <a:r>
              <a:rPr lang="en-US" sz="1600" dirty="0"/>
              <a:t>m</a:t>
            </a:r>
            <a:r>
              <a:rPr lang="en-US" sz="1600" dirty="0" smtClean="0"/>
              <a:t>2e -  Maven Integrations for Eclipse v1.4.0</a:t>
            </a:r>
          </a:p>
          <a:p>
            <a:pPr marL="1314450" lvl="2" indent="-342900">
              <a:buFont typeface="Wingdings" charset="2"/>
              <a:buChar char="q"/>
            </a:pPr>
            <a:r>
              <a:rPr lang="en-US" sz="1600" dirty="0"/>
              <a:t>m</a:t>
            </a:r>
            <a:r>
              <a:rPr lang="en-US" sz="1600" dirty="0" smtClean="0"/>
              <a:t>2e – slf4j over </a:t>
            </a:r>
            <a:r>
              <a:rPr lang="en-US" sz="1600" dirty="0" err="1" smtClean="0"/>
              <a:t>logback</a:t>
            </a:r>
            <a:r>
              <a:rPr lang="en-US" sz="1600" dirty="0" smtClean="0"/>
              <a:t> logging (Optional) v1.4.0</a:t>
            </a:r>
          </a:p>
          <a:p>
            <a:pPr marL="1314450" lvl="2" indent="-342900">
              <a:buFont typeface="Wingdings" charset="2"/>
              <a:buChar char="q"/>
            </a:pPr>
            <a:endParaRPr lang="en-US" sz="1600" dirty="0"/>
          </a:p>
        </p:txBody>
      </p:sp>
      <p:sp>
        <p:nvSpPr>
          <p:cNvPr id="4" name="Text Placeholder 2"/>
          <p:cNvSpPr txBox="1">
            <a:spLocks/>
          </p:cNvSpPr>
          <p:nvPr/>
        </p:nvSpPr>
        <p:spPr>
          <a:xfrm>
            <a:off x="1187624" y="3789040"/>
            <a:ext cx="6048672" cy="59406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download.eclipse.org</a:t>
            </a:r>
            <a:r>
              <a:rPr lang="en-US" sz="1800" dirty="0"/>
              <a:t>/technology/m2e/releases</a:t>
            </a:r>
          </a:p>
        </p:txBody>
      </p:sp>
    </p:spTree>
    <p:extLst>
      <p:ext uri="{BB962C8B-B14F-4D97-AF65-F5344CB8AC3E}">
        <p14:creationId xmlns:p14="http://schemas.microsoft.com/office/powerpoint/2010/main" val="376868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smtClean="0"/>
              <a:t>Download </a:t>
            </a:r>
            <a:r>
              <a:rPr lang="en-US" sz="2000" smtClean="0"/>
              <a:t>example </a:t>
            </a:r>
            <a:r>
              <a:rPr lang="en-US" sz="2000" dirty="0" smtClean="0"/>
              <a:t>project from</a:t>
            </a:r>
            <a:endParaRPr lang="en-US" sz="2000" dirty="0" smtClean="0"/>
          </a:p>
          <a:p>
            <a:endParaRPr lang="en-US" sz="2000" dirty="0"/>
          </a:p>
          <a:p>
            <a:endParaRPr lang="en-US" sz="2000" dirty="0" smtClean="0"/>
          </a:p>
          <a:p>
            <a:pPr lvl="1"/>
            <a:endParaRPr lang="en-US" sz="2000" dirty="0" smtClean="0"/>
          </a:p>
          <a:p>
            <a:pPr lvl="1"/>
            <a:r>
              <a:rPr lang="en-US" sz="1800" dirty="0" smtClean="0"/>
              <a:t>Zip file contains an Eclipse project</a:t>
            </a:r>
          </a:p>
          <a:p>
            <a:r>
              <a:rPr lang="en-US" sz="2000" dirty="0" smtClean="0"/>
              <a:t>Unzip to a working </a:t>
            </a:r>
            <a:r>
              <a:rPr lang="en-US" sz="2000" dirty="0" smtClean="0"/>
              <a:t>directory of your choice</a:t>
            </a:r>
            <a:endParaRPr lang="en-US" sz="2000" dirty="0" smtClean="0"/>
          </a:p>
          <a:p>
            <a:r>
              <a:rPr lang="en-US" sz="2000" dirty="0" smtClean="0"/>
              <a:t>To </a:t>
            </a:r>
            <a:r>
              <a:rPr lang="en-US" sz="2000" dirty="0"/>
              <a:t>import </a:t>
            </a:r>
            <a:r>
              <a:rPr lang="en-US" sz="2000" dirty="0" smtClean="0"/>
              <a:t>an Eclipse project:</a:t>
            </a:r>
          </a:p>
          <a:p>
            <a:pPr lvl="1"/>
            <a:r>
              <a:rPr lang="en-US" sz="1800" dirty="0"/>
              <a:t>S</a:t>
            </a:r>
            <a:r>
              <a:rPr lang="en-US" sz="1800" dirty="0" smtClean="0"/>
              <a:t>elect </a:t>
            </a:r>
            <a:r>
              <a:rPr lang="en-US" sz="1800" dirty="0"/>
              <a:t>File → Import → </a:t>
            </a:r>
            <a:r>
              <a:rPr lang="en-US" sz="1800" dirty="0" smtClean="0"/>
              <a:t>General → Existing Projects into Workspace</a:t>
            </a:r>
          </a:p>
          <a:p>
            <a:pPr lvl="1"/>
            <a:r>
              <a:rPr lang="en-US" sz="1800" dirty="0" smtClean="0"/>
              <a:t>Browse to the directory where you have unzipped the source code</a:t>
            </a:r>
          </a:p>
          <a:p>
            <a:pPr lvl="1"/>
            <a:r>
              <a:rPr lang="en-US" sz="1800" dirty="0" smtClean="0"/>
              <a:t>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https://</a:t>
            </a:r>
            <a:r>
              <a:rPr lang="en-US" sz="2000" dirty="0" err="1"/>
              <a:t>callista.adaptavist.com</a:t>
            </a:r>
            <a:r>
              <a:rPr lang="en-US" sz="2000" dirty="0"/>
              <a:t>/download/attachments/20907671/groovy-</a:t>
            </a:r>
            <a:r>
              <a:rPr lang="en-US" sz="2000" dirty="0" err="1"/>
              <a:t>tdd</a:t>
            </a:r>
            <a:r>
              <a:rPr lang="en-US" sz="2000" dirty="0"/>
              <a:t>-</a:t>
            </a:r>
            <a:r>
              <a:rPr lang="en-US" sz="2000" dirty="0" err="1" smtClean="0"/>
              <a:t>cadec.zip</a:t>
            </a:r>
            <a:endParaRPr lang="en-US" sz="2000" dirty="0"/>
          </a:p>
        </p:txBody>
      </p:sp>
    </p:spTree>
    <p:extLst>
      <p:ext uri="{BB962C8B-B14F-4D97-AF65-F5344CB8AC3E}">
        <p14:creationId xmlns:p14="http://schemas.microsoft.com/office/powerpoint/2010/main" val="108529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3" y="1484784"/>
            <a:ext cx="7721303" cy="4032448"/>
          </a:xfrm>
        </p:spPr>
        <p:txBody>
          <a:bodyPr/>
          <a:lstStyle/>
          <a:p>
            <a:pPr marL="0" indent="0">
              <a:buNone/>
            </a:pPr>
            <a:r>
              <a:rPr lang="en-US" sz="2000" dirty="0" smtClean="0"/>
              <a:t>If Eclipse reports a mismatch</a:t>
            </a:r>
            <a:r>
              <a:rPr lang="en-US" sz="2000" dirty="0"/>
              <a:t> </a:t>
            </a:r>
            <a:r>
              <a:rPr lang="en-US" sz="2000" dirty="0" smtClean="0"/>
              <a:t>between the project’s and workspace’s Groovy compiler, you need to correct it:</a:t>
            </a:r>
          </a:p>
          <a:p>
            <a:pPr marL="457200" indent="-457200">
              <a:buFont typeface="+mj-lt"/>
              <a:buAutoNum type="arabicPeriod"/>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pPr>
            <a:r>
              <a:rPr lang="en-US" sz="1800" dirty="0" smtClean="0">
                <a:sym typeface="Wingdings"/>
              </a:rPr>
              <a:t>Make sure Groovy compiler is set to version 2.0</a:t>
            </a:r>
          </a:p>
        </p:txBody>
      </p:sp>
      <p:pic>
        <p:nvPicPr>
          <p:cNvPr id="5" name="Picture 4"/>
          <p:cNvPicPr>
            <a:picLocks noChangeAspect="1"/>
          </p:cNvPicPr>
          <p:nvPr/>
        </p:nvPicPr>
        <p:blipFill>
          <a:blip r:embed="rId2"/>
          <a:stretch>
            <a:fillRect/>
          </a:stretch>
        </p:blipFill>
        <p:spPr>
          <a:xfrm>
            <a:off x="1259632" y="3287348"/>
            <a:ext cx="4392488" cy="2373900"/>
          </a:xfrm>
          <a:prstGeom prst="rect">
            <a:avLst/>
          </a:prstGeom>
        </p:spPr>
      </p:pic>
    </p:spTree>
    <p:extLst>
      <p:ext uri="{BB962C8B-B14F-4D97-AF65-F5344CB8AC3E}">
        <p14:creationId xmlns:p14="http://schemas.microsoft.com/office/powerpoint/2010/main" val="114894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smtClean="0"/>
          </a:p>
          <a:p>
            <a:pPr marL="0" indent="0">
              <a:buNone/>
            </a:pPr>
            <a:endParaRPr lang="en-US" sz="2000" dirty="0"/>
          </a:p>
        </p:txBody>
      </p:sp>
      <p:sp>
        <p:nvSpPr>
          <p:cNvPr id="4" name="Text Placeholder 2"/>
          <p:cNvSpPr txBox="1">
            <a:spLocks/>
          </p:cNvSpPr>
          <p:nvPr/>
        </p:nvSpPr>
        <p:spPr>
          <a:xfrm>
            <a:off x="1259632" y="3212976"/>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19802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a:xfrm>
            <a:off x="685803" y="1340768"/>
            <a:ext cx="7721303" cy="4334259"/>
          </a:xfrm>
        </p:spPr>
        <p:txBody>
          <a:bodyPr/>
          <a:lstStyle/>
          <a:p>
            <a:r>
              <a:rPr lang="en-US" sz="1800" dirty="0" smtClean="0"/>
              <a:t>Eclipse Installation</a:t>
            </a:r>
          </a:p>
          <a:p>
            <a:pPr marL="857250" lvl="1" indent="-457200"/>
            <a:r>
              <a:rPr lang="en-US" sz="1600" dirty="0" smtClean="0"/>
              <a:t>Java requirements</a:t>
            </a:r>
          </a:p>
          <a:p>
            <a:pPr marL="857250" lvl="1" indent="-457200"/>
            <a:r>
              <a:rPr lang="en-US" sz="1600" dirty="0" smtClean="0"/>
              <a:t>Download Eclipse</a:t>
            </a:r>
          </a:p>
          <a:p>
            <a:pPr marL="857250" lvl="1" indent="-457200"/>
            <a:r>
              <a:rPr lang="en-US" sz="1600" dirty="0" smtClean="0"/>
              <a:t>Install Eclipse</a:t>
            </a:r>
          </a:p>
          <a:p>
            <a:r>
              <a:rPr lang="en-US" sz="1800" dirty="0" smtClean="0"/>
              <a:t>Eclipse Plugin Installation</a:t>
            </a:r>
          </a:p>
          <a:p>
            <a:pPr lvl="1"/>
            <a:r>
              <a:rPr lang="en-US" sz="1600" dirty="0" smtClean="0"/>
              <a:t>Groovy-Eclipse</a:t>
            </a:r>
          </a:p>
          <a:p>
            <a:pPr lvl="1"/>
            <a:r>
              <a:rPr lang="en-US" sz="1600" dirty="0"/>
              <a:t>m2e connector for build-helper-maven-</a:t>
            </a:r>
            <a:r>
              <a:rPr lang="en-US" sz="1600" dirty="0" smtClean="0"/>
              <a:t>plugin</a:t>
            </a:r>
          </a:p>
          <a:p>
            <a:pPr lvl="1"/>
            <a:r>
              <a:rPr lang="en-US" sz="1600" dirty="0" smtClean="0"/>
              <a:t>Maven Integration for Eclipse</a:t>
            </a:r>
          </a:p>
          <a:p>
            <a:r>
              <a:rPr lang="en-US" sz="1800" dirty="0" smtClean="0"/>
              <a:t>Firefox Installation</a:t>
            </a:r>
          </a:p>
          <a:p>
            <a:pPr lvl="1"/>
            <a:r>
              <a:rPr lang="en-US" sz="1600" dirty="0" smtClean="0"/>
              <a:t>Windows</a:t>
            </a:r>
          </a:p>
          <a:p>
            <a:pPr lvl="1"/>
            <a:r>
              <a:rPr lang="en-US" sz="1600" dirty="0" smtClean="0"/>
              <a:t>Mac OS X</a:t>
            </a:r>
          </a:p>
          <a:p>
            <a:r>
              <a:rPr lang="en-US" sz="1800" dirty="0" smtClean="0"/>
              <a:t>Import project into Eclipse</a:t>
            </a:r>
          </a:p>
          <a:p>
            <a:r>
              <a:rPr lang="en-US" sz="1800" dirty="0" smtClean="0"/>
              <a:t>Eclipse problems</a:t>
            </a:r>
          </a:p>
          <a:p>
            <a:r>
              <a:rPr lang="en-US" sz="1800" dirty="0" smtClean="0"/>
              <a:t>Start web application</a:t>
            </a:r>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a:t>
            </a:r>
            <a:r>
              <a:rPr lang="en-US" sz="2000" b="1" dirty="0"/>
              <a:t>Eclipse IDE for Java </a:t>
            </a:r>
            <a:r>
              <a:rPr lang="en-US" sz="2000" b="1" dirty="0"/>
              <a:t>Developers </a:t>
            </a:r>
            <a:r>
              <a:rPr lang="en-US" sz="2000" dirty="0" smtClean="0"/>
              <a:t>or </a:t>
            </a:r>
            <a:r>
              <a:rPr lang="en-US" sz="2000" b="1" dirty="0" smtClean="0"/>
              <a:t>Eclipse </a:t>
            </a:r>
            <a:r>
              <a:rPr lang="en-US" sz="2000" b="1" dirty="0"/>
              <a:t>IDE for Java EE Developers </a:t>
            </a:r>
            <a:r>
              <a:rPr lang="en-US" sz="2000" dirty="0" smtClean="0"/>
              <a:t>package from </a:t>
            </a:r>
            <a:r>
              <a:rPr lang="en-US" sz="2000" dirty="0"/>
              <a:t>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829817" y="4581128"/>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(contd.)</a:t>
            </a:r>
            <a:endParaRPr lang="en-US" sz="2700" dirty="0"/>
          </a:p>
        </p:txBody>
      </p:sp>
      <p:sp>
        <p:nvSpPr>
          <p:cNvPr id="3" name="Text Placeholder 2"/>
          <p:cNvSpPr>
            <a:spLocks noGrp="1"/>
          </p:cNvSpPr>
          <p:nvPr>
            <p:ph type="body" sz="quarter" idx="13"/>
          </p:nvPr>
        </p:nvSpPr>
        <p:spPr>
          <a:xfrm>
            <a:off x="685803" y="1556794"/>
            <a:ext cx="7721303" cy="1152128"/>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827584" y="2703280"/>
            <a:ext cx="4534429" cy="2813952"/>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endParaRPr lang="en-US" sz="2000" dirty="0"/>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 (contd.)</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smtClean="0"/>
              <a:t>The </a:t>
            </a:r>
            <a:r>
              <a:rPr lang="en-US" sz="2000" dirty="0"/>
              <a:t>system will prompt you for a workspace. The workspace is the place in which you work. Select an empty directory and click the OK button.</a:t>
            </a:r>
          </a:p>
        </p:txBody>
      </p:sp>
      <p:pic>
        <p:nvPicPr>
          <p:cNvPr id="4" name="Picture 3"/>
          <p:cNvPicPr>
            <a:picLocks noChangeAspect="1"/>
          </p:cNvPicPr>
          <p:nvPr/>
        </p:nvPicPr>
        <p:blipFill>
          <a:blip r:embed="rId2"/>
          <a:stretch>
            <a:fillRect/>
          </a:stretch>
        </p:blipFill>
        <p:spPr>
          <a:xfrm>
            <a:off x="827584" y="2469499"/>
            <a:ext cx="6444580" cy="2903717"/>
          </a:xfrm>
          <a:prstGeom prst="rect">
            <a:avLst/>
          </a:prstGeom>
        </p:spPr>
      </p:pic>
    </p:spTree>
    <p:extLst>
      <p:ext uri="{BB962C8B-B14F-4D97-AF65-F5344CB8AC3E}">
        <p14:creationId xmlns:p14="http://schemas.microsoft.com/office/powerpoint/2010/main" val="1515388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3" name="Text Placeholder 2"/>
          <p:cNvSpPr>
            <a:spLocks noGrp="1"/>
          </p:cNvSpPr>
          <p:nvPr>
            <p:ph type="body" sz="quarter" idx="13"/>
          </p:nvPr>
        </p:nvSpPr>
        <p:spPr>
          <a:xfrm>
            <a:off x="731574" y="1556792"/>
            <a:ext cx="7721303" cy="4248472"/>
          </a:xfrm>
        </p:spPr>
        <p:txBody>
          <a:bodyPr/>
          <a:lstStyle/>
          <a:p>
            <a:pPr marL="400050">
              <a:buFont typeface="Arial"/>
              <a:buChar char="•"/>
            </a:pPr>
            <a:r>
              <a:rPr lang="en-US" sz="2000" dirty="0" smtClean="0"/>
              <a:t>Open a browser and visit:</a:t>
            </a:r>
          </a:p>
          <a:p>
            <a:pPr marL="400050">
              <a:buFont typeface="Arial"/>
              <a:buChar char="•"/>
            </a:pPr>
            <a:endParaRPr lang="en-US" sz="2000" dirty="0"/>
          </a:p>
          <a:p>
            <a:pPr marL="400050">
              <a:buFont typeface="Arial"/>
              <a:buChar char="•"/>
            </a:pPr>
            <a:endParaRPr lang="en-US" sz="2000" dirty="0" smtClean="0"/>
          </a:p>
          <a:p>
            <a:pPr marL="400050">
              <a:buFont typeface="Arial"/>
              <a:buChar char="•"/>
            </a:pPr>
            <a:r>
              <a:rPr lang="en-US" sz="2000" dirty="0" smtClean="0"/>
              <a:t>Copy the </a:t>
            </a:r>
            <a:r>
              <a:rPr lang="en-US" sz="2000" dirty="0"/>
              <a:t>Groovy-Eclipse </a:t>
            </a:r>
            <a:r>
              <a:rPr lang="en-US" sz="2000" dirty="0" smtClean="0"/>
              <a:t>release URL appropriate to your Eclipse version</a:t>
            </a:r>
          </a:p>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Install </a:t>
            </a:r>
            <a:r>
              <a:rPr lang="en-US" sz="2000" dirty="0"/>
              <a:t>New Software</a:t>
            </a:r>
            <a:r>
              <a:rPr lang="en-US" sz="2000" dirty="0" smtClean="0"/>
              <a:t>...</a:t>
            </a:r>
          </a:p>
          <a:p>
            <a:pPr marL="400050">
              <a:buFont typeface="Arial"/>
              <a:buChar char="•"/>
            </a:pPr>
            <a:r>
              <a:rPr lang="en-US" sz="2000" dirty="0" smtClean="0"/>
              <a:t>Paste the Groovy-Eclipse release URL into the “Work with:” field and hit Enter</a:t>
            </a:r>
          </a:p>
          <a:p>
            <a:pPr marL="400050">
              <a:buFont typeface="Arial"/>
              <a:buChar char="•"/>
            </a:pPr>
            <a:r>
              <a:rPr lang="en-US" sz="2000" dirty="0" smtClean="0"/>
              <a:t>Select the features:</a:t>
            </a:r>
          </a:p>
          <a:p>
            <a:pPr marL="857250" lvl="1" indent="-342900">
              <a:buFont typeface="Wingdings" charset="2"/>
              <a:buChar char="q"/>
            </a:pPr>
            <a:r>
              <a:rPr lang="en-US" sz="1800" dirty="0" smtClean="0"/>
              <a:t>Extra Groovy compilers (Optional)</a:t>
            </a:r>
          </a:p>
          <a:p>
            <a:pPr marL="1314450" lvl="2" indent="-342900">
              <a:buFont typeface="Wingdings" charset="2"/>
              <a:buChar char="q"/>
            </a:pPr>
            <a:r>
              <a:rPr lang="en-US" sz="1600" dirty="0" smtClean="0"/>
              <a:t>Groovy Compiler 2.0 Feature</a:t>
            </a:r>
          </a:p>
          <a:p>
            <a:pPr marL="857250" lvl="1" indent="-342900">
              <a:buFont typeface="Wingdings" charset="2"/>
              <a:buChar char="q"/>
            </a:pPr>
            <a:r>
              <a:rPr lang="en-US" sz="1800" dirty="0" smtClean="0"/>
              <a:t>Groovy-Eclipse (Required)</a:t>
            </a:r>
          </a:p>
          <a:p>
            <a:pPr marL="1314450" lvl="2" indent="-342900">
              <a:buFont typeface="Wingdings" charset="2"/>
              <a:buChar char="q"/>
            </a:pPr>
            <a:r>
              <a:rPr lang="en-US" sz="1600" dirty="0" smtClean="0"/>
              <a:t>Groovy Eclipse Feature</a:t>
            </a:r>
          </a:p>
          <a:p>
            <a:pPr marL="400050">
              <a:buFont typeface="Lucida Grande"/>
              <a:buChar char="-"/>
            </a:pPr>
            <a:endParaRPr lang="en-US" sz="2000" dirty="0" smtClean="0"/>
          </a:p>
        </p:txBody>
      </p:sp>
      <p:sp>
        <p:nvSpPr>
          <p:cNvPr id="6" name="Text Placeholder 2"/>
          <p:cNvSpPr txBox="1">
            <a:spLocks/>
          </p:cNvSpPr>
          <p:nvPr/>
        </p:nvSpPr>
        <p:spPr>
          <a:xfrm>
            <a:off x="1259632" y="1988840"/>
            <a:ext cx="6048672" cy="50405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hlinkClick r:id="rId2"/>
              </a:rPr>
              <a:t>http</a:t>
            </a:r>
            <a:r>
              <a:rPr lang="en-US" sz="1800" dirty="0">
                <a:hlinkClick r:id="rId2"/>
              </a:rPr>
              <a:t>://groovy.codehaus.org/Eclipse+Plugin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400050">
              <a:buFont typeface="Arial"/>
              <a:buChar char="•"/>
            </a:pPr>
            <a:r>
              <a:rPr lang="en-US" sz="2000" dirty="0" smtClean="0"/>
              <a:t>To </a:t>
            </a:r>
            <a:r>
              <a:rPr lang="en-US" sz="2000" dirty="0"/>
              <a:t>install the plugin, select Help → Install New </a:t>
            </a:r>
            <a:r>
              <a:rPr lang="en-US" sz="2000" dirty="0" smtClean="0"/>
              <a:t>Software.</a:t>
            </a:r>
            <a:r>
              <a:rPr lang="en-US" sz="2000" dirty="0"/>
              <a:t>.</a:t>
            </a:r>
            <a:r>
              <a:rPr lang="en-US" sz="2000" dirty="0" smtClean="0"/>
              <a:t>.</a:t>
            </a:r>
          </a:p>
          <a:p>
            <a:pPr marL="400050">
              <a:buFont typeface="Arial"/>
              <a:buChar char="•"/>
            </a:pPr>
            <a:r>
              <a:rPr lang="en-US" sz="2000" dirty="0"/>
              <a:t>Paste the </a:t>
            </a:r>
            <a:r>
              <a:rPr lang="en-US" sz="2000" dirty="0" smtClean="0"/>
              <a:t>following </a:t>
            </a:r>
            <a:r>
              <a:rPr lang="en-US" sz="2000" dirty="0"/>
              <a:t>URL into the “Work with:” </a:t>
            </a:r>
            <a:r>
              <a:rPr lang="en-US" sz="2000" dirty="0" smtClean="0"/>
              <a:t>field and hit Enter</a:t>
            </a:r>
          </a:p>
          <a:p>
            <a:pPr marL="400050">
              <a:buFont typeface="Arial"/>
              <a:buChar char="•"/>
            </a:pPr>
            <a:endParaRPr lang="en-US" sz="2000" dirty="0"/>
          </a:p>
          <a:p>
            <a:pPr marL="400050">
              <a:buFont typeface="Arial"/>
              <a:buChar char="•"/>
            </a:pPr>
            <a:endParaRPr lang="en-US" sz="2000" dirty="0" smtClean="0"/>
          </a:p>
          <a:p>
            <a:pPr marL="400050">
              <a:buFont typeface="Arial"/>
              <a:buChar char="•"/>
            </a:pPr>
            <a:endParaRPr lang="en-US" sz="2000" dirty="0" smtClean="0"/>
          </a:p>
          <a:p>
            <a:pPr marL="400050">
              <a:buFont typeface="Arial"/>
              <a:buChar char="•"/>
            </a:pPr>
            <a:r>
              <a:rPr lang="en-US" sz="2000" dirty="0" smtClean="0"/>
              <a:t>Install feature:</a:t>
            </a:r>
          </a:p>
          <a:p>
            <a:pPr marL="857250" lvl="1" indent="-342900">
              <a:buFont typeface="Wingdings" charset="2"/>
              <a:buChar char="q"/>
            </a:pPr>
            <a:r>
              <a:rPr lang="en-US" sz="1800" dirty="0" smtClean="0"/>
              <a:t>M2E </a:t>
            </a:r>
            <a:r>
              <a:rPr lang="en-US" sz="1800" dirty="0" err="1" smtClean="0"/>
              <a:t>Buildhelper</a:t>
            </a:r>
            <a:r>
              <a:rPr lang="en-US" sz="1800" dirty="0" smtClean="0"/>
              <a:t> Connector</a:t>
            </a:r>
          </a:p>
          <a:p>
            <a:pPr marL="1314450" lvl="2" indent="-342900">
              <a:buFont typeface="Wingdings" charset="2"/>
              <a:buChar char="q"/>
            </a:pPr>
            <a:r>
              <a:rPr lang="en-US" sz="1600" dirty="0"/>
              <a:t>m2e connector for build-helper-maven-</a:t>
            </a:r>
            <a:r>
              <a:rPr lang="en-US" sz="1600" dirty="0" smtClean="0"/>
              <a:t>plugin</a:t>
            </a:r>
            <a:endParaRPr lang="en-US" sz="1600" dirty="0"/>
          </a:p>
        </p:txBody>
      </p:sp>
      <p:sp>
        <p:nvSpPr>
          <p:cNvPr id="4" name="Text Placeholder 2"/>
          <p:cNvSpPr txBox="1">
            <a:spLocks/>
          </p:cNvSpPr>
          <p:nvPr/>
        </p:nvSpPr>
        <p:spPr>
          <a:xfrm>
            <a:off x="1187624" y="2906942"/>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http://repo1.maven.org/maven2/.m2e/connectors/m2eclipse-buildhelper/0.15.0/N/0.15.0.201207090124</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2849</TotalTime>
  <Pages>0</Pages>
  <Words>907</Words>
  <Characters>0</Characters>
  <Application>Microsoft Macintosh PowerPoint</Application>
  <PresentationFormat>On-screen Show (4:3)</PresentationFormat>
  <Lines>0</Lines>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Eclipse Plugin Installation Groovy-Eclipse via Update Manager</vt:lpstr>
      <vt:lpstr>Eclipse Plugin Installation m2e connector for build-helper-maven-plugin via Update Manager</vt:lpstr>
      <vt:lpstr>Eclipse Plugin Installation Maven Integration for Eclipse via Update Manager</vt:lpstr>
      <vt:lpstr>Import project into Eclipse</vt:lpstr>
      <vt:lpstr>Eclipse problems Groovy compiler mismatch </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Björn Beskow</cp:lastModifiedBy>
  <cp:revision>125</cp:revision>
  <dcterms:modified xsi:type="dcterms:W3CDTF">2014-01-27T15:18:14Z</dcterms:modified>
  <cp:category/>
</cp:coreProperties>
</file>