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45"/>
  </p:notesMasterIdLst>
  <p:sldIdLst>
    <p:sldId id="256" r:id="rId2"/>
    <p:sldId id="258" r:id="rId3"/>
    <p:sldId id="259" r:id="rId4"/>
    <p:sldId id="441" r:id="rId5"/>
    <p:sldId id="442" r:id="rId6"/>
    <p:sldId id="423" r:id="rId7"/>
    <p:sldId id="440" r:id="rId8"/>
    <p:sldId id="438" r:id="rId9"/>
    <p:sldId id="439" r:id="rId10"/>
    <p:sldId id="287" r:id="rId11"/>
    <p:sldId id="293" r:id="rId12"/>
    <p:sldId id="288" r:id="rId13"/>
    <p:sldId id="290" r:id="rId14"/>
    <p:sldId id="375" r:id="rId15"/>
    <p:sldId id="260" r:id="rId16"/>
    <p:sldId id="261" r:id="rId17"/>
    <p:sldId id="408" r:id="rId18"/>
    <p:sldId id="263" r:id="rId19"/>
    <p:sldId id="264" r:id="rId20"/>
    <p:sldId id="265" r:id="rId21"/>
    <p:sldId id="266" r:id="rId22"/>
    <p:sldId id="268" r:id="rId23"/>
    <p:sldId id="374" r:id="rId24"/>
    <p:sldId id="269" r:id="rId25"/>
    <p:sldId id="270" r:id="rId26"/>
    <p:sldId id="272" r:id="rId27"/>
    <p:sldId id="291" r:id="rId28"/>
    <p:sldId id="409" r:id="rId29"/>
    <p:sldId id="371" r:id="rId30"/>
    <p:sldId id="352" r:id="rId31"/>
    <p:sldId id="372" r:id="rId32"/>
    <p:sldId id="373" r:id="rId33"/>
    <p:sldId id="273" r:id="rId34"/>
    <p:sldId id="274" r:id="rId35"/>
    <p:sldId id="275" r:id="rId36"/>
    <p:sldId id="365" r:id="rId37"/>
    <p:sldId id="366" r:id="rId38"/>
    <p:sldId id="276" r:id="rId39"/>
    <p:sldId id="277" r:id="rId40"/>
    <p:sldId id="411" r:id="rId41"/>
    <p:sldId id="380" r:id="rId42"/>
    <p:sldId id="376" r:id="rId43"/>
    <p:sldId id="377" r:id="rId44"/>
    <p:sldId id="425" r:id="rId45"/>
    <p:sldId id="379" r:id="rId46"/>
    <p:sldId id="424" r:id="rId47"/>
    <p:sldId id="381" r:id="rId48"/>
    <p:sldId id="279" r:id="rId49"/>
    <p:sldId id="368" r:id="rId50"/>
    <p:sldId id="369" r:id="rId51"/>
    <p:sldId id="370" r:id="rId52"/>
    <p:sldId id="413" r:id="rId53"/>
    <p:sldId id="414" r:id="rId54"/>
    <p:sldId id="405" r:id="rId55"/>
    <p:sldId id="426" r:id="rId56"/>
    <p:sldId id="280" r:id="rId57"/>
    <p:sldId id="353" r:id="rId58"/>
    <p:sldId id="355" r:id="rId59"/>
    <p:sldId id="407" r:id="rId60"/>
    <p:sldId id="415" r:id="rId61"/>
    <p:sldId id="356" r:id="rId62"/>
    <p:sldId id="358" r:id="rId63"/>
    <p:sldId id="283" r:id="rId64"/>
    <p:sldId id="284" r:id="rId65"/>
    <p:sldId id="416" r:id="rId66"/>
    <p:sldId id="285" r:id="rId67"/>
    <p:sldId id="417" r:id="rId68"/>
    <p:sldId id="367" r:id="rId69"/>
    <p:sldId id="361" r:id="rId70"/>
    <p:sldId id="362" r:id="rId71"/>
    <p:sldId id="382" r:id="rId72"/>
    <p:sldId id="384" r:id="rId73"/>
    <p:sldId id="385" r:id="rId74"/>
    <p:sldId id="387" r:id="rId75"/>
    <p:sldId id="386" r:id="rId76"/>
    <p:sldId id="388" r:id="rId77"/>
    <p:sldId id="389" r:id="rId78"/>
    <p:sldId id="393" r:id="rId79"/>
    <p:sldId id="390" r:id="rId80"/>
    <p:sldId id="391" r:id="rId81"/>
    <p:sldId id="396" r:id="rId82"/>
    <p:sldId id="395" r:id="rId83"/>
    <p:sldId id="363" r:id="rId84"/>
    <p:sldId id="397" r:id="rId85"/>
    <p:sldId id="402" r:id="rId86"/>
    <p:sldId id="398" r:id="rId87"/>
    <p:sldId id="443" r:id="rId88"/>
    <p:sldId id="401" r:id="rId89"/>
    <p:sldId id="419" r:id="rId90"/>
    <p:sldId id="364" r:id="rId91"/>
    <p:sldId id="420" r:id="rId92"/>
    <p:sldId id="292" r:id="rId93"/>
    <p:sldId id="295" r:id="rId94"/>
    <p:sldId id="410" r:id="rId95"/>
    <p:sldId id="427" r:id="rId96"/>
    <p:sldId id="421" r:id="rId97"/>
    <p:sldId id="422" r:id="rId98"/>
    <p:sldId id="429" r:id="rId99"/>
    <p:sldId id="428" r:id="rId100"/>
    <p:sldId id="294" r:id="rId101"/>
    <p:sldId id="320" r:id="rId102"/>
    <p:sldId id="321" r:id="rId103"/>
    <p:sldId id="322" r:id="rId104"/>
    <p:sldId id="323" r:id="rId105"/>
    <p:sldId id="324" r:id="rId106"/>
    <p:sldId id="325" r:id="rId107"/>
    <p:sldId id="326" r:id="rId108"/>
    <p:sldId id="327" r:id="rId109"/>
    <p:sldId id="328" r:id="rId110"/>
    <p:sldId id="329" r:id="rId111"/>
    <p:sldId id="330" r:id="rId112"/>
    <p:sldId id="340" r:id="rId113"/>
    <p:sldId id="341" r:id="rId114"/>
    <p:sldId id="342" r:id="rId115"/>
    <p:sldId id="343" r:id="rId116"/>
    <p:sldId id="344" r:id="rId117"/>
    <p:sldId id="345" r:id="rId118"/>
    <p:sldId id="347" r:id="rId119"/>
    <p:sldId id="348" r:id="rId120"/>
    <p:sldId id="433" r:id="rId121"/>
    <p:sldId id="319" r:id="rId122"/>
    <p:sldId id="296" r:id="rId123"/>
    <p:sldId id="297" r:id="rId124"/>
    <p:sldId id="299" r:id="rId125"/>
    <p:sldId id="300" r:id="rId126"/>
    <p:sldId id="307" r:id="rId127"/>
    <p:sldId id="308" r:id="rId128"/>
    <p:sldId id="310" r:id="rId129"/>
    <p:sldId id="313" r:id="rId130"/>
    <p:sldId id="314" r:id="rId131"/>
    <p:sldId id="315" r:id="rId132"/>
    <p:sldId id="316" r:id="rId133"/>
    <p:sldId id="317" r:id="rId134"/>
    <p:sldId id="318" r:id="rId135"/>
    <p:sldId id="430" r:id="rId136"/>
    <p:sldId id="434" r:id="rId137"/>
    <p:sldId id="435" r:id="rId138"/>
    <p:sldId id="436" r:id="rId139"/>
    <p:sldId id="431" r:id="rId140"/>
    <p:sldId id="432" r:id="rId141"/>
    <p:sldId id="437" r:id="rId142"/>
    <p:sldId id="298" r:id="rId143"/>
    <p:sldId id="286" r:id="rId144"/>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2" y="-96"/>
      </p:cViewPr>
      <p:guideLst>
        <p:guide orient="horz" pos="2160"/>
        <p:guide pos="2880"/>
      </p:guideLst>
    </p:cSldViewPr>
  </p:slideViewPr>
  <p:notesTextViewPr>
    <p:cViewPr>
      <p:scale>
        <a:sx n="100" d="100"/>
        <a:sy n="100" d="100"/>
      </p:scale>
      <p:origin x="0" y="0"/>
    </p:cViewPr>
  </p:notesTextViewPr>
  <p:sorterViewPr>
    <p:cViewPr>
      <p:scale>
        <a:sx n="128" d="100"/>
        <a:sy n="128" d="100"/>
      </p:scale>
      <p:origin x="0" y="10504"/>
    </p:cViewPr>
  </p:sorter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15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notesMaster" Target="notesMasters/notesMaster1.xml"/><Relationship Id="rId146" Type="http://schemas.openxmlformats.org/officeDocument/2006/relationships/printerSettings" Target="printerSettings/printerSettings1.bin"/><Relationship Id="rId147" Type="http://schemas.openxmlformats.org/officeDocument/2006/relationships/presProps" Target="presProps.xml"/><Relationship Id="rId148" Type="http://schemas.openxmlformats.org/officeDocument/2006/relationships/viewProps" Target="viewProps.xml"/><Relationship Id="rId14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27465373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Rot="1" noChangeAspect="1" noChangeArrowheads="1" noTextEdit="1"/>
          </p:cNvSpPr>
          <p:nvPr>
            <p:ph type="sldImg"/>
          </p:nvPr>
        </p:nvSpPr>
        <p:spPr bwMode="auto">
          <a:xfrm>
            <a:off x="1258888" y="720725"/>
            <a:ext cx="4797425" cy="3598863"/>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91907"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Rot="1" noChangeAspect="1" noChangeArrowheads="1" noTextEdit="1"/>
          </p:cNvSpPr>
          <p:nvPr>
            <p:ph type="sldImg"/>
          </p:nvPr>
        </p:nvSpPr>
        <p:spPr bwMode="auto">
          <a:xfrm>
            <a:off x="1258888" y="720725"/>
            <a:ext cx="4797425" cy="3598863"/>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96003"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Rot="1" noChangeAspect="1" noChangeArrowheads="1"/>
          </p:cNvSpPr>
          <p:nvPr>
            <p:ph type="sldImg"/>
          </p:nvPr>
        </p:nvSpPr>
        <p:spPr>
          <a:solidFill>
            <a:srgbClr val="FFFFFF"/>
          </a:solidFill>
          <a:ln/>
        </p:spPr>
      </p:sp>
      <p:sp>
        <p:nvSpPr>
          <p:cNvPr id="54274" name="Rectangle 2"/>
          <p:cNvSpPr>
            <a:spLocks noGrp="1" noChangeArrowheads="1"/>
          </p:cNvSpPr>
          <p:nvPr>
            <p:ph type="body" idx="1"/>
          </p:nvPr>
        </p:nvSpPr>
        <p:spPr>
          <a:ln/>
        </p:spPr>
        <p:txBody>
          <a:bodyPr/>
          <a:lstStyle/>
          <a:p>
            <a:pPr eaLnBrk="1" hangingPunct="1">
              <a:spcBef>
                <a:spcPts val="674"/>
              </a:spcBef>
              <a:tabLst>
                <a:tab pos="684684" algn="l"/>
                <a:tab pos="1369367" algn="l"/>
                <a:tab pos="2067476" algn="l"/>
                <a:tab pos="2752160" algn="l"/>
                <a:tab pos="3436844" algn="l"/>
                <a:tab pos="4121527" algn="l"/>
                <a:tab pos="4806211" algn="l"/>
                <a:tab pos="5504320" algn="l"/>
                <a:tab pos="6189003" algn="l"/>
                <a:tab pos="6873687" algn="l"/>
                <a:tab pos="7558371" algn="l"/>
                <a:tab pos="8243054" algn="l"/>
                <a:tab pos="8941163" algn="l"/>
                <a:tab pos="9625847" algn="l"/>
                <a:tab pos="10310531" algn="l"/>
                <a:tab pos="10995214" algn="l"/>
                <a:tab pos="11679898" algn="l"/>
                <a:tab pos="12378007" algn="l"/>
                <a:tab pos="13062690" algn="l"/>
                <a:tab pos="13747374" algn="l"/>
                <a:tab pos="684684" algn="l"/>
                <a:tab pos="1369367" algn="l"/>
                <a:tab pos="2067476" algn="l"/>
                <a:tab pos="2752160" algn="l"/>
                <a:tab pos="3436844" algn="l"/>
                <a:tab pos="4121527" algn="l"/>
                <a:tab pos="4806211" algn="l"/>
                <a:tab pos="5504320" algn="l"/>
                <a:tab pos="6189003" algn="l"/>
                <a:tab pos="6873687" algn="l"/>
                <a:tab pos="7558371" algn="l"/>
                <a:tab pos="8243054" algn="l"/>
              </a:tabLst>
              <a:defRPr/>
            </a:pPr>
            <a:endParaRPr lang="en-US" sz="1700" dirty="0">
              <a:solidFill>
                <a:srgbClr val="000000"/>
              </a:solidFill>
              <a:latin typeface="Times New Roman" charset="0"/>
              <a:cs typeface="Times New Roman" charset="0"/>
              <a:sym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noTextEdit="1"/>
          </p:cNvSpPr>
          <p:nvPr>
            <p:ph type="sldImg"/>
          </p:nvPr>
        </p:nvSpPr>
        <p:spPr bwMode="auto">
          <a:xfrm>
            <a:off x="1258888" y="720725"/>
            <a:ext cx="4797425" cy="3598863"/>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905219"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noTextEdit="1"/>
          </p:cNvSpPr>
          <p:nvPr>
            <p:ph type="sldImg"/>
          </p:nvPr>
        </p:nvSpPr>
        <p:spPr bwMode="auto">
          <a:xfrm>
            <a:off x="1258888" y="720725"/>
            <a:ext cx="4797425" cy="3598863"/>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906243"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noTextEdit="1"/>
          </p:cNvSpPr>
          <p:nvPr>
            <p:ph type="sldImg"/>
          </p:nvPr>
        </p:nvSpPr>
        <p:spPr bwMode="auto">
          <a:xfrm>
            <a:off x="1258888" y="720725"/>
            <a:ext cx="4797425" cy="3598863"/>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907267"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bwMode="auto">
          <a:xfrm>
            <a:off x="1258888" y="720725"/>
            <a:ext cx="4797425" cy="3598863"/>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910339"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bwMode="auto">
          <a:xfrm>
            <a:off x="1258888" y="720725"/>
            <a:ext cx="4797425" cy="3598863"/>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964611"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Rot="1" noChangeAspect="1" noChangeArrowheads="1" noTextEdit="1"/>
          </p:cNvSpPr>
          <p:nvPr>
            <p:ph type="sldImg"/>
          </p:nvPr>
        </p:nvSpPr>
        <p:spPr bwMode="auto">
          <a:xfrm>
            <a:off x="1258888" y="720725"/>
            <a:ext cx="4797425" cy="3598863"/>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962563"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6499"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5059" name="Rectangle 3"/>
          <p:cNvSpPr>
            <a:spLocks noGrp="1" noChangeArrowheads="1"/>
          </p:cNvSpPr>
          <p:nvPr>
            <p:ph type="body" idx="1"/>
          </p:nvPr>
        </p:nvSpPr>
        <p:spPr/>
        <p:txBody>
          <a:bodyPr/>
          <a:lstStyle/>
          <a:p>
            <a:pPr eaLnBrk="1" hangingPunct="1">
              <a:defRPr/>
            </a:pPr>
            <a:endParaRPr lang="en-US" dirty="0"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75" y="9119068"/>
            <a:ext cx="3170717" cy="480597"/>
          </a:xfrm>
          <a:prstGeom prst="rect">
            <a:avLst/>
          </a:prstGeom>
          <a:ln/>
        </p:spPr>
        <p:txBody>
          <a:bodyPr/>
          <a:lstStyle/>
          <a:p>
            <a:fld id="{F917A8DC-D366-E542-940C-7BF92E63FC88}" type="slidenum">
              <a:rPr lang="en-US"/>
              <a:pPr/>
              <a:t>13</a:t>
            </a:fld>
            <a:endParaRPr lang="en-US"/>
          </a:p>
        </p:txBody>
      </p:sp>
      <p:sp>
        <p:nvSpPr>
          <p:cNvPr id="582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82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3002" y="9119922"/>
            <a:ext cx="3170490" cy="479756"/>
          </a:xfrm>
          <a:prstGeom prst="rect">
            <a:avLst/>
          </a:prstGeom>
          <a:ln/>
        </p:spPr>
        <p:txBody>
          <a:bodyPr/>
          <a:lstStyle/>
          <a:p>
            <a:fld id="{9BF5B1FD-9496-DC44-9438-42B71366EEB4}" type="slidenum">
              <a:rPr lang="sv-SE"/>
              <a:pPr/>
              <a:t>122</a:t>
            </a:fld>
            <a:endParaRPr lang="sv-SE"/>
          </a:p>
        </p:txBody>
      </p:sp>
      <p:sp>
        <p:nvSpPr>
          <p:cNvPr id="664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64579" name="Rectangle 3"/>
          <p:cNvSpPr>
            <a:spLocks noGrp="1" noChangeArrowheads="1"/>
          </p:cNvSpPr>
          <p:nvPr>
            <p:ph type="body" idx="1"/>
          </p:nvPr>
        </p:nvSpPr>
        <p:spPr>
          <a:xfrm>
            <a:off x="731520" y="4559961"/>
            <a:ext cx="5852160" cy="4320845"/>
          </a:xfrm>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3002" y="9119922"/>
            <a:ext cx="3170490" cy="479756"/>
          </a:xfrm>
          <a:prstGeom prst="rect">
            <a:avLst/>
          </a:prstGeom>
          <a:ln/>
        </p:spPr>
        <p:txBody>
          <a:bodyPr/>
          <a:lstStyle/>
          <a:p>
            <a:fld id="{7D3502B7-2911-8740-A73D-3D53C9BF27B9}" type="slidenum">
              <a:rPr lang="sv-SE"/>
              <a:pPr/>
              <a:t>123</a:t>
            </a:fld>
            <a:endParaRPr lang="sv-SE"/>
          </a:p>
        </p:txBody>
      </p:sp>
      <p:sp>
        <p:nvSpPr>
          <p:cNvPr id="666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66627" name="Rectangle 3"/>
          <p:cNvSpPr>
            <a:spLocks noGrp="1" noChangeArrowheads="1"/>
          </p:cNvSpPr>
          <p:nvPr>
            <p:ph type="body" idx="1"/>
          </p:nvPr>
        </p:nvSpPr>
        <p:spPr>
          <a:xfrm>
            <a:off x="731520" y="4559961"/>
            <a:ext cx="5852160" cy="4320845"/>
          </a:xfrm>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ChangeArrowheads="1" noTextEdit="1"/>
          </p:cNvSpPr>
          <p:nvPr>
            <p:ph type="sldImg"/>
          </p:nvPr>
        </p:nvSpPr>
        <p:spPr>
          <a:xfrm>
            <a:off x="1258888" y="720725"/>
            <a:ext cx="4799012" cy="3598863"/>
          </a:xfrm>
          <a:solidFill>
            <a:srgbClr val="FFFFFF"/>
          </a:solidFill>
          <a:ln/>
          <a:extLst>
            <a:ext uri="{FAA26D3D-D897-4be2-8F04-BA451C77F1D7}">
              <ma14:placeholderFlag xmlns:ma14="http://schemas.microsoft.com/office/mac/drawingml/2011/main" val="1"/>
            </a:ext>
          </a:extLst>
        </p:spPr>
      </p:sp>
      <p:sp>
        <p:nvSpPr>
          <p:cNvPr id="951299" name="Rectangle 3"/>
          <p:cNvSpPr>
            <a:spLocks noGrp="1" noChangeArrowheads="1"/>
          </p:cNvSpPr>
          <p:nvPr>
            <p:ph type="body" idx="1"/>
          </p:nvPr>
        </p:nvSpPr>
        <p:spPr>
          <a:xfrm>
            <a:off x="974725" y="4559300"/>
            <a:ext cx="5365750" cy="4321175"/>
          </a:xfrm>
          <a:solidFill>
            <a:srgbClr val="FFFFFF"/>
          </a:solidFill>
          <a:ln>
            <a:solidFill>
              <a:srgbClr val="000000"/>
            </a:solidFill>
            <a:miter lim="800000"/>
            <a:headEnd/>
            <a:tailEnd/>
          </a:ln>
        </p:spPr>
        <p:txBody>
          <a:bodyPr lIns="90672" tIns="45336" rIns="90672" bIns="45336"/>
          <a:lstStyle/>
          <a:p>
            <a:pPr>
              <a:defRPr/>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bwMode="auto">
          <a:xfrm>
            <a:off x="1258888" y="720725"/>
            <a:ext cx="4797425" cy="3598863"/>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910339" name="Rectangle 3"/>
          <p:cNvSpPr>
            <a:spLocks noGrp="1" noChangeArrowheads="1"/>
          </p:cNvSpPr>
          <p:nvPr>
            <p:ph type="body" idx="1"/>
          </p:nvPr>
        </p:nvSpPr>
        <p:spPr bwMode="auto">
          <a:xfrm>
            <a:off x="731520" y="4560067"/>
            <a:ext cx="5852160" cy="432030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75" y="9119068"/>
            <a:ext cx="3170717" cy="480597"/>
          </a:xfrm>
          <a:prstGeom prst="rect">
            <a:avLst/>
          </a:prstGeom>
          <a:ln/>
        </p:spPr>
        <p:txBody>
          <a:bodyPr/>
          <a:lstStyle/>
          <a:p>
            <a:fld id="{FC1D6184-CDA9-4740-92D4-0255B4CF9BC9}" type="slidenum">
              <a:rPr lang="en-US"/>
              <a:pPr/>
              <a:t>27</a:t>
            </a:fld>
            <a:endParaRPr lang="en-US"/>
          </a:p>
        </p:txBody>
      </p:sp>
      <p:sp>
        <p:nvSpPr>
          <p:cNvPr id="584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75" y="9119068"/>
            <a:ext cx="3170717" cy="480597"/>
          </a:xfrm>
          <a:prstGeom prst="rect">
            <a:avLst/>
          </a:prstGeom>
          <a:ln/>
        </p:spPr>
        <p:txBody>
          <a:bodyPr/>
          <a:lstStyle/>
          <a:p>
            <a:fld id="{5BAAF0AD-60A5-4741-A5FA-2672306DCB05}" type="slidenum">
              <a:rPr lang="en-US"/>
              <a:pPr/>
              <a:t>28</a:t>
            </a:fld>
            <a:endParaRPr lang="en-US"/>
          </a:p>
        </p:txBody>
      </p:sp>
      <p:sp>
        <p:nvSpPr>
          <p:cNvPr id="572418" name="Rectangle 2"/>
          <p:cNvSpPr>
            <a:spLocks noGrp="1" noRot="1" noChangeAspect="1" noChangeArrowheads="1" noTextEdit="1"/>
          </p:cNvSpPr>
          <p:nvPr>
            <p:ph type="sldImg"/>
          </p:nvPr>
        </p:nvSpPr>
        <p:spPr>
          <a:xfrm>
            <a:off x="1258888" y="720725"/>
            <a:ext cx="4802187" cy="3600450"/>
          </a:xfrm>
          <a:ln/>
          <a:extLst>
            <a:ext uri="{FAA26D3D-D897-4be2-8F04-BA451C77F1D7}">
              <ma14:placeholderFlag xmlns:ma14="http://schemas.microsoft.com/office/mac/drawingml/2011/main" val="1"/>
            </a:ext>
          </a:extLst>
        </p:spPr>
      </p:sp>
      <p:sp>
        <p:nvSpPr>
          <p:cNvPr id="572419" name="Rectangle 3"/>
          <p:cNvSpPr>
            <a:spLocks noGrp="1" noChangeArrowheads="1"/>
          </p:cNvSpPr>
          <p:nvPr>
            <p:ph type="body" idx="1"/>
          </p:nvPr>
        </p:nvSpPr>
        <p:spPr>
          <a:xfrm>
            <a:off x="975475" y="4561838"/>
            <a:ext cx="5364252" cy="4319234"/>
          </a:xfrm>
        </p:spPr>
        <p:txBody>
          <a:bodyPr lIns="91434" tIns="45717" rIns="91434" bIns="45717"/>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75" y="9119068"/>
            <a:ext cx="3170717" cy="480597"/>
          </a:xfrm>
          <a:prstGeom prst="rect">
            <a:avLst/>
          </a:prstGeom>
          <a:ln/>
        </p:spPr>
        <p:txBody>
          <a:bodyPr/>
          <a:lstStyle/>
          <a:p>
            <a:fld id="{9F0187EB-337B-1349-ABD7-14E10FC94596}" type="slidenum">
              <a:rPr lang="en-US"/>
              <a:pPr/>
              <a:t>49</a:t>
            </a:fld>
            <a:endParaRPr lang="en-US"/>
          </a:p>
        </p:txBody>
      </p:sp>
      <p:sp>
        <p:nvSpPr>
          <p:cNvPr id="601090" name="Rectangle 2"/>
          <p:cNvSpPr>
            <a:spLocks noGrp="1" noRot="1" noChangeAspect="1" noChangeArrowheads="1" noTextEdit="1"/>
          </p:cNvSpPr>
          <p:nvPr>
            <p:ph type="sldImg"/>
          </p:nvPr>
        </p:nvSpPr>
        <p:spPr>
          <a:xfrm>
            <a:off x="1258888" y="720725"/>
            <a:ext cx="4802187" cy="3600450"/>
          </a:xfrm>
          <a:ln/>
          <a:extLst>
            <a:ext uri="{FAA26D3D-D897-4be2-8F04-BA451C77F1D7}">
              <ma14:placeholderFlag xmlns:ma14="http://schemas.microsoft.com/office/mac/drawingml/2011/main" val="1"/>
            </a:ext>
          </a:extLst>
        </p:spPr>
      </p:sp>
      <p:sp>
        <p:nvSpPr>
          <p:cNvPr id="601091" name="Rectangle 3"/>
          <p:cNvSpPr>
            <a:spLocks noGrp="1" noChangeArrowheads="1"/>
          </p:cNvSpPr>
          <p:nvPr>
            <p:ph type="body" idx="1"/>
          </p:nvPr>
        </p:nvSpPr>
        <p:spPr>
          <a:xfrm>
            <a:off x="975475" y="4561838"/>
            <a:ext cx="5364252" cy="4319234"/>
          </a:xfrm>
        </p:spPr>
        <p:txBody>
          <a:bodyPr lIns="91434" tIns="45717" rIns="91434" bIns="45717"/>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75" y="9119068"/>
            <a:ext cx="3170717" cy="480597"/>
          </a:xfrm>
          <a:prstGeom prst="rect">
            <a:avLst/>
          </a:prstGeom>
          <a:ln/>
        </p:spPr>
        <p:txBody>
          <a:bodyPr/>
          <a:lstStyle/>
          <a:p>
            <a:fld id="{05E44AB2-7BBF-B349-83AF-502CFACD07A0}" type="slidenum">
              <a:rPr lang="en-US"/>
              <a:pPr/>
              <a:t>50</a:t>
            </a:fld>
            <a:endParaRPr lang="en-US"/>
          </a:p>
        </p:txBody>
      </p:sp>
      <p:sp>
        <p:nvSpPr>
          <p:cNvPr id="603138" name="Rectangle 2"/>
          <p:cNvSpPr>
            <a:spLocks noGrp="1" noRot="1" noChangeAspect="1" noChangeArrowheads="1" noTextEdit="1"/>
          </p:cNvSpPr>
          <p:nvPr>
            <p:ph type="sldImg"/>
          </p:nvPr>
        </p:nvSpPr>
        <p:spPr>
          <a:xfrm>
            <a:off x="1258888" y="720725"/>
            <a:ext cx="4802187" cy="3600450"/>
          </a:xfrm>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a:xfrm>
            <a:off x="975475" y="4561838"/>
            <a:ext cx="5364252" cy="4319234"/>
          </a:xfrm>
        </p:spPr>
        <p:txBody>
          <a:bodyPr lIns="91434" tIns="45717" rIns="91434" bIns="45717"/>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75" y="9119068"/>
            <a:ext cx="3170717" cy="480597"/>
          </a:xfrm>
          <a:prstGeom prst="rect">
            <a:avLst/>
          </a:prstGeom>
          <a:ln/>
        </p:spPr>
        <p:txBody>
          <a:bodyPr/>
          <a:lstStyle/>
          <a:p>
            <a:fld id="{05E44AB2-7BBF-B349-83AF-502CFACD07A0}" type="slidenum">
              <a:rPr lang="en-US"/>
              <a:pPr/>
              <a:t>51</a:t>
            </a:fld>
            <a:endParaRPr lang="en-US"/>
          </a:p>
        </p:txBody>
      </p:sp>
      <p:sp>
        <p:nvSpPr>
          <p:cNvPr id="603138" name="Rectangle 2"/>
          <p:cNvSpPr>
            <a:spLocks noGrp="1" noRot="1" noChangeAspect="1" noChangeArrowheads="1" noTextEdit="1"/>
          </p:cNvSpPr>
          <p:nvPr>
            <p:ph type="sldImg"/>
          </p:nvPr>
        </p:nvSpPr>
        <p:spPr>
          <a:xfrm>
            <a:off x="1258888" y="720725"/>
            <a:ext cx="4802187" cy="3600450"/>
          </a:xfrm>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a:xfrm>
            <a:off x="975475" y="4561838"/>
            <a:ext cx="5364252" cy="4319234"/>
          </a:xfrm>
        </p:spPr>
        <p:txBody>
          <a:bodyPr lIns="91434" tIns="45717" rIns="91434" bIns="45717"/>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4007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400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3"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745410" y="1219200"/>
            <a:ext cx="7702638"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0" y="2488645"/>
            <a:ext cx="7702638"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0" y="3549155"/>
            <a:ext cx="7702638"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9331598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85827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727" y="1515814"/>
            <a:ext cx="7965281" cy="598289"/>
          </a:xfrm>
          <a:prstGeom prst="rect">
            <a:avLst/>
          </a:prstGeom>
        </p:spPr>
        <p:txBody>
          <a:bodyPr lIns="64291" tIns="32146" rIns="64291" bIns="32146"/>
          <a:lstStyle/>
          <a:p>
            <a:r>
              <a:rPr lang="sv-SE"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Tree>
    <p:extLst>
      <p:ext uri="{BB962C8B-B14F-4D97-AF65-F5344CB8AC3E}">
        <p14:creationId xmlns:p14="http://schemas.microsoft.com/office/powerpoint/2010/main" val="3382958317"/>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Box 3"/>
          <p:cNvSpPr txBox="1">
            <a:spLocks noGrp="1" noChangeArrowheads="1"/>
          </p:cNvSpPr>
          <p:nvPr>
            <p:ph type="sldNum" sz="quarter" idx="10"/>
          </p:nvPr>
        </p:nvSpPr>
        <p:spPr>
          <a:xfrm>
            <a:off x="341313" y="6573838"/>
            <a:ext cx="255587" cy="266700"/>
          </a:xfrm>
          <a:prstGeom prst="rect">
            <a:avLst/>
          </a:prstGeom>
          <a:ln/>
        </p:spPr>
        <p:txBody>
          <a:bodyPr/>
          <a:lstStyle>
            <a:lvl1pPr>
              <a:defRPr/>
            </a:lvl1pPr>
          </a:lstStyle>
          <a:p>
            <a:pPr>
              <a:defRPr/>
            </a:pPr>
            <a:fld id="{8D4634AF-4EBE-F640-9D11-E528940D5185}" type="slidenum">
              <a:rPr lang="en-US"/>
              <a:pPr>
                <a:defRPr/>
              </a:pPr>
              <a:t>‹#›</a:t>
            </a:fld>
            <a:endParaRPr lang="en-US"/>
          </a:p>
        </p:txBody>
      </p:sp>
    </p:spTree>
    <p:extLst>
      <p:ext uri="{BB962C8B-B14F-4D97-AF65-F5344CB8AC3E}">
        <p14:creationId xmlns:p14="http://schemas.microsoft.com/office/powerpoint/2010/main" val="3404919337"/>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685800"/>
          </a:xfrm>
          <a:prstGeom prst="rect">
            <a:avLst/>
          </a:prstGeom>
        </p:spPr>
        <p:txBody>
          <a:bodyPr/>
          <a:lstStyle/>
          <a:p>
            <a:r>
              <a:rPr lang="sv-SE" smtClean="0"/>
              <a:t>Click to edit Master title style</a:t>
            </a:r>
            <a:endParaRPr lang="en-US"/>
          </a:p>
        </p:txBody>
      </p:sp>
      <p:sp>
        <p:nvSpPr>
          <p:cNvPr id="3" name="Text Placeholder 2"/>
          <p:cNvSpPr>
            <a:spLocks noGrp="1"/>
          </p:cNvSpPr>
          <p:nvPr>
            <p:ph type="body" sz="half" idx="1"/>
          </p:nvPr>
        </p:nvSpPr>
        <p:spPr>
          <a:xfrm>
            <a:off x="685800" y="1600200"/>
            <a:ext cx="3815862" cy="4495800"/>
          </a:xfrm>
          <a:prstGeom prst="rect">
            <a:avLst/>
          </a:prstGeo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2338" y="1600200"/>
            <a:ext cx="3815862" cy="4495800"/>
          </a:xfrm>
          <a:prstGeom prst="rect">
            <a:avLst/>
          </a:prstGeo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Tree>
    <p:extLst>
      <p:ext uri="{BB962C8B-B14F-4D97-AF65-F5344CB8AC3E}">
        <p14:creationId xmlns:p14="http://schemas.microsoft.com/office/powerpoint/2010/main" val="2111228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xfrm>
            <a:off x="341313" y="6573838"/>
            <a:ext cx="255587" cy="266700"/>
          </a:xfrm>
          <a:prstGeom prst="rect">
            <a:avLst/>
          </a:prstGeom>
          <a:ln/>
        </p:spPr>
        <p:txBody>
          <a:bodyPr/>
          <a:lstStyle>
            <a:lvl1pPr>
              <a:defRPr/>
            </a:lvl1pPr>
          </a:lstStyle>
          <a:p>
            <a:pPr>
              <a:defRPr/>
            </a:pPr>
            <a:fld id="{FF149C16-A762-F949-912F-0D2C3D6DE273}" type="slidenum">
              <a:rPr lang="en-US"/>
              <a:pPr>
                <a:defRPr/>
              </a:pPr>
              <a:t>‹#›</a:t>
            </a:fld>
            <a:endParaRPr lang="en-US"/>
          </a:p>
        </p:txBody>
      </p:sp>
    </p:spTree>
    <p:extLst>
      <p:ext uri="{BB962C8B-B14F-4D97-AF65-F5344CB8AC3E}">
        <p14:creationId xmlns:p14="http://schemas.microsoft.com/office/powerpoint/2010/main" val="42708206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3"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570920"/>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0"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sv-SE" dirty="0"/>
          </a:p>
        </p:txBody>
      </p:sp>
    </p:spTree>
    <p:extLst>
      <p:ext uri="{BB962C8B-B14F-4D97-AF65-F5344CB8AC3E}">
        <p14:creationId xmlns:p14="http://schemas.microsoft.com/office/powerpoint/2010/main" val="42212709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0"/>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2"/>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8469454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0"/>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2"/>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sv-SE" dirty="0"/>
          </a:p>
        </p:txBody>
      </p:sp>
      <p:sp>
        <p:nvSpPr>
          <p:cNvPr id="12" name="Text Placeholder 7"/>
          <p:cNvSpPr>
            <a:spLocks noGrp="1"/>
          </p:cNvSpPr>
          <p:nvPr>
            <p:ph type="body" sz="quarter" idx="15"/>
          </p:nvPr>
        </p:nvSpPr>
        <p:spPr>
          <a:xfrm>
            <a:off x="4678200" y="1556792"/>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sv-SE" dirty="0"/>
          </a:p>
        </p:txBody>
      </p:sp>
    </p:spTree>
    <p:extLst>
      <p:ext uri="{BB962C8B-B14F-4D97-AF65-F5344CB8AC3E}">
        <p14:creationId xmlns:p14="http://schemas.microsoft.com/office/powerpoint/2010/main" val="421880764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0"/>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11898440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3"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803400" y="66976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0"/>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0"/>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0"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0445649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0"/>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0"/>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7"/>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sv-SE" dirty="0"/>
          </a:p>
        </p:txBody>
      </p:sp>
    </p:spTree>
    <p:extLst>
      <p:ext uri="{BB962C8B-B14F-4D97-AF65-F5344CB8AC3E}">
        <p14:creationId xmlns:p14="http://schemas.microsoft.com/office/powerpoint/2010/main" val="422107376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0"/>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0"/>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6107159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0"/>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0"/>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831901838"/>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31850" y="6591300"/>
            <a:ext cx="3408363" cy="252413"/>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baseline="0" dirty="0" err="1" smtClean="0">
                <a:solidFill>
                  <a:schemeClr val="bg1"/>
                </a:solidFill>
                <a:latin typeface="Calibri" charset="0"/>
              </a:rPr>
              <a:t>Advanced</a:t>
            </a:r>
            <a:r>
              <a:rPr lang="sv-SE" sz="1100" baseline="0" dirty="0" smtClean="0">
                <a:solidFill>
                  <a:schemeClr val="bg1"/>
                </a:solidFill>
                <a:latin typeface="Calibri" charset="0"/>
              </a:rPr>
              <a:t> Test Automation </a:t>
            </a:r>
            <a:r>
              <a:rPr lang="sv-SE" sz="1100" baseline="0" dirty="0" err="1" smtClean="0">
                <a:solidFill>
                  <a:schemeClr val="bg1"/>
                </a:solidFill>
                <a:latin typeface="Calibri" charset="0"/>
              </a:rPr>
              <a:t>with</a:t>
            </a:r>
            <a:r>
              <a:rPr lang="sv-SE" sz="1100" baseline="0" dirty="0" smtClean="0">
                <a:solidFill>
                  <a:schemeClr val="bg1"/>
                </a:solidFill>
                <a:latin typeface="Calibri" charset="0"/>
              </a:rPr>
              <a:t> </a:t>
            </a:r>
            <a:r>
              <a:rPr lang="sv-SE" sz="1100" baseline="0" dirty="0" err="1" smtClean="0">
                <a:solidFill>
                  <a:schemeClr val="bg1"/>
                </a:solidFill>
                <a:latin typeface="Calibri" charset="0"/>
              </a:rPr>
              <a:t>Groovy</a:t>
            </a:r>
            <a:endParaRPr lang="sv-SE" sz="1100" baseline="0" dirty="0" smtClean="0">
              <a:solidFill>
                <a:schemeClr val="bg1"/>
              </a:solidFill>
              <a:latin typeface="Calibri" charset="0"/>
            </a:endParaRPr>
          </a:p>
          <a:p>
            <a:pPr eaLnBrk="1" hangingPunct="1">
              <a:lnSpc>
                <a:spcPct val="90000"/>
              </a:lnSpc>
              <a:spcBef>
                <a:spcPct val="20000"/>
              </a:spcBef>
              <a:buFont typeface="Arial" charset="0"/>
              <a:buNone/>
              <a:defRPr/>
            </a:pPr>
            <a:endParaRPr lang="sv-SE" sz="1100" dirty="0" smtClean="0">
              <a:solidFill>
                <a:schemeClr val="bg1"/>
              </a:solidFill>
              <a:latin typeface="Calibri" charset="0"/>
            </a:endParaRPr>
          </a:p>
        </p:txBody>
      </p:sp>
      <p:sp>
        <p:nvSpPr>
          <p:cNvPr id="7" name="Subtitle 2"/>
          <p:cNvSpPr txBox="1">
            <a:spLocks/>
          </p:cNvSpPr>
          <p:nvPr/>
        </p:nvSpPr>
        <p:spPr>
          <a:xfrm>
            <a:off x="5480050" y="6591300"/>
            <a:ext cx="3408363" cy="252413"/>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2015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0" y="6605588"/>
            <a:ext cx="431800" cy="252412"/>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5AAC291A-A8A8-6F49-A816-96B95B568C6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Lst>
  <p:hf hdr="0" ftr="0" dt="0"/>
  <p:txStyles>
    <p:titleStyle>
      <a:lvl1pPr algn="l" defTabSz="457200" rtl="0" eaLnBrk="0" fontAlgn="base" hangingPunct="0">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0" fontAlgn="base" hangingPunct="0">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0" fontAlgn="base" hangingPunct="0">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0" fontAlgn="base" hangingPunct="0">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0" fontAlgn="base" hangingPunct="0">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7.png"/></Relationships>
</file>

<file path=ppt/slides/_rels/slide10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hyperlink" Target="http://www.qualitytree.com/" TargetMode="External"/><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localhost:912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e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e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e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9123/PetClinic.RestApiTests.GetOwner"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9.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0.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5.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9123/PetClinic.RestApiTests.GetOwner" TargetMode="External"/></Relationships>
</file>

<file path=ppt/slides/_rels/slide142.xml.rels><?xml version="1.0" encoding="UTF-8" standalone="yes"?>
<Relationships xmlns="http://schemas.openxmlformats.org/package/2006/relationships"><Relationship Id="rId3" Type="http://schemas.openxmlformats.org/officeDocument/2006/relationships/hyperlink" Target="http://groovy.codehaus.org/" TargetMode="External"/><Relationship Id="rId4" Type="http://schemas.openxmlformats.org/officeDocument/2006/relationships/hyperlink" Target="http://groovy.codehaus.org/Eclipse+Plugin" TargetMode="External"/><Relationship Id="rId5" Type="http://schemas.openxmlformats.org/officeDocument/2006/relationships/hyperlink" Target="https://code.google.com/p/spock/" TargetMode="External"/><Relationship Id="rId6" Type="http://schemas.openxmlformats.org/officeDocument/2006/relationships/hyperlink" Target="http://www.fitnesse.org/" TargetMode="External"/><Relationship Id="rId7" Type="http://schemas.openxmlformats.org/officeDocument/2006/relationships/hyperlink" Target="http://www.gebish.org/" TargetMode="External"/><Relationship Id="rId1" Type="http://schemas.openxmlformats.org/officeDocument/2006/relationships/slideLayout" Target="../slideLayouts/slideLayout3.xml"/><Relationship Id="rId2" Type="http://schemas.openxmlformats.org/officeDocument/2006/relationships/hyperlink" Target="http://junit.org/"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17.w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junit.sourceforge.net/javadoc/org/junit/Assert.html" TargetMode="Externa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3.xml"/><Relationship Id="rId3" Type="http://schemas.openxmlformats.org/officeDocument/2006/relationships/image" Target="../media/image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746125" y="1219200"/>
            <a:ext cx="7702550" cy="127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sz="4000" dirty="0"/>
              <a:t>Advanced Test Automation with Groovy</a:t>
            </a:r>
          </a:p>
        </p:txBody>
      </p:sp>
      <p:graphicFrame>
        <p:nvGraphicFramePr>
          <p:cNvPr id="6" name="Table 5"/>
          <p:cNvGraphicFramePr>
            <a:graphicFrameLocks noGrp="1"/>
          </p:cNvGraphicFramePr>
          <p:nvPr>
            <p:extLst>
              <p:ext uri="{D42A27DB-BD31-4B8C-83A1-F6EECF244321}">
                <p14:modId xmlns:p14="http://schemas.microsoft.com/office/powerpoint/2010/main" val="1265912028"/>
              </p:ext>
            </p:extLst>
          </p:nvPr>
        </p:nvGraphicFramePr>
        <p:xfrm>
          <a:off x="1835696" y="3356992"/>
          <a:ext cx="5464494" cy="868680"/>
        </p:xfrm>
        <a:graphic>
          <a:graphicData uri="http://schemas.openxmlformats.org/drawingml/2006/table">
            <a:tbl>
              <a:tblPr firstRow="1" bandRow="1">
                <a:tableStyleId>{2D5ABB26-0587-4C30-8999-92F81FD0307C}</a:tableStyleId>
              </a:tblPr>
              <a:tblGrid>
                <a:gridCol w="1347170"/>
                <a:gridCol w="2893188"/>
                <a:gridCol w="1224136"/>
              </a:tblGrid>
              <a:tr h="133046">
                <a:tc>
                  <a:txBody>
                    <a:bodyPr/>
                    <a:lstStyle/>
                    <a:p>
                      <a:r>
                        <a:rPr lang="sv-SE" sz="1300" spc="0" dirty="0" smtClean="0"/>
                        <a:t>Björn Beskow </a:t>
                      </a:r>
                      <a:endParaRPr lang="en-US" sz="1300" spc="0" dirty="0"/>
                    </a:p>
                  </a:txBody>
                  <a:tcPr/>
                </a:tc>
                <a:tc>
                  <a:txBody>
                    <a:bodyPr/>
                    <a:lstStyle/>
                    <a:p>
                      <a:pPr>
                        <a:defRPr/>
                      </a:pPr>
                      <a:r>
                        <a:rPr lang="sv-SE" sz="1300" kern="1200" spc="0" dirty="0" err="1" smtClean="0">
                          <a:solidFill>
                            <a:schemeClr val="tx1"/>
                          </a:solidFill>
                          <a:latin typeface="+mn-lt"/>
                          <a:ea typeface="+mn-ea"/>
                          <a:cs typeface="+mn-cs"/>
                        </a:rPr>
                        <a:t>bjorn.beskow</a:t>
                      </a:r>
                      <a:r>
                        <a:rPr lang="sv-SE" sz="1300" spc="0" dirty="0" err="1" smtClean="0"/>
                        <a:t>@callistaenterprise.se</a:t>
                      </a:r>
                      <a:endParaRPr lang="en-US" sz="1300" spc="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300" spc="0" dirty="0" smtClean="0"/>
                        <a:t>2014-01-29</a:t>
                      </a:r>
                      <a:endParaRPr lang="en-US" sz="1300" spc="0" dirty="0"/>
                    </a:p>
                  </a:txBody>
                  <a:tcPr/>
                </a:tc>
              </a:tr>
              <a:tr h="146758">
                <a:tc>
                  <a:txBody>
                    <a:bodyPr/>
                    <a:lstStyle/>
                    <a:p>
                      <a:r>
                        <a:rPr lang="sv-SE" sz="1300" spc="0" dirty="0" smtClean="0"/>
                        <a:t>Magnus Ekstrand</a:t>
                      </a:r>
                      <a:endParaRPr lang="en-US" sz="1300" spc="0" dirty="0"/>
                    </a:p>
                  </a:txBody>
                  <a:tcPr/>
                </a:tc>
                <a:tc>
                  <a:txBody>
                    <a:bodyPr/>
                    <a:lstStyle/>
                    <a:p>
                      <a:r>
                        <a:rPr lang="sv-SE" sz="1300" spc="0" dirty="0" err="1" smtClean="0"/>
                        <a:t>magnus.ekstrand@callistaenterprise.se</a:t>
                      </a:r>
                      <a:endParaRPr lang="en-US" sz="1300" spc="0" dirty="0"/>
                    </a:p>
                  </a:txBody>
                  <a:tcPr/>
                </a:tc>
                <a:tc>
                  <a:txBody>
                    <a:bodyPr/>
                    <a:lstStyle/>
                    <a:p>
                      <a:endParaRPr lang="en-US" sz="1300" spc="0" dirty="0"/>
                    </a:p>
                  </a:txBody>
                  <a:tcPr/>
                </a:tc>
              </a:tr>
              <a:tr h="232478">
                <a:tc>
                  <a:txBody>
                    <a:bodyPr/>
                    <a:lstStyle/>
                    <a:p>
                      <a:r>
                        <a:rPr lang="sv-SE" sz="1300" spc="0" dirty="0" smtClean="0"/>
                        <a:t>Peter </a:t>
                      </a:r>
                      <a:r>
                        <a:rPr lang="sv-SE" sz="1300" spc="0" dirty="0" err="1" smtClean="0"/>
                        <a:t>Merikan</a:t>
                      </a:r>
                      <a:endParaRPr lang="en-US" sz="1300" spc="0" dirty="0"/>
                    </a:p>
                  </a:txBody>
                  <a:tcPr/>
                </a:tc>
                <a:tc>
                  <a:txBody>
                    <a:bodyPr/>
                    <a:lstStyle/>
                    <a:p>
                      <a:r>
                        <a:rPr lang="sv-SE" sz="1300" spc="0" dirty="0" err="1" smtClean="0"/>
                        <a:t>peter.merikan@callistaenterprise.se</a:t>
                      </a:r>
                      <a:endParaRPr lang="en-US" sz="1300" spc="0" dirty="0"/>
                    </a:p>
                  </a:txBody>
                  <a:tcPr/>
                </a:tc>
                <a:tc>
                  <a:txBody>
                    <a:bodyPr/>
                    <a:lstStyle/>
                    <a:p>
                      <a:endParaRPr lang="en-US" sz="1300" spc="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ctrTitle"/>
          </p:nvPr>
        </p:nvSpPr>
        <p:spPr/>
        <p:txBody>
          <a:bodyPr/>
          <a:lstStyle/>
          <a:p>
            <a:r>
              <a:rPr lang="en-US"/>
              <a:t>About Tests …</a:t>
            </a:r>
          </a:p>
        </p:txBody>
      </p:sp>
      <p:sp>
        <p:nvSpPr>
          <p:cNvPr id="451587" name="Rectangle 3"/>
          <p:cNvSpPr>
            <a:spLocks noGrp="1" noChangeArrowheads="1"/>
          </p:cNvSpPr>
          <p:nvPr>
            <p:ph type="body" sz="quarter" idx="13"/>
          </p:nvPr>
        </p:nvSpPr>
        <p:spPr/>
        <p:txBody>
          <a:bodyPr/>
          <a:lstStyle/>
          <a:p>
            <a:r>
              <a:rPr lang="en-US" dirty="0"/>
              <a:t>Everybody knows they should, but few actually do</a:t>
            </a:r>
          </a:p>
          <a:p>
            <a:r>
              <a:rPr lang="en-US" dirty="0"/>
              <a:t>“Why isn’t this tested before”?</a:t>
            </a:r>
          </a:p>
          <a:p>
            <a:pPr lvl="1"/>
            <a:r>
              <a:rPr lang="en-US" dirty="0"/>
              <a:t>Because it has been too expensive, difficult, cumbersome to test</a:t>
            </a:r>
          </a:p>
          <a:p>
            <a:pPr lvl="1"/>
            <a:r>
              <a:rPr lang="en-US" dirty="0"/>
              <a:t>Because we have been too </a:t>
            </a:r>
            <a:r>
              <a:rPr lang="en-US" dirty="0" smtClean="0"/>
              <a:t>busy</a:t>
            </a:r>
            <a:endParaRPr lang="en-US" dirty="0"/>
          </a:p>
        </p:txBody>
      </p:sp>
      <p:graphicFrame>
        <p:nvGraphicFramePr>
          <p:cNvPr id="451588" name="Object 4"/>
          <p:cNvGraphicFramePr>
            <a:graphicFrameLocks noChangeAspect="1"/>
          </p:cNvGraphicFramePr>
          <p:nvPr/>
        </p:nvGraphicFramePr>
        <p:xfrm>
          <a:off x="6019801" y="3505200"/>
          <a:ext cx="1545981" cy="2717800"/>
        </p:xfrm>
        <a:graphic>
          <a:graphicData uri="http://schemas.openxmlformats.org/presentationml/2006/ole">
            <mc:AlternateContent xmlns:mc="http://schemas.openxmlformats.org/markup-compatibility/2006">
              <mc:Choice xmlns:v="urn:schemas-microsoft-com:vml" Requires="v">
                <p:oleObj spid="_x0000_s57409" name="Image" r:id="rId3" imgW="8704762" imgH="15308812" progId="PSP5.Image">
                  <p:embed/>
                </p:oleObj>
              </mc:Choice>
              <mc:Fallback>
                <p:oleObj name="Image" r:id="rId3" imgW="8704762" imgH="15308812" progId="PSP5.Imag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1" y="3505200"/>
                        <a:ext cx="1545981" cy="271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20584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ctrTitle"/>
          </p:nvPr>
        </p:nvSpPr>
        <p:spPr/>
        <p:txBody>
          <a:bodyPr/>
          <a:lstStyle/>
          <a:p>
            <a:r>
              <a:rPr lang="en-US"/>
              <a:t>Acceptance Tests</a:t>
            </a:r>
          </a:p>
        </p:txBody>
      </p:sp>
      <p:sp>
        <p:nvSpPr>
          <p:cNvPr id="858115" name="Rectangle 3"/>
          <p:cNvSpPr>
            <a:spLocks noGrp="1" noChangeArrowheads="1"/>
          </p:cNvSpPr>
          <p:nvPr>
            <p:ph type="body" sz="quarter" idx="13"/>
          </p:nvPr>
        </p:nvSpPr>
        <p:spPr/>
        <p:txBody>
          <a:bodyPr/>
          <a:lstStyle/>
          <a:p>
            <a:r>
              <a:rPr lang="en-US"/>
              <a:t>Tests a system or part of a system from the outside, in terms of observable behavior</a:t>
            </a:r>
          </a:p>
          <a:p>
            <a:r>
              <a:rPr lang="en-US"/>
              <a:t>Typically structured around a comprehensible chunk of system functionality</a:t>
            </a:r>
          </a:p>
          <a:p>
            <a:r>
              <a:rPr lang="en-US"/>
              <a:t>Ideally written by the customer</a:t>
            </a:r>
          </a:p>
          <a:p>
            <a:r>
              <a:rPr lang="en-US"/>
              <a:t>Either written in terms of User Interface actions, or in terms of “words” and “facts”</a:t>
            </a:r>
          </a:p>
          <a:p>
            <a:r>
              <a:rPr lang="en-US"/>
              <a:t>Ideally run near 100% correct at the end of a release/project </a:t>
            </a:r>
          </a:p>
        </p:txBody>
      </p:sp>
      <p:sp>
        <p:nvSpPr>
          <p:cNvPr id="858116" name="AutoShape 4"/>
          <p:cNvSpPr>
            <a:spLocks noChangeArrowheads="1"/>
          </p:cNvSpPr>
          <p:nvPr/>
        </p:nvSpPr>
        <p:spPr bwMode="auto">
          <a:xfrm>
            <a:off x="8178312" y="4737101"/>
            <a:ext cx="552450" cy="676275"/>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sv-SE" sz="1800">
              <a:solidFill>
                <a:schemeClr val="tx2"/>
              </a:solidFill>
              <a:latin typeface="Times New Roman" charset="0"/>
            </a:endParaRPr>
          </a:p>
        </p:txBody>
      </p:sp>
    </p:spTree>
    <p:extLst>
      <p:ext uri="{BB962C8B-B14F-4D97-AF65-F5344CB8AC3E}">
        <p14:creationId xmlns:p14="http://schemas.microsoft.com/office/powerpoint/2010/main" val="211544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8" name="Rectangle 4"/>
          <p:cNvSpPr>
            <a:spLocks noGrp="1" noChangeArrowheads="1"/>
          </p:cNvSpPr>
          <p:nvPr>
            <p:ph type="body" idx="1"/>
          </p:nvPr>
        </p:nvSpPr>
        <p:spPr>
          <a:xfrm>
            <a:off x="476622" y="2080617"/>
            <a:ext cx="7920633" cy="3018234"/>
          </a:xfrm>
        </p:spPr>
        <p:txBody>
          <a:bodyPr lIns="26788" tIns="26788" rIns="2539" bIns="26788"/>
          <a:lstStyle/>
          <a:p>
            <a:pPr marL="408519" indent="-342665" eaLnBrk="1" hangingPunct="1">
              <a:lnSpc>
                <a:spcPct val="80000"/>
              </a:lnSpc>
              <a:buNone/>
              <a:defRPr/>
            </a:pPr>
            <a:r>
              <a:rPr lang="en-US" sz="4400"/>
              <a:t>Business people wants to express the required </a:t>
            </a:r>
            <a:r>
              <a:rPr lang="en-US" sz="4400">
                <a:latin typeface="Calibri Bold" charset="0"/>
                <a:cs typeface="Calibri Bold" charset="0"/>
                <a:sym typeface="Calibri Bold" charset="0"/>
              </a:rPr>
              <a:t>behaviour</a:t>
            </a:r>
            <a:r>
              <a:rPr lang="en-US" sz="4400"/>
              <a:t>, not necessarily write tests</a:t>
            </a:r>
          </a:p>
        </p:txBody>
      </p:sp>
      <p:pic>
        <p:nvPicPr>
          <p:cNvPr id="30723" name="Picture 5"/>
          <p:cNvPicPr>
            <a:picLocks noChangeArrowheads="1"/>
          </p:cNvPicPr>
          <p:nvPr/>
        </p:nvPicPr>
        <p:blipFill>
          <a:blip r:embed="rId2">
            <a:extLst>
              <a:ext uri="{28A0092B-C50C-407E-A947-70E740481C1C}">
                <a14:useLocalDpi xmlns:a14="http://schemas.microsoft.com/office/drawing/2010/main" val="0"/>
              </a:ext>
            </a:extLst>
          </a:blip>
          <a:srcRect r="40947"/>
          <a:stretch>
            <a:fillRect/>
          </a:stretch>
        </p:blipFill>
        <p:spPr bwMode="auto">
          <a:xfrm>
            <a:off x="6516440" y="3788420"/>
            <a:ext cx="2024807" cy="2153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560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Grp="1" noChangeArrowheads="1"/>
          </p:cNvSpPr>
          <p:nvPr>
            <p:ph type="body" idx="1"/>
          </p:nvPr>
        </p:nvSpPr>
        <p:spPr>
          <a:xfrm>
            <a:off x="395139" y="1268016"/>
            <a:ext cx="8506644" cy="1902023"/>
          </a:xfrm>
        </p:spPr>
        <p:txBody>
          <a:bodyPr lIns="26788" tIns="26788" rIns="2539" bIns="26788"/>
          <a:lstStyle/>
          <a:p>
            <a:pPr marL="408519" indent="-342665" algn="ctr" eaLnBrk="1" hangingPunct="1">
              <a:lnSpc>
                <a:spcPct val="80000"/>
              </a:lnSpc>
              <a:buNone/>
              <a:defRPr/>
            </a:pPr>
            <a:r>
              <a:rPr lang="en-US" sz="4800" dirty="0"/>
              <a:t>State required </a:t>
            </a:r>
            <a:r>
              <a:rPr lang="en-US" sz="4800" dirty="0" err="1"/>
              <a:t>behaviour</a:t>
            </a:r>
            <a:r>
              <a:rPr lang="en-US" sz="4800" dirty="0"/>
              <a:t> in a precise enough way, using the </a:t>
            </a:r>
            <a:r>
              <a:rPr lang="en-US" sz="4800" b="1" i="1" dirty="0"/>
              <a:t>vocabulary of the business</a:t>
            </a:r>
          </a:p>
        </p:txBody>
      </p:sp>
      <p:pic>
        <p:nvPicPr>
          <p:cNvPr id="31748" name="Picture 6"/>
          <p:cNvPicPr>
            <a:picLocks noChangeArrowheads="1"/>
          </p:cNvPicPr>
          <p:nvPr/>
        </p:nvPicPr>
        <p:blipFill>
          <a:blip r:embed="rId2">
            <a:extLst>
              <a:ext uri="{28A0092B-C50C-407E-A947-70E740481C1C}">
                <a14:useLocalDpi xmlns:a14="http://schemas.microsoft.com/office/drawing/2010/main" val="0"/>
              </a:ext>
            </a:extLst>
          </a:blip>
          <a:srcRect t="1678" r="2518" b="1604"/>
          <a:stretch>
            <a:fillRect/>
          </a:stretch>
        </p:blipFill>
        <p:spPr bwMode="auto">
          <a:xfrm>
            <a:off x="4572001" y="3609826"/>
            <a:ext cx="2087314"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0332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6" name="Rectangle 4"/>
          <p:cNvSpPr>
            <a:spLocks noGrp="1" noChangeArrowheads="1"/>
          </p:cNvSpPr>
          <p:nvPr>
            <p:ph type="body" idx="1"/>
          </p:nvPr>
        </p:nvSpPr>
        <p:spPr>
          <a:xfrm>
            <a:off x="250031" y="1843981"/>
            <a:ext cx="8507760" cy="1838400"/>
          </a:xfrm>
        </p:spPr>
        <p:txBody>
          <a:bodyPr lIns="26788" tIns="26788" rIns="2539" bIns="26788"/>
          <a:lstStyle/>
          <a:p>
            <a:pPr marL="408519" indent="-342665" algn="ctr" eaLnBrk="1" hangingPunct="1">
              <a:lnSpc>
                <a:spcPct val="80000"/>
              </a:lnSpc>
              <a:buNone/>
              <a:defRPr/>
            </a:pPr>
            <a:r>
              <a:rPr lang="en-US" sz="4800" dirty="0"/>
              <a:t>State required </a:t>
            </a:r>
            <a:r>
              <a:rPr lang="en-US" sz="4800" dirty="0" err="1"/>
              <a:t>behaviour</a:t>
            </a:r>
            <a:r>
              <a:rPr lang="en-US" sz="4800" dirty="0"/>
              <a:t> using </a:t>
            </a:r>
            <a:r>
              <a:rPr lang="en-US" sz="4800" b="1" i="1" dirty="0">
                <a:latin typeface="Calibri Bold" charset="0"/>
                <a:cs typeface="Calibri Bold" charset="0"/>
                <a:sym typeface="Calibri Bold" charset="0"/>
              </a:rPr>
              <a:t>examples</a:t>
            </a:r>
            <a:endParaRPr lang="en-US" sz="4800" b="1" i="1" dirty="0">
              <a:latin typeface="Calibri Bold" charset="0"/>
              <a:ea typeface="ヒラギノ角ゴ ProN W6" charset="0"/>
              <a:cs typeface="ヒラギノ角ゴ ProN W6" charset="0"/>
              <a:sym typeface="Calibri Bold" charset="0"/>
            </a:endParaRPr>
          </a:p>
        </p:txBody>
      </p:sp>
      <p:pic>
        <p:nvPicPr>
          <p:cNvPr id="32772" name="Picture 6"/>
          <p:cNvPicPr>
            <a:picLocks noChangeArrowheads="1"/>
          </p:cNvPicPr>
          <p:nvPr/>
        </p:nvPicPr>
        <p:blipFill>
          <a:blip r:embed="rId2">
            <a:extLst>
              <a:ext uri="{28A0092B-C50C-407E-A947-70E740481C1C}">
                <a14:useLocalDpi xmlns:a14="http://schemas.microsoft.com/office/drawing/2010/main" val="0"/>
              </a:ext>
            </a:extLst>
          </a:blip>
          <a:srcRect b="17310"/>
          <a:stretch>
            <a:fillRect/>
          </a:stretch>
        </p:blipFill>
        <p:spPr bwMode="auto">
          <a:xfrm>
            <a:off x="5508501" y="3875485"/>
            <a:ext cx="2366367" cy="201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39294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a:xfrm>
            <a:off x="455414" y="274588"/>
            <a:ext cx="8233172" cy="876226"/>
          </a:xfrm>
        </p:spPr>
        <p:txBody>
          <a:bodyPr rIns="116994"/>
          <a:lstStyle/>
          <a:p>
            <a:pPr marL="40182" eaLnBrk="1" hangingPunct="1">
              <a:defRPr/>
            </a:pPr>
            <a:r>
              <a:rPr lang="en-US" sz="2500" dirty="0"/>
              <a:t>Acceptance Test Driven Development, a.k.a. Behavior Driven Development, a.k.a. Test Driven Requirements</a:t>
            </a:r>
          </a:p>
        </p:txBody>
      </p:sp>
      <p:grpSp>
        <p:nvGrpSpPr>
          <p:cNvPr id="36867" name="Group 6"/>
          <p:cNvGrpSpPr>
            <a:grpSpLocks/>
          </p:cNvGrpSpPr>
          <p:nvPr/>
        </p:nvGrpSpPr>
        <p:grpSpPr bwMode="auto">
          <a:xfrm>
            <a:off x="976685" y="1656457"/>
            <a:ext cx="7402711" cy="4518422"/>
            <a:chOff x="0" y="0"/>
            <a:chExt cx="6631" cy="4047"/>
          </a:xfrm>
        </p:grpSpPr>
        <p:pic>
          <p:nvPicPr>
            <p:cNvPr id="36869"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04" cy="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pic>
        <p:pic>
          <p:nvPicPr>
            <p:cNvPr id="36870"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5" y="1881"/>
              <a:ext cx="1416"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pic>
      </p:grpSp>
      <p:sp>
        <p:nvSpPr>
          <p:cNvPr id="36868" name="Rectangle 7"/>
          <p:cNvSpPr>
            <a:spLocks/>
          </p:cNvSpPr>
          <p:nvPr/>
        </p:nvSpPr>
        <p:spPr bwMode="auto">
          <a:xfrm>
            <a:off x="1366242" y="5923732"/>
            <a:ext cx="6411516" cy="31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8" bIns="0"/>
          <a:lstStyle/>
          <a:p>
            <a:pPr marL="40182"/>
            <a:r>
              <a:rPr lang="en-US">
                <a:solidFill>
                  <a:schemeClr val="tx1"/>
                </a:solidFill>
                <a:ea typeface="ＭＳ Ｐゴシック" charset="0"/>
                <a:cs typeface="ＭＳ Ｐゴシック" charset="0"/>
              </a:rPr>
              <a:t>Image courtesy Elisabeth Hendrickson, </a:t>
            </a:r>
            <a:r>
              <a:rPr lang="en-US">
                <a:solidFill>
                  <a:schemeClr val="tx1"/>
                </a:solidFill>
                <a:ea typeface="ＭＳ Ｐゴシック" charset="0"/>
                <a:cs typeface="ＭＳ Ｐゴシック" charset="0"/>
                <a:hlinkClick r:id="rId5"/>
              </a:rPr>
              <a:t>www.qualitytree.com</a:t>
            </a:r>
            <a:endParaRPr lang="en-US">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9177757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252046" y="260350"/>
            <a:ext cx="8610600" cy="762000"/>
          </a:xfrm>
        </p:spPr>
        <p:txBody>
          <a:bodyPr/>
          <a:lstStyle/>
          <a:p>
            <a:r>
              <a:rPr lang="en-US" sz="3200"/>
              <a:t>FitNesse: </a:t>
            </a:r>
            <a:r>
              <a:rPr lang="sv-SE" sz="3200"/>
              <a:t>A standalone Wiki and FIT runner</a:t>
            </a:r>
            <a:r>
              <a:rPr lang="sv-SE" sz="2400"/>
              <a:t> </a:t>
            </a:r>
            <a:r>
              <a:rPr lang="en-US" sz="2400"/>
              <a:t> </a:t>
            </a:r>
          </a:p>
        </p:txBody>
      </p:sp>
      <p:sp>
        <p:nvSpPr>
          <p:cNvPr id="559107" name="Rectangle 3"/>
          <p:cNvSpPr>
            <a:spLocks noGrp="1" noChangeArrowheads="1"/>
          </p:cNvSpPr>
          <p:nvPr>
            <p:ph type="body" sz="half" idx="1"/>
          </p:nvPr>
        </p:nvSpPr>
        <p:spPr>
          <a:xfrm>
            <a:off x="457201" y="1389064"/>
            <a:ext cx="4070838" cy="3786187"/>
          </a:xfrm>
        </p:spPr>
        <p:txBody>
          <a:bodyPr/>
          <a:lstStyle/>
          <a:p>
            <a:r>
              <a:rPr lang="en-US"/>
              <a:t>Collaborative Testing and Documentation Tool, providing a </a:t>
            </a:r>
            <a:r>
              <a:rPr lang="en-US" b="1" i="1"/>
              <a:t>very simple</a:t>
            </a:r>
            <a:r>
              <a:rPr lang="en-US"/>
              <a:t> way to </a:t>
            </a:r>
          </a:p>
          <a:p>
            <a:pPr lvl="1"/>
            <a:r>
              <a:rPr lang="en-US"/>
              <a:t>create documents</a:t>
            </a:r>
          </a:p>
          <a:p>
            <a:pPr lvl="1"/>
            <a:r>
              <a:rPr lang="en-US"/>
              <a:t>specify tests</a:t>
            </a:r>
          </a:p>
          <a:p>
            <a:pPr lvl="1"/>
            <a:r>
              <a:rPr lang="en-US"/>
              <a:t>execute tests</a:t>
            </a:r>
          </a:p>
        </p:txBody>
      </p:sp>
      <p:sp>
        <p:nvSpPr>
          <p:cNvPr id="559108" name="Rectangle 4"/>
          <p:cNvSpPr>
            <a:spLocks noChangeArrowheads="1"/>
          </p:cNvSpPr>
          <p:nvPr/>
        </p:nvSpPr>
        <p:spPr bwMode="auto">
          <a:xfrm>
            <a:off x="0" y="1796534"/>
            <a:ext cx="18466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pic>
        <p:nvPicPr>
          <p:cNvPr id="559109" name="Picture 5" descr="FitNesseLogoMediu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47846" y="1879600"/>
            <a:ext cx="4107474" cy="3797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16105374"/>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ctrTitle"/>
          </p:nvPr>
        </p:nvSpPr>
        <p:spPr/>
        <p:txBody>
          <a:bodyPr/>
          <a:lstStyle/>
          <a:p>
            <a:r>
              <a:rPr lang="en-US" sz="2800"/>
              <a:t>Minimal FitNesse example: Test table</a:t>
            </a:r>
          </a:p>
        </p:txBody>
      </p:sp>
      <p:sp>
        <p:nvSpPr>
          <p:cNvPr id="871427" name="Rectangle 3"/>
          <p:cNvSpPr>
            <a:spLocks noGrp="1" noChangeArrowheads="1"/>
          </p:cNvSpPr>
          <p:nvPr>
            <p:ph type="body" sz="quarter" idx="13"/>
          </p:nvPr>
        </p:nvSpPr>
        <p:spPr/>
        <p:txBody>
          <a:bodyPr/>
          <a:lstStyle/>
          <a:p>
            <a:pPr>
              <a:lnSpc>
                <a:spcPct val="110000"/>
              </a:lnSpc>
              <a:buFontTx/>
              <a:buNone/>
            </a:pPr>
            <a:r>
              <a:rPr lang="en-US" sz="1600" b="1" dirty="0">
                <a:latin typeface="Courier New" charset="0"/>
              </a:rPr>
              <a:t>!</a:t>
            </a:r>
            <a:r>
              <a:rPr lang="en-US" sz="1600" b="1" dirty="0" smtClean="0">
                <a:latin typeface="Courier New" charset="0"/>
              </a:rPr>
              <a:t>|</a:t>
            </a:r>
            <a:r>
              <a:rPr lang="en-US" sz="1600" b="1" dirty="0" err="1" smtClean="0">
                <a:latin typeface="Courier New" charset="0"/>
              </a:rPr>
              <a:t>cadec.DivisionFixture</a:t>
            </a:r>
            <a:r>
              <a:rPr lang="en-US" sz="1600" b="1" dirty="0" smtClean="0">
                <a:latin typeface="Courier New" charset="0"/>
              </a:rPr>
              <a:t>           |</a:t>
            </a:r>
            <a:endParaRPr lang="en-US" sz="1600" b="1" dirty="0">
              <a:latin typeface="Courier New" charset="0"/>
            </a:endParaRPr>
          </a:p>
          <a:p>
            <a:pPr>
              <a:lnSpc>
                <a:spcPct val="110000"/>
              </a:lnSpc>
              <a:buFontTx/>
              <a:buNone/>
            </a:pPr>
            <a:r>
              <a:rPr lang="en-US" sz="1600" b="1" dirty="0">
                <a:latin typeface="Courier New" charset="0"/>
              </a:rPr>
              <a:t>|numerator |denominator |quotient</a:t>
            </a:r>
            <a:r>
              <a:rPr lang="en-US" sz="1600" b="1" dirty="0" smtClean="0">
                <a:latin typeface="Courier New" charset="0"/>
              </a:rPr>
              <a:t>?|</a:t>
            </a:r>
            <a:endParaRPr lang="en-US" sz="1600" b="1" dirty="0">
              <a:latin typeface="Courier New" charset="0"/>
            </a:endParaRPr>
          </a:p>
          <a:p>
            <a:pPr>
              <a:lnSpc>
                <a:spcPct val="110000"/>
              </a:lnSpc>
              <a:buFontTx/>
              <a:buNone/>
            </a:pPr>
            <a:r>
              <a:rPr lang="en-US" sz="1600" b="1" dirty="0">
                <a:latin typeface="Courier New" charset="0"/>
              </a:rPr>
              <a:t>|10        |2           |</a:t>
            </a:r>
            <a:r>
              <a:rPr lang="en-US" sz="1600" b="1" dirty="0" smtClean="0">
                <a:latin typeface="Courier New" charset="0"/>
              </a:rPr>
              <a:t>5.0      |</a:t>
            </a:r>
            <a:endParaRPr lang="en-US" sz="1600" b="1" dirty="0">
              <a:latin typeface="Courier New" charset="0"/>
            </a:endParaRPr>
          </a:p>
          <a:p>
            <a:pPr>
              <a:lnSpc>
                <a:spcPct val="110000"/>
              </a:lnSpc>
              <a:buFontTx/>
              <a:buNone/>
            </a:pPr>
            <a:r>
              <a:rPr lang="en-US" sz="1600" b="1" dirty="0">
                <a:latin typeface="Courier New" charset="0"/>
              </a:rPr>
              <a:t>|12.6      |3           |4.2      </a:t>
            </a:r>
            <a:r>
              <a:rPr lang="en-US" sz="1600" b="1" dirty="0" smtClean="0">
                <a:latin typeface="Courier New" charset="0"/>
              </a:rPr>
              <a:t>|</a:t>
            </a:r>
            <a:endParaRPr lang="en-US" sz="1600" b="1" dirty="0">
              <a:latin typeface="Courier New" charset="0"/>
            </a:endParaRPr>
          </a:p>
          <a:p>
            <a:pPr>
              <a:lnSpc>
                <a:spcPct val="110000"/>
              </a:lnSpc>
              <a:buFontTx/>
              <a:buNone/>
            </a:pPr>
            <a:r>
              <a:rPr lang="en-US" sz="1600" b="1" dirty="0">
                <a:latin typeface="Courier New" charset="0"/>
              </a:rPr>
              <a:t>|100       </a:t>
            </a:r>
            <a:r>
              <a:rPr lang="en-US" sz="1600" b="1" dirty="0" smtClean="0">
                <a:latin typeface="Courier New" charset="0"/>
              </a:rPr>
              <a:t>|3           |~=33.3   |</a:t>
            </a:r>
            <a:endParaRPr lang="en-US" sz="1600" b="1" dirty="0">
              <a:latin typeface="Courier New" charset="0"/>
            </a:endParaRPr>
          </a:p>
        </p:txBody>
      </p:sp>
      <p:pic>
        <p:nvPicPr>
          <p:cNvPr id="2" name="Picture 1"/>
          <p:cNvPicPr>
            <a:picLocks noChangeAspect="1"/>
          </p:cNvPicPr>
          <p:nvPr/>
        </p:nvPicPr>
        <p:blipFill>
          <a:blip r:embed="rId3"/>
          <a:stretch>
            <a:fillRect/>
          </a:stretch>
        </p:blipFill>
        <p:spPr>
          <a:xfrm>
            <a:off x="3851920" y="3933056"/>
            <a:ext cx="4127500" cy="1905000"/>
          </a:xfrm>
          <a:prstGeom prst="rect">
            <a:avLst/>
          </a:prstGeom>
        </p:spPr>
      </p:pic>
    </p:spTree>
    <p:extLst>
      <p:ext uri="{BB962C8B-B14F-4D97-AF65-F5344CB8AC3E}">
        <p14:creationId xmlns:p14="http://schemas.microsoft.com/office/powerpoint/2010/main" val="3943416862"/>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lstStyle/>
          <a:p>
            <a:r>
              <a:rPr lang="en-US" dirty="0"/>
              <a:t>Minimal </a:t>
            </a:r>
            <a:r>
              <a:rPr lang="en-US" dirty="0" smtClean="0"/>
              <a:t>example</a:t>
            </a:r>
            <a:r>
              <a:rPr lang="en-US" dirty="0"/>
              <a:t>: </a:t>
            </a:r>
            <a:r>
              <a:rPr lang="en-US" dirty="0" smtClean="0"/>
              <a:t>SLIM Fixture</a:t>
            </a:r>
            <a:endParaRPr lang="en-US" dirty="0"/>
          </a:p>
        </p:txBody>
      </p:sp>
      <p:sp>
        <p:nvSpPr>
          <p:cNvPr id="872451" name="Rectangle 3"/>
          <p:cNvSpPr>
            <a:spLocks noGrp="1" noChangeArrowheads="1"/>
          </p:cNvSpPr>
          <p:nvPr>
            <p:ph type="body" sz="half" idx="1"/>
          </p:nvPr>
        </p:nvSpPr>
        <p:spPr>
          <a:xfrm>
            <a:off x="1115158" y="1725613"/>
            <a:ext cx="6962042" cy="3840162"/>
          </a:xfrm>
        </p:spPr>
        <p:txBody>
          <a:bodyPr/>
          <a:lstStyle/>
          <a:p>
            <a:pPr>
              <a:buFontTx/>
              <a:buNone/>
            </a:pPr>
            <a:r>
              <a:rPr lang="en-US" sz="2000" b="1" dirty="0" smtClean="0">
                <a:solidFill>
                  <a:srgbClr val="7F0055"/>
                </a:solidFill>
                <a:latin typeface="Courier New" charset="0"/>
              </a:rPr>
              <a:t>package</a:t>
            </a:r>
            <a:r>
              <a:rPr lang="en-US" sz="2000" dirty="0" smtClean="0">
                <a:latin typeface="Courier New" charset="0"/>
              </a:rPr>
              <a:t> </a:t>
            </a:r>
            <a:r>
              <a:rPr lang="en-US" sz="2000" dirty="0" err="1" smtClean="0">
                <a:latin typeface="Courier New" charset="0"/>
              </a:rPr>
              <a:t>cadec</a:t>
            </a:r>
            <a:endParaRPr lang="en-US" sz="2000" dirty="0">
              <a:latin typeface="Courier New" charset="0"/>
            </a:endParaRPr>
          </a:p>
          <a:p>
            <a:pPr>
              <a:buFontTx/>
              <a:buNone/>
            </a:pPr>
            <a:endParaRPr lang="en-US" sz="2000" b="1" dirty="0">
              <a:solidFill>
                <a:srgbClr val="7F0055"/>
              </a:solidFill>
              <a:latin typeface="Courier New" charset="0"/>
            </a:endParaRPr>
          </a:p>
          <a:p>
            <a:pPr>
              <a:buFontTx/>
              <a:buNone/>
            </a:pPr>
            <a:r>
              <a:rPr lang="en-US" sz="2000" b="1" dirty="0" smtClean="0">
                <a:solidFill>
                  <a:srgbClr val="7F0055"/>
                </a:solidFill>
                <a:latin typeface="Courier New" charset="0"/>
              </a:rPr>
              <a:t>class</a:t>
            </a:r>
            <a:r>
              <a:rPr lang="en-US" sz="2000" dirty="0" smtClean="0">
                <a:latin typeface="Courier New" charset="0"/>
              </a:rPr>
              <a:t> </a:t>
            </a:r>
            <a:r>
              <a:rPr lang="en-US" sz="2000" dirty="0" err="1">
                <a:solidFill>
                  <a:srgbClr val="000000"/>
                </a:solidFill>
                <a:latin typeface="Courier New" charset="0"/>
              </a:rPr>
              <a:t>DivisionFixture</a:t>
            </a:r>
            <a:r>
              <a:rPr lang="en-US" sz="2000" dirty="0">
                <a:latin typeface="Courier New" charset="0"/>
              </a:rPr>
              <a:t> </a:t>
            </a:r>
            <a:r>
              <a:rPr lang="en-US" sz="2000" dirty="0" smtClean="0">
                <a:solidFill>
                  <a:srgbClr val="000000"/>
                </a:solidFill>
                <a:latin typeface="Courier New" charset="0"/>
              </a:rPr>
              <a:t>{</a:t>
            </a:r>
            <a:endParaRPr lang="en-US" sz="2000" dirty="0">
              <a:latin typeface="Courier New" charset="0"/>
            </a:endParaRPr>
          </a:p>
          <a:p>
            <a:pPr>
              <a:buFontTx/>
              <a:buNone/>
            </a:pPr>
            <a:r>
              <a:rPr lang="en-US" sz="2000" b="1" dirty="0" smtClean="0">
                <a:solidFill>
                  <a:srgbClr val="7F0055"/>
                </a:solidFill>
                <a:latin typeface="Courier New" charset="0"/>
              </a:rPr>
              <a:t>	double</a:t>
            </a:r>
            <a:r>
              <a:rPr lang="en-US" sz="2000" dirty="0" smtClean="0">
                <a:latin typeface="Courier New" charset="0"/>
              </a:rPr>
              <a:t> </a:t>
            </a:r>
            <a:r>
              <a:rPr lang="en-US" sz="2000" dirty="0" smtClean="0">
                <a:solidFill>
                  <a:srgbClr val="000000"/>
                </a:solidFill>
                <a:latin typeface="Courier New" charset="0"/>
              </a:rPr>
              <a:t>numerator</a:t>
            </a:r>
            <a:endParaRPr lang="en-US" sz="2000" dirty="0">
              <a:latin typeface="Courier New" charset="0"/>
            </a:endParaRPr>
          </a:p>
          <a:p>
            <a:pPr>
              <a:buFontTx/>
              <a:buNone/>
            </a:pPr>
            <a:r>
              <a:rPr lang="en-US" sz="2000" b="1" dirty="0" smtClean="0">
                <a:solidFill>
                  <a:srgbClr val="7F0055"/>
                </a:solidFill>
                <a:latin typeface="Courier New" charset="0"/>
              </a:rPr>
              <a:t>	double</a:t>
            </a:r>
            <a:r>
              <a:rPr lang="en-US" sz="2000" dirty="0" smtClean="0">
                <a:latin typeface="Courier New" charset="0"/>
              </a:rPr>
              <a:t> </a:t>
            </a:r>
            <a:r>
              <a:rPr lang="en-US" sz="2000" dirty="0" smtClean="0">
                <a:solidFill>
                  <a:srgbClr val="000000"/>
                </a:solidFill>
                <a:latin typeface="Courier New" charset="0"/>
              </a:rPr>
              <a:t>denominator</a:t>
            </a:r>
            <a:endParaRPr lang="en-US" sz="2000" dirty="0">
              <a:latin typeface="Courier New" charset="0"/>
            </a:endParaRPr>
          </a:p>
          <a:p>
            <a:pPr>
              <a:buFontTx/>
              <a:buNone/>
            </a:pPr>
            <a:r>
              <a:rPr lang="en-US" sz="2000" dirty="0" smtClean="0">
                <a:latin typeface="Courier New" charset="0"/>
              </a:rPr>
              <a:t>	</a:t>
            </a:r>
            <a:r>
              <a:rPr lang="en-US" sz="2000" b="1" dirty="0">
                <a:solidFill>
                  <a:srgbClr val="7F0055"/>
                </a:solidFill>
                <a:latin typeface="Courier New" charset="0"/>
              </a:rPr>
              <a:t>double</a:t>
            </a:r>
            <a:r>
              <a:rPr lang="en-US" sz="2000" dirty="0">
                <a:latin typeface="Courier New" charset="0"/>
              </a:rPr>
              <a:t> </a:t>
            </a:r>
            <a:r>
              <a:rPr lang="en-US" sz="2000" dirty="0" smtClean="0">
                <a:solidFill>
                  <a:srgbClr val="000000"/>
                </a:solidFill>
                <a:latin typeface="Courier New" charset="0"/>
              </a:rPr>
              <a:t>quotient</a:t>
            </a:r>
            <a:r>
              <a:rPr lang="en-US" sz="2000" dirty="0">
                <a:solidFill>
                  <a:srgbClr val="000000"/>
                </a:solidFill>
                <a:latin typeface="Courier New" charset="0"/>
              </a:rPr>
              <a:t>()</a:t>
            </a:r>
            <a:r>
              <a:rPr lang="en-US" sz="2000" dirty="0">
                <a:latin typeface="Courier New" charset="0"/>
              </a:rPr>
              <a:t> </a:t>
            </a:r>
            <a:r>
              <a:rPr lang="en-US" sz="2000" dirty="0">
                <a:solidFill>
                  <a:srgbClr val="000000"/>
                </a:solidFill>
                <a:latin typeface="Courier New" charset="0"/>
              </a:rPr>
              <a:t>{</a:t>
            </a:r>
            <a:endParaRPr lang="en-US" sz="2000" dirty="0">
              <a:latin typeface="Courier New" charset="0"/>
            </a:endParaRPr>
          </a:p>
          <a:p>
            <a:pPr>
              <a:buFontTx/>
              <a:buNone/>
            </a:pPr>
            <a:r>
              <a:rPr lang="en-US" sz="2000" dirty="0" smtClean="0">
                <a:solidFill>
                  <a:srgbClr val="000000"/>
                </a:solidFill>
                <a:latin typeface="Courier New" charset="0"/>
              </a:rPr>
              <a:t>			numerator / denominator</a:t>
            </a:r>
            <a:endParaRPr lang="en-US" sz="2000" dirty="0">
              <a:latin typeface="Courier New" charset="0"/>
            </a:endParaRPr>
          </a:p>
          <a:p>
            <a:pPr>
              <a:buFontTx/>
              <a:buNone/>
            </a:pPr>
            <a:r>
              <a:rPr lang="en-US" sz="2000" dirty="0">
                <a:latin typeface="Courier New" charset="0"/>
              </a:rPr>
              <a:t>  </a:t>
            </a:r>
            <a:r>
              <a:rPr lang="en-US" sz="2000" dirty="0">
                <a:solidFill>
                  <a:srgbClr val="000000"/>
                </a:solidFill>
                <a:latin typeface="Courier New" charset="0"/>
              </a:rPr>
              <a:t>}</a:t>
            </a:r>
            <a:endParaRPr lang="en-US" sz="2000" dirty="0">
              <a:latin typeface="Courier New" charset="0"/>
            </a:endParaRPr>
          </a:p>
          <a:p>
            <a:pPr>
              <a:buFontTx/>
              <a:buNone/>
            </a:pPr>
            <a:r>
              <a:rPr lang="en-US" sz="2000" dirty="0">
                <a:solidFill>
                  <a:srgbClr val="000000"/>
                </a:solidFill>
                <a:latin typeface="Courier New" charset="0"/>
              </a:rPr>
              <a:t>}</a:t>
            </a:r>
          </a:p>
        </p:txBody>
      </p:sp>
    </p:spTree>
    <p:extLst>
      <p:ext uri="{BB962C8B-B14F-4D97-AF65-F5344CB8AC3E}">
        <p14:creationId xmlns:p14="http://schemas.microsoft.com/office/powerpoint/2010/main" val="2352746926"/>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ctrTitle"/>
          </p:nvPr>
        </p:nvSpPr>
        <p:spPr/>
        <p:txBody>
          <a:bodyPr/>
          <a:lstStyle/>
          <a:p>
            <a:r>
              <a:rPr lang="en-US" sz="2800"/>
              <a:t>Minimal FitNesse example: Test execution</a:t>
            </a:r>
          </a:p>
        </p:txBody>
      </p:sp>
      <p:pic>
        <p:nvPicPr>
          <p:cNvPr id="3" name="Picture 2"/>
          <p:cNvPicPr>
            <a:picLocks noChangeAspect="1"/>
          </p:cNvPicPr>
          <p:nvPr/>
        </p:nvPicPr>
        <p:blipFill>
          <a:blip r:embed="rId3"/>
          <a:stretch>
            <a:fillRect/>
          </a:stretch>
        </p:blipFill>
        <p:spPr>
          <a:xfrm>
            <a:off x="0" y="1397282"/>
            <a:ext cx="9144000" cy="5466962"/>
          </a:xfrm>
          <a:prstGeom prst="rect">
            <a:avLst/>
          </a:prstGeom>
        </p:spPr>
      </p:pic>
    </p:spTree>
    <p:extLst>
      <p:ext uri="{BB962C8B-B14F-4D97-AF65-F5344CB8AC3E}">
        <p14:creationId xmlns:p14="http://schemas.microsoft.com/office/powerpoint/2010/main" val="1911402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ctrTitle"/>
          </p:nvPr>
        </p:nvSpPr>
        <p:spPr/>
        <p:txBody>
          <a:bodyPr/>
          <a:lstStyle/>
          <a:p>
            <a:r>
              <a:rPr lang="en-GB" smtClean="0"/>
              <a:t>Exercise </a:t>
            </a:r>
            <a:r>
              <a:rPr lang="en-GB" smtClean="0"/>
              <a:t>5</a:t>
            </a:r>
            <a:endParaRPr lang="en-GB" dirty="0"/>
          </a:p>
        </p:txBody>
      </p:sp>
      <p:sp>
        <p:nvSpPr>
          <p:cNvPr id="876547" name="Rectangle 3"/>
          <p:cNvSpPr>
            <a:spLocks noGrp="1" noChangeArrowheads="1"/>
          </p:cNvSpPr>
          <p:nvPr>
            <p:ph type="body" sz="quarter" idx="13"/>
          </p:nvPr>
        </p:nvSpPr>
        <p:spPr/>
        <p:txBody>
          <a:bodyPr/>
          <a:lstStyle/>
          <a:p>
            <a:r>
              <a:rPr lang="en-GB" dirty="0"/>
              <a:t>Implement and run the test for the minimal Division example</a:t>
            </a:r>
            <a:r>
              <a:rPr lang="en-GB" dirty="0" smtClean="0"/>
              <a:t>!</a:t>
            </a:r>
          </a:p>
          <a:p>
            <a:pPr lvl="1"/>
            <a:r>
              <a:rPr lang="en-GB" dirty="0" smtClean="0"/>
              <a:t>Start </a:t>
            </a:r>
            <a:r>
              <a:rPr lang="en-GB" dirty="0" err="1" smtClean="0"/>
              <a:t>FitNesse</a:t>
            </a:r>
            <a:r>
              <a:rPr lang="en-GB" dirty="0" smtClean="0"/>
              <a:t> </a:t>
            </a:r>
            <a:r>
              <a:rPr lang="en-GB" dirty="0"/>
              <a:t>using </a:t>
            </a:r>
            <a:r>
              <a:rPr lang="en-GB" dirty="0" smtClean="0"/>
              <a:t>Run -&gt; 'groovy</a:t>
            </a:r>
            <a:r>
              <a:rPr lang="en-GB" dirty="0"/>
              <a:t>-</a:t>
            </a:r>
            <a:r>
              <a:rPr lang="en-GB" dirty="0" err="1"/>
              <a:t>tdd</a:t>
            </a:r>
            <a:r>
              <a:rPr lang="en-GB" dirty="0"/>
              <a:t>-</a:t>
            </a:r>
            <a:r>
              <a:rPr lang="en-GB" dirty="0" err="1"/>
              <a:t>cadec</a:t>
            </a:r>
            <a:r>
              <a:rPr lang="en-GB" dirty="0"/>
              <a:t> </a:t>
            </a:r>
            <a:r>
              <a:rPr lang="en-GB" dirty="0" err="1" smtClean="0"/>
              <a:t>FitNesse</a:t>
            </a:r>
            <a:r>
              <a:rPr lang="en-GB" dirty="0" smtClean="0"/>
              <a:t>'</a:t>
            </a:r>
          </a:p>
          <a:p>
            <a:pPr lvl="1"/>
            <a:r>
              <a:rPr lang="en-GB" dirty="0" smtClean="0"/>
              <a:t>Start a browser, and navigate to </a:t>
            </a:r>
            <a:r>
              <a:rPr lang="en-GB" dirty="0" smtClean="0">
                <a:hlinkClick r:id="rId3"/>
              </a:rPr>
              <a:t>http://localhost:9123</a:t>
            </a:r>
            <a:endParaRPr lang="en-GB" dirty="0" smtClean="0"/>
          </a:p>
          <a:p>
            <a:pPr lvl="1"/>
            <a:r>
              <a:rPr lang="en-GB" dirty="0" smtClean="0"/>
              <a:t>Click 'Add' -&gt; 'Test Page', </a:t>
            </a:r>
            <a:r>
              <a:rPr lang="en-GB" dirty="0"/>
              <a:t>n</a:t>
            </a:r>
            <a:r>
              <a:rPr lang="en-GB" dirty="0" smtClean="0"/>
              <a:t>ame the page </a:t>
            </a:r>
            <a:r>
              <a:rPr lang="en-GB" dirty="0" err="1" smtClean="0"/>
              <a:t>DivisionTest</a:t>
            </a:r>
            <a:endParaRPr lang="en-GB" dirty="0" smtClean="0"/>
          </a:p>
          <a:p>
            <a:pPr lvl="2"/>
            <a:r>
              <a:rPr lang="en-GB" dirty="0" smtClean="0"/>
              <a:t>Add the table for the test</a:t>
            </a:r>
          </a:p>
          <a:p>
            <a:pPr lvl="1"/>
            <a:r>
              <a:rPr lang="en-GB" dirty="0" smtClean="0"/>
              <a:t>Implement the </a:t>
            </a:r>
            <a:r>
              <a:rPr lang="en-GB" dirty="0" err="1" smtClean="0"/>
              <a:t>cadec.DivisionFixture</a:t>
            </a:r>
            <a:endParaRPr lang="en-GB" dirty="0" smtClean="0"/>
          </a:p>
          <a:p>
            <a:pPr lvl="1"/>
            <a:r>
              <a:rPr lang="en-GB" dirty="0" smtClean="0"/>
              <a:t>Run the test</a:t>
            </a:r>
          </a:p>
        </p:txBody>
      </p:sp>
    </p:spTree>
    <p:extLst>
      <p:ext uri="{BB962C8B-B14F-4D97-AF65-F5344CB8AC3E}">
        <p14:creationId xmlns:p14="http://schemas.microsoft.com/office/powerpoint/2010/main" val="195513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ctrTitle"/>
          </p:nvPr>
        </p:nvSpPr>
        <p:spPr/>
        <p:txBody>
          <a:bodyPr>
            <a:normAutofit fontScale="90000"/>
          </a:bodyPr>
          <a:lstStyle/>
          <a:p>
            <a:r>
              <a:rPr lang="en-US" sz="2800"/>
              <a:t>Quality Assurance precedes Quality Assessment</a:t>
            </a:r>
          </a:p>
        </p:txBody>
      </p:sp>
      <p:sp>
        <p:nvSpPr>
          <p:cNvPr id="789507" name="Rectangle 3"/>
          <p:cNvSpPr>
            <a:spLocks noGrp="1" noChangeArrowheads="1"/>
          </p:cNvSpPr>
          <p:nvPr>
            <p:ph type="body" sz="quarter" idx="13"/>
          </p:nvPr>
        </p:nvSpPr>
        <p:spPr/>
        <p:txBody>
          <a:bodyPr/>
          <a:lstStyle/>
          <a:p>
            <a:r>
              <a:rPr lang="en-US"/>
              <a:t>Testing is about Quality Assurance, not just Quality Assessment</a:t>
            </a:r>
          </a:p>
          <a:p>
            <a:r>
              <a:rPr lang="en-US"/>
              <a:t>Quality Assessment only indirectly affect quality</a:t>
            </a:r>
          </a:p>
          <a:p>
            <a:r>
              <a:rPr lang="en-US"/>
              <a:t>Testing </a:t>
            </a:r>
            <a:r>
              <a:rPr lang="en-US" i="1"/>
              <a:t>reveals information</a:t>
            </a:r>
          </a:p>
          <a:p>
            <a:r>
              <a:rPr lang="en-US"/>
              <a:t>Testing helps</a:t>
            </a:r>
            <a:r>
              <a:rPr lang="en-US" i="1"/>
              <a:t> focus project activity</a:t>
            </a:r>
          </a:p>
        </p:txBody>
      </p:sp>
      <p:pic>
        <p:nvPicPr>
          <p:cNvPr id="789508" name="Picture 4" descr="GHOSTPM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2348880"/>
            <a:ext cx="2346203" cy="38900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p:cNvPicPr>
          <p:nvPr/>
        </p:nvPicPr>
        <p:blipFill rotWithShape="1">
          <a:blip r:embed="rId4">
            <a:extLst>
              <a:ext uri="{28A0092B-C50C-407E-A947-70E740481C1C}">
                <a14:useLocalDpi xmlns:a14="http://schemas.microsoft.com/office/drawing/2010/main" val="0"/>
              </a:ext>
            </a:extLst>
          </a:blip>
          <a:srcRect t="12285" b="20727"/>
          <a:stretch/>
        </p:blipFill>
        <p:spPr bwMode="auto">
          <a:xfrm>
            <a:off x="2051720" y="3933056"/>
            <a:ext cx="3024735" cy="247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292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3586" name="Rectangle 2"/>
          <p:cNvSpPr>
            <a:spLocks noGrp="1" noChangeArrowheads="1"/>
          </p:cNvSpPr>
          <p:nvPr>
            <p:ph type="ctrTitle"/>
          </p:nvPr>
        </p:nvSpPr>
        <p:spPr/>
        <p:txBody>
          <a:bodyPr/>
          <a:lstStyle/>
          <a:p>
            <a:r>
              <a:rPr lang="sv-SE"/>
              <a:t>FitNesse: Wiki pages and Subpages</a:t>
            </a:r>
            <a:endParaRPr lang="en-US"/>
          </a:p>
        </p:txBody>
      </p:sp>
      <p:sp>
        <p:nvSpPr>
          <p:cNvPr id="963587" name="Rectangle 3"/>
          <p:cNvSpPr>
            <a:spLocks noGrp="1" noChangeArrowheads="1"/>
          </p:cNvSpPr>
          <p:nvPr>
            <p:ph type="body" sz="quarter" idx="13"/>
          </p:nvPr>
        </p:nvSpPr>
        <p:spPr/>
        <p:txBody>
          <a:bodyPr/>
          <a:lstStyle/>
          <a:p>
            <a:r>
              <a:rPr lang="en-US"/>
              <a:t>FitNesse is a Wiki Web Server</a:t>
            </a:r>
          </a:p>
          <a:p>
            <a:pPr lvl="1"/>
            <a:r>
              <a:rPr lang="en-US"/>
              <a:t>FIT tests lives on a Wiki page</a:t>
            </a:r>
          </a:p>
          <a:p>
            <a:pPr lvl="1"/>
            <a:r>
              <a:rPr lang="en-US"/>
              <a:t>FitNesse Wiki pages have hierarchical structure</a:t>
            </a:r>
          </a:p>
          <a:p>
            <a:r>
              <a:rPr lang="en-US"/>
              <a:t>FitNesse Wiki pages have additional metadata (a.k.a. “Properties”)</a:t>
            </a:r>
          </a:p>
        </p:txBody>
      </p:sp>
      <p:pic>
        <p:nvPicPr>
          <p:cNvPr id="963588" name="Picture 4"/>
          <p:cNvPicPr>
            <a:picLocks noChangeAspect="1" noChangeArrowheads="1"/>
          </p:cNvPicPr>
          <p:nvPr/>
        </p:nvPicPr>
        <p:blipFill>
          <a:blip r:embed="rId3">
            <a:extLst>
              <a:ext uri="{28A0092B-C50C-407E-A947-70E740481C1C}">
                <a14:useLocalDpi xmlns:a14="http://schemas.microsoft.com/office/drawing/2010/main" val="0"/>
              </a:ext>
            </a:extLst>
          </a:blip>
          <a:srcRect b="26434"/>
          <a:stretch>
            <a:fillRect/>
          </a:stretch>
        </p:blipFill>
        <p:spPr bwMode="auto">
          <a:xfrm>
            <a:off x="3018692" y="3400426"/>
            <a:ext cx="5474677" cy="287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63590" name="Oval 6"/>
          <p:cNvSpPr>
            <a:spLocks noChangeArrowheads="1"/>
          </p:cNvSpPr>
          <p:nvPr/>
        </p:nvSpPr>
        <p:spPr bwMode="auto">
          <a:xfrm>
            <a:off x="2954215" y="5156200"/>
            <a:ext cx="1019908" cy="533400"/>
          </a:xfrm>
          <a:prstGeom prst="ellipse">
            <a:avLst/>
          </a:prstGeom>
          <a:noFill/>
          <a:ln w="28575">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3591" name="Oval 7"/>
          <p:cNvSpPr>
            <a:spLocks noChangeArrowheads="1"/>
          </p:cNvSpPr>
          <p:nvPr/>
        </p:nvSpPr>
        <p:spPr bwMode="auto">
          <a:xfrm>
            <a:off x="5709138" y="3619500"/>
            <a:ext cx="1312985" cy="533400"/>
          </a:xfrm>
          <a:prstGeom prst="ellipse">
            <a:avLst/>
          </a:prstGeom>
          <a:noFill/>
          <a:ln w="28575">
            <a:solidFill>
              <a:srgbClr val="FF00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730453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1538" name="Rectangle 2"/>
          <p:cNvSpPr>
            <a:spLocks noGrp="1" noChangeArrowheads="1"/>
          </p:cNvSpPr>
          <p:nvPr>
            <p:ph type="ctrTitle"/>
          </p:nvPr>
        </p:nvSpPr>
        <p:spPr/>
        <p:txBody>
          <a:bodyPr/>
          <a:lstStyle/>
          <a:p>
            <a:r>
              <a:rPr lang="sv-SE"/>
              <a:t>FitNesse: Wiki markup</a:t>
            </a:r>
            <a:endParaRPr lang="en-US"/>
          </a:p>
        </p:txBody>
      </p:sp>
      <p:sp>
        <p:nvSpPr>
          <p:cNvPr id="961539" name="Rectangle 3"/>
          <p:cNvSpPr>
            <a:spLocks noGrp="1" noChangeArrowheads="1"/>
          </p:cNvSpPr>
          <p:nvPr>
            <p:ph type="body" sz="quarter" idx="13"/>
          </p:nvPr>
        </p:nvSpPr>
        <p:spPr/>
        <p:txBody>
          <a:bodyPr/>
          <a:lstStyle/>
          <a:p>
            <a:r>
              <a:rPr lang="en-US"/>
              <a:t>Wiki words are in CamelCase: </a:t>
            </a:r>
            <a:r>
              <a:rPr lang="en-US" sz="2000" b="1">
                <a:latin typeface="Courier New" charset="0"/>
              </a:rPr>
              <a:t>ThisIsAnExample</a:t>
            </a:r>
          </a:p>
          <a:p>
            <a:r>
              <a:rPr lang="en-US"/>
              <a:t>Hierarchy is expressed using . notation, or &gt; and &lt; for relative links:</a:t>
            </a:r>
          </a:p>
          <a:p>
            <a:pPr lvl="1"/>
            <a:r>
              <a:rPr lang="en-US" b="1">
                <a:latin typeface="Courier New" charset="0"/>
              </a:rPr>
              <a:t>.RootPage.SubPage.AnotherSubPage</a:t>
            </a:r>
          </a:p>
          <a:p>
            <a:pPr lvl="1"/>
            <a:r>
              <a:rPr lang="en-US" b="1">
                <a:latin typeface="Courier New" charset="0"/>
              </a:rPr>
              <a:t>&gt;SubPage</a:t>
            </a:r>
          </a:p>
          <a:p>
            <a:pPr lvl="1"/>
            <a:r>
              <a:rPr lang="en-US" b="1">
                <a:latin typeface="Courier New" charset="0"/>
              </a:rPr>
              <a:t>&lt;ParentPage</a:t>
            </a:r>
          </a:p>
          <a:p>
            <a:r>
              <a:rPr lang="en-US"/>
              <a:t>Simple markup for formatting</a:t>
            </a:r>
          </a:p>
          <a:p>
            <a:pPr lvl="1"/>
            <a:r>
              <a:rPr lang="en-US" b="1">
                <a:latin typeface="Courier New" charset="0"/>
              </a:rPr>
              <a:t>'''bold'''</a:t>
            </a:r>
            <a:r>
              <a:rPr lang="en-US"/>
              <a:t> -&gt; </a:t>
            </a:r>
            <a:r>
              <a:rPr lang="en-US" b="1"/>
              <a:t>bold</a:t>
            </a:r>
            <a:r>
              <a:rPr lang="en-US"/>
              <a:t>, </a:t>
            </a:r>
            <a:r>
              <a:rPr lang="en-US" b="1">
                <a:latin typeface="Courier New" charset="0"/>
              </a:rPr>
              <a:t>''italic''</a:t>
            </a:r>
            <a:r>
              <a:rPr lang="en-US"/>
              <a:t> -&gt; </a:t>
            </a:r>
            <a:r>
              <a:rPr lang="en-US" i="1"/>
              <a:t>italic</a:t>
            </a:r>
            <a:endParaRPr lang="en-US"/>
          </a:p>
          <a:p>
            <a:pPr lvl="1"/>
            <a:r>
              <a:rPr lang="en-US" b="1">
                <a:latin typeface="Courier New" charset="0"/>
              </a:rPr>
              <a:t>!c</a:t>
            </a:r>
            <a:r>
              <a:rPr lang="en-US"/>
              <a:t> centers a line, </a:t>
            </a:r>
            <a:r>
              <a:rPr lang="en-US" b="1">
                <a:latin typeface="Courier New" charset="0"/>
              </a:rPr>
              <a:t>!1</a:t>
            </a:r>
            <a:r>
              <a:rPr lang="en-US"/>
              <a:t> gives first heading </a:t>
            </a:r>
            <a:r>
              <a:rPr lang="en-US" b="1">
                <a:latin typeface="Courier New" charset="0"/>
              </a:rPr>
              <a:t>!2</a:t>
            </a:r>
            <a:r>
              <a:rPr lang="en-US"/>
              <a:t> second heading</a:t>
            </a:r>
          </a:p>
          <a:p>
            <a:pPr lvl="1"/>
            <a:r>
              <a:rPr lang="en-US" b="1">
                <a:latin typeface="Courier New" charset="0"/>
              </a:rPr>
              <a:t>|cell 1|cell 2|</a:t>
            </a:r>
            <a:r>
              <a:rPr lang="en-US"/>
              <a:t> specifies a table</a:t>
            </a:r>
          </a:p>
        </p:txBody>
      </p:sp>
    </p:spTree>
    <p:extLst>
      <p:ext uri="{BB962C8B-B14F-4D97-AF65-F5344CB8AC3E}">
        <p14:creationId xmlns:p14="http://schemas.microsoft.com/office/powerpoint/2010/main" val="207870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r>
              <a:rPr lang="sv-SE" dirty="0" smtClean="0"/>
              <a:t>FitNesse: Wiki markup (cont)</a:t>
            </a:r>
            <a:endParaRPr lang="en-US" dirty="0" smtClean="0"/>
          </a:p>
        </p:txBody>
      </p:sp>
      <p:sp>
        <p:nvSpPr>
          <p:cNvPr id="34819" name="Rectangle 3"/>
          <p:cNvSpPr>
            <a:spLocks noGrp="1" noChangeArrowheads="1"/>
          </p:cNvSpPr>
          <p:nvPr>
            <p:ph type="body" sz="quarter" idx="13"/>
          </p:nvPr>
        </p:nvSpPr>
        <p:spPr/>
        <p:txBody>
          <a:bodyPr/>
          <a:lstStyle/>
          <a:p>
            <a:r>
              <a:rPr lang="en-US" dirty="0" smtClean="0"/>
              <a:t>Escape wiki words using </a:t>
            </a:r>
            <a:r>
              <a:rPr lang="en-US" dirty="0" smtClean="0">
                <a:latin typeface="Courier New" pitchFamily="49" charset="0"/>
                <a:cs typeface="Courier New" pitchFamily="49" charset="0"/>
              </a:rPr>
              <a:t>!- -!</a:t>
            </a:r>
            <a:r>
              <a:rPr lang="en-US" dirty="0" smtClean="0"/>
              <a:t>:</a:t>
            </a:r>
            <a:br>
              <a:rPr lang="en-US" dirty="0" smtClean="0"/>
            </a:b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ThisIsNotAWikiWord</a:t>
            </a:r>
            <a:r>
              <a:rPr lang="en-US" b="1" dirty="0" smtClean="0">
                <a:latin typeface="Courier New" pitchFamily="49" charset="0"/>
                <a:cs typeface="Courier New" pitchFamily="49" charset="0"/>
              </a:rPr>
              <a:t>-!</a:t>
            </a:r>
          </a:p>
          <a:p>
            <a:r>
              <a:rPr lang="en-US" dirty="0" smtClean="0"/>
              <a:t>Escape all content in a table using </a:t>
            </a:r>
            <a:r>
              <a:rPr lang="en-US" dirty="0" smtClean="0">
                <a:latin typeface="Courier New" pitchFamily="49" charset="0"/>
                <a:cs typeface="Courier New" pitchFamily="49" charset="0"/>
              </a:rPr>
              <a:t>!</a:t>
            </a:r>
            <a:r>
              <a:rPr lang="en-US" dirty="0" smtClean="0"/>
              <a:t>:</a:t>
            </a:r>
            <a:br>
              <a:rPr lang="en-US" dirty="0" smtClean="0"/>
            </a:b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a.java.ClassName</a:t>
            </a:r>
            <a:r>
              <a:rPr lang="en-US" b="1" dirty="0" smtClean="0">
                <a:latin typeface="Courier New" pitchFamily="49" charset="0"/>
                <a:cs typeface="Courier New" pitchFamily="49" charset="0"/>
              </a:rPr>
              <a:t>|</a:t>
            </a:r>
          </a:p>
          <a:p>
            <a:endParaRPr lang="en-US" dirty="0" smtClean="0"/>
          </a:p>
          <a:p>
            <a:r>
              <a:rPr lang="en-US" dirty="0" smtClean="0"/>
              <a:t>Special markup ‘widgets’:</a:t>
            </a:r>
          </a:p>
          <a:p>
            <a:pPr lvl="1"/>
            <a:r>
              <a:rPr lang="en-US" b="1" dirty="0" smtClean="0">
                <a:latin typeface="Courier New" pitchFamily="49" charset="0"/>
                <a:cs typeface="Courier New" pitchFamily="49" charset="0"/>
              </a:rPr>
              <a:t>!path</a:t>
            </a:r>
          </a:p>
          <a:p>
            <a:pPr lvl="1"/>
            <a:r>
              <a:rPr lang="en-US" b="1" dirty="0" smtClean="0">
                <a:latin typeface="Courier New" pitchFamily="49" charset="0"/>
                <a:cs typeface="Courier New" pitchFamily="49" charset="0"/>
              </a:rPr>
              <a:t>!contents –R2</a:t>
            </a:r>
          </a:p>
          <a:p>
            <a:pPr lvl="1"/>
            <a:r>
              <a:rPr lang="en-US" b="1" dirty="0" smtClean="0">
                <a:latin typeface="Courier New" pitchFamily="49" charset="0"/>
                <a:cs typeface="Courier New" pitchFamily="49" charset="0"/>
              </a:rPr>
              <a:t>!define</a:t>
            </a:r>
          </a:p>
          <a:p>
            <a:pPr lvl="1"/>
            <a:endParaRPr lang="en-US" b="1" dirty="0" smtClean="0">
              <a:latin typeface="Courier New" pitchFamily="49" charset="0"/>
              <a:cs typeface="Courier New" pitchFamily="49" charset="0"/>
            </a:endParaRPr>
          </a:p>
        </p:txBody>
      </p:sp>
    </p:spTree>
    <p:extLst>
      <p:ext uri="{BB962C8B-B14F-4D97-AF65-F5344CB8AC3E}">
        <p14:creationId xmlns:p14="http://schemas.microsoft.com/office/powerpoint/2010/main" val="1400878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1"/>
          <p:cNvSpPr>
            <a:spLocks noGrp="1"/>
          </p:cNvSpPr>
          <p:nvPr>
            <p:ph type="ctrTitle"/>
          </p:nvPr>
        </p:nvSpPr>
        <p:spPr/>
        <p:txBody>
          <a:bodyPr/>
          <a:lstStyle/>
          <a:p>
            <a:r>
              <a:rPr lang="sv-SE" smtClean="0"/>
              <a:t>Fitnesse variables</a:t>
            </a:r>
          </a:p>
        </p:txBody>
      </p:sp>
      <p:sp>
        <p:nvSpPr>
          <p:cNvPr id="36867" name="Content Placeholder 2"/>
          <p:cNvSpPr>
            <a:spLocks noGrp="1"/>
          </p:cNvSpPr>
          <p:nvPr>
            <p:ph type="body" sz="quarter" idx="13"/>
          </p:nvPr>
        </p:nvSpPr>
        <p:spPr/>
        <p:txBody>
          <a:bodyPr/>
          <a:lstStyle/>
          <a:p>
            <a:r>
              <a:rPr lang="sv-SE" dirty="0" smtClean="0"/>
              <a:t>FitNesse </a:t>
            </a:r>
            <a:r>
              <a:rPr lang="sv-SE" b="1" i="1" dirty="0" smtClean="0"/>
              <a:t>variables</a:t>
            </a:r>
            <a:r>
              <a:rPr lang="sv-SE" dirty="0" smtClean="0"/>
              <a:t> allow variable content to be specified once, then used in multiple tests</a:t>
            </a:r>
          </a:p>
          <a:p>
            <a:r>
              <a:rPr lang="sv-SE" dirty="0" smtClean="0"/>
              <a:t>FitNesse variables are inherited from parent pages, if not defined explicitly (a.k.a. </a:t>
            </a:r>
            <a:r>
              <a:rPr lang="sv-SE" i="1" dirty="0"/>
              <a:t>d</a:t>
            </a:r>
            <a:r>
              <a:rPr lang="sv-SE" i="1" dirty="0" smtClean="0"/>
              <a:t>efault inheritance</a:t>
            </a:r>
            <a:r>
              <a:rPr lang="sv-SE" dirty="0" smtClean="0"/>
              <a:t>)</a:t>
            </a:r>
          </a:p>
          <a:p>
            <a:r>
              <a:rPr lang="sv-SE" dirty="0" smtClean="0"/>
              <a:t>Variable Definition</a:t>
            </a:r>
          </a:p>
          <a:p>
            <a:pPr lvl="1"/>
            <a:r>
              <a:rPr lang="en-US" b="1" dirty="0">
                <a:latin typeface="Courier New" pitchFamily="49" charset="0"/>
                <a:cs typeface="Courier New" pitchFamily="49" charset="0"/>
              </a:rPr>
              <a:t>!define </a:t>
            </a:r>
            <a:r>
              <a:rPr lang="en-US" b="1" i="1" dirty="0">
                <a:latin typeface="Courier New" pitchFamily="49" charset="0"/>
                <a:cs typeface="Courier New" pitchFamily="49" charset="0"/>
              </a:rPr>
              <a:t>name</a:t>
            </a:r>
            <a:r>
              <a:rPr lang="en-US" b="1" dirty="0">
                <a:latin typeface="Courier New" pitchFamily="49" charset="0"/>
                <a:cs typeface="Courier New" pitchFamily="49" charset="0"/>
              </a:rPr>
              <a:t> {</a:t>
            </a:r>
            <a:r>
              <a:rPr lang="en-US" b="1" i="1" dirty="0">
                <a:latin typeface="Courier New" pitchFamily="49" charset="0"/>
                <a:cs typeface="Courier New" pitchFamily="49" charset="0"/>
              </a:rPr>
              <a:t>value</a:t>
            </a:r>
            <a:r>
              <a:rPr lang="en-US" b="1" dirty="0" smtClean="0">
                <a:latin typeface="Courier New" pitchFamily="49" charset="0"/>
                <a:cs typeface="Courier New" pitchFamily="49" charset="0"/>
              </a:rPr>
              <a:t>}</a:t>
            </a:r>
          </a:p>
          <a:p>
            <a:pPr lvl="1"/>
            <a:r>
              <a:rPr lang="en-US" b="1" dirty="0">
                <a:latin typeface="Courier New" pitchFamily="49" charset="0"/>
                <a:cs typeface="Courier New" pitchFamily="49" charset="0"/>
              </a:rPr>
              <a:t>!define name (value)</a:t>
            </a:r>
          </a:p>
          <a:p>
            <a:pPr lvl="1"/>
            <a:r>
              <a:rPr lang="en-US" b="1" dirty="0">
                <a:latin typeface="Courier New" pitchFamily="49" charset="0"/>
                <a:cs typeface="Courier New" pitchFamily="49" charset="0"/>
              </a:rPr>
              <a:t>!define name [</a:t>
            </a:r>
            <a:r>
              <a:rPr lang="en-US" b="1" dirty="0" smtClean="0">
                <a:latin typeface="Courier New" pitchFamily="49" charset="0"/>
                <a:cs typeface="Courier New" pitchFamily="49" charset="0"/>
              </a:rPr>
              <a:t>value]</a:t>
            </a:r>
          </a:p>
          <a:p>
            <a:r>
              <a:rPr lang="sv-SE" dirty="0"/>
              <a:t>Variable </a:t>
            </a:r>
            <a:r>
              <a:rPr lang="sv-SE" dirty="0" smtClean="0"/>
              <a:t>Usage</a:t>
            </a:r>
            <a:endParaRPr lang="sv-SE" dirty="0"/>
          </a:p>
          <a:p>
            <a:pPr lvl="1"/>
            <a:r>
              <a:rPr lang="en-US" b="1" dirty="0" smtClean="0">
                <a:latin typeface="Courier New" pitchFamily="49" charset="0"/>
                <a:cs typeface="Courier New" pitchFamily="49" charset="0"/>
              </a:rPr>
              <a:t>${</a:t>
            </a:r>
            <a:r>
              <a:rPr lang="en-US" b="1" i="1" dirty="0" smtClean="0">
                <a:latin typeface="Courier New" pitchFamily="49" charset="0"/>
                <a:cs typeface="Courier New" pitchFamily="49" charset="0"/>
              </a:rPr>
              <a:t>name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6146090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ctrTitle"/>
          </p:nvPr>
        </p:nvSpPr>
        <p:spPr/>
        <p:txBody>
          <a:bodyPr/>
          <a:lstStyle/>
          <a:p>
            <a:r>
              <a:rPr lang="sv-SE" dirty="0" smtClean="0"/>
              <a:t>Hierarchical structure of variables</a:t>
            </a:r>
          </a:p>
        </p:txBody>
      </p:sp>
      <p:pic>
        <p:nvPicPr>
          <p:cNvPr id="342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194" y="1976716"/>
            <a:ext cx="8318771" cy="368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2732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ctrTitle"/>
          </p:nvPr>
        </p:nvSpPr>
        <p:spPr/>
        <p:txBody>
          <a:bodyPr/>
          <a:lstStyle/>
          <a:p>
            <a:r>
              <a:rPr lang="sv-SE" smtClean="0"/>
              <a:t>Symbolic links</a:t>
            </a:r>
          </a:p>
        </p:txBody>
      </p:sp>
      <p:sp>
        <p:nvSpPr>
          <p:cNvPr id="38915" name="Content Placeholder 2"/>
          <p:cNvSpPr>
            <a:spLocks noGrp="1"/>
          </p:cNvSpPr>
          <p:nvPr>
            <p:ph type="body" sz="quarter" idx="13"/>
          </p:nvPr>
        </p:nvSpPr>
        <p:spPr/>
        <p:txBody>
          <a:bodyPr/>
          <a:lstStyle/>
          <a:p>
            <a:r>
              <a:rPr lang="sv-SE" dirty="0" smtClean="0"/>
              <a:t>Page structure forms a proper hierarchy (i.e. a tree)</a:t>
            </a:r>
          </a:p>
          <a:p>
            <a:r>
              <a:rPr lang="sv-SE" dirty="0" smtClean="0"/>
              <a:t>Sometimes, variable information exists in several, crosscutting dimensions</a:t>
            </a:r>
          </a:p>
          <a:p>
            <a:pPr lvl="1"/>
            <a:r>
              <a:rPr lang="sv-SE" dirty="0" smtClean="0"/>
              <a:t>E.g. </a:t>
            </a:r>
            <a:r>
              <a:rPr lang="sv-SE" dirty="0"/>
              <a:t>e</a:t>
            </a:r>
            <a:r>
              <a:rPr lang="sv-SE" dirty="0" smtClean="0"/>
              <a:t>nvironmental differences (Test environment vs. Production environment)</a:t>
            </a:r>
          </a:p>
          <a:p>
            <a:r>
              <a:rPr lang="sv-SE" dirty="0" smtClean="0"/>
              <a:t>FitNesse </a:t>
            </a:r>
            <a:r>
              <a:rPr lang="sv-SE" b="1" i="1" dirty="0" smtClean="0"/>
              <a:t>Symbolic Links </a:t>
            </a:r>
            <a:r>
              <a:rPr lang="sv-SE" dirty="0" smtClean="0"/>
              <a:t>provide a way to introduce multiple inheritence between pages</a:t>
            </a:r>
          </a:p>
          <a:p>
            <a:endParaRPr lang="sv-SE" dirty="0" smtClean="0"/>
          </a:p>
        </p:txBody>
      </p:sp>
    </p:spTree>
    <p:extLst>
      <p:ext uri="{BB962C8B-B14F-4D97-AF65-F5344CB8AC3E}">
        <p14:creationId xmlns:p14="http://schemas.microsoft.com/office/powerpoint/2010/main" val="214557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Symbolic Links</a:t>
            </a:r>
            <a:endParaRPr lang="sv-SE" dirty="0"/>
          </a:p>
        </p:txBody>
      </p:sp>
      <p:pic>
        <p:nvPicPr>
          <p:cNvPr id="343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93" y="1471203"/>
            <a:ext cx="8827348" cy="419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596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Test Suites</a:t>
            </a:r>
            <a:endParaRPr lang="sv-SE" dirty="0"/>
          </a:p>
        </p:txBody>
      </p:sp>
      <p:sp>
        <p:nvSpPr>
          <p:cNvPr id="3" name="Content Placeholder 2"/>
          <p:cNvSpPr>
            <a:spLocks noGrp="1"/>
          </p:cNvSpPr>
          <p:nvPr>
            <p:ph type="body" sz="quarter" idx="13"/>
          </p:nvPr>
        </p:nvSpPr>
        <p:spPr/>
        <p:txBody>
          <a:bodyPr/>
          <a:lstStyle/>
          <a:p>
            <a:r>
              <a:rPr lang="sv-SE" dirty="0" smtClean="0"/>
              <a:t>A Test Suite is a page that has children containing tests (or other suites)</a:t>
            </a:r>
          </a:p>
          <a:p>
            <a:r>
              <a:rPr lang="sv-SE" dirty="0" smtClean="0"/>
              <a:t>Test Suites can be executed, just as individual test pages. Doing so will execute each contained test page in sequence</a:t>
            </a:r>
          </a:p>
        </p:txBody>
      </p:sp>
      <p:pic>
        <p:nvPicPr>
          <p:cNvPr id="344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640" y="3150814"/>
            <a:ext cx="36766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855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SetUp and TearDown</a:t>
            </a:r>
            <a:endParaRPr lang="sv-SE" dirty="0"/>
          </a:p>
        </p:txBody>
      </p:sp>
      <p:sp>
        <p:nvSpPr>
          <p:cNvPr id="3" name="Content Placeholder 2"/>
          <p:cNvSpPr>
            <a:spLocks noGrp="1"/>
          </p:cNvSpPr>
          <p:nvPr>
            <p:ph type="body" sz="quarter" idx="13"/>
          </p:nvPr>
        </p:nvSpPr>
        <p:spPr/>
        <p:txBody>
          <a:bodyPr/>
          <a:lstStyle/>
          <a:p>
            <a:r>
              <a:rPr lang="sv-SE" dirty="0" smtClean="0"/>
              <a:t>If a sibling page </a:t>
            </a:r>
            <a:r>
              <a:rPr lang="sv-SE" b="1" i="1" dirty="0" smtClean="0"/>
              <a:t>SetUp</a:t>
            </a:r>
            <a:r>
              <a:rPr lang="sv-SE" dirty="0" smtClean="0"/>
              <a:t> exists for a Suite or a Test (or any of its parents), that </a:t>
            </a:r>
            <a:r>
              <a:rPr lang="sv-SE" dirty="0"/>
              <a:t>SetUp </a:t>
            </a:r>
            <a:r>
              <a:rPr lang="sv-SE" dirty="0" smtClean="0"/>
              <a:t>page will automatically be included </a:t>
            </a:r>
            <a:r>
              <a:rPr lang="sv-SE" b="1" i="1" dirty="0" smtClean="0"/>
              <a:t>before</a:t>
            </a:r>
            <a:r>
              <a:rPr lang="sv-SE" dirty="0" smtClean="0"/>
              <a:t> the actual test(s)</a:t>
            </a:r>
          </a:p>
          <a:p>
            <a:r>
              <a:rPr lang="sv-SE" dirty="0" smtClean="0"/>
              <a:t>Correspondingly, if </a:t>
            </a:r>
            <a:r>
              <a:rPr lang="sv-SE" dirty="0"/>
              <a:t>a sibling page </a:t>
            </a:r>
            <a:r>
              <a:rPr lang="sv-SE" b="1" i="1" dirty="0" smtClean="0"/>
              <a:t>TearDown</a:t>
            </a:r>
            <a:r>
              <a:rPr lang="sv-SE" dirty="0" smtClean="0"/>
              <a:t> exists for a </a:t>
            </a:r>
            <a:r>
              <a:rPr lang="sv-SE" dirty="0"/>
              <a:t>Suite or a </a:t>
            </a:r>
            <a:r>
              <a:rPr lang="sv-SE" dirty="0" smtClean="0"/>
              <a:t>Test (</a:t>
            </a:r>
            <a:r>
              <a:rPr lang="sv-SE" dirty="0"/>
              <a:t>or any of its parents)</a:t>
            </a:r>
            <a:r>
              <a:rPr lang="sv-SE" dirty="0" smtClean="0"/>
              <a:t>, </a:t>
            </a:r>
            <a:r>
              <a:rPr lang="sv-SE" dirty="0"/>
              <a:t>that TearDown </a:t>
            </a:r>
            <a:r>
              <a:rPr lang="sv-SE" dirty="0" smtClean="0"/>
              <a:t>page </a:t>
            </a:r>
            <a:r>
              <a:rPr lang="sv-SE" dirty="0"/>
              <a:t>will automatically be included </a:t>
            </a:r>
            <a:r>
              <a:rPr lang="sv-SE" b="1" i="1" dirty="0" smtClean="0"/>
              <a:t>after</a:t>
            </a:r>
            <a:r>
              <a:rPr lang="sv-SE" dirty="0" smtClean="0"/>
              <a:t> the </a:t>
            </a:r>
            <a:r>
              <a:rPr lang="sv-SE" dirty="0"/>
              <a:t>actual test(s)</a:t>
            </a:r>
          </a:p>
          <a:p>
            <a:r>
              <a:rPr lang="sv-SE" dirty="0"/>
              <a:t>If a sibling page </a:t>
            </a:r>
            <a:r>
              <a:rPr lang="sv-SE" b="1" i="1" dirty="0" smtClean="0"/>
              <a:t>SuiteSetUp</a:t>
            </a:r>
            <a:r>
              <a:rPr lang="sv-SE" dirty="0" smtClean="0"/>
              <a:t> </a:t>
            </a:r>
            <a:r>
              <a:rPr lang="sv-SE" dirty="0"/>
              <a:t>exists for a </a:t>
            </a:r>
            <a:r>
              <a:rPr lang="sv-SE" dirty="0" smtClean="0"/>
              <a:t>Suite, </a:t>
            </a:r>
            <a:r>
              <a:rPr lang="sv-SE" dirty="0"/>
              <a:t>that SetUp page will automatically be </a:t>
            </a:r>
            <a:r>
              <a:rPr lang="sv-SE" dirty="0" smtClean="0"/>
              <a:t>included once </a:t>
            </a:r>
            <a:r>
              <a:rPr lang="sv-SE" b="1" i="1" dirty="0"/>
              <a:t>before</a:t>
            </a:r>
            <a:r>
              <a:rPr lang="sv-SE" dirty="0"/>
              <a:t> the actual </a:t>
            </a:r>
            <a:r>
              <a:rPr lang="sv-SE" dirty="0" smtClean="0"/>
              <a:t>suite</a:t>
            </a:r>
            <a:endParaRPr lang="sv-SE" dirty="0"/>
          </a:p>
          <a:p>
            <a:r>
              <a:rPr lang="sv-SE" dirty="0" smtClean="0"/>
              <a:t>Dito for </a:t>
            </a:r>
            <a:r>
              <a:rPr lang="sv-SE" b="1" i="1" dirty="0" smtClean="0"/>
              <a:t>SuiteTearDown</a:t>
            </a:r>
            <a:r>
              <a:rPr lang="sv-SE" dirty="0" smtClean="0"/>
              <a:t> </a:t>
            </a:r>
            <a:endParaRPr lang="sv-SE" dirty="0"/>
          </a:p>
        </p:txBody>
      </p:sp>
    </p:spTree>
    <p:extLst>
      <p:ext uri="{BB962C8B-B14F-4D97-AF65-F5344CB8AC3E}">
        <p14:creationId xmlns:p14="http://schemas.microsoft.com/office/powerpoint/2010/main" val="8660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SetUp and TearDown example</a:t>
            </a:r>
            <a:endParaRPr lang="sv-SE" dirty="0"/>
          </a:p>
        </p:txBody>
      </p:sp>
      <p:pic>
        <p:nvPicPr>
          <p:cNvPr id="345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13" y="1317812"/>
            <a:ext cx="8406086" cy="4504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63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p:txBody>
          <a:bodyPr/>
          <a:lstStyle/>
          <a:p>
            <a:r>
              <a:rPr lang="en-US"/>
              <a:t>Automated Tests must be</a:t>
            </a:r>
          </a:p>
        </p:txBody>
      </p:sp>
      <p:sp>
        <p:nvSpPr>
          <p:cNvPr id="465923" name="Rectangle 3"/>
          <p:cNvSpPr>
            <a:spLocks noGrp="1" noChangeArrowheads="1"/>
          </p:cNvSpPr>
          <p:nvPr>
            <p:ph type="body" sz="quarter" idx="13"/>
          </p:nvPr>
        </p:nvSpPr>
        <p:spPr/>
        <p:txBody>
          <a:bodyPr/>
          <a:lstStyle/>
          <a:p>
            <a:r>
              <a:rPr lang="en-US"/>
              <a:t>easy to write</a:t>
            </a:r>
          </a:p>
          <a:p>
            <a:r>
              <a:rPr lang="en-US"/>
              <a:t>easy to find</a:t>
            </a:r>
          </a:p>
          <a:p>
            <a:r>
              <a:rPr lang="en-US"/>
              <a:t>easy to run</a:t>
            </a:r>
          </a:p>
          <a:p>
            <a:r>
              <a:rPr lang="en-US"/>
              <a:t>easy to maintain</a:t>
            </a:r>
          </a:p>
          <a:p>
            <a:pPr>
              <a:buFontTx/>
              <a:buNone/>
            </a:pPr>
            <a:r>
              <a:rPr lang="en-US"/>
              <a:t>otherwise</a:t>
            </a:r>
          </a:p>
          <a:p>
            <a:r>
              <a:rPr lang="en-US"/>
              <a:t>they will slow you down</a:t>
            </a:r>
          </a:p>
          <a:p>
            <a:r>
              <a:rPr lang="en-US"/>
              <a:t>they will get left behind</a:t>
            </a:r>
          </a:p>
          <a:p>
            <a:r>
              <a:rPr lang="en-US"/>
              <a:t>you’ll go back to manual testing</a:t>
            </a:r>
          </a:p>
        </p:txBody>
      </p:sp>
      <p:pic>
        <p:nvPicPr>
          <p:cNvPr id="465924" name="Picture 4" descr="MANR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7" y="1773239"/>
            <a:ext cx="3265563" cy="335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0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lstStyle/>
          <a:p>
            <a:pPr marL="40182"/>
            <a:r>
              <a:rPr lang="en-US" dirty="0" smtClean="0"/>
              <a:t>Example – Fixtures in Groovy</a:t>
            </a:r>
            <a:endParaRPr lang="en-US" dirty="0"/>
          </a:p>
        </p:txBody>
      </p:sp>
      <p:sp>
        <p:nvSpPr>
          <p:cNvPr id="26628" name="Rectangle 4"/>
          <p:cNvSpPr>
            <a:spLocks noGrp="1" noChangeArrowheads="1"/>
          </p:cNvSpPr>
          <p:nvPr>
            <p:ph type="body" sz="quarter" idx="13"/>
          </p:nvPr>
        </p:nvSpPr>
        <p:spPr>
          <a:ln/>
        </p:spPr>
        <p:txBody>
          <a:bodyPr rIns="116994"/>
          <a:lstStyle/>
          <a:p>
            <a:r>
              <a:rPr lang="en-US" dirty="0"/>
              <a:t>The </a:t>
            </a:r>
            <a:r>
              <a:rPr lang="en-US" sz="1800" dirty="0">
                <a:hlinkClick r:id="rId2"/>
              </a:rPr>
              <a:t>http://localhost:9123/</a:t>
            </a:r>
            <a:r>
              <a:rPr lang="en-US" sz="1800" dirty="0" smtClean="0">
                <a:hlinkClick r:id="rId2"/>
              </a:rPr>
              <a:t>PetClinic.RestApiTests.GetOwner</a:t>
            </a:r>
            <a:r>
              <a:rPr lang="en-US" sz="1800" dirty="0" smtClean="0"/>
              <a:t> </a:t>
            </a:r>
            <a:r>
              <a:rPr lang="en-US" dirty="0" smtClean="0"/>
              <a:t>test specification provides a full-blown example of using Groovy power features and </a:t>
            </a:r>
            <a:r>
              <a:rPr lang="en-US" dirty="0" err="1" smtClean="0"/>
              <a:t>api:s</a:t>
            </a:r>
            <a:r>
              <a:rPr lang="en-US" dirty="0" smtClean="0"/>
              <a:t> in implementing Acceptance Tests for a </a:t>
            </a:r>
            <a:r>
              <a:rPr lang="en-US" dirty="0" err="1" smtClean="0"/>
              <a:t>RESTful</a:t>
            </a:r>
            <a:r>
              <a:rPr lang="en-US" dirty="0" smtClean="0"/>
              <a:t> API:</a:t>
            </a:r>
          </a:p>
          <a:p>
            <a:pPr lvl="1"/>
            <a:r>
              <a:rPr lang="en-US" dirty="0"/>
              <a:t>The </a:t>
            </a:r>
            <a:r>
              <a:rPr lang="en-US" sz="1400" dirty="0" err="1">
                <a:latin typeface="Monaco"/>
                <a:cs typeface="Monaco"/>
              </a:rPr>
              <a:t>org.springframework.samples.petclinic.slim.InsertOwners</a:t>
            </a:r>
            <a:r>
              <a:rPr lang="en-US" dirty="0"/>
              <a:t> and </a:t>
            </a:r>
            <a:r>
              <a:rPr lang="en-US" sz="1400" dirty="0" err="1">
                <a:latin typeface="Monaco"/>
                <a:cs typeface="Monaco"/>
              </a:rPr>
              <a:t>org.springframework.samples.petclinic.slim.DeleteOwners</a:t>
            </a:r>
            <a:r>
              <a:rPr lang="en-US" dirty="0"/>
              <a:t> </a:t>
            </a:r>
            <a:r>
              <a:rPr lang="en-US" dirty="0" smtClean="0"/>
              <a:t>fixtures uses SQL statements to insert and delete test data before and after execution</a:t>
            </a:r>
          </a:p>
          <a:p>
            <a:pPr lvl="1"/>
            <a:r>
              <a:rPr lang="en-US" dirty="0"/>
              <a:t>The </a:t>
            </a:r>
            <a:r>
              <a:rPr lang="en-US" sz="1400" dirty="0" err="1">
                <a:latin typeface="Monaco"/>
                <a:cs typeface="Monaco"/>
              </a:rPr>
              <a:t>org.springframework.samples.petclinic.slim.OwnerRestApiFixture</a:t>
            </a:r>
            <a:r>
              <a:rPr lang="en-US" dirty="0"/>
              <a:t> </a:t>
            </a:r>
            <a:r>
              <a:rPr lang="en-US" dirty="0" smtClean="0"/>
              <a:t>uses </a:t>
            </a:r>
            <a:r>
              <a:rPr lang="en-US" sz="1400" dirty="0" err="1">
                <a:latin typeface="Monaco"/>
                <a:cs typeface="Monaco"/>
              </a:rPr>
              <a:t>groovyx.net.http.RESTClient</a:t>
            </a:r>
            <a:r>
              <a:rPr lang="en-US" sz="1400" dirty="0">
                <a:latin typeface="Monaco"/>
                <a:cs typeface="Monaco"/>
              </a:rPr>
              <a:t> </a:t>
            </a:r>
            <a:r>
              <a:rPr lang="en-US" dirty="0" smtClean="0"/>
              <a:t>to issue REST requests and parsing resulting </a:t>
            </a:r>
            <a:r>
              <a:rPr lang="en-US" dirty="0" err="1" smtClean="0"/>
              <a:t>Json</a:t>
            </a:r>
            <a:r>
              <a:rPr lang="en-US" dirty="0" smtClean="0"/>
              <a:t> data</a:t>
            </a:r>
            <a:endParaRPr lang="en-US" dirty="0"/>
          </a:p>
        </p:txBody>
      </p:sp>
    </p:spTree>
    <p:extLst>
      <p:ext uri="{BB962C8B-B14F-4D97-AF65-F5344CB8AC3E}">
        <p14:creationId xmlns:p14="http://schemas.microsoft.com/office/powerpoint/2010/main" val="549750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bwMode="auto">
          <a:xfrm>
            <a:off x="457200" y="274638"/>
            <a:ext cx="8435975" cy="2217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91440" tIns="45720" rIns="40639" bIns="45720" numCol="1" anchor="t" anchorCtr="0" compatLnSpc="1">
            <a:prstTxWarp prst="textNoShape">
              <a:avLst/>
            </a:prstTxWarp>
          </a:bodyPr>
          <a:lstStyle/>
          <a:p>
            <a:pPr indent="0" eaLnBrk="1" hangingPunct="1"/>
            <a:r>
              <a:rPr lang="en-US" dirty="0">
                <a:latin typeface="Cambria Bold" charset="0"/>
                <a:ea typeface="ＭＳ Ｐゴシック" charset="0"/>
              </a:rPr>
              <a:t>Testing </a:t>
            </a:r>
            <a:r>
              <a:rPr lang="en-US" dirty="0" smtClean="0">
                <a:latin typeface="Cambria Bold" charset="0"/>
                <a:ea typeface="ＭＳ Ｐゴシック" charset="0"/>
              </a:rPr>
              <a:t>Web </a:t>
            </a:r>
            <a:r>
              <a:rPr lang="en-US" dirty="0">
                <a:latin typeface="Cambria Bold" charset="0"/>
                <a:ea typeface="ＭＳ Ｐゴシック" charset="0"/>
              </a:rPr>
              <a:t>User Interfaces is ...</a:t>
            </a:r>
          </a:p>
        </p:txBody>
      </p:sp>
      <p:pic>
        <p:nvPicPr>
          <p:cNvPr id="4096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44600"/>
            <a:ext cx="9144000"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3"/>
          <p:cNvSpPr txBox="1">
            <a:spLocks noChangeArrowheads="1"/>
          </p:cNvSpPr>
          <p:nvPr/>
        </p:nvSpPr>
        <p:spPr bwMode="auto">
          <a:xfrm>
            <a:off x="4500563" y="4305300"/>
            <a:ext cx="40528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r>
              <a:rPr lang="en-US" sz="4000">
                <a:solidFill>
                  <a:srgbClr val="2D3470"/>
                </a:solidFill>
                <a:latin typeface="Cambria Bold" charset="0"/>
                <a:sym typeface="Cambria Bold" charset="0"/>
              </a:rPr>
              <a:t>… still a challenge</a:t>
            </a:r>
          </a:p>
        </p:txBody>
      </p:sp>
    </p:spTree>
    <p:extLst>
      <p:ext uri="{BB962C8B-B14F-4D97-AF65-F5344CB8AC3E}">
        <p14:creationId xmlns:p14="http://schemas.microsoft.com/office/powerpoint/2010/main" val="15672066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ctrTitle"/>
          </p:nvPr>
        </p:nvSpPr>
        <p:spPr/>
        <p:txBody>
          <a:bodyPr/>
          <a:lstStyle/>
          <a:p>
            <a:r>
              <a:rPr lang="en-US"/>
              <a:t>Record/Playback</a:t>
            </a:r>
          </a:p>
        </p:txBody>
      </p:sp>
      <p:sp>
        <p:nvSpPr>
          <p:cNvPr id="663555" name="Rectangle 3"/>
          <p:cNvSpPr>
            <a:spLocks noGrp="1" noChangeArrowheads="1"/>
          </p:cNvSpPr>
          <p:nvPr>
            <p:ph type="body" sz="quarter" idx="13"/>
          </p:nvPr>
        </p:nvSpPr>
        <p:spPr/>
        <p:txBody>
          <a:bodyPr/>
          <a:lstStyle/>
          <a:p>
            <a:r>
              <a:rPr lang="en-US"/>
              <a:t>A Test Automation tool records “events” that make up a Test Case into a Test Script</a:t>
            </a:r>
          </a:p>
          <a:p>
            <a:r>
              <a:rPr lang="en-US"/>
              <a:t>Events can be User Interface interactions or API calls</a:t>
            </a:r>
          </a:p>
          <a:p>
            <a:r>
              <a:rPr lang="en-US"/>
              <a:t>The scripts can be played back later for regression testing</a:t>
            </a:r>
          </a:p>
        </p:txBody>
      </p:sp>
      <p:grpSp>
        <p:nvGrpSpPr>
          <p:cNvPr id="663556" name="Group 4"/>
          <p:cNvGrpSpPr>
            <a:grpSpLocks/>
          </p:cNvGrpSpPr>
          <p:nvPr/>
        </p:nvGrpSpPr>
        <p:grpSpPr bwMode="auto">
          <a:xfrm>
            <a:off x="4691063" y="3860800"/>
            <a:ext cx="3211512" cy="2341563"/>
            <a:chOff x="2719" y="1732"/>
            <a:chExt cx="2861" cy="1986"/>
          </a:xfrm>
        </p:grpSpPr>
        <p:sp>
          <p:nvSpPr>
            <p:cNvPr id="663557" name="AutoShape 5"/>
            <p:cNvSpPr>
              <a:spLocks noChangeArrowheads="1"/>
            </p:cNvSpPr>
            <p:nvPr/>
          </p:nvSpPr>
          <p:spPr bwMode="auto">
            <a:xfrm>
              <a:off x="3359" y="1990"/>
              <a:ext cx="2200" cy="172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663558" name="Line 6"/>
            <p:cNvSpPr>
              <a:spLocks noChangeShapeType="1"/>
            </p:cNvSpPr>
            <p:nvPr/>
          </p:nvSpPr>
          <p:spPr bwMode="auto">
            <a:xfrm flipH="1">
              <a:off x="4229" y="2422"/>
              <a:ext cx="6"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63559" name="Line 7"/>
            <p:cNvSpPr>
              <a:spLocks noChangeShapeType="1"/>
            </p:cNvSpPr>
            <p:nvPr/>
          </p:nvSpPr>
          <p:spPr bwMode="auto">
            <a:xfrm flipV="1">
              <a:off x="4229" y="1990"/>
              <a:ext cx="366" cy="4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63560" name="Line 8"/>
            <p:cNvSpPr>
              <a:spLocks noChangeShapeType="1"/>
            </p:cNvSpPr>
            <p:nvPr/>
          </p:nvSpPr>
          <p:spPr bwMode="auto">
            <a:xfrm flipV="1">
              <a:off x="3358" y="3097"/>
              <a:ext cx="1767" cy="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63561" name="Line 9"/>
            <p:cNvSpPr>
              <a:spLocks noChangeShapeType="1"/>
            </p:cNvSpPr>
            <p:nvPr/>
          </p:nvSpPr>
          <p:spPr bwMode="auto">
            <a:xfrm>
              <a:off x="3600" y="2174"/>
              <a:ext cx="17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63562" name="Text Box 10"/>
            <p:cNvSpPr txBox="1">
              <a:spLocks noChangeArrowheads="1"/>
            </p:cNvSpPr>
            <p:nvPr/>
          </p:nvSpPr>
          <p:spPr bwMode="auto">
            <a:xfrm rot="16200000">
              <a:off x="2972" y="2597"/>
              <a:ext cx="487" cy="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0"/>
                </a:spcBef>
              </a:pPr>
              <a:r>
                <a:rPr lang="sv-SE" sz="1800">
                  <a:latin typeface="Verdana" charset="0"/>
                </a:rPr>
                <a:t>API</a:t>
              </a:r>
            </a:p>
          </p:txBody>
        </p:sp>
        <p:sp>
          <p:nvSpPr>
            <p:cNvPr id="663563" name="Text Box 11"/>
            <p:cNvSpPr txBox="1">
              <a:spLocks noChangeArrowheads="1"/>
            </p:cNvSpPr>
            <p:nvPr/>
          </p:nvSpPr>
          <p:spPr bwMode="auto">
            <a:xfrm rot="16200000">
              <a:off x="2957" y="3216"/>
              <a:ext cx="530"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0"/>
                </a:spcBef>
              </a:pPr>
              <a:r>
                <a:rPr lang="sv-SE" sz="1800">
                  <a:latin typeface="Verdana" charset="0"/>
                </a:rPr>
                <a:t>GUI</a:t>
              </a:r>
            </a:p>
          </p:txBody>
        </p:sp>
        <p:sp>
          <p:nvSpPr>
            <p:cNvPr id="663564" name="Text Box 12"/>
            <p:cNvSpPr txBox="1">
              <a:spLocks noChangeArrowheads="1"/>
            </p:cNvSpPr>
            <p:nvPr/>
          </p:nvSpPr>
          <p:spPr bwMode="auto">
            <a:xfrm>
              <a:off x="2719" y="2113"/>
              <a:ext cx="929"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0"/>
                </a:spcBef>
              </a:pPr>
              <a:r>
                <a:rPr lang="sv-SE" sz="1800">
                  <a:latin typeface="Verdana" charset="0"/>
                </a:rPr>
                <a:t>System</a:t>
              </a:r>
            </a:p>
          </p:txBody>
        </p:sp>
        <p:sp>
          <p:nvSpPr>
            <p:cNvPr id="663565" name="Text Box 13"/>
            <p:cNvSpPr txBox="1">
              <a:spLocks noChangeArrowheads="1"/>
            </p:cNvSpPr>
            <p:nvPr/>
          </p:nvSpPr>
          <p:spPr bwMode="auto">
            <a:xfrm>
              <a:off x="3207" y="1929"/>
              <a:ext cx="579"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0"/>
                </a:spcBef>
              </a:pPr>
              <a:r>
                <a:rPr lang="sv-SE" sz="1800">
                  <a:latin typeface="Verdana" charset="0"/>
                </a:rPr>
                <a:t>Unit</a:t>
              </a:r>
            </a:p>
          </p:txBody>
        </p:sp>
        <p:sp>
          <p:nvSpPr>
            <p:cNvPr id="663566" name="Text Box 14"/>
            <p:cNvSpPr txBox="1">
              <a:spLocks noChangeArrowheads="1"/>
            </p:cNvSpPr>
            <p:nvPr/>
          </p:nvSpPr>
          <p:spPr bwMode="auto">
            <a:xfrm>
              <a:off x="3794" y="1737"/>
              <a:ext cx="861"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0"/>
                </a:spcBef>
              </a:pPr>
              <a:r>
                <a:rPr lang="sv-SE" sz="1800">
                  <a:latin typeface="Verdana" charset="0"/>
                </a:rPr>
                <a:t>R &amp; PB</a:t>
              </a:r>
            </a:p>
          </p:txBody>
        </p:sp>
        <p:sp>
          <p:nvSpPr>
            <p:cNvPr id="663567" name="Text Box 15"/>
            <p:cNvSpPr txBox="1">
              <a:spLocks noChangeArrowheads="1"/>
            </p:cNvSpPr>
            <p:nvPr/>
          </p:nvSpPr>
          <p:spPr bwMode="auto">
            <a:xfrm>
              <a:off x="4551" y="1732"/>
              <a:ext cx="1029"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0"/>
                </a:spcBef>
              </a:pPr>
              <a:r>
                <a:rPr lang="sv-SE" sz="1800">
                  <a:latin typeface="Verdana" charset="0"/>
                </a:rPr>
                <a:t>Program</a:t>
              </a:r>
            </a:p>
          </p:txBody>
        </p:sp>
        <p:sp>
          <p:nvSpPr>
            <p:cNvPr id="663568" name="Line 16"/>
            <p:cNvSpPr>
              <a:spLocks noChangeShapeType="1"/>
            </p:cNvSpPr>
            <p:nvPr/>
          </p:nvSpPr>
          <p:spPr bwMode="auto">
            <a:xfrm>
              <a:off x="5374" y="2173"/>
              <a:ext cx="0"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63569" name="Line 17"/>
            <p:cNvSpPr>
              <a:spLocks noChangeShapeType="1"/>
            </p:cNvSpPr>
            <p:nvPr/>
          </p:nvSpPr>
          <p:spPr bwMode="auto">
            <a:xfrm flipV="1">
              <a:off x="5125" y="2664"/>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sp>
        <p:nvSpPr>
          <p:cNvPr id="663570" name="Freeform 18"/>
          <p:cNvSpPr>
            <a:spLocks/>
          </p:cNvSpPr>
          <p:nvPr/>
        </p:nvSpPr>
        <p:spPr bwMode="auto">
          <a:xfrm>
            <a:off x="5099050" y="3760788"/>
            <a:ext cx="1885950" cy="2774950"/>
          </a:xfrm>
          <a:custGeom>
            <a:avLst/>
            <a:gdLst>
              <a:gd name="T0" fmla="*/ 912 w 1188"/>
              <a:gd name="T1" fmla="*/ 20 h 1748"/>
              <a:gd name="T2" fmla="*/ 781 w 1188"/>
              <a:gd name="T3" fmla="*/ 40 h 1748"/>
              <a:gd name="T4" fmla="*/ 643 w 1188"/>
              <a:gd name="T5" fmla="*/ 72 h 1748"/>
              <a:gd name="T6" fmla="*/ 565 w 1188"/>
              <a:gd name="T7" fmla="*/ 105 h 1748"/>
              <a:gd name="T8" fmla="*/ 480 w 1188"/>
              <a:gd name="T9" fmla="*/ 144 h 1748"/>
              <a:gd name="T10" fmla="*/ 427 w 1188"/>
              <a:gd name="T11" fmla="*/ 184 h 1748"/>
              <a:gd name="T12" fmla="*/ 388 w 1188"/>
              <a:gd name="T13" fmla="*/ 210 h 1748"/>
              <a:gd name="T14" fmla="*/ 316 w 1188"/>
              <a:gd name="T15" fmla="*/ 288 h 1748"/>
              <a:gd name="T16" fmla="*/ 244 w 1188"/>
              <a:gd name="T17" fmla="*/ 367 h 1748"/>
              <a:gd name="T18" fmla="*/ 192 w 1188"/>
              <a:gd name="T19" fmla="*/ 432 h 1748"/>
              <a:gd name="T20" fmla="*/ 165 w 1188"/>
              <a:gd name="T21" fmla="*/ 472 h 1748"/>
              <a:gd name="T22" fmla="*/ 139 w 1188"/>
              <a:gd name="T23" fmla="*/ 537 h 1748"/>
              <a:gd name="T24" fmla="*/ 113 w 1188"/>
              <a:gd name="T25" fmla="*/ 668 h 1748"/>
              <a:gd name="T26" fmla="*/ 67 w 1188"/>
              <a:gd name="T27" fmla="*/ 871 h 1748"/>
              <a:gd name="T28" fmla="*/ 35 w 1188"/>
              <a:gd name="T29" fmla="*/ 1008 h 1748"/>
              <a:gd name="T30" fmla="*/ 61 w 1188"/>
              <a:gd name="T31" fmla="*/ 1336 h 1748"/>
              <a:gd name="T32" fmla="*/ 87 w 1188"/>
              <a:gd name="T33" fmla="*/ 1368 h 1748"/>
              <a:gd name="T34" fmla="*/ 93 w 1188"/>
              <a:gd name="T35" fmla="*/ 1388 h 1748"/>
              <a:gd name="T36" fmla="*/ 107 w 1188"/>
              <a:gd name="T37" fmla="*/ 1401 h 1748"/>
              <a:gd name="T38" fmla="*/ 192 w 1188"/>
              <a:gd name="T39" fmla="*/ 1526 h 1748"/>
              <a:gd name="T40" fmla="*/ 251 w 1188"/>
              <a:gd name="T41" fmla="*/ 1611 h 1748"/>
              <a:gd name="T42" fmla="*/ 290 w 1188"/>
              <a:gd name="T43" fmla="*/ 1637 h 1748"/>
              <a:gd name="T44" fmla="*/ 316 w 1188"/>
              <a:gd name="T45" fmla="*/ 1670 h 1748"/>
              <a:gd name="T46" fmla="*/ 342 w 1188"/>
              <a:gd name="T47" fmla="*/ 1676 h 1748"/>
              <a:gd name="T48" fmla="*/ 493 w 1188"/>
              <a:gd name="T49" fmla="*/ 1722 h 1748"/>
              <a:gd name="T50" fmla="*/ 525 w 1188"/>
              <a:gd name="T51" fmla="*/ 1728 h 1748"/>
              <a:gd name="T52" fmla="*/ 584 w 1188"/>
              <a:gd name="T53" fmla="*/ 1748 h 1748"/>
              <a:gd name="T54" fmla="*/ 728 w 1188"/>
              <a:gd name="T55" fmla="*/ 1728 h 1748"/>
              <a:gd name="T56" fmla="*/ 787 w 1188"/>
              <a:gd name="T57" fmla="*/ 1676 h 1748"/>
              <a:gd name="T58" fmla="*/ 840 w 1188"/>
              <a:gd name="T59" fmla="*/ 1584 h 1748"/>
              <a:gd name="T60" fmla="*/ 866 w 1188"/>
              <a:gd name="T61" fmla="*/ 1545 h 1748"/>
              <a:gd name="T62" fmla="*/ 899 w 1188"/>
              <a:gd name="T63" fmla="*/ 1486 h 1748"/>
              <a:gd name="T64" fmla="*/ 925 w 1188"/>
              <a:gd name="T65" fmla="*/ 1447 h 1748"/>
              <a:gd name="T66" fmla="*/ 951 w 1188"/>
              <a:gd name="T67" fmla="*/ 1368 h 1748"/>
              <a:gd name="T68" fmla="*/ 964 w 1188"/>
              <a:gd name="T69" fmla="*/ 1329 h 1748"/>
              <a:gd name="T70" fmla="*/ 971 w 1188"/>
              <a:gd name="T71" fmla="*/ 1310 h 1748"/>
              <a:gd name="T72" fmla="*/ 944 w 1188"/>
              <a:gd name="T73" fmla="*/ 1087 h 1748"/>
              <a:gd name="T74" fmla="*/ 944 w 1188"/>
              <a:gd name="T75" fmla="*/ 714 h 1748"/>
              <a:gd name="T76" fmla="*/ 997 w 1188"/>
              <a:gd name="T77" fmla="*/ 504 h 1748"/>
              <a:gd name="T78" fmla="*/ 1036 w 1188"/>
              <a:gd name="T79" fmla="*/ 432 h 1748"/>
              <a:gd name="T80" fmla="*/ 1075 w 1188"/>
              <a:gd name="T81" fmla="*/ 387 h 1748"/>
              <a:gd name="T82" fmla="*/ 1167 w 1188"/>
              <a:gd name="T83" fmla="*/ 275 h 1748"/>
              <a:gd name="T84" fmla="*/ 1160 w 1188"/>
              <a:gd name="T85" fmla="*/ 158 h 1748"/>
              <a:gd name="T86" fmla="*/ 1121 w 1188"/>
              <a:gd name="T87" fmla="*/ 53 h 1748"/>
              <a:gd name="T88" fmla="*/ 1101 w 1188"/>
              <a:gd name="T89" fmla="*/ 46 h 1748"/>
              <a:gd name="T90" fmla="*/ 1062 w 1188"/>
              <a:gd name="T91" fmla="*/ 20 h 1748"/>
              <a:gd name="T92" fmla="*/ 879 w 1188"/>
              <a:gd name="T93" fmla="*/ 0 h 1748"/>
              <a:gd name="T94" fmla="*/ 833 w 1188"/>
              <a:gd name="T95" fmla="*/ 20 h 1748"/>
              <a:gd name="T96" fmla="*/ 813 w 1188"/>
              <a:gd name="T97" fmla="*/ 40 h 1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8" h="1748">
                <a:moveTo>
                  <a:pt x="912" y="20"/>
                </a:moveTo>
                <a:cubicBezTo>
                  <a:pt x="865" y="28"/>
                  <a:pt x="830" y="35"/>
                  <a:pt x="781" y="40"/>
                </a:cubicBezTo>
                <a:cubicBezTo>
                  <a:pt x="735" y="51"/>
                  <a:pt x="688" y="58"/>
                  <a:pt x="643" y="72"/>
                </a:cubicBezTo>
                <a:cubicBezTo>
                  <a:pt x="618" y="90"/>
                  <a:pt x="595" y="95"/>
                  <a:pt x="565" y="105"/>
                </a:cubicBezTo>
                <a:cubicBezTo>
                  <a:pt x="535" y="115"/>
                  <a:pt x="510" y="135"/>
                  <a:pt x="480" y="144"/>
                </a:cubicBezTo>
                <a:cubicBezTo>
                  <a:pt x="456" y="170"/>
                  <a:pt x="474" y="153"/>
                  <a:pt x="427" y="184"/>
                </a:cubicBezTo>
                <a:cubicBezTo>
                  <a:pt x="414" y="193"/>
                  <a:pt x="388" y="210"/>
                  <a:pt x="388" y="210"/>
                </a:cubicBezTo>
                <a:cubicBezTo>
                  <a:pt x="368" y="240"/>
                  <a:pt x="336" y="258"/>
                  <a:pt x="316" y="288"/>
                </a:cubicBezTo>
                <a:cubicBezTo>
                  <a:pt x="296" y="318"/>
                  <a:pt x="264" y="338"/>
                  <a:pt x="244" y="367"/>
                </a:cubicBezTo>
                <a:cubicBezTo>
                  <a:pt x="211" y="416"/>
                  <a:pt x="229" y="395"/>
                  <a:pt x="192" y="432"/>
                </a:cubicBezTo>
                <a:cubicBezTo>
                  <a:pt x="177" y="475"/>
                  <a:pt x="197" y="428"/>
                  <a:pt x="165" y="472"/>
                </a:cubicBezTo>
                <a:cubicBezTo>
                  <a:pt x="152" y="490"/>
                  <a:pt x="145" y="516"/>
                  <a:pt x="139" y="537"/>
                </a:cubicBezTo>
                <a:cubicBezTo>
                  <a:pt x="127" y="580"/>
                  <a:pt x="128" y="626"/>
                  <a:pt x="113" y="668"/>
                </a:cubicBezTo>
                <a:cubicBezTo>
                  <a:pt x="106" y="756"/>
                  <a:pt x="87" y="789"/>
                  <a:pt x="67" y="871"/>
                </a:cubicBezTo>
                <a:cubicBezTo>
                  <a:pt x="56" y="916"/>
                  <a:pt x="49" y="964"/>
                  <a:pt x="35" y="1008"/>
                </a:cubicBezTo>
                <a:cubicBezTo>
                  <a:pt x="21" y="1116"/>
                  <a:pt x="0" y="1241"/>
                  <a:pt x="61" y="1336"/>
                </a:cubicBezTo>
                <a:cubicBezTo>
                  <a:pt x="76" y="1385"/>
                  <a:pt x="53" y="1325"/>
                  <a:pt x="87" y="1368"/>
                </a:cubicBezTo>
                <a:cubicBezTo>
                  <a:pt x="91" y="1373"/>
                  <a:pt x="89" y="1382"/>
                  <a:pt x="93" y="1388"/>
                </a:cubicBezTo>
                <a:cubicBezTo>
                  <a:pt x="96" y="1393"/>
                  <a:pt x="102" y="1397"/>
                  <a:pt x="107" y="1401"/>
                </a:cubicBezTo>
                <a:cubicBezTo>
                  <a:pt x="125" y="1436"/>
                  <a:pt x="165" y="1497"/>
                  <a:pt x="192" y="1526"/>
                </a:cubicBezTo>
                <a:cubicBezTo>
                  <a:pt x="204" y="1563"/>
                  <a:pt x="218" y="1587"/>
                  <a:pt x="251" y="1611"/>
                </a:cubicBezTo>
                <a:cubicBezTo>
                  <a:pt x="264" y="1620"/>
                  <a:pt x="290" y="1637"/>
                  <a:pt x="290" y="1637"/>
                </a:cubicBezTo>
                <a:cubicBezTo>
                  <a:pt x="294" y="1642"/>
                  <a:pt x="309" y="1666"/>
                  <a:pt x="316" y="1670"/>
                </a:cubicBezTo>
                <a:cubicBezTo>
                  <a:pt x="324" y="1674"/>
                  <a:pt x="333" y="1674"/>
                  <a:pt x="342" y="1676"/>
                </a:cubicBezTo>
                <a:cubicBezTo>
                  <a:pt x="393" y="1691"/>
                  <a:pt x="441" y="1710"/>
                  <a:pt x="493" y="1722"/>
                </a:cubicBezTo>
                <a:cubicBezTo>
                  <a:pt x="504" y="1724"/>
                  <a:pt x="515" y="1725"/>
                  <a:pt x="525" y="1728"/>
                </a:cubicBezTo>
                <a:cubicBezTo>
                  <a:pt x="545" y="1734"/>
                  <a:pt x="584" y="1748"/>
                  <a:pt x="584" y="1748"/>
                </a:cubicBezTo>
                <a:cubicBezTo>
                  <a:pt x="634" y="1744"/>
                  <a:pt x="679" y="1739"/>
                  <a:pt x="728" y="1728"/>
                </a:cubicBezTo>
                <a:cubicBezTo>
                  <a:pt x="745" y="1704"/>
                  <a:pt x="767" y="1697"/>
                  <a:pt x="787" y="1676"/>
                </a:cubicBezTo>
                <a:cubicBezTo>
                  <a:pt x="797" y="1647"/>
                  <a:pt x="819" y="1607"/>
                  <a:pt x="840" y="1584"/>
                </a:cubicBezTo>
                <a:cubicBezTo>
                  <a:pt x="853" y="1544"/>
                  <a:pt x="836" y="1587"/>
                  <a:pt x="866" y="1545"/>
                </a:cubicBezTo>
                <a:cubicBezTo>
                  <a:pt x="882" y="1523"/>
                  <a:pt x="879" y="1504"/>
                  <a:pt x="899" y="1486"/>
                </a:cubicBezTo>
                <a:cubicBezTo>
                  <a:pt x="914" y="1440"/>
                  <a:pt x="892" y="1498"/>
                  <a:pt x="925" y="1447"/>
                </a:cubicBezTo>
                <a:cubicBezTo>
                  <a:pt x="938" y="1427"/>
                  <a:pt x="943" y="1391"/>
                  <a:pt x="951" y="1368"/>
                </a:cubicBezTo>
                <a:cubicBezTo>
                  <a:pt x="955" y="1355"/>
                  <a:pt x="960" y="1342"/>
                  <a:pt x="964" y="1329"/>
                </a:cubicBezTo>
                <a:cubicBezTo>
                  <a:pt x="966" y="1323"/>
                  <a:pt x="971" y="1310"/>
                  <a:pt x="971" y="1310"/>
                </a:cubicBezTo>
                <a:cubicBezTo>
                  <a:pt x="968" y="1240"/>
                  <a:pt x="977" y="1153"/>
                  <a:pt x="944" y="1087"/>
                </a:cubicBezTo>
                <a:cubicBezTo>
                  <a:pt x="920" y="952"/>
                  <a:pt x="935" y="887"/>
                  <a:pt x="944" y="714"/>
                </a:cubicBezTo>
                <a:cubicBezTo>
                  <a:pt x="948" y="646"/>
                  <a:pt x="959" y="563"/>
                  <a:pt x="997" y="504"/>
                </a:cubicBezTo>
                <a:cubicBezTo>
                  <a:pt x="1005" y="479"/>
                  <a:pt x="1018" y="451"/>
                  <a:pt x="1036" y="432"/>
                </a:cubicBezTo>
                <a:cubicBezTo>
                  <a:pt x="1045" y="407"/>
                  <a:pt x="1049" y="395"/>
                  <a:pt x="1075" y="387"/>
                </a:cubicBezTo>
                <a:cubicBezTo>
                  <a:pt x="1086" y="356"/>
                  <a:pt x="1140" y="302"/>
                  <a:pt x="1167" y="275"/>
                </a:cubicBezTo>
                <a:cubicBezTo>
                  <a:pt x="1181" y="232"/>
                  <a:pt x="1188" y="200"/>
                  <a:pt x="1160" y="158"/>
                </a:cubicBezTo>
                <a:cubicBezTo>
                  <a:pt x="1154" y="130"/>
                  <a:pt x="1145" y="72"/>
                  <a:pt x="1121" y="53"/>
                </a:cubicBezTo>
                <a:cubicBezTo>
                  <a:pt x="1115" y="49"/>
                  <a:pt x="1107" y="49"/>
                  <a:pt x="1101" y="46"/>
                </a:cubicBezTo>
                <a:cubicBezTo>
                  <a:pt x="1087" y="38"/>
                  <a:pt x="1077" y="24"/>
                  <a:pt x="1062" y="20"/>
                </a:cubicBezTo>
                <a:cubicBezTo>
                  <a:pt x="1002" y="6"/>
                  <a:pt x="940" y="4"/>
                  <a:pt x="879" y="0"/>
                </a:cubicBezTo>
                <a:cubicBezTo>
                  <a:pt x="860" y="5"/>
                  <a:pt x="847" y="6"/>
                  <a:pt x="833" y="20"/>
                </a:cubicBezTo>
                <a:cubicBezTo>
                  <a:pt x="811" y="42"/>
                  <a:pt x="830" y="40"/>
                  <a:pt x="813" y="40"/>
                </a:cubicBezTo>
              </a:path>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663571" name="Freeform 19"/>
          <p:cNvSpPr>
            <a:spLocks/>
          </p:cNvSpPr>
          <p:nvPr/>
        </p:nvSpPr>
        <p:spPr bwMode="auto">
          <a:xfrm>
            <a:off x="4937125" y="3803650"/>
            <a:ext cx="2012950" cy="2603500"/>
          </a:xfrm>
          <a:custGeom>
            <a:avLst/>
            <a:gdLst>
              <a:gd name="T0" fmla="*/ 853 w 1268"/>
              <a:gd name="T1" fmla="*/ 0 h 1640"/>
              <a:gd name="T2" fmla="*/ 622 w 1268"/>
              <a:gd name="T3" fmla="*/ 23 h 1640"/>
              <a:gd name="T4" fmla="*/ 565 w 1268"/>
              <a:gd name="T5" fmla="*/ 46 h 1640"/>
              <a:gd name="T6" fmla="*/ 496 w 1268"/>
              <a:gd name="T7" fmla="*/ 69 h 1640"/>
              <a:gd name="T8" fmla="*/ 392 w 1268"/>
              <a:gd name="T9" fmla="*/ 138 h 1640"/>
              <a:gd name="T10" fmla="*/ 300 w 1268"/>
              <a:gd name="T11" fmla="*/ 219 h 1640"/>
              <a:gd name="T12" fmla="*/ 208 w 1268"/>
              <a:gd name="T13" fmla="*/ 369 h 1640"/>
              <a:gd name="T14" fmla="*/ 196 w 1268"/>
              <a:gd name="T15" fmla="*/ 403 h 1640"/>
              <a:gd name="T16" fmla="*/ 173 w 1268"/>
              <a:gd name="T17" fmla="*/ 438 h 1640"/>
              <a:gd name="T18" fmla="*/ 93 w 1268"/>
              <a:gd name="T19" fmla="*/ 680 h 1640"/>
              <a:gd name="T20" fmla="*/ 46 w 1268"/>
              <a:gd name="T21" fmla="*/ 818 h 1640"/>
              <a:gd name="T22" fmla="*/ 35 w 1268"/>
              <a:gd name="T23" fmla="*/ 922 h 1640"/>
              <a:gd name="T24" fmla="*/ 12 w 1268"/>
              <a:gd name="T25" fmla="*/ 1014 h 1640"/>
              <a:gd name="T26" fmla="*/ 0 w 1268"/>
              <a:gd name="T27" fmla="*/ 1360 h 1640"/>
              <a:gd name="T28" fmla="*/ 58 w 1268"/>
              <a:gd name="T29" fmla="*/ 1521 h 1640"/>
              <a:gd name="T30" fmla="*/ 588 w 1268"/>
              <a:gd name="T31" fmla="*/ 1636 h 1640"/>
              <a:gd name="T32" fmla="*/ 876 w 1268"/>
              <a:gd name="T33" fmla="*/ 1613 h 1640"/>
              <a:gd name="T34" fmla="*/ 934 w 1268"/>
              <a:gd name="T35" fmla="*/ 1567 h 1640"/>
              <a:gd name="T36" fmla="*/ 968 w 1268"/>
              <a:gd name="T37" fmla="*/ 1555 h 1640"/>
              <a:gd name="T38" fmla="*/ 1003 w 1268"/>
              <a:gd name="T39" fmla="*/ 1532 h 1640"/>
              <a:gd name="T40" fmla="*/ 1083 w 1268"/>
              <a:gd name="T41" fmla="*/ 1429 h 1640"/>
              <a:gd name="T42" fmla="*/ 1072 w 1268"/>
              <a:gd name="T43" fmla="*/ 1083 h 1640"/>
              <a:gd name="T44" fmla="*/ 1049 w 1268"/>
              <a:gd name="T45" fmla="*/ 657 h 1640"/>
              <a:gd name="T46" fmla="*/ 1072 w 1268"/>
              <a:gd name="T47" fmla="*/ 496 h 1640"/>
              <a:gd name="T48" fmla="*/ 1118 w 1268"/>
              <a:gd name="T49" fmla="*/ 426 h 1640"/>
              <a:gd name="T50" fmla="*/ 1164 w 1268"/>
              <a:gd name="T51" fmla="*/ 357 h 1640"/>
              <a:gd name="T52" fmla="*/ 1233 w 1268"/>
              <a:gd name="T53" fmla="*/ 242 h 1640"/>
              <a:gd name="T54" fmla="*/ 1268 w 1268"/>
              <a:gd name="T55" fmla="*/ 138 h 1640"/>
              <a:gd name="T56" fmla="*/ 1245 w 1268"/>
              <a:gd name="T57" fmla="*/ 23 h 1640"/>
              <a:gd name="T58" fmla="*/ 853 w 1268"/>
              <a:gd name="T59" fmla="*/ 0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68" h="1640">
                <a:moveTo>
                  <a:pt x="853" y="0"/>
                </a:moveTo>
                <a:cubicBezTo>
                  <a:pt x="818" y="2"/>
                  <a:pt x="683" y="5"/>
                  <a:pt x="622" y="23"/>
                </a:cubicBezTo>
                <a:cubicBezTo>
                  <a:pt x="602" y="29"/>
                  <a:pt x="584" y="39"/>
                  <a:pt x="565" y="46"/>
                </a:cubicBezTo>
                <a:cubicBezTo>
                  <a:pt x="542" y="54"/>
                  <a:pt x="496" y="69"/>
                  <a:pt x="496" y="69"/>
                </a:cubicBezTo>
                <a:cubicBezTo>
                  <a:pt x="415" y="123"/>
                  <a:pt x="450" y="100"/>
                  <a:pt x="392" y="138"/>
                </a:cubicBezTo>
                <a:cubicBezTo>
                  <a:pt x="344" y="170"/>
                  <a:pt x="359" y="200"/>
                  <a:pt x="300" y="219"/>
                </a:cubicBezTo>
                <a:cubicBezTo>
                  <a:pt x="281" y="276"/>
                  <a:pt x="243" y="321"/>
                  <a:pt x="208" y="369"/>
                </a:cubicBezTo>
                <a:cubicBezTo>
                  <a:pt x="204" y="380"/>
                  <a:pt x="201" y="392"/>
                  <a:pt x="196" y="403"/>
                </a:cubicBezTo>
                <a:cubicBezTo>
                  <a:pt x="190" y="415"/>
                  <a:pt x="178" y="425"/>
                  <a:pt x="173" y="438"/>
                </a:cubicBezTo>
                <a:cubicBezTo>
                  <a:pt x="143" y="509"/>
                  <a:pt x="118" y="605"/>
                  <a:pt x="93" y="680"/>
                </a:cubicBezTo>
                <a:cubicBezTo>
                  <a:pt x="78" y="726"/>
                  <a:pt x="46" y="818"/>
                  <a:pt x="46" y="818"/>
                </a:cubicBezTo>
                <a:cubicBezTo>
                  <a:pt x="42" y="853"/>
                  <a:pt x="41" y="888"/>
                  <a:pt x="35" y="922"/>
                </a:cubicBezTo>
                <a:cubicBezTo>
                  <a:pt x="30" y="953"/>
                  <a:pt x="12" y="1014"/>
                  <a:pt x="12" y="1014"/>
                </a:cubicBezTo>
                <a:cubicBezTo>
                  <a:pt x="8" y="1129"/>
                  <a:pt x="0" y="1245"/>
                  <a:pt x="0" y="1360"/>
                </a:cubicBezTo>
                <a:cubicBezTo>
                  <a:pt x="0" y="1410"/>
                  <a:pt x="9" y="1489"/>
                  <a:pt x="58" y="1521"/>
                </a:cubicBezTo>
                <a:cubicBezTo>
                  <a:pt x="202" y="1616"/>
                  <a:pt x="430" y="1622"/>
                  <a:pt x="588" y="1636"/>
                </a:cubicBezTo>
                <a:cubicBezTo>
                  <a:pt x="684" y="1630"/>
                  <a:pt x="784" y="1640"/>
                  <a:pt x="876" y="1613"/>
                </a:cubicBezTo>
                <a:cubicBezTo>
                  <a:pt x="914" y="1602"/>
                  <a:pt x="904" y="1585"/>
                  <a:pt x="934" y="1567"/>
                </a:cubicBezTo>
                <a:cubicBezTo>
                  <a:pt x="944" y="1561"/>
                  <a:pt x="957" y="1560"/>
                  <a:pt x="968" y="1555"/>
                </a:cubicBezTo>
                <a:cubicBezTo>
                  <a:pt x="980" y="1549"/>
                  <a:pt x="991" y="1540"/>
                  <a:pt x="1003" y="1532"/>
                </a:cubicBezTo>
                <a:cubicBezTo>
                  <a:pt x="1058" y="1450"/>
                  <a:pt x="1029" y="1483"/>
                  <a:pt x="1083" y="1429"/>
                </a:cubicBezTo>
                <a:cubicBezTo>
                  <a:pt x="1121" y="1318"/>
                  <a:pt x="1090" y="1197"/>
                  <a:pt x="1072" y="1083"/>
                </a:cubicBezTo>
                <a:cubicBezTo>
                  <a:pt x="1064" y="941"/>
                  <a:pt x="1052" y="799"/>
                  <a:pt x="1049" y="657"/>
                </a:cubicBezTo>
                <a:cubicBezTo>
                  <a:pt x="1049" y="648"/>
                  <a:pt x="1056" y="529"/>
                  <a:pt x="1072" y="496"/>
                </a:cubicBezTo>
                <a:cubicBezTo>
                  <a:pt x="1084" y="471"/>
                  <a:pt x="1118" y="426"/>
                  <a:pt x="1118" y="426"/>
                </a:cubicBezTo>
                <a:cubicBezTo>
                  <a:pt x="1139" y="361"/>
                  <a:pt x="1114" y="422"/>
                  <a:pt x="1164" y="357"/>
                </a:cubicBezTo>
                <a:cubicBezTo>
                  <a:pt x="1191" y="322"/>
                  <a:pt x="1215" y="283"/>
                  <a:pt x="1233" y="242"/>
                </a:cubicBezTo>
                <a:cubicBezTo>
                  <a:pt x="1248" y="208"/>
                  <a:pt x="1268" y="138"/>
                  <a:pt x="1268" y="138"/>
                </a:cubicBezTo>
                <a:cubicBezTo>
                  <a:pt x="1244" y="31"/>
                  <a:pt x="1245" y="70"/>
                  <a:pt x="1245" y="23"/>
                </a:cubicBezTo>
                <a:lnTo>
                  <a:pt x="853" y="0"/>
                </a:lnTo>
                <a:close/>
              </a:path>
            </a:pathLst>
          </a:custGeom>
          <a:noFill/>
          <a:ln w="9525" cap="flat" cmpd="sng">
            <a:solidFill>
              <a:srgbClr val="FF0000"/>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pic>
        <p:nvPicPr>
          <p:cNvPr id="663572" name="Picture 20" descr="MICROR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991519" y="3918744"/>
            <a:ext cx="1563687" cy="249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68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ctrTitle"/>
          </p:nvPr>
        </p:nvSpPr>
        <p:spPr/>
        <p:txBody>
          <a:bodyPr>
            <a:normAutofit fontScale="90000"/>
          </a:bodyPr>
          <a:lstStyle/>
          <a:p>
            <a:r>
              <a:rPr lang="en-US" sz="2800"/>
              <a:t>Drawbacks of Record/Playback</a:t>
            </a:r>
            <a:br>
              <a:rPr lang="en-US" sz="2800"/>
            </a:br>
            <a:r>
              <a:rPr lang="en-US" sz="2800"/>
              <a:t>approaches</a:t>
            </a:r>
          </a:p>
        </p:txBody>
      </p:sp>
      <p:sp>
        <p:nvSpPr>
          <p:cNvPr id="665603" name="Rectangle 3"/>
          <p:cNvSpPr>
            <a:spLocks noGrp="1" noChangeArrowheads="1"/>
          </p:cNvSpPr>
          <p:nvPr>
            <p:ph type="body" sz="quarter" idx="13"/>
          </p:nvPr>
        </p:nvSpPr>
        <p:spPr/>
        <p:txBody>
          <a:bodyPr/>
          <a:lstStyle/>
          <a:p>
            <a:r>
              <a:rPr lang="en-US"/>
              <a:t>Tests tend to be fragile</a:t>
            </a:r>
          </a:p>
          <a:p>
            <a:r>
              <a:rPr lang="en-US"/>
              <a:t>Maintenance tends to be expensive</a:t>
            </a:r>
          </a:p>
          <a:p>
            <a:r>
              <a:rPr lang="en-US"/>
              <a:t>Complex, expensive tools</a:t>
            </a:r>
          </a:p>
          <a:p>
            <a:r>
              <a:rPr lang="en-US" b="1"/>
              <a:t>Tests cannot be pre-built</a:t>
            </a:r>
          </a:p>
        </p:txBody>
      </p:sp>
      <p:pic>
        <p:nvPicPr>
          <p:cNvPr id="665604" name="Picture 4" descr="NOONEH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213" y="2927350"/>
            <a:ext cx="3287712" cy="320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493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91440" tIns="45720" rIns="40639" bIns="45720" numCol="1" anchor="t" anchorCtr="0" compatLnSpc="1">
            <a:prstTxWarp prst="textNoShape">
              <a:avLst/>
            </a:prstTxWarp>
          </a:bodyPr>
          <a:lstStyle/>
          <a:p>
            <a:pPr indent="0" eaLnBrk="1" hangingPunct="1">
              <a:lnSpc>
                <a:spcPct val="80000"/>
              </a:lnSpc>
            </a:pPr>
            <a:r>
              <a:rPr lang="en-US" sz="4800" dirty="0">
                <a:latin typeface="Cambria Bold" charset="0"/>
                <a:ea typeface="ＭＳ Ｐゴシック" charset="0"/>
              </a:rPr>
              <a:t> </a:t>
            </a:r>
            <a:r>
              <a:rPr lang="en-US" sz="4800" dirty="0" smtClean="0">
                <a:latin typeface="Cambria Bold" charset="0"/>
                <a:ea typeface="ＭＳ Ｐゴシック" charset="0"/>
              </a:rPr>
              <a:t>Hence </a:t>
            </a:r>
            <a:r>
              <a:rPr lang="en-US" sz="4800" dirty="0">
                <a:latin typeface="Cambria Bold" charset="0"/>
                <a:ea typeface="ＭＳ Ｐゴシック" charset="0"/>
              </a:rPr>
              <a:t>we need </a:t>
            </a:r>
            <a:r>
              <a:rPr lang="en-US" sz="4800" dirty="0" smtClean="0">
                <a:latin typeface="Cambria Bold" charset="0"/>
                <a:ea typeface="ＭＳ Ｐゴシック" charset="0"/>
              </a:rPr>
              <a:t>some </a:t>
            </a:r>
            <a:r>
              <a:rPr lang="en-US" sz="4800" dirty="0">
                <a:latin typeface="Cambria Bold" charset="0"/>
                <a:ea typeface="ＭＳ Ｐゴシック" charset="0"/>
              </a:rPr>
              <a:t>layers of </a:t>
            </a:r>
            <a:r>
              <a:rPr lang="en-US" sz="4800" dirty="0" smtClean="0">
                <a:latin typeface="Cambria Bold" charset="0"/>
                <a:ea typeface="ＭＳ Ｐゴシック" charset="0"/>
              </a:rPr>
              <a:t>abstraction</a:t>
            </a:r>
            <a:endParaRPr lang="en-US" sz="4800" dirty="0">
              <a:latin typeface="Cambria Bold" charset="0"/>
              <a:ea typeface="ＭＳ Ｐゴシック" charset="0"/>
            </a:endParaRPr>
          </a:p>
        </p:txBody>
      </p:sp>
      <p:sp>
        <p:nvSpPr>
          <p:cNvPr id="62466" name="Content Placeholder 24"/>
          <p:cNvSpPr>
            <a:spLocks noGrp="1"/>
          </p:cNvSpPr>
          <p:nvPr>
            <p:ph sz="half" idx="2"/>
          </p:nvPr>
        </p:nvSpPr>
        <p:spPr bwMode="auto">
          <a:xfrm>
            <a:off x="5076825" y="2032000"/>
            <a:ext cx="3609975"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atin typeface="Calibri" charset="0"/>
                <a:ea typeface="ＭＳ Ｐゴシック" charset="0"/>
              </a:rPr>
              <a:t>Specifications</a:t>
            </a:r>
          </a:p>
          <a:p>
            <a:pPr eaLnBrk="1" hangingPunct="1"/>
            <a:endParaRPr lang="en-US">
              <a:latin typeface="Calibri" charset="0"/>
              <a:ea typeface="ＭＳ Ｐゴシック" charset="0"/>
            </a:endParaRPr>
          </a:p>
          <a:p>
            <a:pPr eaLnBrk="1" hangingPunct="1"/>
            <a:r>
              <a:rPr lang="en-US">
                <a:latin typeface="Calibri" charset="0"/>
                <a:ea typeface="ＭＳ Ｐゴシック" charset="0"/>
              </a:rPr>
              <a:t>DOM Abstraction</a:t>
            </a:r>
          </a:p>
          <a:p>
            <a:pPr eaLnBrk="1" hangingPunct="1"/>
            <a:endParaRPr lang="en-US">
              <a:latin typeface="Calibri" charset="0"/>
              <a:ea typeface="ＭＳ Ｐゴシック" charset="0"/>
            </a:endParaRPr>
          </a:p>
          <a:p>
            <a:pPr eaLnBrk="1" hangingPunct="1"/>
            <a:r>
              <a:rPr lang="en-US">
                <a:latin typeface="Calibri" charset="0"/>
                <a:ea typeface="ＭＳ Ｐゴシック" charset="0"/>
              </a:rPr>
              <a:t>Browser Automation</a:t>
            </a:r>
          </a:p>
          <a:p>
            <a:pPr eaLnBrk="1" hangingPunct="1"/>
            <a:endParaRPr lang="en-US">
              <a:latin typeface="Calibri" charset="0"/>
              <a:ea typeface="ＭＳ Ｐゴシック" charset="0"/>
            </a:endParaRPr>
          </a:p>
        </p:txBody>
      </p:sp>
      <p:pic>
        <p:nvPicPr>
          <p:cNvPr id="63492"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3" name="Picture 4"/>
          <p:cNvPicPr>
            <a:picLocks noChangeArrowheads="1"/>
          </p:cNvPicPr>
          <p:nvPr/>
        </p:nvPicPr>
        <p:blipFill>
          <a:blip r:embed="rId3">
            <a:extLst>
              <a:ext uri="{28A0092B-C50C-407E-A947-70E740481C1C}">
                <a14:useLocalDpi xmlns:a14="http://schemas.microsoft.com/office/drawing/2010/main" val="0"/>
              </a:ext>
            </a:extLst>
          </a:blip>
          <a:srcRect b="8147"/>
          <a:stretch>
            <a:fillRect/>
          </a:stretch>
        </p:blipFill>
        <p:spPr bwMode="auto">
          <a:xfrm>
            <a:off x="611188" y="1773238"/>
            <a:ext cx="4176712"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flipH="1">
            <a:off x="4643438" y="2347913"/>
            <a:ext cx="576262" cy="73025"/>
          </a:xfrm>
          <a:prstGeom prst="straightConnector1">
            <a:avLst/>
          </a:prstGeom>
          <a:solidFill>
            <a:srgbClr val="4F81BD"/>
          </a:solidFill>
          <a:ln w="381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flipH="1" flipV="1">
            <a:off x="3924300" y="2997200"/>
            <a:ext cx="1295400" cy="358775"/>
          </a:xfrm>
          <a:prstGeom prst="straightConnector1">
            <a:avLst/>
          </a:prstGeom>
          <a:solidFill>
            <a:srgbClr val="4F81BD"/>
          </a:solidFill>
          <a:ln w="381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Arrow Connector 15"/>
          <p:cNvCxnSpPr/>
          <p:nvPr/>
        </p:nvCxnSpPr>
        <p:spPr bwMode="auto">
          <a:xfrm flipH="1" flipV="1">
            <a:off x="3132138" y="3500438"/>
            <a:ext cx="2087562" cy="936625"/>
          </a:xfrm>
          <a:prstGeom prst="straightConnector1">
            <a:avLst/>
          </a:prstGeom>
          <a:solidFill>
            <a:srgbClr val="4F81BD"/>
          </a:solidFill>
          <a:ln w="381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5507325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bwMode="auto">
          <a:xfrm>
            <a:off x="685800" y="333375"/>
            <a:ext cx="7772400" cy="962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atin typeface="Cambria Bold" charset="0"/>
                <a:ea typeface="ＭＳ Ｐゴシック" charset="0"/>
              </a:rPr>
              <a:t>Selenium: A framework for Browser Automation</a:t>
            </a:r>
          </a:p>
        </p:txBody>
      </p:sp>
      <p:sp>
        <p:nvSpPr>
          <p:cNvPr id="64515" name="Text Placeholder 1"/>
          <p:cNvSpPr>
            <a:spLocks noGrp="1"/>
          </p:cNvSpPr>
          <p:nvPr>
            <p:ph type="body" sz="half" idx="1"/>
          </p:nvPr>
        </p:nvSpPr>
        <p:spPr bwMode="auto">
          <a:xfrm>
            <a:off x="685800" y="1600200"/>
            <a:ext cx="4173538"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en-US" sz="2000" dirty="0">
                <a:latin typeface="Calibri" charset="0"/>
                <a:ea typeface="ＭＳ Ｐゴシック" charset="0"/>
              </a:rPr>
              <a:t>The Selenium engine executes tests </a:t>
            </a:r>
            <a:r>
              <a:rPr lang="en-US" sz="2000" b="1" dirty="0">
                <a:latin typeface="Calibri" charset="0"/>
                <a:ea typeface="ＭＳ Ｐゴシック" charset="0"/>
              </a:rPr>
              <a:t>directly in a browser</a:t>
            </a:r>
            <a:r>
              <a:rPr lang="en-US" sz="2000" dirty="0">
                <a:latin typeface="Calibri" charset="0"/>
                <a:ea typeface="ＭＳ Ｐゴシック" charset="0"/>
              </a:rPr>
              <a:t>, just as real users do</a:t>
            </a:r>
            <a:r>
              <a:rPr lang="en-US" sz="2000" dirty="0" smtClean="0">
                <a:latin typeface="Calibri" charset="0"/>
                <a:ea typeface="ＭＳ Ｐゴシック" charset="0"/>
              </a:rPr>
              <a:t>.</a:t>
            </a:r>
          </a:p>
          <a:p>
            <a:pPr eaLnBrk="1" hangingPunct="1"/>
            <a:r>
              <a:rPr lang="en-US" sz="2000" dirty="0">
                <a:latin typeface="Calibri" charset="0"/>
                <a:ea typeface="ＭＳ Ｐゴシック" charset="0"/>
              </a:rPr>
              <a:t>Native implementations </a:t>
            </a:r>
            <a:r>
              <a:rPr lang="en-US" sz="2000" dirty="0" smtClean="0">
                <a:latin typeface="Calibri" charset="0"/>
                <a:ea typeface="ＭＳ Ｐゴシック" charset="0"/>
              </a:rPr>
              <a:t>for</a:t>
            </a:r>
            <a:endParaRPr lang="en-US" sz="2000" dirty="0">
              <a:latin typeface="Calibri" charset="0"/>
              <a:ea typeface="ＭＳ Ｐゴシック" charset="0"/>
            </a:endParaRPr>
          </a:p>
          <a:p>
            <a:pPr lvl="1" eaLnBrk="1" hangingPunct="1"/>
            <a:r>
              <a:rPr lang="en-US" sz="2000" dirty="0">
                <a:latin typeface="Calibri" charset="0"/>
                <a:ea typeface="ＭＳ Ｐゴシック" charset="0"/>
              </a:rPr>
              <a:t>Firefox</a:t>
            </a:r>
          </a:p>
          <a:p>
            <a:pPr lvl="1" eaLnBrk="1" hangingPunct="1"/>
            <a:r>
              <a:rPr lang="en-US" sz="2000" dirty="0">
                <a:latin typeface="Calibri" charset="0"/>
                <a:ea typeface="ＭＳ Ｐゴシック" charset="0"/>
              </a:rPr>
              <a:t>Chrome</a:t>
            </a:r>
          </a:p>
          <a:p>
            <a:pPr lvl="1" eaLnBrk="1" hangingPunct="1"/>
            <a:r>
              <a:rPr lang="en-US" sz="2000" dirty="0">
                <a:latin typeface="Calibri" charset="0"/>
                <a:ea typeface="ＭＳ Ｐゴシック" charset="0"/>
              </a:rPr>
              <a:t>Internet Explorer</a:t>
            </a:r>
          </a:p>
          <a:p>
            <a:pPr lvl="1" eaLnBrk="1" hangingPunct="1"/>
            <a:r>
              <a:rPr lang="en-US" sz="2000" dirty="0">
                <a:latin typeface="Calibri" charset="0"/>
                <a:ea typeface="ＭＳ Ｐゴシック" charset="0"/>
              </a:rPr>
              <a:t>Opera</a:t>
            </a:r>
          </a:p>
          <a:p>
            <a:pPr lvl="1" eaLnBrk="1" hangingPunct="1"/>
            <a:r>
              <a:rPr lang="en-US" sz="2000" dirty="0">
                <a:latin typeface="Calibri" charset="0"/>
                <a:ea typeface="ＭＳ Ｐゴシック" charset="0"/>
              </a:rPr>
              <a:t>Headless (</a:t>
            </a:r>
            <a:r>
              <a:rPr lang="en-US" sz="2000" dirty="0" err="1">
                <a:latin typeface="Calibri" charset="0"/>
                <a:ea typeface="ＭＳ Ｐゴシック" charset="0"/>
              </a:rPr>
              <a:t>HtmlUnit</a:t>
            </a:r>
            <a:r>
              <a:rPr lang="en-US" sz="2000" dirty="0">
                <a:latin typeface="Calibri" charset="0"/>
                <a:ea typeface="ＭＳ Ｐゴシック" charset="0"/>
              </a:rPr>
              <a:t>)</a:t>
            </a:r>
          </a:p>
          <a:p>
            <a:pPr lvl="1" eaLnBrk="1" hangingPunct="1"/>
            <a:r>
              <a:rPr lang="en-US" sz="2000" dirty="0" err="1">
                <a:latin typeface="Calibri" charset="0"/>
                <a:ea typeface="ＭＳ Ｐゴシック" charset="0"/>
              </a:rPr>
              <a:t>iOS</a:t>
            </a:r>
            <a:endParaRPr lang="en-US" sz="2000" dirty="0">
              <a:latin typeface="Calibri" charset="0"/>
              <a:ea typeface="ＭＳ Ｐゴシック" charset="0"/>
            </a:endParaRPr>
          </a:p>
          <a:p>
            <a:pPr lvl="1" eaLnBrk="1" hangingPunct="1"/>
            <a:r>
              <a:rPr lang="en-US" sz="2000" dirty="0">
                <a:latin typeface="Calibri" charset="0"/>
                <a:ea typeface="ＭＳ Ｐゴシック" charset="0"/>
              </a:rPr>
              <a:t>Android</a:t>
            </a:r>
          </a:p>
          <a:p>
            <a:pPr lvl="1" eaLnBrk="1" hangingPunct="1"/>
            <a:r>
              <a:rPr lang="en-US" sz="2000" dirty="0">
                <a:latin typeface="Calibri" charset="0"/>
                <a:ea typeface="ＭＳ Ｐゴシック" charset="0"/>
              </a:rPr>
              <a:t>…</a:t>
            </a:r>
          </a:p>
          <a:p>
            <a:pPr>
              <a:lnSpc>
                <a:spcPct val="110000"/>
              </a:lnSpc>
            </a:pPr>
            <a:endParaRPr lang="en-US" sz="2400"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844824"/>
            <a:ext cx="307657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1651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indent="0" eaLnBrk="1" hangingPunct="1"/>
            <a:r>
              <a:rPr lang="en-US">
                <a:latin typeface="Cambria Bold" charset="0"/>
                <a:ea typeface="ＭＳ Ｐゴシック" charset="0"/>
              </a:rPr>
              <a:t>DOM Abstraction: Geb</a:t>
            </a:r>
          </a:p>
        </p:txBody>
      </p:sp>
      <p:sp>
        <p:nvSpPr>
          <p:cNvPr id="73730" name="Content Placeholder 2"/>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atin typeface="Calibri" charset="0"/>
                <a:ea typeface="ＭＳ Ｐゴシック" charset="0"/>
              </a:rPr>
              <a:t>Brings together</a:t>
            </a:r>
          </a:p>
          <a:p>
            <a:pPr lvl="1" eaLnBrk="1" hangingPunct="1"/>
            <a:r>
              <a:rPr lang="en-US">
                <a:latin typeface="Calibri" charset="0"/>
                <a:ea typeface="ＭＳ Ｐゴシック" charset="0"/>
              </a:rPr>
              <a:t>The power of Selenium / Web Driver</a:t>
            </a:r>
          </a:p>
          <a:p>
            <a:pPr lvl="1" eaLnBrk="1" hangingPunct="1"/>
            <a:r>
              <a:rPr lang="en-US">
                <a:latin typeface="Calibri" charset="0"/>
                <a:ea typeface="ＭＳ Ｐゴシック" charset="0"/>
              </a:rPr>
              <a:t>The elegance of JQuery</a:t>
            </a:r>
          </a:p>
          <a:p>
            <a:pPr lvl="1" eaLnBrk="1" hangingPunct="1"/>
            <a:r>
              <a:rPr lang="en-US">
                <a:latin typeface="Calibri" charset="0"/>
                <a:ea typeface="ＭＳ Ｐゴシック" charset="0"/>
              </a:rPr>
              <a:t>The robustness of the Page Object pattern</a:t>
            </a:r>
          </a:p>
          <a:p>
            <a:pPr lvl="1" eaLnBrk="1" hangingPunct="1"/>
            <a:r>
              <a:rPr lang="en-US">
                <a:latin typeface="Calibri" charset="0"/>
                <a:ea typeface="ＭＳ Ｐゴシック" charset="0"/>
              </a:rPr>
              <a:t>The flexibility and pure joy of Groovy</a:t>
            </a:r>
          </a:p>
        </p:txBody>
      </p:sp>
      <p:pic>
        <p:nvPicPr>
          <p:cNvPr id="73732" name="Picture 2" descr="Screen Shot 2012-01-09 at 18.56.5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149080"/>
            <a:ext cx="5795278" cy="13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995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atin typeface="Cambria Bold" charset="0"/>
                <a:ea typeface="ＭＳ Ｐゴシック" charset="0"/>
              </a:rPr>
              <a:t>Navigator API</a:t>
            </a:r>
          </a:p>
        </p:txBody>
      </p:sp>
      <p:sp>
        <p:nvSpPr>
          <p:cNvPr id="3" name="Content Placeholder 2"/>
          <p:cNvSpPr>
            <a:spLocks noGrp="1"/>
          </p:cNvSpPr>
          <p:nvPr>
            <p:ph type="body" sz="quarter" idx="13"/>
          </p:nvPr>
        </p:nvSpPr>
        <p:spPr/>
        <p:txBody>
          <a:bodyPr/>
          <a:lstStyle/>
          <a:p>
            <a:pPr>
              <a:defRPr/>
            </a:pPr>
            <a:r>
              <a:rPr lang="en-US" dirty="0" err="1" smtClean="0"/>
              <a:t>JQuery</a:t>
            </a:r>
            <a:r>
              <a:rPr lang="en-US" dirty="0" smtClean="0"/>
              <a:t>-like </a:t>
            </a:r>
            <a:r>
              <a:rPr lang="en-US" dirty="0"/>
              <a:t>expressions provide a concise and effective way to </a:t>
            </a:r>
            <a:r>
              <a:rPr lang="en-US" dirty="0" smtClean="0"/>
              <a:t>navigate the DOM</a:t>
            </a:r>
          </a:p>
          <a:p>
            <a:pPr marL="39688" indent="0">
              <a:buFont typeface="Arial" charset="0"/>
              <a:buNone/>
              <a:defRPr/>
            </a:pPr>
            <a:endParaRPr lang="en-US" sz="1800" dirty="0">
              <a:latin typeface="Courier New"/>
              <a:cs typeface="Courier New"/>
            </a:endParaRPr>
          </a:p>
          <a:p>
            <a:pPr marL="39688" indent="0">
              <a:buFont typeface="Arial" charset="0"/>
              <a:buNone/>
              <a:defRPr/>
            </a:pPr>
            <a:r>
              <a:rPr lang="en-US" sz="1800" dirty="0">
                <a:solidFill>
                  <a:srgbClr val="000000"/>
                </a:solidFill>
                <a:latin typeface="Monaco"/>
                <a:ea typeface="Monaco"/>
                <a:cs typeface="Monaco"/>
              </a:rPr>
              <a:t>	$(</a:t>
            </a:r>
            <a:r>
              <a:rPr lang="en-US" sz="1800" dirty="0">
                <a:solidFill>
                  <a:srgbClr val="FF2AD3"/>
                </a:solidFill>
                <a:latin typeface="Monaco"/>
                <a:ea typeface="Monaco"/>
                <a:cs typeface="Monaco"/>
              </a:rPr>
              <a:t>"p"</a:t>
            </a:r>
            <a:r>
              <a:rPr lang="en-US" sz="1800" dirty="0">
                <a:solidFill>
                  <a:srgbClr val="000000"/>
                </a:solidFill>
                <a:latin typeface="Monaco"/>
                <a:ea typeface="Monaco"/>
                <a:cs typeface="Monaco"/>
              </a:rPr>
              <a:t>, text: </a:t>
            </a:r>
            <a:r>
              <a:rPr lang="en-US" sz="1800" dirty="0">
                <a:solidFill>
                  <a:srgbClr val="2220C8"/>
                </a:solidFill>
                <a:latin typeface="Monaco"/>
                <a:ea typeface="Monaco"/>
                <a:cs typeface="Monaco"/>
              </a:rPr>
              <a:t>contains</a:t>
            </a:r>
            <a:r>
              <a:rPr lang="en-US" sz="1800" dirty="0">
                <a:solidFill>
                  <a:srgbClr val="000000"/>
                </a:solidFill>
                <a:latin typeface="Monaco"/>
                <a:ea typeface="Monaco"/>
                <a:cs typeface="Monaco"/>
              </a:rPr>
              <a:t>(</a:t>
            </a:r>
            <a:r>
              <a:rPr lang="en-US" sz="1800" dirty="0">
                <a:solidFill>
                  <a:srgbClr val="FF2AD3"/>
                </a:solidFill>
                <a:latin typeface="Monaco"/>
                <a:ea typeface="Monaco"/>
                <a:cs typeface="Monaco"/>
              </a:rPr>
              <a:t>”Timecard"</a:t>
            </a:r>
            <a:r>
              <a:rPr lang="en-US" sz="1800" dirty="0">
                <a:solidFill>
                  <a:srgbClr val="000000"/>
                </a:solidFill>
                <a:latin typeface="Monaco"/>
                <a:ea typeface="Monaco"/>
                <a:cs typeface="Monaco"/>
              </a:rPr>
              <a:t>))</a:t>
            </a:r>
          </a:p>
          <a:p>
            <a:pPr marL="39688" indent="0">
              <a:buFont typeface="Arial" charset="0"/>
              <a:buNone/>
              <a:defRPr/>
            </a:pPr>
            <a:r>
              <a:rPr lang="en-US" sz="1800" dirty="0">
                <a:solidFill>
                  <a:srgbClr val="000000"/>
                </a:solidFill>
                <a:latin typeface="Monaco"/>
                <a:ea typeface="Monaco"/>
                <a:cs typeface="Monaco"/>
              </a:rPr>
              <a:t>	</a:t>
            </a:r>
            <a:r>
              <a:rPr lang="en-US" sz="1800" u="sng" dirty="0" smtClean="0">
                <a:solidFill>
                  <a:srgbClr val="000000"/>
                </a:solidFill>
                <a:latin typeface="Monaco"/>
                <a:ea typeface="Monaco"/>
                <a:cs typeface="Monaco"/>
              </a:rPr>
              <a:t>$</a:t>
            </a:r>
            <a:r>
              <a:rPr lang="en-US" sz="1800" dirty="0">
                <a:solidFill>
                  <a:srgbClr val="000000"/>
                </a:solidFill>
                <a:latin typeface="Monaco"/>
                <a:ea typeface="Monaco"/>
                <a:cs typeface="Monaco"/>
              </a:rPr>
              <a:t>(</a:t>
            </a:r>
            <a:r>
              <a:rPr lang="en-US" sz="1800" dirty="0" smtClean="0">
                <a:solidFill>
                  <a:srgbClr val="FF2AD3"/>
                </a:solidFill>
                <a:latin typeface="Monaco"/>
                <a:ea typeface="Monaco"/>
                <a:cs typeface="Monaco"/>
              </a:rPr>
              <a:t>"input"</a:t>
            </a:r>
            <a:r>
              <a:rPr lang="en-US" sz="1800" dirty="0">
                <a:solidFill>
                  <a:srgbClr val="000000"/>
                </a:solidFill>
                <a:latin typeface="Monaco"/>
                <a:ea typeface="Monaco"/>
                <a:cs typeface="Monaco"/>
              </a:rPr>
              <a:t>, name: </a:t>
            </a:r>
            <a:r>
              <a:rPr lang="en-US" sz="1800" dirty="0" smtClean="0">
                <a:solidFill>
                  <a:srgbClr val="FF2AD3"/>
                </a:solidFill>
                <a:latin typeface="Monaco"/>
                <a:ea typeface="Monaco"/>
                <a:cs typeface="Monaco"/>
              </a:rPr>
              <a:t>"username"</a:t>
            </a:r>
            <a:r>
              <a:rPr lang="en-US" sz="1800" dirty="0">
                <a:solidFill>
                  <a:srgbClr val="000000"/>
                </a:solidFill>
                <a:latin typeface="Monaco"/>
                <a:ea typeface="Monaco"/>
                <a:cs typeface="Monaco"/>
              </a:rPr>
              <a:t>).</a:t>
            </a:r>
            <a:r>
              <a:rPr lang="en-US" sz="1800" dirty="0" smtClean="0">
                <a:solidFill>
                  <a:srgbClr val="2220C8"/>
                </a:solidFill>
                <a:latin typeface="Monaco"/>
                <a:ea typeface="Monaco"/>
                <a:cs typeface="Monaco"/>
              </a:rPr>
              <a:t>value</a:t>
            </a:r>
            <a:r>
              <a:rPr lang="en-US" sz="1800" dirty="0">
                <a:solidFill>
                  <a:srgbClr val="000000"/>
                </a:solidFill>
                <a:latin typeface="Monaco"/>
                <a:ea typeface="Monaco"/>
                <a:cs typeface="Monaco"/>
              </a:rPr>
              <a:t>(</a:t>
            </a:r>
            <a:r>
              <a:rPr lang="en-US" sz="1800" dirty="0" smtClean="0">
                <a:solidFill>
                  <a:srgbClr val="FF2AD3"/>
                </a:solidFill>
                <a:latin typeface="Monaco"/>
                <a:ea typeface="Monaco"/>
                <a:cs typeface="Monaco"/>
              </a:rPr>
              <a:t>"</a:t>
            </a:r>
            <a:r>
              <a:rPr lang="en-US" sz="1800" dirty="0" err="1" smtClean="0">
                <a:solidFill>
                  <a:srgbClr val="FF2AD3"/>
                </a:solidFill>
                <a:latin typeface="Monaco"/>
                <a:ea typeface="Monaco"/>
                <a:cs typeface="Monaco"/>
              </a:rPr>
              <a:t>bjorn</a:t>
            </a:r>
            <a:r>
              <a:rPr lang="en-US" sz="1800" dirty="0" smtClean="0">
                <a:solidFill>
                  <a:srgbClr val="FF2AD3"/>
                </a:solidFill>
                <a:latin typeface="Monaco"/>
                <a:ea typeface="Monaco"/>
                <a:cs typeface="Monaco"/>
              </a:rPr>
              <a:t>"</a:t>
            </a:r>
            <a:r>
              <a:rPr lang="en-US" sz="1800" dirty="0" smtClean="0">
                <a:solidFill>
                  <a:srgbClr val="000000"/>
                </a:solidFill>
                <a:latin typeface="Monaco"/>
                <a:ea typeface="Monaco"/>
                <a:cs typeface="Monaco"/>
              </a:rPr>
              <a:t>)</a:t>
            </a:r>
          </a:p>
          <a:p>
            <a:pPr marL="39688" indent="0">
              <a:buFont typeface="Arial" charset="0"/>
              <a:buNone/>
              <a:defRPr/>
            </a:pPr>
            <a:r>
              <a:rPr lang="en-US" sz="1800" dirty="0" smtClean="0">
                <a:solidFill>
                  <a:srgbClr val="000000"/>
                </a:solidFill>
                <a:latin typeface="Monaco"/>
                <a:ea typeface="Monaco"/>
                <a:cs typeface="Monaco"/>
              </a:rPr>
              <a:t>	</a:t>
            </a:r>
            <a:r>
              <a:rPr lang="en-US" sz="1800" u="sng" dirty="0" smtClean="0">
                <a:solidFill>
                  <a:srgbClr val="000000"/>
                </a:solidFill>
                <a:latin typeface="Monaco" charset="0"/>
                <a:ea typeface="ＭＳ Ｐゴシック" charset="0"/>
                <a:cs typeface="Monaco" charset="0"/>
              </a:rPr>
              <a:t>$</a:t>
            </a:r>
            <a:r>
              <a:rPr lang="en-US" sz="1800" dirty="0" smtClean="0">
                <a:solidFill>
                  <a:srgbClr val="000000"/>
                </a:solidFill>
                <a:latin typeface="Monaco" charset="0"/>
                <a:ea typeface="ＭＳ Ｐゴシック" charset="0"/>
                <a:cs typeface="Monaco" charset="0"/>
              </a:rPr>
              <a:t>(</a:t>
            </a:r>
            <a:r>
              <a:rPr lang="en-US" sz="1800" dirty="0" smtClean="0">
                <a:solidFill>
                  <a:srgbClr val="FF2AD3"/>
                </a:solidFill>
                <a:latin typeface="Monaco" charset="0"/>
                <a:ea typeface="ＭＳ Ｐゴシック" charset="0"/>
                <a:cs typeface="Monaco" charset="0"/>
              </a:rPr>
              <a:t>"</a:t>
            </a:r>
            <a:r>
              <a:rPr lang="en-US" sz="1800" dirty="0" err="1" smtClean="0">
                <a:solidFill>
                  <a:srgbClr val="FF2AD3"/>
                </a:solidFill>
                <a:latin typeface="Monaco" charset="0"/>
                <a:ea typeface="ＭＳ Ｐゴシック" charset="0"/>
                <a:cs typeface="Monaco" charset="0"/>
              </a:rPr>
              <a:t>div.message</a:t>
            </a:r>
            <a:r>
              <a:rPr lang="en-US" sz="1800" dirty="0" smtClean="0">
                <a:solidFill>
                  <a:srgbClr val="FF2AD3"/>
                </a:solidFill>
                <a:latin typeface="Monaco" charset="0"/>
                <a:ea typeface="ＭＳ Ｐゴシック" charset="0"/>
                <a:cs typeface="Monaco" charset="0"/>
              </a:rPr>
              <a:t>"</a:t>
            </a:r>
            <a:r>
              <a:rPr lang="en-US" sz="1800" dirty="0" smtClean="0">
                <a:solidFill>
                  <a:srgbClr val="000000"/>
                </a:solidFill>
                <a:latin typeface="Monaco" charset="0"/>
                <a:ea typeface="ＭＳ Ｐゴシック" charset="0"/>
                <a:cs typeface="Monaco" charset="0"/>
              </a:rPr>
              <a:t>).text()</a:t>
            </a:r>
          </a:p>
          <a:p>
            <a:pPr marL="39688" indent="0">
              <a:buFont typeface="Arial" charset="0"/>
              <a:buNone/>
              <a:defRPr/>
            </a:pPr>
            <a:r>
              <a:rPr lang="en-US" sz="1800" dirty="0">
                <a:solidFill>
                  <a:srgbClr val="000000"/>
                </a:solidFill>
                <a:latin typeface="Monaco" charset="0"/>
                <a:ea typeface="ＭＳ Ｐゴシック" charset="0"/>
                <a:cs typeface="Monaco" charset="0"/>
              </a:rPr>
              <a:t>	</a:t>
            </a:r>
            <a:endParaRPr lang="en-US" sz="1800" dirty="0" smtClean="0">
              <a:solidFill>
                <a:srgbClr val="000000"/>
              </a:solidFill>
              <a:latin typeface="Monaco"/>
              <a:ea typeface="Monaco"/>
              <a:cs typeface="Monaco"/>
            </a:endParaRPr>
          </a:p>
        </p:txBody>
      </p:sp>
    </p:spTree>
    <p:extLst>
      <p:ext uri="{BB962C8B-B14F-4D97-AF65-F5344CB8AC3E}">
        <p14:creationId xmlns:p14="http://schemas.microsoft.com/office/powerpoint/2010/main" val="3972727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atin typeface="Cambria Bold" charset="0"/>
                <a:ea typeface="ＭＳ Ｐゴシック" charset="0"/>
              </a:rPr>
              <a:t>Page Objects</a:t>
            </a:r>
          </a:p>
        </p:txBody>
      </p:sp>
      <p:sp>
        <p:nvSpPr>
          <p:cNvPr id="3" name="Content Placeholder 2"/>
          <p:cNvSpPr>
            <a:spLocks noGrp="1"/>
          </p:cNvSpPr>
          <p:nvPr>
            <p:ph type="body" sz="quarter" idx="13"/>
          </p:nvPr>
        </p:nvSpPr>
        <p:spPr/>
        <p:txBody>
          <a:bodyPr/>
          <a:lstStyle/>
          <a:p>
            <a:pPr>
              <a:defRPr/>
            </a:pPr>
            <a:r>
              <a:rPr lang="en-US" dirty="0" smtClean="0"/>
              <a:t>Use proper object-orientation techniques to avoid brittleness and duplication</a:t>
            </a:r>
          </a:p>
          <a:p>
            <a:pPr marL="39688" indent="0">
              <a:buFont typeface="Arial" charset="0"/>
              <a:buNone/>
              <a:defRPr/>
            </a:pPr>
            <a:endParaRPr lang="en-US" sz="1800" dirty="0">
              <a:latin typeface="Courier New"/>
              <a:cs typeface="Courier New"/>
            </a:endParaRPr>
          </a:p>
          <a:p>
            <a:pPr marL="39688" indent="0">
              <a:buFont typeface="Arial" charset="0"/>
              <a:buNone/>
              <a:defRPr/>
            </a:pPr>
            <a:r>
              <a:rPr lang="en-US" sz="1800" dirty="0">
                <a:solidFill>
                  <a:srgbClr val="000000"/>
                </a:solidFill>
                <a:latin typeface="Monaco"/>
                <a:ea typeface="Monaco"/>
                <a:cs typeface="Monaco"/>
              </a:rPr>
              <a:t>	</a:t>
            </a:r>
            <a:r>
              <a:rPr lang="en-US" sz="1800" u="sng" dirty="0" err="1">
                <a:solidFill>
                  <a:srgbClr val="000000"/>
                </a:solidFill>
                <a:latin typeface="Monaco"/>
                <a:ea typeface="Monaco"/>
                <a:cs typeface="Monaco"/>
              </a:rPr>
              <a:t>page</a:t>
            </a:r>
            <a:r>
              <a:rPr lang="en-US" sz="1800" dirty="0" err="1">
                <a:solidFill>
                  <a:srgbClr val="000000"/>
                </a:solidFill>
                <a:latin typeface="Monaco"/>
                <a:ea typeface="Monaco"/>
                <a:cs typeface="Monaco"/>
              </a:rPr>
              <a:t>.</a:t>
            </a:r>
            <a:r>
              <a:rPr lang="en-US" sz="1800" u="sng" dirty="0" err="1">
                <a:solidFill>
                  <a:srgbClr val="000000"/>
                </a:solidFill>
                <a:latin typeface="Monaco"/>
                <a:ea typeface="Monaco"/>
                <a:cs typeface="Monaco"/>
              </a:rPr>
              <a:t>login</a:t>
            </a:r>
            <a:r>
              <a:rPr lang="en-US" sz="1800" dirty="0">
                <a:solidFill>
                  <a:srgbClr val="000000"/>
                </a:solidFill>
                <a:latin typeface="Monaco"/>
                <a:ea typeface="Monaco"/>
                <a:cs typeface="Monaco"/>
              </a:rPr>
              <a:t>(</a:t>
            </a:r>
            <a:r>
              <a:rPr lang="en-US" sz="1800" dirty="0" smtClean="0">
                <a:solidFill>
                  <a:srgbClr val="FF2AD3"/>
                </a:solidFill>
                <a:latin typeface="Monaco"/>
                <a:ea typeface="Monaco"/>
                <a:cs typeface="Monaco"/>
              </a:rPr>
              <a:t>"</a:t>
            </a:r>
            <a:r>
              <a:rPr lang="en-US" sz="1800" dirty="0" err="1" smtClean="0">
                <a:solidFill>
                  <a:srgbClr val="FF2AD3"/>
                </a:solidFill>
                <a:latin typeface="Monaco"/>
                <a:ea typeface="Monaco"/>
                <a:cs typeface="Monaco"/>
              </a:rPr>
              <a:t>bjorn</a:t>
            </a:r>
            <a:r>
              <a:rPr lang="en-US" sz="1800" dirty="0" smtClean="0">
                <a:solidFill>
                  <a:srgbClr val="FF2AD3"/>
                </a:solidFill>
                <a:latin typeface="Monaco"/>
                <a:ea typeface="Monaco"/>
                <a:cs typeface="Monaco"/>
              </a:rPr>
              <a:t>"</a:t>
            </a:r>
            <a:r>
              <a:rPr lang="en-US" sz="1800" dirty="0">
                <a:solidFill>
                  <a:srgbClr val="000000"/>
                </a:solidFill>
                <a:latin typeface="Monaco"/>
                <a:ea typeface="Monaco"/>
                <a:cs typeface="Monaco"/>
              </a:rPr>
              <a:t>, </a:t>
            </a:r>
            <a:r>
              <a:rPr lang="en-US" sz="1800" dirty="0" smtClean="0">
                <a:solidFill>
                  <a:srgbClr val="FF2AD3"/>
                </a:solidFill>
                <a:latin typeface="Monaco"/>
                <a:ea typeface="Monaco"/>
                <a:cs typeface="Monaco"/>
              </a:rPr>
              <a:t>"secret"</a:t>
            </a:r>
            <a:r>
              <a:rPr lang="en-US" sz="1800" dirty="0">
                <a:solidFill>
                  <a:srgbClr val="000000"/>
                </a:solidFill>
                <a:latin typeface="Monaco"/>
                <a:ea typeface="Monaco"/>
                <a:cs typeface="Monaco"/>
              </a:rPr>
              <a:t>)</a:t>
            </a:r>
            <a:endParaRPr lang="en-US" sz="1800" dirty="0">
              <a:latin typeface="Courier New"/>
              <a:cs typeface="Courier New"/>
            </a:endParaRPr>
          </a:p>
        </p:txBody>
      </p:sp>
    </p:spTree>
    <p:extLst>
      <p:ext uri="{BB962C8B-B14F-4D97-AF65-F5344CB8AC3E}">
        <p14:creationId xmlns:p14="http://schemas.microsoft.com/office/powerpoint/2010/main" val="85247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87" y="332656"/>
            <a:ext cx="9144000" cy="6647890"/>
          </a:xfrm>
          <a:prstGeom prst="rect">
            <a:avLst/>
          </a:prstGeom>
        </p:spPr>
      </p:pic>
      <p:sp>
        <p:nvSpPr>
          <p:cNvPr id="3" name="Striped Right Arrow 2"/>
          <p:cNvSpPr/>
          <p:nvPr/>
        </p:nvSpPr>
        <p:spPr>
          <a:xfrm rot="10800000">
            <a:off x="3203848" y="3068960"/>
            <a:ext cx="648072" cy="28803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triped Right Arrow 11"/>
          <p:cNvSpPr/>
          <p:nvPr/>
        </p:nvSpPr>
        <p:spPr>
          <a:xfrm rot="10800000">
            <a:off x="5292080" y="3501008"/>
            <a:ext cx="648072" cy="28803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triped Right Arrow 12"/>
          <p:cNvSpPr/>
          <p:nvPr/>
        </p:nvSpPr>
        <p:spPr>
          <a:xfrm rot="10800000">
            <a:off x="4139952" y="908720"/>
            <a:ext cx="648072" cy="28803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triped Right Arrow 13"/>
          <p:cNvSpPr/>
          <p:nvPr/>
        </p:nvSpPr>
        <p:spPr>
          <a:xfrm rot="10800000">
            <a:off x="4139952" y="4221088"/>
            <a:ext cx="648072" cy="28803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998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ctrTitle"/>
          </p:nvPr>
        </p:nvSpPr>
        <p:spPr/>
        <p:txBody>
          <a:bodyPr/>
          <a:lstStyle/>
          <a:p>
            <a:r>
              <a:rPr lang="sv-SE" smtClean="0"/>
              <a:t>Critical Success Factors</a:t>
            </a:r>
            <a:endParaRPr lang="en-US"/>
          </a:p>
        </p:txBody>
      </p:sp>
      <p:sp>
        <p:nvSpPr>
          <p:cNvPr id="581635" name="Rectangle 3"/>
          <p:cNvSpPr>
            <a:spLocks noGrp="1" noChangeArrowheads="1"/>
          </p:cNvSpPr>
          <p:nvPr>
            <p:ph type="body" sz="quarter" idx="13"/>
          </p:nvPr>
        </p:nvSpPr>
        <p:spPr/>
        <p:txBody>
          <a:bodyPr/>
          <a:lstStyle/>
          <a:p>
            <a:r>
              <a:rPr lang="sv-SE" b="1" dirty="0" err="1" smtClean="0"/>
              <a:t>Repeatability</a:t>
            </a:r>
            <a:r>
              <a:rPr lang="sv-SE" dirty="0" smtClean="0"/>
              <a:t> and </a:t>
            </a:r>
            <a:r>
              <a:rPr lang="sv-SE" b="1" dirty="0" err="1" smtClean="0"/>
              <a:t>Consistency</a:t>
            </a:r>
            <a:endParaRPr lang="sv-SE" b="1" dirty="0" smtClean="0"/>
          </a:p>
          <a:p>
            <a:pPr lvl="1"/>
            <a:r>
              <a:rPr lang="sv-SE" sz="1800" dirty="0" err="1" smtClean="0"/>
              <a:t>Once</a:t>
            </a:r>
            <a:r>
              <a:rPr lang="sv-SE" sz="1800" dirty="0" smtClean="0"/>
              <a:t> the test is </a:t>
            </a:r>
            <a:r>
              <a:rPr lang="sv-SE" sz="1800" dirty="0" err="1" smtClean="0"/>
              <a:t>complete</a:t>
            </a:r>
            <a:r>
              <a:rPr lang="sv-SE" sz="1800" dirty="0" smtClean="0"/>
              <a:t>, it </a:t>
            </a:r>
            <a:r>
              <a:rPr lang="sv-SE" sz="1800" dirty="0" err="1" smtClean="0"/>
              <a:t>should</a:t>
            </a:r>
            <a:r>
              <a:rPr lang="sv-SE" sz="1800" dirty="0" smtClean="0"/>
              <a:t> pass </a:t>
            </a:r>
            <a:r>
              <a:rPr lang="sv-SE" sz="1800" dirty="0" err="1" smtClean="0"/>
              <a:t>repeatedly</a:t>
            </a:r>
            <a:r>
              <a:rPr lang="sv-SE" sz="1800" dirty="0" smtClean="0"/>
              <a:t>, </a:t>
            </a:r>
            <a:r>
              <a:rPr lang="sv-SE" sz="1800" dirty="0" err="1" smtClean="0"/>
              <a:t>whether</a:t>
            </a:r>
            <a:r>
              <a:rPr lang="sv-SE" sz="1800" dirty="0" smtClean="0"/>
              <a:t> it </a:t>
            </a:r>
            <a:r>
              <a:rPr lang="sv-SE" sz="1800" dirty="0" err="1" smtClean="0"/>
              <a:t>executes</a:t>
            </a:r>
            <a:r>
              <a:rPr lang="sv-SE" sz="1800" dirty="0" smtClean="0"/>
              <a:t> by </a:t>
            </a:r>
            <a:r>
              <a:rPr lang="sv-SE" sz="1800" dirty="0" err="1" smtClean="0"/>
              <a:t>itself</a:t>
            </a:r>
            <a:r>
              <a:rPr lang="sv-SE" sz="1800" dirty="0" smtClean="0"/>
              <a:t> or </a:t>
            </a:r>
            <a:r>
              <a:rPr lang="sv-SE" sz="1800" dirty="0" err="1" smtClean="0"/>
              <a:t>within</a:t>
            </a:r>
            <a:r>
              <a:rPr lang="sv-SE" sz="1800" dirty="0" smtClean="0"/>
              <a:t> a test </a:t>
            </a:r>
            <a:r>
              <a:rPr lang="sv-SE" sz="1800" dirty="0" err="1" smtClean="0"/>
              <a:t>suite</a:t>
            </a:r>
            <a:r>
              <a:rPr lang="sv-SE" sz="1800" dirty="0" smtClean="0"/>
              <a:t>.</a:t>
            </a:r>
          </a:p>
          <a:p>
            <a:pPr lvl="1"/>
            <a:r>
              <a:rPr lang="sv-SE" sz="1800" dirty="0" err="1" smtClean="0"/>
              <a:t>When</a:t>
            </a:r>
            <a:r>
              <a:rPr lang="sv-SE" sz="1800" dirty="0" smtClean="0"/>
              <a:t> a </a:t>
            </a:r>
            <a:r>
              <a:rPr lang="sv-SE" sz="1800" dirty="0" err="1" smtClean="0"/>
              <a:t>completed</a:t>
            </a:r>
            <a:r>
              <a:rPr lang="sv-SE" sz="1800" dirty="0" smtClean="0"/>
              <a:t> test </a:t>
            </a:r>
            <a:r>
              <a:rPr lang="sv-SE" sz="1800" dirty="0" err="1" smtClean="0"/>
              <a:t>fails</a:t>
            </a:r>
            <a:r>
              <a:rPr lang="sv-SE" sz="1800" dirty="0" smtClean="0"/>
              <a:t>, </a:t>
            </a:r>
            <a:r>
              <a:rPr lang="sv-SE" sz="1800" dirty="0" err="1" smtClean="0"/>
              <a:t>we</a:t>
            </a:r>
            <a:r>
              <a:rPr lang="sv-SE" sz="1800" dirty="0" smtClean="0"/>
              <a:t> </a:t>
            </a:r>
            <a:r>
              <a:rPr lang="sv-SE" sz="1800" dirty="0" err="1" smtClean="0"/>
              <a:t>need</a:t>
            </a:r>
            <a:r>
              <a:rPr lang="sv-SE" sz="1800" dirty="0" smtClean="0"/>
              <a:t> </a:t>
            </a:r>
            <a:r>
              <a:rPr lang="sv-SE" sz="1800" dirty="0" err="1" smtClean="0"/>
              <a:t>to</a:t>
            </a:r>
            <a:r>
              <a:rPr lang="sv-SE" sz="1800" dirty="0" smtClean="0"/>
              <a:t> </a:t>
            </a:r>
            <a:r>
              <a:rPr lang="sv-SE" sz="1800" dirty="0" err="1" smtClean="0"/>
              <a:t>quickly</a:t>
            </a:r>
            <a:r>
              <a:rPr lang="sv-SE" sz="1800" dirty="0" smtClean="0"/>
              <a:t> and </a:t>
            </a:r>
            <a:r>
              <a:rPr lang="sv-SE" sz="1800" dirty="0" err="1" smtClean="0"/>
              <a:t>accurately</a:t>
            </a:r>
            <a:r>
              <a:rPr lang="sv-SE" sz="1800" dirty="0" smtClean="0"/>
              <a:t> </a:t>
            </a:r>
            <a:r>
              <a:rPr lang="sv-SE" sz="1800" dirty="0" err="1" smtClean="0"/>
              <a:t>pinpoint</a:t>
            </a:r>
            <a:r>
              <a:rPr lang="sv-SE" sz="1800" dirty="0" smtClean="0"/>
              <a:t> the cause: </a:t>
            </a:r>
            <a:r>
              <a:rPr lang="sv-SE" sz="1800" dirty="0" err="1" smtClean="0"/>
              <a:t>did</a:t>
            </a:r>
            <a:r>
              <a:rPr lang="sv-SE" sz="1800" dirty="0" smtClean="0"/>
              <a:t> the test </a:t>
            </a:r>
            <a:r>
              <a:rPr lang="sv-SE" sz="1800" dirty="0" err="1" smtClean="0"/>
              <a:t>uncover</a:t>
            </a:r>
            <a:r>
              <a:rPr lang="sv-SE" sz="1800" dirty="0" smtClean="0"/>
              <a:t> a bug in the system, or is the test </a:t>
            </a:r>
            <a:r>
              <a:rPr lang="sv-SE" sz="1800" dirty="0" err="1" smtClean="0"/>
              <a:t>itself</a:t>
            </a:r>
            <a:r>
              <a:rPr lang="sv-SE" sz="1800" dirty="0" smtClean="0"/>
              <a:t> </a:t>
            </a:r>
            <a:r>
              <a:rPr lang="sv-SE" sz="1800" dirty="0" err="1" smtClean="0"/>
              <a:t>faulty</a:t>
            </a:r>
            <a:r>
              <a:rPr lang="sv-SE" sz="1800" dirty="0" smtClean="0"/>
              <a:t>?</a:t>
            </a:r>
          </a:p>
          <a:p>
            <a:r>
              <a:rPr lang="sv-SE" b="1" dirty="0" err="1" smtClean="0"/>
              <a:t>Readability</a:t>
            </a:r>
            <a:endParaRPr lang="sv-SE" b="1" dirty="0" smtClean="0"/>
          </a:p>
          <a:p>
            <a:pPr lvl="1"/>
            <a:r>
              <a:rPr lang="sv-SE" sz="1800" dirty="0" smtClean="0"/>
              <a:t>The tests </a:t>
            </a:r>
            <a:r>
              <a:rPr lang="sv-SE" sz="1800" dirty="0" err="1" smtClean="0"/>
              <a:t>are</a:t>
            </a:r>
            <a:r>
              <a:rPr lang="sv-SE" sz="1800" dirty="0" smtClean="0"/>
              <a:t> the definitive </a:t>
            </a:r>
            <a:r>
              <a:rPr lang="sv-SE" sz="1800" dirty="0" err="1" smtClean="0"/>
              <a:t>reference</a:t>
            </a:r>
            <a:r>
              <a:rPr lang="sv-SE" sz="1800" dirty="0" smtClean="0"/>
              <a:t> for the system </a:t>
            </a:r>
            <a:r>
              <a:rPr lang="sv-SE" sz="1800" dirty="0" err="1" smtClean="0"/>
              <a:t>requirements</a:t>
            </a:r>
            <a:r>
              <a:rPr lang="sv-SE" sz="1800" dirty="0" smtClean="0"/>
              <a:t>.</a:t>
            </a:r>
          </a:p>
          <a:p>
            <a:r>
              <a:rPr lang="sv-SE" b="1" dirty="0" err="1" smtClean="0"/>
              <a:t>Maintainability</a:t>
            </a:r>
            <a:endParaRPr lang="sv-SE" b="1" dirty="0" smtClean="0"/>
          </a:p>
          <a:p>
            <a:pPr lvl="1"/>
            <a:r>
              <a:rPr lang="en-US" sz="1800" dirty="0" smtClean="0"/>
              <a:t>Sufficient test coverage usually yields as much (or more) test code than system code, hence we have to be as concerned (or more) with the maintenance costs of test code as compared to system code.</a:t>
            </a:r>
            <a:endParaRPr lang="en-US" sz="1800" dirty="0"/>
          </a:p>
        </p:txBody>
      </p:sp>
    </p:spTree>
    <p:extLst>
      <p:ext uri="{BB962C8B-B14F-4D97-AF65-F5344CB8AC3E}">
        <p14:creationId xmlns:p14="http://schemas.microsoft.com/office/powerpoint/2010/main" val="249581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2"/>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atin typeface="Cambria Bold" charset="0"/>
                <a:ea typeface="ＭＳ Ｐゴシック" charset="0"/>
              </a:rPr>
              <a:t>Geb Page definition</a:t>
            </a:r>
          </a:p>
        </p:txBody>
      </p:sp>
      <p:sp>
        <p:nvSpPr>
          <p:cNvPr id="80898" name="Content Placeholder 3"/>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buNone/>
            </a:pPr>
            <a:r>
              <a:rPr lang="en-US" sz="1400" dirty="0">
                <a:solidFill>
                  <a:srgbClr val="A9438B"/>
                </a:solidFill>
                <a:latin typeface="Monaco"/>
                <a:ea typeface="Monaco"/>
                <a:cs typeface="Monaco"/>
              </a:rPr>
              <a:t>import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geb.Page</a:t>
            </a:r>
            <a:endParaRPr lang="en-US" sz="1400" dirty="0">
              <a:solidFill>
                <a:srgbClr val="000000"/>
              </a:solidFill>
              <a:latin typeface="Monaco"/>
              <a:ea typeface="Monaco"/>
              <a:cs typeface="Monaco"/>
            </a:endParaRP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A9438B"/>
                </a:solidFill>
                <a:latin typeface="Monaco"/>
                <a:ea typeface="Monaco"/>
                <a:cs typeface="Monaco"/>
              </a:rPr>
              <a:t>class</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FindOwnersPage</a:t>
            </a: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extends</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PetClinicPage</a:t>
            </a:r>
            <a:r>
              <a:rPr lang="en-US" sz="1400" dirty="0">
                <a:solidFill>
                  <a:srgbClr val="000000"/>
                </a:solidFill>
                <a:latin typeface="Monaco"/>
                <a:ea typeface="Monaco"/>
                <a:cs typeface="Monaco"/>
              </a:rPr>
              <a:t> {</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err="1">
                <a:solidFill>
                  <a:srgbClr val="0226CC"/>
                </a:solidFill>
                <a:latin typeface="Monaco"/>
                <a:ea typeface="Monaco"/>
                <a:cs typeface="Monaco"/>
              </a:rPr>
              <a:t>url</a:t>
            </a:r>
            <a:r>
              <a:rPr lang="en-US" sz="1400" dirty="0">
                <a:solidFill>
                  <a:srgbClr val="000000"/>
                </a:solidFill>
                <a:latin typeface="Monaco"/>
                <a:ea typeface="Monaco"/>
                <a:cs typeface="Monaco"/>
              </a:rPr>
              <a:t> = </a:t>
            </a:r>
            <a:r>
              <a:rPr lang="en-US" sz="1400" dirty="0">
                <a:solidFill>
                  <a:srgbClr val="FF39D6"/>
                </a:solidFill>
                <a:latin typeface="Monaco"/>
                <a:ea typeface="Monaco"/>
                <a:cs typeface="Monaco"/>
              </a:rPr>
              <a:t>"owners/</a:t>
            </a:r>
            <a:r>
              <a:rPr lang="en-US" sz="1400" dirty="0" err="1">
                <a:solidFill>
                  <a:srgbClr val="FF39D6"/>
                </a:solidFill>
                <a:latin typeface="Monaco"/>
                <a:ea typeface="Monaco"/>
                <a:cs typeface="Monaco"/>
              </a:rPr>
              <a:t>find.html</a:t>
            </a:r>
            <a:r>
              <a:rPr lang="en-US" sz="1400" dirty="0">
                <a:solidFill>
                  <a:srgbClr val="FF39D6"/>
                </a:solidFill>
                <a:latin typeface="Monaco"/>
                <a:ea typeface="Monaco"/>
                <a:cs typeface="Monaco"/>
              </a:rPr>
              <a:t>"</a:t>
            </a:r>
            <a:endParaRPr lang="en-US" sz="1400" dirty="0">
              <a:solidFill>
                <a:srgbClr val="000000"/>
              </a:solidFill>
              <a:latin typeface="Monaco"/>
              <a:ea typeface="Monaco"/>
              <a:cs typeface="Monaco"/>
            </a:endParaRP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a:solidFill>
                  <a:srgbClr val="0226CC"/>
                </a:solidFill>
                <a:latin typeface="Monaco"/>
                <a:ea typeface="Monaco"/>
                <a:cs typeface="Monaco"/>
              </a:rPr>
              <a:t>at</a:t>
            </a:r>
            <a:r>
              <a:rPr lang="en-US" sz="1400" dirty="0">
                <a:solidFill>
                  <a:srgbClr val="000000"/>
                </a:solidFill>
                <a:latin typeface="Monaco"/>
                <a:ea typeface="Monaco"/>
                <a:cs typeface="Monaco"/>
              </a:rPr>
              <a:t> = { </a:t>
            </a:r>
            <a:r>
              <a:rPr lang="en-US" sz="1400" u="sng" dirty="0">
                <a:solidFill>
                  <a:srgbClr val="000000"/>
                </a:solidFill>
                <a:latin typeface="Monaco"/>
                <a:ea typeface="Monaco"/>
                <a:cs typeface="Monaco"/>
              </a:rPr>
              <a:t>$</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"h2"</a:t>
            </a:r>
            <a:r>
              <a:rPr lang="en-US" sz="1400" dirty="0">
                <a:solidFill>
                  <a:srgbClr val="000000"/>
                </a:solidFill>
                <a:latin typeface="Monaco"/>
                <a:ea typeface="Monaco"/>
                <a:cs typeface="Monaco"/>
              </a:rPr>
              <a:t>).text() == </a:t>
            </a:r>
            <a:r>
              <a:rPr lang="en-US" sz="1400" dirty="0">
                <a:solidFill>
                  <a:srgbClr val="FF39D6"/>
                </a:solidFill>
                <a:latin typeface="Monaco"/>
                <a:ea typeface="Monaco"/>
                <a:cs typeface="Monaco"/>
              </a:rPr>
              <a:t>"Find Owners"</a:t>
            </a:r>
            <a:r>
              <a:rPr lang="en-US" sz="1400" dirty="0">
                <a:solidFill>
                  <a:srgbClr val="000000"/>
                </a:solidFill>
                <a:latin typeface="Monaco"/>
                <a:ea typeface="Monaco"/>
                <a:cs typeface="Monaco"/>
              </a:rPr>
              <a:t> }</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a:solidFill>
                  <a:srgbClr val="0226CC"/>
                </a:solidFill>
                <a:latin typeface="Monaco"/>
                <a:ea typeface="Monaco"/>
                <a:cs typeface="Monaco"/>
              </a:rPr>
              <a:t>content</a:t>
            </a:r>
            <a:r>
              <a:rPr lang="en-US" sz="1400" dirty="0">
                <a:solidFill>
                  <a:srgbClr val="000000"/>
                </a:solidFill>
                <a:latin typeface="Monaco"/>
                <a:ea typeface="Monaco"/>
                <a:cs typeface="Monaco"/>
              </a:rPr>
              <a:t> = {</a:t>
            </a:r>
          </a:p>
          <a:p>
            <a:pPr marL="0" indent="0">
              <a:buNone/>
            </a:pPr>
            <a:r>
              <a:rPr lang="en-US" sz="1400" dirty="0">
                <a:solidFill>
                  <a:srgbClr val="000000"/>
                </a:solidFill>
                <a:latin typeface="Monaco"/>
                <a:ea typeface="Monaco"/>
                <a:cs typeface="Monaco"/>
              </a:rPr>
              <a:t>		</a:t>
            </a:r>
            <a:r>
              <a:rPr lang="en-US" sz="1400" u="sng" dirty="0" err="1">
                <a:solidFill>
                  <a:srgbClr val="000000"/>
                </a:solidFill>
                <a:latin typeface="Monaco"/>
                <a:ea typeface="Monaco"/>
                <a:cs typeface="Monaco"/>
              </a:rPr>
              <a:t>lastName</a:t>
            </a:r>
            <a:r>
              <a:rPr lang="en-US" sz="1400" dirty="0">
                <a:solidFill>
                  <a:srgbClr val="000000"/>
                </a:solidFill>
                <a:latin typeface="Monaco"/>
                <a:ea typeface="Monaco"/>
                <a:cs typeface="Monaco"/>
              </a:rPr>
              <a:t> { </a:t>
            </a:r>
            <a:r>
              <a:rPr lang="en-US" sz="1400" u="sng" dirty="0">
                <a:solidFill>
                  <a:srgbClr val="000000"/>
                </a:solidFill>
                <a:latin typeface="Monaco"/>
                <a:ea typeface="Monaco"/>
                <a:cs typeface="Monaco"/>
              </a:rPr>
              <a:t>$</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"input"</a:t>
            </a:r>
            <a:r>
              <a:rPr lang="en-US" sz="1400" dirty="0">
                <a:solidFill>
                  <a:srgbClr val="000000"/>
                </a:solidFill>
                <a:latin typeface="Monaco"/>
                <a:ea typeface="Monaco"/>
                <a:cs typeface="Monaco"/>
              </a:rPr>
              <a:t>, name: </a:t>
            </a:r>
            <a:r>
              <a:rPr lang="en-US" sz="1400" dirty="0">
                <a:solidFill>
                  <a:srgbClr val="FF39D6"/>
                </a:solidFill>
                <a:latin typeface="Monaco"/>
                <a:ea typeface="Monaco"/>
                <a:cs typeface="Monaco"/>
              </a:rPr>
              <a:t>"</a:t>
            </a:r>
            <a:r>
              <a:rPr lang="en-US" sz="1400" dirty="0" err="1">
                <a:solidFill>
                  <a:srgbClr val="FF39D6"/>
                </a:solidFill>
                <a:latin typeface="Monaco"/>
                <a:ea typeface="Monaco"/>
                <a:cs typeface="Monaco"/>
              </a:rPr>
              <a:t>lastName</a:t>
            </a:r>
            <a:r>
              <a:rPr lang="en-US" sz="1400" dirty="0">
                <a:solidFill>
                  <a:srgbClr val="FF39D6"/>
                </a:solidFill>
                <a:latin typeface="Monaco"/>
                <a:ea typeface="Monaco"/>
                <a:cs typeface="Monaco"/>
              </a:rPr>
              <a: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search</a:t>
            </a:r>
            <a:r>
              <a:rPr lang="en-US" sz="1400" dirty="0">
                <a:solidFill>
                  <a:srgbClr val="000000"/>
                </a:solidFill>
                <a:latin typeface="Monaco"/>
                <a:ea typeface="Monaco"/>
                <a:cs typeface="Monaco"/>
              </a:rPr>
              <a:t> { </a:t>
            </a:r>
            <a:r>
              <a:rPr lang="en-US" sz="1400" u="sng" dirty="0">
                <a:solidFill>
                  <a:srgbClr val="000000"/>
                </a:solidFill>
                <a:latin typeface="Monaco"/>
                <a:ea typeface="Monaco"/>
                <a:cs typeface="Monaco"/>
              </a:rPr>
              <a:t>$</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"submit"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err="1">
                <a:solidFill>
                  <a:srgbClr val="A9438B"/>
                </a:solidFill>
                <a:latin typeface="Monaco"/>
                <a:ea typeface="Monaco"/>
                <a:cs typeface="Monaco"/>
              </a:rPr>
              <a:t>def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findByLastName</a:t>
            </a:r>
            <a:r>
              <a:rPr lang="en-US" sz="1400" dirty="0">
                <a:solidFill>
                  <a:srgbClr val="000000"/>
                </a:solidFill>
                <a:latin typeface="Monaco"/>
                <a:ea typeface="Monaco"/>
                <a:cs typeface="Monaco"/>
              </a:rPr>
              <a:t>(name) {</a:t>
            </a:r>
          </a:p>
          <a:p>
            <a:pPr marL="0" indent="0">
              <a:buNone/>
            </a:pPr>
            <a:r>
              <a:rPr lang="en-US" sz="1400" dirty="0">
                <a:solidFill>
                  <a:srgbClr val="000000"/>
                </a:solidFill>
                <a:latin typeface="Monaco"/>
                <a:ea typeface="Monaco"/>
                <a:cs typeface="Monaco"/>
              </a:rPr>
              <a:t>		</a:t>
            </a:r>
            <a:r>
              <a:rPr lang="en-US" sz="1400" u="sng" dirty="0" err="1">
                <a:solidFill>
                  <a:srgbClr val="000000"/>
                </a:solidFill>
                <a:latin typeface="Monaco"/>
                <a:ea typeface="Monaco"/>
                <a:cs typeface="Monaco"/>
              </a:rPr>
              <a:t>lastName</a:t>
            </a:r>
            <a:r>
              <a:rPr lang="en-US" sz="1400" dirty="0" err="1">
                <a:solidFill>
                  <a:srgbClr val="000000"/>
                </a:solidFill>
                <a:latin typeface="Monaco"/>
                <a:ea typeface="Monaco"/>
                <a:cs typeface="Monaco"/>
              </a:rPr>
              <a:t>.</a:t>
            </a:r>
            <a:r>
              <a:rPr lang="en-US" sz="1400" u="sng" dirty="0" err="1">
                <a:solidFill>
                  <a:srgbClr val="000000"/>
                </a:solidFill>
                <a:latin typeface="Monaco"/>
                <a:ea typeface="Monaco"/>
                <a:cs typeface="Monaco"/>
              </a:rPr>
              <a:t>value</a:t>
            </a:r>
            <a:r>
              <a:rPr lang="en-US" sz="1400" dirty="0">
                <a:solidFill>
                  <a:srgbClr val="000000"/>
                </a:solidFill>
                <a:latin typeface="Monaco"/>
                <a:ea typeface="Monaco"/>
                <a:cs typeface="Monaco"/>
              </a:rPr>
              <a:t>(name)</a:t>
            </a:r>
          </a:p>
          <a:p>
            <a:pPr marL="0" indent="0">
              <a:buNone/>
            </a:pPr>
            <a:r>
              <a:rPr lang="en-US" sz="1400" dirty="0">
                <a:solidFill>
                  <a:srgbClr val="000000"/>
                </a:solidFill>
                <a:latin typeface="Monaco"/>
                <a:ea typeface="Monaco"/>
                <a:cs typeface="Monaco"/>
              </a:rPr>
              <a:t>		</a:t>
            </a:r>
            <a:r>
              <a:rPr lang="en-US" sz="1400" u="sng" dirty="0" err="1">
                <a:solidFill>
                  <a:srgbClr val="000000"/>
                </a:solidFill>
                <a:latin typeface="Monaco"/>
                <a:ea typeface="Monaco"/>
                <a:cs typeface="Monaco"/>
              </a:rPr>
              <a:t>search</a:t>
            </a:r>
            <a:r>
              <a:rPr lang="en-US" sz="1400" dirty="0" err="1">
                <a:solidFill>
                  <a:srgbClr val="000000"/>
                </a:solidFill>
                <a:latin typeface="Monaco"/>
                <a:ea typeface="Monaco"/>
                <a:cs typeface="Monaco"/>
              </a:rPr>
              <a:t>.</a:t>
            </a:r>
            <a:r>
              <a:rPr lang="en-US" sz="1400" u="sng" dirty="0" err="1">
                <a:solidFill>
                  <a:srgbClr val="000000"/>
                </a:solidFill>
                <a:latin typeface="Monaco"/>
                <a:ea typeface="Monaco"/>
                <a:cs typeface="Monaco"/>
              </a:rPr>
              <a:t>click</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a:t>
            </a:r>
            <a:endParaRPr lang="en-US" sz="1400" dirty="0">
              <a:latin typeface="Calibri" charset="0"/>
              <a:ea typeface="ＭＳ Ｐゴシック" charset="0"/>
            </a:endParaRPr>
          </a:p>
        </p:txBody>
      </p:sp>
    </p:spTree>
    <p:extLst>
      <p:ext uri="{BB962C8B-B14F-4D97-AF65-F5344CB8AC3E}">
        <p14:creationId xmlns:p14="http://schemas.microsoft.com/office/powerpoint/2010/main" val="4246373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2"/>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atin typeface="Cambria Bold" charset="0"/>
                <a:ea typeface="ＭＳ Ｐゴシック" charset="0"/>
              </a:rPr>
              <a:t>Geb Page definition: navigation</a:t>
            </a:r>
          </a:p>
        </p:txBody>
      </p:sp>
      <p:sp>
        <p:nvSpPr>
          <p:cNvPr id="84994" name="Content Placeholder 3"/>
          <p:cNvSpPr>
            <a:spLocks noGrp="1"/>
          </p:cNvSpPr>
          <p:nvPr>
            <p:ph type="body" sz="quarter" idx="13"/>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buNone/>
            </a:pPr>
            <a:r>
              <a:rPr lang="en-US" sz="1400" dirty="0">
                <a:solidFill>
                  <a:schemeClr val="bg1">
                    <a:lumMod val="75000"/>
                  </a:schemeClr>
                </a:solidFill>
                <a:latin typeface="Monaco"/>
                <a:ea typeface="Monaco"/>
                <a:cs typeface="Monaco"/>
              </a:rPr>
              <a:t>import </a:t>
            </a:r>
            <a:r>
              <a:rPr lang="en-US" sz="1400" dirty="0" err="1">
                <a:solidFill>
                  <a:schemeClr val="bg1">
                    <a:lumMod val="75000"/>
                  </a:schemeClr>
                </a:solidFill>
                <a:latin typeface="Monaco"/>
                <a:ea typeface="Monaco"/>
                <a:cs typeface="Monaco"/>
              </a:rPr>
              <a:t>geb.Page</a:t>
            </a:r>
            <a:endParaRPr lang="en-US" sz="1400" dirty="0">
              <a:solidFill>
                <a:schemeClr val="bg1">
                  <a:lumMod val="75000"/>
                </a:schemeClr>
              </a:solidFill>
              <a:latin typeface="Monaco"/>
              <a:ea typeface="Monaco"/>
              <a:cs typeface="Monaco"/>
            </a:endParaRPr>
          </a:p>
          <a:p>
            <a:pPr marL="0" indent="0">
              <a:buNone/>
            </a:pPr>
            <a:endParaRPr lang="en-US" sz="1400" dirty="0">
              <a:solidFill>
                <a:schemeClr val="bg1">
                  <a:lumMod val="75000"/>
                </a:schemeClr>
              </a:solidFill>
              <a:latin typeface="Monaco"/>
              <a:ea typeface="Monaco"/>
              <a:cs typeface="Monaco"/>
            </a:endParaRPr>
          </a:p>
          <a:p>
            <a:pPr marL="0" indent="0">
              <a:buNone/>
            </a:pPr>
            <a:r>
              <a:rPr lang="en-US" sz="1400" dirty="0">
                <a:solidFill>
                  <a:schemeClr val="bg1">
                    <a:lumMod val="75000"/>
                  </a:schemeClr>
                </a:solidFill>
                <a:latin typeface="Monaco"/>
                <a:ea typeface="Monaco"/>
                <a:cs typeface="Monaco"/>
              </a:rPr>
              <a:t>class </a:t>
            </a:r>
            <a:r>
              <a:rPr lang="en-US" sz="1400" dirty="0" err="1">
                <a:solidFill>
                  <a:schemeClr val="bg1">
                    <a:lumMod val="75000"/>
                  </a:schemeClr>
                </a:solidFill>
                <a:latin typeface="Monaco"/>
                <a:ea typeface="Monaco"/>
                <a:cs typeface="Monaco"/>
              </a:rPr>
              <a:t>FindOwnersPage</a:t>
            </a:r>
            <a:r>
              <a:rPr lang="en-US" sz="1400" dirty="0">
                <a:solidFill>
                  <a:schemeClr val="bg1">
                    <a:lumMod val="75000"/>
                  </a:schemeClr>
                </a:solidFill>
                <a:latin typeface="Monaco"/>
                <a:ea typeface="Monaco"/>
                <a:cs typeface="Monaco"/>
              </a:rPr>
              <a:t> extends </a:t>
            </a:r>
            <a:r>
              <a:rPr lang="en-US" sz="1400" dirty="0" err="1">
                <a:solidFill>
                  <a:schemeClr val="bg1">
                    <a:lumMod val="75000"/>
                  </a:schemeClr>
                </a:solidFill>
                <a:latin typeface="Monaco"/>
                <a:ea typeface="Monaco"/>
                <a:cs typeface="Monaco"/>
              </a:rPr>
              <a:t>PetClinicPage</a:t>
            </a:r>
            <a:r>
              <a:rPr lang="en-US" sz="1400" dirty="0">
                <a:solidFill>
                  <a:schemeClr val="bg1">
                    <a:lumMod val="75000"/>
                  </a:schemeClr>
                </a:solidFill>
                <a:latin typeface="Monaco"/>
                <a:ea typeface="Monaco"/>
                <a:cs typeface="Monaco"/>
              </a:rPr>
              <a:t> {</a:t>
            </a:r>
          </a:p>
          <a:p>
            <a:pPr marL="0" indent="0">
              <a:buNone/>
            </a:pPr>
            <a:endParaRPr lang="en-US" sz="1400" dirty="0">
              <a:solidFill>
                <a:schemeClr val="bg1">
                  <a:lumMod val="75000"/>
                </a:schemeClr>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err="1">
                <a:solidFill>
                  <a:srgbClr val="0226CC"/>
                </a:solidFill>
                <a:latin typeface="Monaco"/>
                <a:ea typeface="Monaco"/>
                <a:cs typeface="Monaco"/>
              </a:rPr>
              <a:t>url</a:t>
            </a:r>
            <a:r>
              <a:rPr lang="en-US" sz="1400" dirty="0">
                <a:solidFill>
                  <a:srgbClr val="000000"/>
                </a:solidFill>
                <a:latin typeface="Monaco"/>
                <a:ea typeface="Monaco"/>
                <a:cs typeface="Monaco"/>
              </a:rPr>
              <a:t> = </a:t>
            </a:r>
            <a:r>
              <a:rPr lang="en-US" sz="1400" dirty="0">
                <a:solidFill>
                  <a:srgbClr val="FF39D6"/>
                </a:solidFill>
                <a:latin typeface="Monaco"/>
                <a:ea typeface="Monaco"/>
                <a:cs typeface="Monaco"/>
              </a:rPr>
              <a:t>"owners/</a:t>
            </a:r>
            <a:r>
              <a:rPr lang="en-US" sz="1400" dirty="0" err="1">
                <a:solidFill>
                  <a:srgbClr val="FF39D6"/>
                </a:solidFill>
                <a:latin typeface="Monaco"/>
                <a:ea typeface="Monaco"/>
                <a:cs typeface="Monaco"/>
              </a:rPr>
              <a:t>find.html</a:t>
            </a:r>
            <a:r>
              <a:rPr lang="en-US" sz="1400" dirty="0">
                <a:solidFill>
                  <a:srgbClr val="FF39D6"/>
                </a:solidFill>
                <a:latin typeface="Monaco"/>
                <a:ea typeface="Monaco"/>
                <a:cs typeface="Monaco"/>
              </a:rPr>
              <a:t>"</a:t>
            </a:r>
            <a:endParaRPr lang="en-US" sz="1400" dirty="0">
              <a:solidFill>
                <a:srgbClr val="000000"/>
              </a:solidFill>
              <a:latin typeface="Monaco"/>
              <a:ea typeface="Monaco"/>
              <a:cs typeface="Monaco"/>
            </a:endParaRP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BFBFBF"/>
                </a:solidFill>
                <a:latin typeface="Monaco"/>
                <a:ea typeface="Monaco"/>
                <a:cs typeface="Monaco"/>
              </a:rPr>
              <a:t>	static at = { </a:t>
            </a:r>
            <a:r>
              <a:rPr lang="en-US" sz="1400" u="sng" dirty="0">
                <a:solidFill>
                  <a:srgbClr val="BFBFBF"/>
                </a:solidFill>
                <a:latin typeface="Monaco"/>
                <a:ea typeface="Monaco"/>
                <a:cs typeface="Monaco"/>
              </a:rPr>
              <a:t>$</a:t>
            </a:r>
            <a:r>
              <a:rPr lang="en-US" sz="1400" dirty="0">
                <a:solidFill>
                  <a:srgbClr val="BFBFBF"/>
                </a:solidFill>
                <a:latin typeface="Monaco"/>
                <a:ea typeface="Monaco"/>
                <a:cs typeface="Monaco"/>
              </a:rPr>
              <a:t>("h2").text() == "Find Owners" }</a:t>
            </a: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	static content = {</a:t>
            </a:r>
          </a:p>
          <a:p>
            <a:pPr marL="0" indent="0">
              <a:buNone/>
            </a:pPr>
            <a:r>
              <a:rPr lang="en-US" sz="1400" dirty="0">
                <a:solidFill>
                  <a:srgbClr val="BFBFBF"/>
                </a:solidFill>
                <a:latin typeface="Monaco"/>
                <a:ea typeface="Monaco"/>
                <a:cs typeface="Monaco"/>
              </a:rPr>
              <a:t>		</a:t>
            </a:r>
            <a:r>
              <a:rPr lang="en-US" sz="1400" u="sng" dirty="0" err="1">
                <a:solidFill>
                  <a:srgbClr val="BFBFBF"/>
                </a:solidFill>
                <a:latin typeface="Monaco"/>
                <a:ea typeface="Monaco"/>
                <a:cs typeface="Monaco"/>
              </a:rPr>
              <a:t>lastName</a:t>
            </a:r>
            <a:r>
              <a:rPr lang="en-US" sz="1400" dirty="0">
                <a:solidFill>
                  <a:srgbClr val="BFBFBF"/>
                </a:solidFill>
                <a:latin typeface="Monaco"/>
                <a:ea typeface="Monaco"/>
                <a:cs typeface="Monaco"/>
              </a:rPr>
              <a:t> { </a:t>
            </a:r>
            <a:r>
              <a:rPr lang="en-US" sz="1400" u="sng" dirty="0">
                <a:solidFill>
                  <a:srgbClr val="BFBFBF"/>
                </a:solidFill>
                <a:latin typeface="Monaco"/>
                <a:ea typeface="Monaco"/>
                <a:cs typeface="Monaco"/>
              </a:rPr>
              <a:t>$</a:t>
            </a:r>
            <a:r>
              <a:rPr lang="en-US" sz="1400" dirty="0">
                <a:solidFill>
                  <a:srgbClr val="BFBFBF"/>
                </a:solidFill>
                <a:latin typeface="Monaco"/>
                <a:ea typeface="Monaco"/>
                <a:cs typeface="Monaco"/>
              </a:rPr>
              <a:t>("input", name: "</a:t>
            </a:r>
            <a:r>
              <a:rPr lang="en-US" sz="1400" dirty="0" err="1">
                <a:solidFill>
                  <a:srgbClr val="BFBFBF"/>
                </a:solidFill>
                <a:latin typeface="Monaco"/>
                <a:ea typeface="Monaco"/>
                <a:cs typeface="Monaco"/>
              </a:rPr>
              <a:t>lastName</a:t>
            </a: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		</a:t>
            </a:r>
            <a:r>
              <a:rPr lang="en-US" sz="1400" u="sng" dirty="0">
                <a:solidFill>
                  <a:srgbClr val="BFBFBF"/>
                </a:solidFill>
                <a:latin typeface="Monaco"/>
                <a:ea typeface="Monaco"/>
                <a:cs typeface="Monaco"/>
              </a:rPr>
              <a:t>search</a:t>
            </a:r>
            <a:r>
              <a:rPr lang="en-US" sz="1400" dirty="0">
                <a:solidFill>
                  <a:srgbClr val="BFBFBF"/>
                </a:solidFill>
                <a:latin typeface="Monaco"/>
                <a:ea typeface="Monaco"/>
                <a:cs typeface="Monaco"/>
              </a:rPr>
              <a:t> { </a:t>
            </a:r>
            <a:r>
              <a:rPr lang="en-US" sz="1400" u="sng" dirty="0">
                <a:solidFill>
                  <a:srgbClr val="BFBFBF"/>
                </a:solidFill>
                <a:latin typeface="Monaco"/>
                <a:ea typeface="Monaco"/>
                <a:cs typeface="Monaco"/>
              </a:rPr>
              <a:t>$</a:t>
            </a:r>
            <a:r>
              <a:rPr lang="en-US" sz="1400" dirty="0">
                <a:solidFill>
                  <a:srgbClr val="BFBFBF"/>
                </a:solidFill>
                <a:latin typeface="Monaco"/>
                <a:ea typeface="Monaco"/>
                <a:cs typeface="Monaco"/>
              </a:rPr>
              <a:t>("submit") }</a:t>
            </a:r>
          </a:p>
          <a:p>
            <a:pPr marL="0" indent="0">
              <a:buNone/>
            </a:pP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def</a:t>
            </a: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findByLastName</a:t>
            </a:r>
            <a:r>
              <a:rPr lang="en-US" sz="1400" dirty="0">
                <a:solidFill>
                  <a:srgbClr val="BFBFBF"/>
                </a:solidFill>
                <a:latin typeface="Monaco"/>
                <a:ea typeface="Monaco"/>
                <a:cs typeface="Monaco"/>
              </a:rPr>
              <a:t>(name) {</a:t>
            </a:r>
          </a:p>
          <a:p>
            <a:pPr marL="0" indent="0">
              <a:buNone/>
            </a:pPr>
            <a:r>
              <a:rPr lang="en-US" sz="1400" dirty="0">
                <a:solidFill>
                  <a:srgbClr val="BFBFBF"/>
                </a:solidFill>
                <a:latin typeface="Monaco"/>
                <a:ea typeface="Monaco"/>
                <a:cs typeface="Monaco"/>
              </a:rPr>
              <a:t>		</a:t>
            </a:r>
            <a:r>
              <a:rPr lang="en-US" sz="1400" u="sng" dirty="0" err="1">
                <a:solidFill>
                  <a:srgbClr val="BFBFBF"/>
                </a:solidFill>
                <a:latin typeface="Monaco"/>
                <a:ea typeface="Monaco"/>
                <a:cs typeface="Monaco"/>
              </a:rPr>
              <a:t>lastName</a:t>
            </a:r>
            <a:r>
              <a:rPr lang="en-US" sz="1400" dirty="0" err="1">
                <a:solidFill>
                  <a:srgbClr val="BFBFBF"/>
                </a:solidFill>
                <a:latin typeface="Monaco"/>
                <a:ea typeface="Monaco"/>
                <a:cs typeface="Monaco"/>
              </a:rPr>
              <a:t>.</a:t>
            </a:r>
            <a:r>
              <a:rPr lang="en-US" sz="1400" u="sng" dirty="0" err="1">
                <a:solidFill>
                  <a:srgbClr val="BFBFBF"/>
                </a:solidFill>
                <a:latin typeface="Monaco"/>
                <a:ea typeface="Monaco"/>
                <a:cs typeface="Monaco"/>
              </a:rPr>
              <a:t>value</a:t>
            </a:r>
            <a:r>
              <a:rPr lang="en-US" sz="1400" dirty="0">
                <a:solidFill>
                  <a:srgbClr val="BFBFBF"/>
                </a:solidFill>
                <a:latin typeface="Monaco"/>
                <a:ea typeface="Monaco"/>
                <a:cs typeface="Monaco"/>
              </a:rPr>
              <a:t>(name)</a:t>
            </a:r>
          </a:p>
          <a:p>
            <a:pPr marL="0" indent="0">
              <a:buNone/>
            </a:pPr>
            <a:r>
              <a:rPr lang="en-US" sz="1400" dirty="0">
                <a:solidFill>
                  <a:srgbClr val="BFBFBF"/>
                </a:solidFill>
                <a:latin typeface="Monaco"/>
                <a:ea typeface="Monaco"/>
                <a:cs typeface="Monaco"/>
              </a:rPr>
              <a:t>		</a:t>
            </a:r>
            <a:r>
              <a:rPr lang="en-US" sz="1400" u="sng" dirty="0" err="1">
                <a:solidFill>
                  <a:srgbClr val="BFBFBF"/>
                </a:solidFill>
                <a:latin typeface="Monaco"/>
                <a:ea typeface="Monaco"/>
                <a:cs typeface="Monaco"/>
              </a:rPr>
              <a:t>search</a:t>
            </a:r>
            <a:r>
              <a:rPr lang="en-US" sz="1400" dirty="0" err="1">
                <a:solidFill>
                  <a:srgbClr val="BFBFBF"/>
                </a:solidFill>
                <a:latin typeface="Monaco"/>
                <a:ea typeface="Monaco"/>
                <a:cs typeface="Monaco"/>
              </a:rPr>
              <a:t>.</a:t>
            </a:r>
            <a:r>
              <a:rPr lang="en-US" sz="1400" u="sng" dirty="0" err="1">
                <a:solidFill>
                  <a:srgbClr val="BFBFBF"/>
                </a:solidFill>
                <a:latin typeface="Monaco"/>
                <a:ea typeface="Monaco"/>
                <a:cs typeface="Monaco"/>
              </a:rPr>
              <a:t>click</a:t>
            </a:r>
            <a:r>
              <a:rPr lang="en-US" sz="1400" dirty="0">
                <a:solidFill>
                  <a:srgbClr val="BFBFBF"/>
                </a:solidFill>
                <a:latin typeface="Monaco"/>
                <a:ea typeface="Monaco"/>
                <a:cs typeface="Monaco"/>
              </a:rPr>
              <a:t>()</a:t>
            </a:r>
          </a:p>
          <a:p>
            <a:pPr marL="0" indent="0">
              <a:buNone/>
            </a:pP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a:t>
            </a:r>
            <a:endParaRPr lang="en-US" sz="1400" dirty="0">
              <a:solidFill>
                <a:srgbClr val="BFBFBF"/>
              </a:solidFill>
              <a:latin typeface="Calibri" charset="0"/>
              <a:ea typeface="ＭＳ Ｐゴシック" charset="0"/>
            </a:endParaRPr>
          </a:p>
        </p:txBody>
      </p:sp>
    </p:spTree>
    <p:extLst>
      <p:ext uri="{BB962C8B-B14F-4D97-AF65-F5344CB8AC3E}">
        <p14:creationId xmlns:p14="http://schemas.microsoft.com/office/powerpoint/2010/main" val="232167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2"/>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atin typeface="Cambria Bold" charset="0"/>
                <a:ea typeface="ＭＳ Ｐゴシック" charset="0"/>
              </a:rPr>
              <a:t>Geb Page definition: </a:t>
            </a:r>
            <a:r>
              <a:rPr lang="en-US" i="1">
                <a:latin typeface="Cambria Bold" charset="0"/>
                <a:ea typeface="ＭＳ Ｐゴシック" charset="0"/>
              </a:rPr>
              <a:t>at</a:t>
            </a:r>
            <a:r>
              <a:rPr lang="en-US">
                <a:latin typeface="Cambria Bold" charset="0"/>
                <a:ea typeface="ＭＳ Ｐゴシック" charset="0"/>
              </a:rPr>
              <a:t> predicate</a:t>
            </a:r>
          </a:p>
        </p:txBody>
      </p:sp>
      <p:sp>
        <p:nvSpPr>
          <p:cNvPr id="82946" name="Content Placeholder 3"/>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buNone/>
            </a:pPr>
            <a:r>
              <a:rPr lang="en-US" sz="1400" dirty="0">
                <a:solidFill>
                  <a:srgbClr val="BFBFBF"/>
                </a:solidFill>
                <a:latin typeface="Monaco"/>
                <a:ea typeface="Monaco"/>
                <a:cs typeface="Monaco"/>
              </a:rPr>
              <a:t>import </a:t>
            </a:r>
            <a:r>
              <a:rPr lang="en-US" sz="1400" dirty="0" err="1">
                <a:solidFill>
                  <a:srgbClr val="BFBFBF"/>
                </a:solidFill>
                <a:latin typeface="Monaco"/>
                <a:ea typeface="Monaco"/>
                <a:cs typeface="Monaco"/>
              </a:rPr>
              <a:t>geb.Page</a:t>
            </a:r>
            <a:endParaRPr lang="en-US" sz="1400" dirty="0">
              <a:solidFill>
                <a:srgbClr val="BFBFBF"/>
              </a:solidFill>
              <a:latin typeface="Monaco"/>
              <a:ea typeface="Monaco"/>
              <a:cs typeface="Monaco"/>
            </a:endParaRP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class </a:t>
            </a:r>
            <a:r>
              <a:rPr lang="en-US" sz="1400" dirty="0" err="1">
                <a:solidFill>
                  <a:srgbClr val="BFBFBF"/>
                </a:solidFill>
                <a:latin typeface="Monaco"/>
                <a:ea typeface="Monaco"/>
                <a:cs typeface="Monaco"/>
              </a:rPr>
              <a:t>FindOwnersPage</a:t>
            </a:r>
            <a:r>
              <a:rPr lang="en-US" sz="1400" dirty="0">
                <a:solidFill>
                  <a:srgbClr val="BFBFBF"/>
                </a:solidFill>
                <a:latin typeface="Monaco"/>
                <a:ea typeface="Monaco"/>
                <a:cs typeface="Monaco"/>
              </a:rPr>
              <a:t> extends </a:t>
            </a:r>
            <a:r>
              <a:rPr lang="en-US" sz="1400" dirty="0" err="1">
                <a:solidFill>
                  <a:srgbClr val="BFBFBF"/>
                </a:solidFill>
                <a:latin typeface="Monaco"/>
                <a:ea typeface="Monaco"/>
                <a:cs typeface="Monaco"/>
              </a:rPr>
              <a:t>PetClinicPage</a:t>
            </a:r>
            <a:r>
              <a:rPr lang="en-US" sz="1400" dirty="0">
                <a:solidFill>
                  <a:srgbClr val="BFBFBF"/>
                </a:solidFill>
                <a:latin typeface="Monaco"/>
                <a:ea typeface="Monaco"/>
                <a:cs typeface="Monaco"/>
              </a:rPr>
              <a:t> {</a:t>
            </a: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	static </a:t>
            </a:r>
            <a:r>
              <a:rPr lang="en-US" sz="1400" dirty="0" err="1">
                <a:solidFill>
                  <a:srgbClr val="BFBFBF"/>
                </a:solidFill>
                <a:latin typeface="Monaco"/>
                <a:ea typeface="Monaco"/>
                <a:cs typeface="Monaco"/>
              </a:rPr>
              <a:t>url</a:t>
            </a:r>
            <a:r>
              <a:rPr lang="en-US" sz="1400" dirty="0">
                <a:solidFill>
                  <a:srgbClr val="BFBFBF"/>
                </a:solidFill>
                <a:latin typeface="Monaco"/>
                <a:ea typeface="Monaco"/>
                <a:cs typeface="Monaco"/>
              </a:rPr>
              <a:t> = "owners/</a:t>
            </a:r>
            <a:r>
              <a:rPr lang="en-US" sz="1400" dirty="0" err="1">
                <a:solidFill>
                  <a:srgbClr val="BFBFBF"/>
                </a:solidFill>
                <a:latin typeface="Monaco"/>
                <a:ea typeface="Monaco"/>
                <a:cs typeface="Monaco"/>
              </a:rPr>
              <a:t>find.html</a:t>
            </a:r>
            <a:r>
              <a:rPr lang="en-US" sz="1400" dirty="0">
                <a:solidFill>
                  <a:srgbClr val="BFBFBF"/>
                </a:solidFill>
                <a:latin typeface="Monaco"/>
                <a:ea typeface="Monaco"/>
                <a:cs typeface="Monaco"/>
              </a:rPr>
              <a:t>"</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a:solidFill>
                  <a:srgbClr val="0226CC"/>
                </a:solidFill>
                <a:latin typeface="Monaco"/>
                <a:ea typeface="Monaco"/>
                <a:cs typeface="Monaco"/>
              </a:rPr>
              <a:t>at</a:t>
            </a:r>
            <a:r>
              <a:rPr lang="en-US" sz="1400" dirty="0">
                <a:solidFill>
                  <a:srgbClr val="000000"/>
                </a:solidFill>
                <a:latin typeface="Monaco"/>
                <a:ea typeface="Monaco"/>
                <a:cs typeface="Monaco"/>
              </a:rPr>
              <a:t> = { </a:t>
            </a:r>
            <a:r>
              <a:rPr lang="en-US" sz="1400" u="sng" dirty="0">
                <a:solidFill>
                  <a:srgbClr val="000000"/>
                </a:solidFill>
                <a:latin typeface="Monaco"/>
                <a:ea typeface="Monaco"/>
                <a:cs typeface="Monaco"/>
              </a:rPr>
              <a:t>$</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"h2"</a:t>
            </a:r>
            <a:r>
              <a:rPr lang="en-US" sz="1400" dirty="0">
                <a:solidFill>
                  <a:srgbClr val="000000"/>
                </a:solidFill>
                <a:latin typeface="Monaco"/>
                <a:ea typeface="Monaco"/>
                <a:cs typeface="Monaco"/>
              </a:rPr>
              <a:t>).text() == </a:t>
            </a:r>
            <a:r>
              <a:rPr lang="en-US" sz="1400" dirty="0">
                <a:solidFill>
                  <a:srgbClr val="FF39D6"/>
                </a:solidFill>
                <a:latin typeface="Monaco"/>
                <a:ea typeface="Monaco"/>
                <a:cs typeface="Monaco"/>
              </a:rPr>
              <a:t>"Find Owners"</a:t>
            </a:r>
            <a:r>
              <a:rPr lang="en-US" sz="1400" dirty="0">
                <a:solidFill>
                  <a:srgbClr val="000000"/>
                </a:solidFill>
                <a:latin typeface="Monaco"/>
                <a:ea typeface="Monaco"/>
                <a:cs typeface="Monaco"/>
              </a:rPr>
              <a:t> }</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BFBFBF"/>
                </a:solidFill>
                <a:latin typeface="Monaco"/>
                <a:ea typeface="Monaco"/>
                <a:cs typeface="Monaco"/>
              </a:rPr>
              <a:t>	static content = {</a:t>
            </a:r>
          </a:p>
          <a:p>
            <a:pPr marL="0" indent="0">
              <a:buNone/>
            </a:pPr>
            <a:r>
              <a:rPr lang="en-US" sz="1400" dirty="0">
                <a:solidFill>
                  <a:srgbClr val="BFBFBF"/>
                </a:solidFill>
                <a:latin typeface="Monaco"/>
                <a:ea typeface="Monaco"/>
                <a:cs typeface="Monaco"/>
              </a:rPr>
              <a:t>		</a:t>
            </a:r>
            <a:r>
              <a:rPr lang="en-US" sz="1400" u="sng" dirty="0" err="1">
                <a:solidFill>
                  <a:srgbClr val="BFBFBF"/>
                </a:solidFill>
                <a:latin typeface="Monaco"/>
                <a:ea typeface="Monaco"/>
                <a:cs typeface="Monaco"/>
              </a:rPr>
              <a:t>lastName</a:t>
            </a:r>
            <a:r>
              <a:rPr lang="en-US" sz="1400" dirty="0">
                <a:solidFill>
                  <a:srgbClr val="BFBFBF"/>
                </a:solidFill>
                <a:latin typeface="Monaco"/>
                <a:ea typeface="Monaco"/>
                <a:cs typeface="Monaco"/>
              </a:rPr>
              <a:t> { </a:t>
            </a:r>
            <a:r>
              <a:rPr lang="en-US" sz="1400" u="sng" dirty="0">
                <a:solidFill>
                  <a:srgbClr val="BFBFBF"/>
                </a:solidFill>
                <a:latin typeface="Monaco"/>
                <a:ea typeface="Monaco"/>
                <a:cs typeface="Monaco"/>
              </a:rPr>
              <a:t>$</a:t>
            </a:r>
            <a:r>
              <a:rPr lang="en-US" sz="1400" dirty="0">
                <a:solidFill>
                  <a:srgbClr val="BFBFBF"/>
                </a:solidFill>
                <a:latin typeface="Monaco"/>
                <a:ea typeface="Monaco"/>
                <a:cs typeface="Monaco"/>
              </a:rPr>
              <a:t>("input", name: "</a:t>
            </a:r>
            <a:r>
              <a:rPr lang="en-US" sz="1400" dirty="0" err="1">
                <a:solidFill>
                  <a:srgbClr val="BFBFBF"/>
                </a:solidFill>
                <a:latin typeface="Monaco"/>
                <a:ea typeface="Monaco"/>
                <a:cs typeface="Monaco"/>
              </a:rPr>
              <a:t>lastName</a:t>
            </a: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		</a:t>
            </a:r>
            <a:r>
              <a:rPr lang="en-US" sz="1400" u="sng" dirty="0">
                <a:solidFill>
                  <a:srgbClr val="BFBFBF"/>
                </a:solidFill>
                <a:latin typeface="Monaco"/>
                <a:ea typeface="Monaco"/>
                <a:cs typeface="Monaco"/>
              </a:rPr>
              <a:t>search</a:t>
            </a:r>
            <a:r>
              <a:rPr lang="en-US" sz="1400" dirty="0">
                <a:solidFill>
                  <a:srgbClr val="BFBFBF"/>
                </a:solidFill>
                <a:latin typeface="Monaco"/>
                <a:ea typeface="Monaco"/>
                <a:cs typeface="Monaco"/>
              </a:rPr>
              <a:t> { </a:t>
            </a:r>
            <a:r>
              <a:rPr lang="en-US" sz="1400" u="sng" dirty="0">
                <a:solidFill>
                  <a:srgbClr val="BFBFBF"/>
                </a:solidFill>
                <a:latin typeface="Monaco"/>
                <a:ea typeface="Monaco"/>
                <a:cs typeface="Monaco"/>
              </a:rPr>
              <a:t>$</a:t>
            </a:r>
            <a:r>
              <a:rPr lang="en-US" sz="1400" dirty="0">
                <a:solidFill>
                  <a:srgbClr val="BFBFBF"/>
                </a:solidFill>
                <a:latin typeface="Monaco"/>
                <a:ea typeface="Monaco"/>
                <a:cs typeface="Monaco"/>
              </a:rPr>
              <a:t>("submit") }</a:t>
            </a:r>
          </a:p>
          <a:p>
            <a:pPr marL="0" indent="0">
              <a:buNone/>
            </a:pP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def</a:t>
            </a: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findByLastName</a:t>
            </a:r>
            <a:r>
              <a:rPr lang="en-US" sz="1400" dirty="0">
                <a:solidFill>
                  <a:srgbClr val="BFBFBF"/>
                </a:solidFill>
                <a:latin typeface="Monaco"/>
                <a:ea typeface="Monaco"/>
                <a:cs typeface="Monaco"/>
              </a:rPr>
              <a:t>(name) {</a:t>
            </a:r>
          </a:p>
          <a:p>
            <a:pPr marL="0" indent="0">
              <a:buNone/>
            </a:pPr>
            <a:r>
              <a:rPr lang="en-US" sz="1400" dirty="0">
                <a:solidFill>
                  <a:srgbClr val="BFBFBF"/>
                </a:solidFill>
                <a:latin typeface="Monaco"/>
                <a:ea typeface="Monaco"/>
                <a:cs typeface="Monaco"/>
              </a:rPr>
              <a:t>		</a:t>
            </a:r>
            <a:r>
              <a:rPr lang="en-US" sz="1400" u="sng" dirty="0" err="1">
                <a:solidFill>
                  <a:srgbClr val="BFBFBF"/>
                </a:solidFill>
                <a:latin typeface="Monaco"/>
                <a:ea typeface="Monaco"/>
                <a:cs typeface="Monaco"/>
              </a:rPr>
              <a:t>lastName</a:t>
            </a:r>
            <a:r>
              <a:rPr lang="en-US" sz="1400" dirty="0" err="1">
                <a:solidFill>
                  <a:srgbClr val="BFBFBF"/>
                </a:solidFill>
                <a:latin typeface="Monaco"/>
                <a:ea typeface="Monaco"/>
                <a:cs typeface="Monaco"/>
              </a:rPr>
              <a:t>.</a:t>
            </a:r>
            <a:r>
              <a:rPr lang="en-US" sz="1400" u="sng" dirty="0" err="1">
                <a:solidFill>
                  <a:srgbClr val="BFBFBF"/>
                </a:solidFill>
                <a:latin typeface="Monaco"/>
                <a:ea typeface="Monaco"/>
                <a:cs typeface="Monaco"/>
              </a:rPr>
              <a:t>value</a:t>
            </a:r>
            <a:r>
              <a:rPr lang="en-US" sz="1400" dirty="0">
                <a:solidFill>
                  <a:srgbClr val="BFBFBF"/>
                </a:solidFill>
                <a:latin typeface="Monaco"/>
                <a:ea typeface="Monaco"/>
                <a:cs typeface="Monaco"/>
              </a:rPr>
              <a:t>(name)</a:t>
            </a:r>
          </a:p>
          <a:p>
            <a:pPr marL="0" indent="0">
              <a:buNone/>
            </a:pPr>
            <a:r>
              <a:rPr lang="en-US" sz="1400" dirty="0">
                <a:solidFill>
                  <a:srgbClr val="BFBFBF"/>
                </a:solidFill>
                <a:latin typeface="Monaco"/>
                <a:ea typeface="Monaco"/>
                <a:cs typeface="Monaco"/>
              </a:rPr>
              <a:t>		</a:t>
            </a:r>
            <a:r>
              <a:rPr lang="en-US" sz="1400" u="sng" dirty="0" err="1">
                <a:solidFill>
                  <a:srgbClr val="BFBFBF"/>
                </a:solidFill>
                <a:latin typeface="Monaco"/>
                <a:ea typeface="Monaco"/>
                <a:cs typeface="Monaco"/>
              </a:rPr>
              <a:t>search</a:t>
            </a:r>
            <a:r>
              <a:rPr lang="en-US" sz="1400" dirty="0" err="1">
                <a:solidFill>
                  <a:srgbClr val="BFBFBF"/>
                </a:solidFill>
                <a:latin typeface="Monaco"/>
                <a:ea typeface="Monaco"/>
                <a:cs typeface="Monaco"/>
              </a:rPr>
              <a:t>.</a:t>
            </a:r>
            <a:r>
              <a:rPr lang="en-US" sz="1400" u="sng" dirty="0" err="1">
                <a:solidFill>
                  <a:srgbClr val="BFBFBF"/>
                </a:solidFill>
                <a:latin typeface="Monaco"/>
                <a:ea typeface="Monaco"/>
                <a:cs typeface="Monaco"/>
              </a:rPr>
              <a:t>click</a:t>
            </a:r>
            <a:r>
              <a:rPr lang="en-US" sz="1400" dirty="0">
                <a:solidFill>
                  <a:srgbClr val="BFBFBF"/>
                </a:solidFill>
                <a:latin typeface="Monaco"/>
                <a:ea typeface="Monaco"/>
                <a:cs typeface="Monaco"/>
              </a:rPr>
              <a:t>()</a:t>
            </a:r>
          </a:p>
          <a:p>
            <a:pPr marL="0" indent="0">
              <a:buNone/>
            </a:pP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a:t>
            </a:r>
            <a:endParaRPr lang="en-US" sz="1400" dirty="0">
              <a:solidFill>
                <a:srgbClr val="BFBFBF"/>
              </a:solidFill>
              <a:latin typeface="Calibri" charset="0"/>
              <a:ea typeface="ＭＳ Ｐゴシック" charset="0"/>
            </a:endParaRPr>
          </a:p>
        </p:txBody>
      </p:sp>
    </p:spTree>
    <p:extLst>
      <p:ext uri="{BB962C8B-B14F-4D97-AF65-F5344CB8AC3E}">
        <p14:creationId xmlns:p14="http://schemas.microsoft.com/office/powerpoint/2010/main" val="1157438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2"/>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atin typeface="Cambria Bold" charset="0"/>
                <a:ea typeface="ＭＳ Ｐゴシック" charset="0"/>
              </a:rPr>
              <a:t>Geb Page definition: logical </a:t>
            </a:r>
            <a:r>
              <a:rPr lang="en-US" i="1">
                <a:latin typeface="Cambria Bold" charset="0"/>
                <a:ea typeface="ＭＳ Ｐゴシック" charset="0"/>
              </a:rPr>
              <a:t>content</a:t>
            </a:r>
          </a:p>
        </p:txBody>
      </p:sp>
      <p:sp>
        <p:nvSpPr>
          <p:cNvPr id="83970" name="Content Placeholder 3"/>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buNone/>
            </a:pPr>
            <a:r>
              <a:rPr lang="en-US" sz="1400" dirty="0">
                <a:solidFill>
                  <a:srgbClr val="BFBFBF"/>
                </a:solidFill>
                <a:latin typeface="Monaco"/>
                <a:ea typeface="Monaco"/>
                <a:cs typeface="Monaco"/>
              </a:rPr>
              <a:t>import </a:t>
            </a:r>
            <a:r>
              <a:rPr lang="en-US" sz="1400" dirty="0" err="1">
                <a:solidFill>
                  <a:srgbClr val="BFBFBF"/>
                </a:solidFill>
                <a:latin typeface="Monaco"/>
                <a:ea typeface="Monaco"/>
                <a:cs typeface="Monaco"/>
              </a:rPr>
              <a:t>geb.Page</a:t>
            </a:r>
            <a:endParaRPr lang="en-US" sz="1400" dirty="0">
              <a:solidFill>
                <a:srgbClr val="BFBFBF"/>
              </a:solidFill>
              <a:latin typeface="Monaco"/>
              <a:ea typeface="Monaco"/>
              <a:cs typeface="Monaco"/>
            </a:endParaRP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class </a:t>
            </a:r>
            <a:r>
              <a:rPr lang="en-US" sz="1400" dirty="0" err="1">
                <a:solidFill>
                  <a:srgbClr val="BFBFBF"/>
                </a:solidFill>
                <a:latin typeface="Monaco"/>
                <a:ea typeface="Monaco"/>
                <a:cs typeface="Monaco"/>
              </a:rPr>
              <a:t>FindOwnersPage</a:t>
            </a:r>
            <a:r>
              <a:rPr lang="en-US" sz="1400" dirty="0">
                <a:solidFill>
                  <a:srgbClr val="BFBFBF"/>
                </a:solidFill>
                <a:latin typeface="Monaco"/>
                <a:ea typeface="Monaco"/>
                <a:cs typeface="Monaco"/>
              </a:rPr>
              <a:t> extends </a:t>
            </a:r>
            <a:r>
              <a:rPr lang="en-US" sz="1400" dirty="0" err="1">
                <a:solidFill>
                  <a:srgbClr val="BFBFBF"/>
                </a:solidFill>
                <a:latin typeface="Monaco"/>
                <a:ea typeface="Monaco"/>
                <a:cs typeface="Monaco"/>
              </a:rPr>
              <a:t>PetClinicPage</a:t>
            </a:r>
            <a:r>
              <a:rPr lang="en-US" sz="1400" dirty="0">
                <a:solidFill>
                  <a:srgbClr val="BFBFBF"/>
                </a:solidFill>
                <a:latin typeface="Monaco"/>
                <a:ea typeface="Monaco"/>
                <a:cs typeface="Monaco"/>
              </a:rPr>
              <a:t> {</a:t>
            </a: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	static </a:t>
            </a:r>
            <a:r>
              <a:rPr lang="en-US" sz="1400" dirty="0" err="1">
                <a:solidFill>
                  <a:srgbClr val="BFBFBF"/>
                </a:solidFill>
                <a:latin typeface="Monaco"/>
                <a:ea typeface="Monaco"/>
                <a:cs typeface="Monaco"/>
              </a:rPr>
              <a:t>url</a:t>
            </a:r>
            <a:r>
              <a:rPr lang="en-US" sz="1400" dirty="0">
                <a:solidFill>
                  <a:srgbClr val="BFBFBF"/>
                </a:solidFill>
                <a:latin typeface="Monaco"/>
                <a:ea typeface="Monaco"/>
                <a:cs typeface="Monaco"/>
              </a:rPr>
              <a:t> = "owners/</a:t>
            </a:r>
            <a:r>
              <a:rPr lang="en-US" sz="1400" dirty="0" err="1">
                <a:solidFill>
                  <a:srgbClr val="BFBFBF"/>
                </a:solidFill>
                <a:latin typeface="Monaco"/>
                <a:ea typeface="Monaco"/>
                <a:cs typeface="Monaco"/>
              </a:rPr>
              <a:t>find.html</a:t>
            </a:r>
            <a:r>
              <a:rPr lang="en-US" sz="1400" dirty="0">
                <a:solidFill>
                  <a:srgbClr val="BFBFBF"/>
                </a:solidFill>
                <a:latin typeface="Monaco"/>
                <a:ea typeface="Monaco"/>
                <a:cs typeface="Monaco"/>
              </a:rPr>
              <a:t>"</a:t>
            </a: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	static at = { </a:t>
            </a:r>
            <a:r>
              <a:rPr lang="en-US" sz="1400" u="sng" dirty="0">
                <a:solidFill>
                  <a:srgbClr val="BFBFBF"/>
                </a:solidFill>
                <a:latin typeface="Monaco"/>
                <a:ea typeface="Monaco"/>
                <a:cs typeface="Monaco"/>
              </a:rPr>
              <a:t>$</a:t>
            </a:r>
            <a:r>
              <a:rPr lang="en-US" sz="1400" dirty="0">
                <a:solidFill>
                  <a:srgbClr val="BFBFBF"/>
                </a:solidFill>
                <a:latin typeface="Monaco"/>
                <a:ea typeface="Monaco"/>
                <a:cs typeface="Monaco"/>
              </a:rPr>
              <a:t>("h2").text() == "Find Owners" }</a:t>
            </a: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a:solidFill>
                  <a:srgbClr val="0226CC"/>
                </a:solidFill>
                <a:latin typeface="Monaco"/>
                <a:ea typeface="Monaco"/>
                <a:cs typeface="Monaco"/>
              </a:rPr>
              <a:t>content</a:t>
            </a:r>
            <a:r>
              <a:rPr lang="en-US" sz="1400" dirty="0">
                <a:solidFill>
                  <a:srgbClr val="000000"/>
                </a:solidFill>
                <a:latin typeface="Monaco"/>
                <a:ea typeface="Monaco"/>
                <a:cs typeface="Monaco"/>
              </a:rPr>
              <a:t> = {</a:t>
            </a:r>
          </a:p>
          <a:p>
            <a:pPr marL="0" indent="0">
              <a:buNone/>
            </a:pPr>
            <a:r>
              <a:rPr lang="en-US" sz="1400" dirty="0">
                <a:solidFill>
                  <a:srgbClr val="000000"/>
                </a:solidFill>
                <a:latin typeface="Monaco"/>
                <a:ea typeface="Monaco"/>
                <a:cs typeface="Monaco"/>
              </a:rPr>
              <a:t>		</a:t>
            </a:r>
            <a:r>
              <a:rPr lang="en-US" sz="1400" u="sng" dirty="0" err="1">
                <a:solidFill>
                  <a:srgbClr val="000000"/>
                </a:solidFill>
                <a:latin typeface="Monaco"/>
                <a:ea typeface="Monaco"/>
                <a:cs typeface="Monaco"/>
              </a:rPr>
              <a:t>lastName</a:t>
            </a:r>
            <a:r>
              <a:rPr lang="en-US" sz="1400" dirty="0">
                <a:solidFill>
                  <a:srgbClr val="000000"/>
                </a:solidFill>
                <a:latin typeface="Monaco"/>
                <a:ea typeface="Monaco"/>
                <a:cs typeface="Monaco"/>
              </a:rPr>
              <a:t> { </a:t>
            </a:r>
            <a:r>
              <a:rPr lang="en-US" sz="1400" u="sng" dirty="0">
                <a:solidFill>
                  <a:srgbClr val="000000"/>
                </a:solidFill>
                <a:latin typeface="Monaco"/>
                <a:ea typeface="Monaco"/>
                <a:cs typeface="Monaco"/>
              </a:rPr>
              <a:t>$</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"input"</a:t>
            </a:r>
            <a:r>
              <a:rPr lang="en-US" sz="1400" dirty="0">
                <a:solidFill>
                  <a:srgbClr val="000000"/>
                </a:solidFill>
                <a:latin typeface="Monaco"/>
                <a:ea typeface="Monaco"/>
                <a:cs typeface="Monaco"/>
              </a:rPr>
              <a:t>, name: </a:t>
            </a:r>
            <a:r>
              <a:rPr lang="en-US" sz="1400" dirty="0">
                <a:solidFill>
                  <a:srgbClr val="FF39D6"/>
                </a:solidFill>
                <a:latin typeface="Monaco"/>
                <a:ea typeface="Monaco"/>
                <a:cs typeface="Monaco"/>
              </a:rPr>
              <a:t>"</a:t>
            </a:r>
            <a:r>
              <a:rPr lang="en-US" sz="1400" dirty="0" err="1">
                <a:solidFill>
                  <a:srgbClr val="FF39D6"/>
                </a:solidFill>
                <a:latin typeface="Monaco"/>
                <a:ea typeface="Monaco"/>
                <a:cs typeface="Monaco"/>
              </a:rPr>
              <a:t>lastName</a:t>
            </a:r>
            <a:r>
              <a:rPr lang="en-US" sz="1400" dirty="0">
                <a:solidFill>
                  <a:srgbClr val="FF39D6"/>
                </a:solidFill>
                <a:latin typeface="Monaco"/>
                <a:ea typeface="Monaco"/>
                <a:cs typeface="Monaco"/>
              </a:rPr>
              <a: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search</a:t>
            </a:r>
            <a:r>
              <a:rPr lang="en-US" sz="1400" dirty="0">
                <a:solidFill>
                  <a:srgbClr val="000000"/>
                </a:solidFill>
                <a:latin typeface="Monaco"/>
                <a:ea typeface="Monaco"/>
                <a:cs typeface="Monaco"/>
              </a:rPr>
              <a:t> { </a:t>
            </a:r>
            <a:r>
              <a:rPr lang="en-US" sz="1400" u="sng" dirty="0">
                <a:solidFill>
                  <a:srgbClr val="000000"/>
                </a:solidFill>
                <a:latin typeface="Monaco"/>
                <a:ea typeface="Monaco"/>
                <a:cs typeface="Monaco"/>
              </a:rPr>
              <a:t>$</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"submit"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def</a:t>
            </a: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findByLastName</a:t>
            </a:r>
            <a:r>
              <a:rPr lang="en-US" sz="1400" dirty="0">
                <a:solidFill>
                  <a:srgbClr val="BFBFBF"/>
                </a:solidFill>
                <a:latin typeface="Monaco"/>
                <a:ea typeface="Monaco"/>
                <a:cs typeface="Monaco"/>
              </a:rPr>
              <a:t>(name) {</a:t>
            </a:r>
          </a:p>
          <a:p>
            <a:pPr marL="0" indent="0">
              <a:buNone/>
            </a:pPr>
            <a:r>
              <a:rPr lang="en-US" sz="1400" dirty="0">
                <a:solidFill>
                  <a:srgbClr val="BFBFBF"/>
                </a:solidFill>
                <a:latin typeface="Monaco"/>
                <a:ea typeface="Monaco"/>
                <a:cs typeface="Monaco"/>
              </a:rPr>
              <a:t>		</a:t>
            </a:r>
            <a:r>
              <a:rPr lang="en-US" sz="1400" u="sng" dirty="0" err="1">
                <a:solidFill>
                  <a:srgbClr val="BFBFBF"/>
                </a:solidFill>
                <a:latin typeface="Monaco"/>
                <a:ea typeface="Monaco"/>
                <a:cs typeface="Monaco"/>
              </a:rPr>
              <a:t>lastName</a:t>
            </a:r>
            <a:r>
              <a:rPr lang="en-US" sz="1400" dirty="0" err="1">
                <a:solidFill>
                  <a:srgbClr val="BFBFBF"/>
                </a:solidFill>
                <a:latin typeface="Monaco"/>
                <a:ea typeface="Monaco"/>
                <a:cs typeface="Monaco"/>
              </a:rPr>
              <a:t>.</a:t>
            </a:r>
            <a:r>
              <a:rPr lang="en-US" sz="1400" u="sng" dirty="0" err="1">
                <a:solidFill>
                  <a:srgbClr val="BFBFBF"/>
                </a:solidFill>
                <a:latin typeface="Monaco"/>
                <a:ea typeface="Monaco"/>
                <a:cs typeface="Monaco"/>
              </a:rPr>
              <a:t>value</a:t>
            </a:r>
            <a:r>
              <a:rPr lang="en-US" sz="1400" dirty="0">
                <a:solidFill>
                  <a:srgbClr val="BFBFBF"/>
                </a:solidFill>
                <a:latin typeface="Monaco"/>
                <a:ea typeface="Monaco"/>
                <a:cs typeface="Monaco"/>
              </a:rPr>
              <a:t>(name)</a:t>
            </a:r>
          </a:p>
          <a:p>
            <a:pPr marL="0" indent="0">
              <a:buNone/>
            </a:pPr>
            <a:r>
              <a:rPr lang="en-US" sz="1400" dirty="0">
                <a:solidFill>
                  <a:srgbClr val="BFBFBF"/>
                </a:solidFill>
                <a:latin typeface="Monaco"/>
                <a:ea typeface="Monaco"/>
                <a:cs typeface="Monaco"/>
              </a:rPr>
              <a:t>		</a:t>
            </a:r>
            <a:r>
              <a:rPr lang="en-US" sz="1400" u="sng" dirty="0" err="1">
                <a:solidFill>
                  <a:srgbClr val="BFBFBF"/>
                </a:solidFill>
                <a:latin typeface="Monaco"/>
                <a:ea typeface="Monaco"/>
                <a:cs typeface="Monaco"/>
              </a:rPr>
              <a:t>search</a:t>
            </a:r>
            <a:r>
              <a:rPr lang="en-US" sz="1400" dirty="0" err="1">
                <a:solidFill>
                  <a:srgbClr val="BFBFBF"/>
                </a:solidFill>
                <a:latin typeface="Monaco"/>
                <a:ea typeface="Monaco"/>
                <a:cs typeface="Monaco"/>
              </a:rPr>
              <a:t>.</a:t>
            </a:r>
            <a:r>
              <a:rPr lang="en-US" sz="1400" u="sng" dirty="0" err="1">
                <a:solidFill>
                  <a:srgbClr val="BFBFBF"/>
                </a:solidFill>
                <a:latin typeface="Monaco"/>
                <a:ea typeface="Monaco"/>
                <a:cs typeface="Monaco"/>
              </a:rPr>
              <a:t>click</a:t>
            </a:r>
            <a:r>
              <a:rPr lang="en-US" sz="1400" dirty="0">
                <a:solidFill>
                  <a:srgbClr val="BFBFBF"/>
                </a:solidFill>
                <a:latin typeface="Monaco"/>
                <a:ea typeface="Monaco"/>
                <a:cs typeface="Monaco"/>
              </a:rPr>
              <a:t>()</a:t>
            </a:r>
          </a:p>
          <a:p>
            <a:pPr marL="0" indent="0">
              <a:buNone/>
            </a:pP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a:t>
            </a:r>
            <a:endParaRPr lang="en-US" sz="1400" dirty="0">
              <a:solidFill>
                <a:srgbClr val="BFBFBF"/>
              </a:solidFill>
              <a:latin typeface="Calibri" charset="0"/>
              <a:ea typeface="ＭＳ Ｐゴシック" charset="0"/>
            </a:endParaRPr>
          </a:p>
        </p:txBody>
      </p:sp>
    </p:spTree>
    <p:extLst>
      <p:ext uri="{BB962C8B-B14F-4D97-AF65-F5344CB8AC3E}">
        <p14:creationId xmlns:p14="http://schemas.microsoft.com/office/powerpoint/2010/main" val="294239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2"/>
          <p:cNvSpPr>
            <a:spLocks noGrp="1"/>
          </p:cNvSpPr>
          <p:nvPr>
            <p:ph type="title"/>
          </p:nvPr>
        </p:nvSpPr>
        <p:spPr bwMode="auto">
          <a:xfrm>
            <a:off x="457200" y="274638"/>
            <a:ext cx="84359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atin typeface="Cambria Bold" charset="0"/>
                <a:ea typeface="ＭＳ Ｐゴシック" charset="0"/>
              </a:rPr>
              <a:t>Geb Page definition: </a:t>
            </a:r>
            <a:r>
              <a:rPr lang="en-US" i="1">
                <a:latin typeface="Cambria Bold" charset="0"/>
                <a:ea typeface="ＭＳ Ｐゴシック" charset="0"/>
              </a:rPr>
              <a:t>actions</a:t>
            </a:r>
          </a:p>
        </p:txBody>
      </p:sp>
      <p:sp>
        <p:nvSpPr>
          <p:cNvPr id="84994" name="Content Placeholder 3"/>
          <p:cNvSpPr>
            <a:spLocks noGrp="1"/>
          </p:cNvSpPr>
          <p:nvPr>
            <p:ph idx="1"/>
          </p:nvPr>
        </p:nvSpPr>
        <p:spPr bwMode="auto">
          <a:xfrm>
            <a:off x="457200" y="1600200"/>
            <a:ext cx="8229600" cy="4852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buNone/>
            </a:pPr>
            <a:r>
              <a:rPr lang="en-US" sz="1400" dirty="0">
                <a:solidFill>
                  <a:srgbClr val="BFBFBF"/>
                </a:solidFill>
                <a:latin typeface="Monaco"/>
                <a:ea typeface="Monaco"/>
                <a:cs typeface="Monaco"/>
              </a:rPr>
              <a:t>import </a:t>
            </a:r>
            <a:r>
              <a:rPr lang="en-US" sz="1400" dirty="0" err="1">
                <a:solidFill>
                  <a:srgbClr val="BFBFBF"/>
                </a:solidFill>
                <a:latin typeface="Monaco"/>
                <a:ea typeface="Monaco"/>
                <a:cs typeface="Monaco"/>
              </a:rPr>
              <a:t>geb.Page</a:t>
            </a:r>
            <a:endParaRPr lang="en-US" sz="1400" dirty="0">
              <a:solidFill>
                <a:srgbClr val="BFBFBF"/>
              </a:solidFill>
              <a:latin typeface="Monaco"/>
              <a:ea typeface="Monaco"/>
              <a:cs typeface="Monaco"/>
            </a:endParaRP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class </a:t>
            </a:r>
            <a:r>
              <a:rPr lang="en-US" sz="1400" dirty="0" err="1">
                <a:solidFill>
                  <a:srgbClr val="BFBFBF"/>
                </a:solidFill>
                <a:latin typeface="Monaco"/>
                <a:ea typeface="Monaco"/>
                <a:cs typeface="Monaco"/>
              </a:rPr>
              <a:t>FindOwnersPage</a:t>
            </a:r>
            <a:r>
              <a:rPr lang="en-US" sz="1400" dirty="0">
                <a:solidFill>
                  <a:srgbClr val="BFBFBF"/>
                </a:solidFill>
                <a:latin typeface="Monaco"/>
                <a:ea typeface="Monaco"/>
                <a:cs typeface="Monaco"/>
              </a:rPr>
              <a:t> extends </a:t>
            </a:r>
            <a:r>
              <a:rPr lang="en-US" sz="1400" dirty="0" err="1">
                <a:solidFill>
                  <a:srgbClr val="BFBFBF"/>
                </a:solidFill>
                <a:latin typeface="Monaco"/>
                <a:ea typeface="Monaco"/>
                <a:cs typeface="Monaco"/>
              </a:rPr>
              <a:t>PetClinicPage</a:t>
            </a:r>
            <a:r>
              <a:rPr lang="en-US" sz="1400" dirty="0">
                <a:solidFill>
                  <a:srgbClr val="BFBFBF"/>
                </a:solidFill>
                <a:latin typeface="Monaco"/>
                <a:ea typeface="Monaco"/>
                <a:cs typeface="Monaco"/>
              </a:rPr>
              <a:t> {</a:t>
            </a: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	static </a:t>
            </a:r>
            <a:r>
              <a:rPr lang="en-US" sz="1400" dirty="0" err="1">
                <a:solidFill>
                  <a:srgbClr val="BFBFBF"/>
                </a:solidFill>
                <a:latin typeface="Monaco"/>
                <a:ea typeface="Monaco"/>
                <a:cs typeface="Monaco"/>
              </a:rPr>
              <a:t>url</a:t>
            </a:r>
            <a:r>
              <a:rPr lang="en-US" sz="1400" dirty="0">
                <a:solidFill>
                  <a:srgbClr val="BFBFBF"/>
                </a:solidFill>
                <a:latin typeface="Monaco"/>
                <a:ea typeface="Monaco"/>
                <a:cs typeface="Monaco"/>
              </a:rPr>
              <a:t> = "owners/</a:t>
            </a:r>
            <a:r>
              <a:rPr lang="en-US" sz="1400" dirty="0" err="1">
                <a:solidFill>
                  <a:srgbClr val="BFBFBF"/>
                </a:solidFill>
                <a:latin typeface="Monaco"/>
                <a:ea typeface="Monaco"/>
                <a:cs typeface="Monaco"/>
              </a:rPr>
              <a:t>find.html</a:t>
            </a:r>
            <a:r>
              <a:rPr lang="en-US" sz="1400" dirty="0">
                <a:solidFill>
                  <a:srgbClr val="BFBFBF"/>
                </a:solidFill>
                <a:latin typeface="Monaco"/>
                <a:ea typeface="Monaco"/>
                <a:cs typeface="Monaco"/>
              </a:rPr>
              <a:t>"</a:t>
            </a: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	static at = { </a:t>
            </a:r>
            <a:r>
              <a:rPr lang="en-US" sz="1400" u="sng" dirty="0">
                <a:solidFill>
                  <a:srgbClr val="BFBFBF"/>
                </a:solidFill>
                <a:latin typeface="Monaco"/>
                <a:ea typeface="Monaco"/>
                <a:cs typeface="Monaco"/>
              </a:rPr>
              <a:t>$</a:t>
            </a:r>
            <a:r>
              <a:rPr lang="en-US" sz="1400" dirty="0">
                <a:solidFill>
                  <a:srgbClr val="BFBFBF"/>
                </a:solidFill>
                <a:latin typeface="Monaco"/>
                <a:ea typeface="Monaco"/>
                <a:cs typeface="Monaco"/>
              </a:rPr>
              <a:t>("h2").text() == "Find Owners" }</a:t>
            </a:r>
          </a:p>
          <a:p>
            <a:pPr marL="0" indent="0">
              <a:buNone/>
            </a:pPr>
            <a:endParaRPr lang="en-US" sz="1400" dirty="0">
              <a:solidFill>
                <a:srgbClr val="BFBFBF"/>
              </a:solidFill>
              <a:latin typeface="Monaco"/>
              <a:ea typeface="Monaco"/>
              <a:cs typeface="Monaco"/>
            </a:endParaRPr>
          </a:p>
          <a:p>
            <a:pPr marL="0" indent="0">
              <a:buNone/>
            </a:pPr>
            <a:r>
              <a:rPr lang="en-US" sz="1400" dirty="0">
                <a:solidFill>
                  <a:srgbClr val="BFBFBF"/>
                </a:solidFill>
                <a:latin typeface="Monaco"/>
                <a:ea typeface="Monaco"/>
                <a:cs typeface="Monaco"/>
              </a:rPr>
              <a:t>	static content = {</a:t>
            </a:r>
          </a:p>
          <a:p>
            <a:pPr marL="0" indent="0">
              <a:buNone/>
            </a:pPr>
            <a:r>
              <a:rPr lang="en-US" sz="1400" dirty="0">
                <a:solidFill>
                  <a:srgbClr val="BFBFBF"/>
                </a:solidFill>
                <a:latin typeface="Monaco"/>
                <a:ea typeface="Monaco"/>
                <a:cs typeface="Monaco"/>
              </a:rPr>
              <a:t>		</a:t>
            </a:r>
            <a:r>
              <a:rPr lang="en-US" sz="1400" u="sng" dirty="0" err="1">
                <a:solidFill>
                  <a:srgbClr val="BFBFBF"/>
                </a:solidFill>
                <a:latin typeface="Monaco"/>
                <a:ea typeface="Monaco"/>
                <a:cs typeface="Monaco"/>
              </a:rPr>
              <a:t>lastName</a:t>
            </a:r>
            <a:r>
              <a:rPr lang="en-US" sz="1400" dirty="0">
                <a:solidFill>
                  <a:srgbClr val="BFBFBF"/>
                </a:solidFill>
                <a:latin typeface="Monaco"/>
                <a:ea typeface="Monaco"/>
                <a:cs typeface="Monaco"/>
              </a:rPr>
              <a:t> { </a:t>
            </a:r>
            <a:r>
              <a:rPr lang="en-US" sz="1400" u="sng" dirty="0">
                <a:solidFill>
                  <a:srgbClr val="BFBFBF"/>
                </a:solidFill>
                <a:latin typeface="Monaco"/>
                <a:ea typeface="Monaco"/>
                <a:cs typeface="Monaco"/>
              </a:rPr>
              <a:t>$</a:t>
            </a:r>
            <a:r>
              <a:rPr lang="en-US" sz="1400" dirty="0">
                <a:solidFill>
                  <a:srgbClr val="BFBFBF"/>
                </a:solidFill>
                <a:latin typeface="Monaco"/>
                <a:ea typeface="Monaco"/>
                <a:cs typeface="Monaco"/>
              </a:rPr>
              <a:t>("input", name: "</a:t>
            </a:r>
            <a:r>
              <a:rPr lang="en-US" sz="1400" dirty="0" err="1">
                <a:solidFill>
                  <a:srgbClr val="BFBFBF"/>
                </a:solidFill>
                <a:latin typeface="Monaco"/>
                <a:ea typeface="Monaco"/>
                <a:cs typeface="Monaco"/>
              </a:rPr>
              <a:t>lastName</a:t>
            </a: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		</a:t>
            </a:r>
            <a:r>
              <a:rPr lang="en-US" sz="1400" u="sng" dirty="0">
                <a:solidFill>
                  <a:srgbClr val="BFBFBF"/>
                </a:solidFill>
                <a:latin typeface="Monaco"/>
                <a:ea typeface="Monaco"/>
                <a:cs typeface="Monaco"/>
              </a:rPr>
              <a:t>search</a:t>
            </a:r>
            <a:r>
              <a:rPr lang="en-US" sz="1400" dirty="0">
                <a:solidFill>
                  <a:srgbClr val="BFBFBF"/>
                </a:solidFill>
                <a:latin typeface="Monaco"/>
                <a:ea typeface="Monaco"/>
                <a:cs typeface="Monaco"/>
              </a:rPr>
              <a:t> { </a:t>
            </a:r>
            <a:r>
              <a:rPr lang="en-US" sz="1400" u="sng" dirty="0">
                <a:solidFill>
                  <a:srgbClr val="BFBFBF"/>
                </a:solidFill>
                <a:latin typeface="Monaco"/>
                <a:ea typeface="Monaco"/>
                <a:cs typeface="Monaco"/>
              </a:rPr>
              <a:t>$</a:t>
            </a:r>
            <a:r>
              <a:rPr lang="en-US" sz="1400" dirty="0">
                <a:solidFill>
                  <a:srgbClr val="BFBFBF"/>
                </a:solidFill>
                <a:latin typeface="Monaco"/>
                <a:ea typeface="Monaco"/>
                <a:cs typeface="Monaco"/>
              </a:rPr>
              <a:t>("submit") }</a:t>
            </a:r>
          </a:p>
          <a:p>
            <a:pPr marL="0" indent="0">
              <a:buNone/>
            </a:pPr>
            <a:r>
              <a:rPr lang="en-US" sz="1400" dirty="0">
                <a:solidFill>
                  <a:srgbClr val="BFBFBF"/>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err="1">
                <a:solidFill>
                  <a:srgbClr val="A9438B"/>
                </a:solidFill>
                <a:latin typeface="Monaco"/>
                <a:ea typeface="Monaco"/>
                <a:cs typeface="Monaco"/>
              </a:rPr>
              <a:t>def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findByLastName</a:t>
            </a:r>
            <a:r>
              <a:rPr lang="en-US" sz="1400" dirty="0">
                <a:solidFill>
                  <a:srgbClr val="000000"/>
                </a:solidFill>
                <a:latin typeface="Monaco"/>
                <a:ea typeface="Monaco"/>
                <a:cs typeface="Monaco"/>
              </a:rPr>
              <a:t>(name) {</a:t>
            </a:r>
          </a:p>
          <a:p>
            <a:pPr marL="0" indent="0">
              <a:buNone/>
            </a:pPr>
            <a:r>
              <a:rPr lang="en-US" sz="1400" dirty="0">
                <a:solidFill>
                  <a:srgbClr val="000000"/>
                </a:solidFill>
                <a:latin typeface="Monaco"/>
                <a:ea typeface="Monaco"/>
                <a:cs typeface="Monaco"/>
              </a:rPr>
              <a:t>		</a:t>
            </a:r>
            <a:r>
              <a:rPr lang="en-US" sz="1400" u="sng" dirty="0" err="1">
                <a:solidFill>
                  <a:srgbClr val="000000"/>
                </a:solidFill>
                <a:latin typeface="Monaco"/>
                <a:ea typeface="Monaco"/>
                <a:cs typeface="Monaco"/>
              </a:rPr>
              <a:t>lastName</a:t>
            </a:r>
            <a:r>
              <a:rPr lang="en-US" sz="1400" dirty="0" err="1">
                <a:solidFill>
                  <a:srgbClr val="000000"/>
                </a:solidFill>
                <a:latin typeface="Monaco"/>
                <a:ea typeface="Monaco"/>
                <a:cs typeface="Monaco"/>
              </a:rPr>
              <a:t>.</a:t>
            </a:r>
            <a:r>
              <a:rPr lang="en-US" sz="1400" u="sng" dirty="0" err="1">
                <a:solidFill>
                  <a:srgbClr val="000000"/>
                </a:solidFill>
                <a:latin typeface="Monaco"/>
                <a:ea typeface="Monaco"/>
                <a:cs typeface="Monaco"/>
              </a:rPr>
              <a:t>value</a:t>
            </a:r>
            <a:r>
              <a:rPr lang="en-US" sz="1400" dirty="0">
                <a:solidFill>
                  <a:srgbClr val="000000"/>
                </a:solidFill>
                <a:latin typeface="Monaco"/>
                <a:ea typeface="Monaco"/>
                <a:cs typeface="Monaco"/>
              </a:rPr>
              <a:t>(name)</a:t>
            </a:r>
          </a:p>
          <a:p>
            <a:pPr marL="0" indent="0">
              <a:buNone/>
            </a:pPr>
            <a:r>
              <a:rPr lang="en-US" sz="1400" dirty="0">
                <a:solidFill>
                  <a:srgbClr val="000000"/>
                </a:solidFill>
                <a:latin typeface="Monaco"/>
                <a:ea typeface="Monaco"/>
                <a:cs typeface="Monaco"/>
              </a:rPr>
              <a:t>		</a:t>
            </a:r>
            <a:r>
              <a:rPr lang="en-US" sz="1400" u="sng" dirty="0" err="1">
                <a:solidFill>
                  <a:srgbClr val="000000"/>
                </a:solidFill>
                <a:latin typeface="Monaco"/>
                <a:ea typeface="Monaco"/>
                <a:cs typeface="Monaco"/>
              </a:rPr>
              <a:t>search</a:t>
            </a:r>
            <a:r>
              <a:rPr lang="en-US" sz="1400" dirty="0" err="1">
                <a:solidFill>
                  <a:srgbClr val="000000"/>
                </a:solidFill>
                <a:latin typeface="Monaco"/>
                <a:ea typeface="Monaco"/>
                <a:cs typeface="Monaco"/>
              </a:rPr>
              <a:t>.</a:t>
            </a:r>
            <a:r>
              <a:rPr lang="en-US" sz="1400" u="sng" dirty="0" err="1">
                <a:solidFill>
                  <a:srgbClr val="000000"/>
                </a:solidFill>
                <a:latin typeface="Monaco"/>
                <a:ea typeface="Monaco"/>
                <a:cs typeface="Monaco"/>
              </a:rPr>
              <a:t>click</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BFBFBF"/>
                </a:solidFill>
                <a:latin typeface="Monaco"/>
                <a:ea typeface="Monaco"/>
                <a:cs typeface="Monaco"/>
              </a:rPr>
              <a:t>}</a:t>
            </a:r>
            <a:endParaRPr lang="en-US" sz="1400" dirty="0">
              <a:solidFill>
                <a:srgbClr val="BFBFBF"/>
              </a:solidFill>
              <a:latin typeface="Calibri" charset="0"/>
              <a:ea typeface="ＭＳ Ｐゴシック" charset="0"/>
            </a:endParaRPr>
          </a:p>
        </p:txBody>
      </p:sp>
    </p:spTree>
    <p:extLst>
      <p:ext uri="{BB962C8B-B14F-4D97-AF65-F5344CB8AC3E}">
        <p14:creationId xmlns:p14="http://schemas.microsoft.com/office/powerpoint/2010/main" val="19296804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Cambria Bold" charset="0"/>
                <a:ea typeface="ＭＳ Ｐゴシック" charset="0"/>
              </a:rPr>
              <a:t>Spock </a:t>
            </a:r>
            <a:r>
              <a:rPr lang="en-US" dirty="0" err="1" smtClean="0">
                <a:latin typeface="Cambria Bold" charset="0"/>
                <a:ea typeface="ＭＳ Ｐゴシック" charset="0"/>
              </a:rPr>
              <a:t>Geb</a:t>
            </a:r>
            <a:r>
              <a:rPr lang="en-US" dirty="0" smtClean="0">
                <a:latin typeface="Cambria Bold" charset="0"/>
                <a:ea typeface="ＭＳ Ｐゴシック" charset="0"/>
              </a:rPr>
              <a:t> specification</a:t>
            </a:r>
            <a:endParaRPr lang="en-US" dirty="0">
              <a:latin typeface="Cambria Bold" charset="0"/>
              <a:ea typeface="ＭＳ Ｐゴシック" charset="0"/>
            </a:endParaRPr>
          </a:p>
        </p:txBody>
      </p:sp>
      <p:sp>
        <p:nvSpPr>
          <p:cNvPr id="92162" name="Content Placeholder 2"/>
          <p:cNvSpPr>
            <a:spLocks noGrp="1"/>
          </p:cNvSpPr>
          <p:nvPr>
            <p:ph idx="1"/>
          </p:nvPr>
        </p:nvSpPr>
        <p:spPr bwMode="auto">
          <a:xfrm>
            <a:off x="457200" y="1196975"/>
            <a:ext cx="8229600" cy="4929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buNone/>
            </a:pPr>
            <a:r>
              <a:rPr lang="en-US" sz="1400" dirty="0">
                <a:solidFill>
                  <a:srgbClr val="A9438B"/>
                </a:solidFill>
                <a:latin typeface="Monaco"/>
                <a:ea typeface="Monaco"/>
                <a:cs typeface="Monaco"/>
              </a:rPr>
              <a:t>class</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NavigationSpec</a:t>
            </a: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extends</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GebSpec</a:t>
            </a:r>
            <a:r>
              <a:rPr lang="en-US" sz="1400" dirty="0">
                <a:solidFill>
                  <a:srgbClr val="000000"/>
                </a:solidFill>
                <a:latin typeface="Monaco"/>
                <a:ea typeface="Monaco"/>
                <a:cs typeface="Monaco"/>
              </a:rPr>
              <a:t> {</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err="1">
                <a:solidFill>
                  <a:srgbClr val="A9438B"/>
                </a:solidFill>
                <a:latin typeface="Monaco"/>
                <a:ea typeface="Monaco"/>
                <a:cs typeface="Monaco"/>
              </a:rPr>
              <a:t>def</a:t>
            </a:r>
            <a:r>
              <a:rPr lang="en-US" sz="1400" dirty="0">
                <a:solidFill>
                  <a:srgbClr val="000000"/>
                </a:solidFill>
                <a:latin typeface="Monaco"/>
                <a:ea typeface="Monaco"/>
                <a:cs typeface="Monaco"/>
              </a:rPr>
              <a:t> "first page is </a:t>
            </a:r>
            <a:r>
              <a:rPr lang="en-US" sz="1400" dirty="0" err="1">
                <a:solidFill>
                  <a:srgbClr val="000000"/>
                </a:solidFill>
                <a:latin typeface="Monaco"/>
                <a:ea typeface="Monaco"/>
                <a:cs typeface="Monaco"/>
              </a:rPr>
              <a:t>HomePage</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when:</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go</a:t>
            </a:r>
            <a:r>
              <a:rPr lang="en-US" sz="1400" dirty="0">
                <a:solidFill>
                  <a:srgbClr val="000000"/>
                </a:solidFill>
                <a:latin typeface="Monaco"/>
                <a:ea typeface="Monaco"/>
                <a:cs typeface="Monaco"/>
              </a:rPr>
              <a:t> </a:t>
            </a:r>
            <a:r>
              <a:rPr lang="en-US" sz="1400" dirty="0">
                <a:solidFill>
                  <a:srgbClr val="FF39D6"/>
                </a:solidFill>
                <a:latin typeface="Monaco"/>
                <a:ea typeface="Monaco"/>
                <a:cs typeface="Monaco"/>
              </a:rPr>
              <a:t>"</a:t>
            </a:r>
            <a:r>
              <a:rPr lang="en-US" sz="1400" dirty="0" smtClean="0">
                <a:solidFill>
                  <a:srgbClr val="FF39D6"/>
                </a:solidFill>
                <a:latin typeface="Monaco"/>
                <a:ea typeface="Monaco"/>
                <a:cs typeface="Monaco"/>
              </a:rPr>
              <a:t>"</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then:</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at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HomePage</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err="1">
                <a:solidFill>
                  <a:srgbClr val="A9438B"/>
                </a:solidFill>
                <a:latin typeface="Monaco"/>
                <a:ea typeface="Monaco"/>
                <a:cs typeface="Monaco"/>
              </a:rPr>
              <a:t>def</a:t>
            </a:r>
            <a:r>
              <a:rPr lang="en-US" sz="1400" dirty="0">
                <a:solidFill>
                  <a:srgbClr val="000000"/>
                </a:solidFill>
                <a:latin typeface="Monaco"/>
                <a:ea typeface="Monaco"/>
                <a:cs typeface="Monaco"/>
              </a:rPr>
              <a:t> "from Home page you can navigate to Vets page"() {</a:t>
            </a:r>
          </a:p>
          <a:p>
            <a:pPr marL="0" indent="0">
              <a:buNone/>
            </a:pPr>
            <a:r>
              <a:rPr lang="en-US" sz="1400" dirty="0">
                <a:solidFill>
                  <a:srgbClr val="000000"/>
                </a:solidFill>
                <a:latin typeface="Monaco"/>
                <a:ea typeface="Monaco"/>
                <a:cs typeface="Monaco"/>
              </a:rPr>
              <a:t>		given:</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to</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HomePage</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when:</a:t>
            </a:r>
          </a:p>
          <a:p>
            <a:pPr marL="0" indent="0">
              <a:buNone/>
            </a:pPr>
            <a:r>
              <a:rPr lang="en-US" sz="1400" dirty="0">
                <a:solidFill>
                  <a:srgbClr val="000000"/>
                </a:solidFill>
                <a:latin typeface="Monaco"/>
                <a:ea typeface="Monaco"/>
                <a:cs typeface="Monaco"/>
              </a:rPr>
              <a:t>		</a:t>
            </a:r>
            <a:r>
              <a:rPr lang="en-US" sz="1400" u="sng" dirty="0" err="1">
                <a:solidFill>
                  <a:srgbClr val="000000"/>
                </a:solidFill>
                <a:latin typeface="Monaco"/>
                <a:ea typeface="Monaco"/>
                <a:cs typeface="Monaco"/>
              </a:rPr>
              <a:t>navigateToVetsPage</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then:</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at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VetsPage</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a:t>
            </a:r>
          </a:p>
          <a:p>
            <a:pPr marL="0" indent="0">
              <a:buNone/>
            </a:pPr>
            <a:r>
              <a:rPr lang="en-US" sz="1400" dirty="0" smtClean="0">
                <a:solidFill>
                  <a:srgbClr val="000000"/>
                </a:solidFill>
                <a:latin typeface="Monaco"/>
                <a:ea typeface="Monaco"/>
                <a:cs typeface="Monaco"/>
              </a:rPr>
              <a:t>}</a:t>
            </a:r>
            <a:endParaRPr lang="en-US" sz="1400" dirty="0">
              <a:solidFill>
                <a:srgbClr val="000000"/>
              </a:solidFill>
              <a:latin typeface="Monaco"/>
              <a:ea typeface="Monaco"/>
              <a:cs typeface="Monaco"/>
            </a:endParaRPr>
          </a:p>
        </p:txBody>
      </p:sp>
    </p:spTree>
    <p:extLst>
      <p:ext uri="{BB962C8B-B14F-4D97-AF65-F5344CB8AC3E}">
        <p14:creationId xmlns:p14="http://schemas.microsoft.com/office/powerpoint/2010/main" val="37818289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6546" name="Rectangle 2"/>
          <p:cNvSpPr>
            <a:spLocks noGrp="1" noChangeArrowheads="1"/>
          </p:cNvSpPr>
          <p:nvPr>
            <p:ph type="ctrTitle"/>
          </p:nvPr>
        </p:nvSpPr>
        <p:spPr/>
        <p:txBody>
          <a:bodyPr/>
          <a:lstStyle/>
          <a:p>
            <a:r>
              <a:rPr lang="en-GB" dirty="0" smtClean="0"/>
              <a:t>Exercise 7 – </a:t>
            </a:r>
            <a:r>
              <a:rPr lang="en-GB" dirty="0" err="1" smtClean="0"/>
              <a:t>Geb</a:t>
            </a:r>
            <a:r>
              <a:rPr lang="en-GB" dirty="0" smtClean="0"/>
              <a:t> Tests</a:t>
            </a:r>
            <a:endParaRPr lang="en-GB" dirty="0"/>
          </a:p>
        </p:txBody>
      </p:sp>
      <p:sp>
        <p:nvSpPr>
          <p:cNvPr id="876547" name="Rectangle 3"/>
          <p:cNvSpPr>
            <a:spLocks noGrp="1" noChangeArrowheads="1"/>
          </p:cNvSpPr>
          <p:nvPr>
            <p:ph type="body" sz="quarter" idx="13"/>
          </p:nvPr>
        </p:nvSpPr>
        <p:spPr/>
        <p:txBody>
          <a:bodyPr/>
          <a:lstStyle/>
          <a:p>
            <a:r>
              <a:rPr lang="en-GB" dirty="0"/>
              <a:t>Implement </a:t>
            </a:r>
            <a:r>
              <a:rPr lang="en-GB" dirty="0" smtClean="0"/>
              <a:t>navigation test scenarios for the Error page:</a:t>
            </a:r>
          </a:p>
          <a:p>
            <a:pPr lvl="1"/>
            <a:r>
              <a:rPr lang="en-GB" dirty="0" smtClean="0"/>
              <a:t>Implement the </a:t>
            </a:r>
            <a:r>
              <a:rPr lang="en-GB" sz="1400" dirty="0" err="1">
                <a:solidFill>
                  <a:srgbClr val="000000"/>
                </a:solidFill>
                <a:latin typeface="Monaco"/>
                <a:ea typeface="Monaco"/>
                <a:cs typeface="Monaco"/>
              </a:rPr>
              <a:t>url</a:t>
            </a:r>
            <a:r>
              <a:rPr lang="en-GB" dirty="0" smtClean="0"/>
              <a:t> and </a:t>
            </a:r>
            <a:r>
              <a:rPr lang="en-GB" sz="1400" dirty="0">
                <a:solidFill>
                  <a:srgbClr val="000000"/>
                </a:solidFill>
                <a:latin typeface="Monaco"/>
                <a:ea typeface="Monaco"/>
                <a:cs typeface="Monaco"/>
              </a:rPr>
              <a:t>at</a:t>
            </a:r>
            <a:r>
              <a:rPr lang="en-GB" dirty="0" smtClean="0"/>
              <a:t> </a:t>
            </a:r>
            <a:r>
              <a:rPr lang="en-GB" dirty="0"/>
              <a:t>properties for </a:t>
            </a:r>
            <a:r>
              <a:rPr lang="en-GB" sz="1400" dirty="0" err="1">
                <a:solidFill>
                  <a:srgbClr val="000000"/>
                </a:solidFill>
                <a:latin typeface="Monaco"/>
                <a:ea typeface="Monaco"/>
                <a:cs typeface="Monaco"/>
              </a:rPr>
              <a:t>org.springframework.samples.petclinic.web.pages.ErrorPage</a:t>
            </a:r>
            <a:endParaRPr lang="en-GB" sz="1400" dirty="0">
              <a:solidFill>
                <a:srgbClr val="000000"/>
              </a:solidFill>
              <a:latin typeface="Monaco"/>
              <a:ea typeface="Monaco"/>
              <a:cs typeface="Monaco"/>
            </a:endParaRPr>
          </a:p>
          <a:p>
            <a:pPr lvl="1"/>
            <a:r>
              <a:rPr lang="en-GB" dirty="0" smtClean="0"/>
              <a:t>Implement the</a:t>
            </a:r>
            <a:br>
              <a:rPr lang="en-GB" dirty="0" smtClean="0"/>
            </a:br>
            <a:r>
              <a:rPr lang="en-US" sz="1400" dirty="0" smtClean="0">
                <a:solidFill>
                  <a:srgbClr val="000000"/>
                </a:solidFill>
                <a:latin typeface="Monaco"/>
                <a:ea typeface="Monaco"/>
                <a:cs typeface="Monaco"/>
              </a:rPr>
              <a:t>"</a:t>
            </a:r>
            <a:r>
              <a:rPr lang="en-US" sz="1400" dirty="0">
                <a:solidFill>
                  <a:srgbClr val="000000"/>
                </a:solidFill>
                <a:latin typeface="Monaco"/>
                <a:ea typeface="Monaco"/>
                <a:cs typeface="Monaco"/>
              </a:rPr>
              <a:t>from Home page you can navigate to Error page"(</a:t>
            </a:r>
            <a:r>
              <a:rPr lang="en-US" sz="1400" dirty="0" smtClean="0">
                <a:solidFill>
                  <a:srgbClr val="000000"/>
                </a:solidFill>
                <a:latin typeface="Monaco"/>
                <a:ea typeface="Monaco"/>
                <a:cs typeface="Monaco"/>
              </a:rPr>
              <a:t>)</a:t>
            </a:r>
            <a:r>
              <a:rPr lang="en-GB" sz="1400" dirty="0"/>
              <a:t>  </a:t>
            </a:r>
            <a:r>
              <a:rPr lang="en-GB" dirty="0" smtClean="0"/>
              <a:t>and</a:t>
            </a:r>
            <a:br>
              <a:rPr lang="en-GB" dirty="0" smtClean="0"/>
            </a:br>
            <a:r>
              <a:rPr lang="en-US" sz="1400" dirty="0" smtClean="0">
                <a:solidFill>
                  <a:srgbClr val="000000"/>
                </a:solidFill>
                <a:latin typeface="Monaco"/>
                <a:ea typeface="Monaco"/>
                <a:cs typeface="Monaco"/>
              </a:rPr>
              <a:t>"</a:t>
            </a:r>
            <a:r>
              <a:rPr lang="en-US" sz="1400" dirty="0">
                <a:solidFill>
                  <a:srgbClr val="000000"/>
                </a:solidFill>
                <a:latin typeface="Monaco"/>
                <a:ea typeface="Monaco"/>
                <a:cs typeface="Monaco"/>
              </a:rPr>
              <a:t>from Error </a:t>
            </a:r>
            <a:r>
              <a:rPr lang="en-US" sz="1400" dirty="0" smtClean="0">
                <a:solidFill>
                  <a:srgbClr val="000000"/>
                </a:solidFill>
                <a:latin typeface="Monaco"/>
                <a:ea typeface="Monaco"/>
                <a:cs typeface="Monaco"/>
              </a:rPr>
              <a:t>page </a:t>
            </a:r>
            <a:r>
              <a:rPr lang="en-US" sz="1400" dirty="0">
                <a:solidFill>
                  <a:srgbClr val="000000"/>
                </a:solidFill>
                <a:latin typeface="Monaco"/>
                <a:ea typeface="Monaco"/>
                <a:cs typeface="Monaco"/>
              </a:rPr>
              <a:t>you can navigate </a:t>
            </a:r>
            <a:r>
              <a:rPr lang="en-US" sz="1400" dirty="0" smtClean="0">
                <a:solidFill>
                  <a:srgbClr val="000000"/>
                </a:solidFill>
                <a:latin typeface="Monaco"/>
                <a:ea typeface="Monaco"/>
                <a:cs typeface="Monaco"/>
              </a:rPr>
              <a:t>back to Home </a:t>
            </a:r>
            <a:r>
              <a:rPr lang="en-US" sz="1400" dirty="0">
                <a:solidFill>
                  <a:srgbClr val="000000"/>
                </a:solidFill>
                <a:latin typeface="Monaco"/>
                <a:ea typeface="Monaco"/>
                <a:cs typeface="Monaco"/>
              </a:rPr>
              <a:t>page"(</a:t>
            </a:r>
            <a:r>
              <a:rPr lang="en-US" sz="1400" dirty="0" smtClean="0">
                <a:solidFill>
                  <a:srgbClr val="000000"/>
                </a:solidFill>
                <a:latin typeface="Monaco"/>
                <a:ea typeface="Monaco"/>
                <a:cs typeface="Monaco"/>
              </a:rPr>
              <a:t>)</a:t>
            </a:r>
            <a:r>
              <a:rPr lang="en-GB" sz="1400" dirty="0"/>
              <a:t> </a:t>
            </a:r>
            <a:r>
              <a:rPr lang="en-GB" sz="1400" dirty="0" smtClean="0"/>
              <a:t> </a:t>
            </a:r>
            <a:r>
              <a:rPr lang="en-GB" dirty="0" smtClean="0"/>
              <a:t>feature methods in</a:t>
            </a:r>
            <a:r>
              <a:rPr lang="en-GB" sz="1400" dirty="0" smtClean="0"/>
              <a:t> </a:t>
            </a:r>
            <a:r>
              <a:rPr lang="en-GB" sz="1400" dirty="0" err="1">
                <a:solidFill>
                  <a:srgbClr val="000000"/>
                </a:solidFill>
                <a:latin typeface="Monaco"/>
                <a:ea typeface="Monaco"/>
                <a:cs typeface="Monaco"/>
              </a:rPr>
              <a:t>org.springframework.samples.petclinic.web.spec.NavigationSpec</a:t>
            </a:r>
            <a:endParaRPr lang="en-GB" sz="1400" dirty="0" smtClean="0"/>
          </a:p>
        </p:txBody>
      </p:sp>
    </p:spTree>
    <p:extLst>
      <p:ext uri="{BB962C8B-B14F-4D97-AF65-F5344CB8AC3E}">
        <p14:creationId xmlns:p14="http://schemas.microsoft.com/office/powerpoint/2010/main" val="1018675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err="1" smtClean="0">
                <a:latin typeface="Cambria Bold" charset="0"/>
                <a:ea typeface="ＭＳ Ｐゴシック" charset="0"/>
              </a:rPr>
              <a:t>FitNesse</a:t>
            </a:r>
            <a:r>
              <a:rPr lang="en-US" dirty="0" smtClean="0">
                <a:latin typeface="Cambria Bold" charset="0"/>
                <a:ea typeface="ＭＳ Ｐゴシック" charset="0"/>
              </a:rPr>
              <a:t> script Fixture using </a:t>
            </a:r>
            <a:r>
              <a:rPr lang="en-US" dirty="0" err="1" smtClean="0">
                <a:latin typeface="Cambria Bold" charset="0"/>
                <a:ea typeface="ＭＳ Ｐゴシック" charset="0"/>
              </a:rPr>
              <a:t>Geb</a:t>
            </a:r>
            <a:endParaRPr lang="en-US" dirty="0">
              <a:latin typeface="Cambria Bold" charset="0"/>
              <a:ea typeface="ＭＳ Ｐゴシック" charset="0"/>
            </a:endParaRPr>
          </a:p>
        </p:txBody>
      </p:sp>
      <p:sp>
        <p:nvSpPr>
          <p:cNvPr id="92162" name="Content Placeholder 2"/>
          <p:cNvSpPr>
            <a:spLocks noGrp="1"/>
          </p:cNvSpPr>
          <p:nvPr>
            <p:ph idx="1"/>
          </p:nvPr>
        </p:nvSpPr>
        <p:spPr bwMode="auto">
          <a:xfrm>
            <a:off x="457200" y="1196975"/>
            <a:ext cx="8229600" cy="4929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buNone/>
            </a:pPr>
            <a:r>
              <a:rPr lang="en-US" sz="1400" dirty="0">
                <a:solidFill>
                  <a:srgbClr val="A9438B"/>
                </a:solidFill>
                <a:latin typeface="Monaco"/>
                <a:ea typeface="Monaco"/>
                <a:cs typeface="Monaco"/>
              </a:rPr>
              <a:t>class</a:t>
            </a:r>
            <a:r>
              <a:rPr lang="en-US" sz="1400" dirty="0">
                <a:solidFill>
                  <a:srgbClr val="000000"/>
                </a:solidFill>
                <a:latin typeface="Monaco"/>
                <a:ea typeface="Monaco"/>
                <a:cs typeface="Monaco"/>
              </a:rPr>
              <a:t> Navigation {</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err="1">
                <a:solidFill>
                  <a:srgbClr val="A9438B"/>
                </a:solidFill>
                <a:latin typeface="Monaco"/>
                <a:ea typeface="Monaco"/>
                <a:cs typeface="Monaco"/>
              </a:rPr>
              <a:t>boolean</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firstPageIsHomePage</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Browser.drive</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go</a:t>
            </a:r>
            <a:r>
              <a:rPr lang="en-US" sz="1400" dirty="0">
                <a:solidFill>
                  <a:srgbClr val="000000"/>
                </a:solidFill>
                <a:latin typeface="Monaco"/>
                <a:ea typeface="Monaco"/>
                <a:cs typeface="Monaco"/>
              </a:rPr>
              <a:t> </a:t>
            </a:r>
            <a:r>
              <a:rPr lang="en-US" sz="1400" dirty="0">
                <a:solidFill>
                  <a:srgbClr val="FF39D6"/>
                </a:solidFill>
                <a:latin typeface="Monaco"/>
                <a:ea typeface="Monaco"/>
                <a:cs typeface="Monaco"/>
              </a:rPr>
              <a:t>""</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u="sng" dirty="0" err="1">
                <a:solidFill>
                  <a:srgbClr val="000000"/>
                </a:solidFill>
                <a:latin typeface="Monaco"/>
                <a:ea typeface="Monaco"/>
                <a:cs typeface="Monaco"/>
              </a:rPr>
              <a:t>waitFor</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at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HomePage</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true</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void</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navigateToFindOwnersPage</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Browser.drive</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err="1">
                <a:solidFill>
                  <a:srgbClr val="000000"/>
                </a:solidFill>
                <a:latin typeface="Monaco"/>
                <a:ea typeface="Monaco"/>
                <a:cs typeface="Monaco"/>
              </a:rPr>
              <a:t>page</a:t>
            </a:r>
            <a:r>
              <a:rPr lang="en-US" sz="1400" dirty="0" err="1">
                <a:solidFill>
                  <a:srgbClr val="000000"/>
                </a:solidFill>
                <a:latin typeface="Monaco"/>
                <a:ea typeface="Monaco"/>
                <a:cs typeface="Monaco"/>
              </a:rPr>
              <a:t>.</a:t>
            </a:r>
            <a:r>
              <a:rPr lang="en-US" sz="1400" u="sng" dirty="0" err="1">
                <a:solidFill>
                  <a:srgbClr val="000000"/>
                </a:solidFill>
                <a:latin typeface="Monaco"/>
                <a:ea typeface="Monaco"/>
                <a:cs typeface="Monaco"/>
              </a:rPr>
              <a:t>navigateToFindOwnersPage</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a:t>
            </a:r>
          </a:p>
        </p:txBody>
      </p:sp>
    </p:spTree>
    <p:extLst>
      <p:ext uri="{BB962C8B-B14F-4D97-AF65-F5344CB8AC3E}">
        <p14:creationId xmlns:p14="http://schemas.microsoft.com/office/powerpoint/2010/main" val="7580374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err="1" smtClean="0">
                <a:latin typeface="Cambria Bold" charset="0"/>
                <a:ea typeface="ＭＳ Ｐゴシック" charset="0"/>
              </a:rPr>
              <a:t>FitNesse</a:t>
            </a:r>
            <a:r>
              <a:rPr lang="en-US" dirty="0" smtClean="0">
                <a:latin typeface="Cambria Bold" charset="0"/>
                <a:ea typeface="ＭＳ Ｐゴシック" charset="0"/>
              </a:rPr>
              <a:t> specification using </a:t>
            </a:r>
            <a:r>
              <a:rPr lang="en-US" dirty="0" err="1" smtClean="0">
                <a:latin typeface="Cambria Bold" charset="0"/>
                <a:ea typeface="ＭＳ Ｐゴシック" charset="0"/>
              </a:rPr>
              <a:t>Geb</a:t>
            </a:r>
            <a:endParaRPr lang="en-US" dirty="0">
              <a:latin typeface="Cambria Bold" charset="0"/>
              <a:ea typeface="ＭＳ Ｐゴシック" charset="0"/>
            </a:endParaRPr>
          </a:p>
        </p:txBody>
      </p:sp>
      <p:pic>
        <p:nvPicPr>
          <p:cNvPr id="3" name="Picture 2"/>
          <p:cNvPicPr>
            <a:picLocks noChangeAspect="1"/>
          </p:cNvPicPr>
          <p:nvPr/>
        </p:nvPicPr>
        <p:blipFill>
          <a:blip r:embed="rId2"/>
          <a:stretch>
            <a:fillRect/>
          </a:stretch>
        </p:blipFill>
        <p:spPr>
          <a:xfrm>
            <a:off x="1907704" y="1484784"/>
            <a:ext cx="5257037" cy="4152169"/>
          </a:xfrm>
          <a:prstGeom prst="rect">
            <a:avLst/>
          </a:prstGeom>
        </p:spPr>
      </p:pic>
    </p:spTree>
    <p:extLst>
      <p:ext uri="{BB962C8B-B14F-4D97-AF65-F5344CB8AC3E}">
        <p14:creationId xmlns:p14="http://schemas.microsoft.com/office/powerpoint/2010/main" val="3573081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Title 2"/>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err="1">
                <a:latin typeface="Cambria Bold" charset="0"/>
                <a:ea typeface="ＭＳ Ｐゴシック" charset="0"/>
              </a:rPr>
              <a:t>Geb</a:t>
            </a:r>
            <a:r>
              <a:rPr lang="en-US" dirty="0">
                <a:latin typeface="Cambria Bold" charset="0"/>
                <a:ea typeface="ＭＳ Ｐゴシック" charset="0"/>
              </a:rPr>
              <a:t> </a:t>
            </a:r>
            <a:r>
              <a:rPr lang="en-US" dirty="0" smtClean="0">
                <a:latin typeface="Cambria Bold" charset="0"/>
                <a:ea typeface="ＭＳ Ｐゴシック" charset="0"/>
              </a:rPr>
              <a:t>Module definition</a:t>
            </a:r>
            <a:endParaRPr lang="en-US" dirty="0">
              <a:latin typeface="Cambria Bold" charset="0"/>
              <a:ea typeface="ＭＳ Ｐゴシック" charset="0"/>
            </a:endParaRPr>
          </a:p>
        </p:txBody>
      </p:sp>
      <p:sp>
        <p:nvSpPr>
          <p:cNvPr id="80898" name="Content Placeholder 3"/>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buNone/>
            </a:pPr>
            <a:r>
              <a:rPr lang="en-US" sz="1400" dirty="0">
                <a:solidFill>
                  <a:srgbClr val="A9438B"/>
                </a:solidFill>
                <a:latin typeface="Monaco"/>
                <a:ea typeface="Monaco"/>
                <a:cs typeface="Monaco"/>
              </a:rPr>
              <a:t>import</a:t>
            </a:r>
            <a:r>
              <a:rPr lang="en-US" sz="1400" dirty="0">
                <a:solidFill>
                  <a:srgbClr val="000000"/>
                </a:solidFill>
                <a:latin typeface="Monaco"/>
                <a:ea typeface="Monaco"/>
                <a:cs typeface="Monaco"/>
              </a:rPr>
              <a:t> </a:t>
            </a:r>
            <a:r>
              <a:rPr lang="en-US" sz="1400" dirty="0" err="1" smtClean="0">
                <a:solidFill>
                  <a:srgbClr val="000000"/>
                </a:solidFill>
                <a:latin typeface="Monaco"/>
                <a:ea typeface="Monaco"/>
                <a:cs typeface="Monaco"/>
              </a:rPr>
              <a:t>geb.Module</a:t>
            </a:r>
            <a:endParaRPr lang="en-US" sz="1400" dirty="0">
              <a:solidFill>
                <a:srgbClr val="000000"/>
              </a:solidFill>
              <a:latin typeface="Monaco"/>
              <a:ea typeface="Monaco"/>
              <a:cs typeface="Monaco"/>
            </a:endParaRP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A9438B"/>
                </a:solidFill>
                <a:latin typeface="Monaco"/>
                <a:ea typeface="Monaco"/>
                <a:cs typeface="Monaco"/>
              </a:rPr>
              <a:t>class</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OwnerRow</a:t>
            </a: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extends</a:t>
            </a:r>
            <a:r>
              <a:rPr lang="en-US" sz="1400" dirty="0">
                <a:solidFill>
                  <a:srgbClr val="000000"/>
                </a:solidFill>
                <a:latin typeface="Monaco"/>
                <a:ea typeface="Monaco"/>
                <a:cs typeface="Monaco"/>
              </a:rPr>
              <a:t> Module {</a:t>
            </a: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a:solidFill>
                  <a:srgbClr val="0226CC"/>
                </a:solidFill>
                <a:latin typeface="Monaco"/>
                <a:ea typeface="Monaco"/>
                <a:cs typeface="Monaco"/>
              </a:rPr>
              <a:t>content</a:t>
            </a:r>
            <a:r>
              <a:rPr lang="en-US" sz="1400" dirty="0">
                <a:solidFill>
                  <a:srgbClr val="000000"/>
                </a:solidFill>
                <a:latin typeface="Monaco"/>
                <a:ea typeface="Monaco"/>
                <a:cs typeface="Monaco"/>
              </a:rPr>
              <a:t> =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cell</a:t>
            </a:r>
            <a:r>
              <a:rPr lang="en-US" sz="1400" dirty="0">
                <a:solidFill>
                  <a:srgbClr val="000000"/>
                </a:solidFill>
                <a:latin typeface="Monaco"/>
                <a:ea typeface="Monaco"/>
                <a:cs typeface="Monaco"/>
              </a:rPr>
              <a:t> { </a:t>
            </a:r>
            <a:r>
              <a:rPr lang="en-US" sz="1400" dirty="0" err="1">
                <a:solidFill>
                  <a:srgbClr val="000000"/>
                </a:solidFill>
                <a:latin typeface="Monaco"/>
                <a:ea typeface="Monaco"/>
                <a:cs typeface="Monaco"/>
              </a:rPr>
              <a:t>i</a:t>
            </a:r>
            <a:r>
              <a:rPr lang="en-US" sz="1400" dirty="0">
                <a:solidFill>
                  <a:srgbClr val="000000"/>
                </a:solidFill>
                <a:latin typeface="Monaco"/>
                <a:ea typeface="Monaco"/>
                <a:cs typeface="Monaco"/>
              </a:rPr>
              <a:t> -&gt; </a:t>
            </a:r>
            <a:r>
              <a:rPr lang="en-US" sz="1400" u="sng" dirty="0">
                <a:solidFill>
                  <a:srgbClr val="000000"/>
                </a:solidFill>
                <a:latin typeface="Monaco"/>
                <a:ea typeface="Monaco"/>
                <a:cs typeface="Monaco"/>
              </a:rPr>
              <a:t>$</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"td"</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i</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a:solidFill>
                  <a:srgbClr val="0226CC"/>
                </a:solidFill>
                <a:latin typeface="Monaco"/>
                <a:ea typeface="Monaco"/>
                <a:cs typeface="Monaco"/>
              </a:rPr>
              <a:t>name</a:t>
            </a:r>
            <a:r>
              <a:rPr lang="en-US" sz="1400" dirty="0">
                <a:solidFill>
                  <a:srgbClr val="000000"/>
                </a:solidFill>
                <a:latin typeface="Monaco"/>
                <a:ea typeface="Monaco"/>
                <a:cs typeface="Monaco"/>
              </a:rPr>
              <a:t> { </a:t>
            </a:r>
            <a:r>
              <a:rPr lang="en-US" sz="1400" u="sng" dirty="0">
                <a:solidFill>
                  <a:srgbClr val="000000"/>
                </a:solidFill>
                <a:latin typeface="Monaco"/>
                <a:ea typeface="Monaco"/>
                <a:cs typeface="Monaco"/>
              </a:rPr>
              <a:t>cell</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0</a:t>
            </a:r>
            <a:r>
              <a:rPr lang="en-US" sz="1400" dirty="0">
                <a:solidFill>
                  <a:srgbClr val="000000"/>
                </a:solidFill>
                <a:latin typeface="Monaco"/>
                <a:ea typeface="Monaco"/>
                <a:cs typeface="Monaco"/>
              </a:rPr>
              <a:t>).</a:t>
            </a:r>
            <a:r>
              <a:rPr lang="en-US" sz="1400" u="sng" dirty="0">
                <a:solidFill>
                  <a:srgbClr val="000000"/>
                </a:solidFill>
                <a:latin typeface="Monaco"/>
                <a:ea typeface="Monaco"/>
                <a:cs typeface="Monaco"/>
              </a:rPr>
              <a:t>text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address</a:t>
            </a:r>
            <a:r>
              <a:rPr lang="en-US" sz="1400" dirty="0">
                <a:solidFill>
                  <a:srgbClr val="000000"/>
                </a:solidFill>
                <a:latin typeface="Monaco"/>
                <a:ea typeface="Monaco"/>
                <a:cs typeface="Monaco"/>
              </a:rPr>
              <a:t> { </a:t>
            </a:r>
            <a:r>
              <a:rPr lang="en-US" sz="1400" u="sng" dirty="0">
                <a:solidFill>
                  <a:srgbClr val="000000"/>
                </a:solidFill>
                <a:latin typeface="Monaco"/>
                <a:ea typeface="Monaco"/>
                <a:cs typeface="Monaco"/>
              </a:rPr>
              <a:t>cell</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1</a:t>
            </a:r>
            <a:r>
              <a:rPr lang="en-US" sz="1400" dirty="0">
                <a:solidFill>
                  <a:srgbClr val="000000"/>
                </a:solidFill>
                <a:latin typeface="Monaco"/>
                <a:ea typeface="Monaco"/>
                <a:cs typeface="Monaco"/>
              </a:rPr>
              <a:t>).</a:t>
            </a:r>
            <a:r>
              <a:rPr lang="en-US" sz="1400" u="sng" dirty="0">
                <a:solidFill>
                  <a:srgbClr val="000000"/>
                </a:solidFill>
                <a:latin typeface="Monaco"/>
                <a:ea typeface="Monaco"/>
                <a:cs typeface="Monaco"/>
              </a:rPr>
              <a:t>text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city</a:t>
            </a:r>
            <a:r>
              <a:rPr lang="en-US" sz="1400" dirty="0">
                <a:solidFill>
                  <a:srgbClr val="000000"/>
                </a:solidFill>
                <a:latin typeface="Monaco"/>
                <a:ea typeface="Monaco"/>
                <a:cs typeface="Monaco"/>
              </a:rPr>
              <a:t> { </a:t>
            </a:r>
            <a:r>
              <a:rPr lang="en-US" sz="1400" u="sng" dirty="0">
                <a:solidFill>
                  <a:srgbClr val="000000"/>
                </a:solidFill>
                <a:latin typeface="Monaco"/>
                <a:ea typeface="Monaco"/>
                <a:cs typeface="Monaco"/>
              </a:rPr>
              <a:t>cell</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2</a:t>
            </a:r>
            <a:r>
              <a:rPr lang="en-US" sz="1400" dirty="0">
                <a:solidFill>
                  <a:srgbClr val="000000"/>
                </a:solidFill>
                <a:latin typeface="Monaco"/>
                <a:ea typeface="Monaco"/>
                <a:cs typeface="Monaco"/>
              </a:rPr>
              <a:t>).</a:t>
            </a:r>
            <a:r>
              <a:rPr lang="en-US" sz="1400" u="sng" dirty="0">
                <a:solidFill>
                  <a:srgbClr val="000000"/>
                </a:solidFill>
                <a:latin typeface="Monaco"/>
                <a:ea typeface="Monaco"/>
                <a:cs typeface="Monaco"/>
              </a:rPr>
              <a:t>text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telephone</a:t>
            </a:r>
            <a:r>
              <a:rPr lang="en-US" sz="1400" dirty="0">
                <a:solidFill>
                  <a:srgbClr val="000000"/>
                </a:solidFill>
                <a:latin typeface="Monaco"/>
                <a:ea typeface="Monaco"/>
                <a:cs typeface="Monaco"/>
              </a:rPr>
              <a:t> { </a:t>
            </a:r>
            <a:r>
              <a:rPr lang="en-US" sz="1400" u="sng" dirty="0">
                <a:solidFill>
                  <a:srgbClr val="000000"/>
                </a:solidFill>
                <a:latin typeface="Monaco"/>
                <a:ea typeface="Monaco"/>
                <a:cs typeface="Monaco"/>
              </a:rPr>
              <a:t>cell</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3</a:t>
            </a:r>
            <a:r>
              <a:rPr lang="en-US" sz="1400" dirty="0">
                <a:solidFill>
                  <a:srgbClr val="000000"/>
                </a:solidFill>
                <a:latin typeface="Monaco"/>
                <a:ea typeface="Monaco"/>
                <a:cs typeface="Monaco"/>
              </a:rPr>
              <a:t>).</a:t>
            </a:r>
            <a:r>
              <a:rPr lang="en-US" sz="1400" u="sng" dirty="0">
                <a:solidFill>
                  <a:srgbClr val="000000"/>
                </a:solidFill>
                <a:latin typeface="Monaco"/>
                <a:ea typeface="Monaco"/>
                <a:cs typeface="Monaco"/>
              </a:rPr>
              <a:t>text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pets</a:t>
            </a:r>
            <a:r>
              <a:rPr lang="en-US" sz="1400" dirty="0">
                <a:solidFill>
                  <a:srgbClr val="000000"/>
                </a:solidFill>
                <a:latin typeface="Monaco"/>
                <a:ea typeface="Monaco"/>
                <a:cs typeface="Monaco"/>
              </a:rPr>
              <a:t> { </a:t>
            </a:r>
            <a:r>
              <a:rPr lang="en-US" sz="1400" u="sng" dirty="0">
                <a:solidFill>
                  <a:srgbClr val="000000"/>
                </a:solidFill>
                <a:latin typeface="Monaco"/>
                <a:ea typeface="Monaco"/>
                <a:cs typeface="Monaco"/>
              </a:rPr>
              <a:t>cell</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4</a:t>
            </a:r>
            <a:r>
              <a:rPr lang="en-US" sz="1400" dirty="0">
                <a:solidFill>
                  <a:srgbClr val="000000"/>
                </a:solidFill>
                <a:latin typeface="Monaco"/>
                <a:ea typeface="Monaco"/>
                <a:cs typeface="Monaco"/>
              </a:rPr>
              <a:t>).</a:t>
            </a:r>
            <a:r>
              <a:rPr lang="en-US" sz="1400" u="sng" dirty="0">
                <a:solidFill>
                  <a:srgbClr val="000000"/>
                </a:solidFill>
                <a:latin typeface="Monaco"/>
                <a:ea typeface="Monaco"/>
                <a:cs typeface="Monaco"/>
              </a:rPr>
              <a:t>text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a:t>
            </a:r>
            <a:endParaRPr lang="en-US" sz="1400" dirty="0">
              <a:latin typeface="Calibri" charset="0"/>
              <a:ea typeface="ＭＳ Ｐゴシック" charset="0"/>
            </a:endParaRPr>
          </a:p>
        </p:txBody>
      </p:sp>
    </p:spTree>
    <p:extLst>
      <p:ext uri="{BB962C8B-B14F-4D97-AF65-F5344CB8AC3E}">
        <p14:creationId xmlns:p14="http://schemas.microsoft.com/office/powerpoint/2010/main" val="4183228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bwMode="auto">
          <a:xfrm>
            <a:off x="685800" y="116632"/>
            <a:ext cx="7772400" cy="99661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normAutofit fontScale="90000"/>
          </a:bodyPr>
          <a:lstStyle/>
          <a:p>
            <a:r>
              <a:rPr lang="sv-SE" sz="3600" dirty="0" err="1" smtClean="0"/>
              <a:t>Some</a:t>
            </a:r>
            <a:r>
              <a:rPr lang="sv-SE" sz="3600" dirty="0" smtClean="0"/>
              <a:t> </a:t>
            </a:r>
            <a:r>
              <a:rPr lang="sv-SE" sz="3600" dirty="0" err="1" smtClean="0"/>
              <a:t>aspects</a:t>
            </a:r>
            <a:r>
              <a:rPr lang="sv-SE" sz="3600" dirty="0" smtClean="0"/>
              <a:t> </a:t>
            </a:r>
            <a:r>
              <a:rPr lang="sv-SE" sz="3600" dirty="0" err="1" smtClean="0"/>
              <a:t>of</a:t>
            </a:r>
            <a:r>
              <a:rPr lang="sv-SE" sz="3600" dirty="0" smtClean="0"/>
              <a:t> Java </a:t>
            </a:r>
            <a:r>
              <a:rPr lang="sv-SE" sz="3600" dirty="0" err="1" smtClean="0"/>
              <a:t>may</a:t>
            </a:r>
            <a:r>
              <a:rPr lang="sv-SE" sz="3600" dirty="0" smtClean="0"/>
              <a:t> </a:t>
            </a:r>
            <a:r>
              <a:rPr lang="sv-SE" sz="3600" dirty="0"/>
              <a:t>(</a:t>
            </a:r>
            <a:r>
              <a:rPr lang="sv-SE" sz="3600" dirty="0" err="1"/>
              <a:t>sometimes</a:t>
            </a:r>
            <a:r>
              <a:rPr lang="sv-SE" sz="3600" dirty="0"/>
              <a:t>) harm </a:t>
            </a:r>
            <a:r>
              <a:rPr lang="sv-SE" sz="3600" dirty="0" err="1" smtClean="0"/>
              <a:t>productivity</a:t>
            </a:r>
            <a:r>
              <a:rPr lang="sv-SE" sz="3600" dirty="0" smtClean="0"/>
              <a:t> and </a:t>
            </a:r>
            <a:r>
              <a:rPr lang="sv-SE" sz="3600" dirty="0" err="1" smtClean="0"/>
              <a:t>readability</a:t>
            </a:r>
            <a:endParaRPr lang="en-US" sz="3600" dirty="0"/>
          </a:p>
        </p:txBody>
      </p:sp>
      <p:sp>
        <p:nvSpPr>
          <p:cNvPr id="43011" name="Rectangle 3"/>
          <p:cNvSpPr>
            <a:spLocks noGrp="1" noChangeArrowheads="1"/>
          </p:cNvSpPr>
          <p:nvPr>
            <p:ph type="body" sz="quarter" idx="13"/>
          </p:nvPr>
        </p:nvSpPr>
        <p:spPr bwMode="auto">
          <a:xfrm>
            <a:off x="685800" y="1340768"/>
            <a:ext cx="7721303" cy="518457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marL="0" indent="0">
              <a:buNone/>
            </a:pP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public</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void</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testInsertDuplicateVisitShouldThrowException</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Pet pet = </a:t>
            </a:r>
            <a:r>
              <a:rPr lang="en-US" sz="1400" dirty="0">
                <a:solidFill>
                  <a:srgbClr val="931968"/>
                </a:solidFill>
                <a:latin typeface="Monaco"/>
                <a:ea typeface="Monaco"/>
                <a:cs typeface="Monaco"/>
              </a:rPr>
              <a:t>new</a:t>
            </a:r>
            <a:r>
              <a:rPr lang="en-US" sz="1400" dirty="0">
                <a:solidFill>
                  <a:srgbClr val="000000"/>
                </a:solidFill>
                <a:latin typeface="Monaco"/>
                <a:ea typeface="Monaco"/>
                <a:cs typeface="Monaco"/>
              </a:rPr>
              <a:t> Pet();</a:t>
            </a:r>
          </a:p>
          <a:p>
            <a:pPr marL="0" indent="0">
              <a:buNone/>
            </a:pPr>
            <a:r>
              <a:rPr lang="en-US" sz="1400" dirty="0">
                <a:solidFill>
                  <a:srgbClr val="000000"/>
                </a:solidFill>
                <a:latin typeface="Monaco"/>
                <a:ea typeface="Monaco"/>
                <a:cs typeface="Monaco"/>
              </a:rPr>
              <a:t>	    List&lt;Visit&gt; visits = </a:t>
            </a:r>
            <a:r>
              <a:rPr lang="en-US" sz="1400" dirty="0" err="1">
                <a:solidFill>
                  <a:srgbClr val="000000"/>
                </a:solidFill>
                <a:latin typeface="Monaco"/>
                <a:ea typeface="Monaco"/>
                <a:cs typeface="Monaco"/>
              </a:rPr>
              <a:t>pet.getVisits</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Visit </a:t>
            </a:r>
            <a:r>
              <a:rPr lang="en-US" sz="1400" dirty="0" err="1">
                <a:solidFill>
                  <a:srgbClr val="000000"/>
                </a:solidFill>
                <a:latin typeface="Monaco"/>
                <a:ea typeface="Monaco"/>
                <a:cs typeface="Monaco"/>
              </a:rPr>
              <a:t>firstVisit</a:t>
            </a:r>
            <a:r>
              <a:rPr lang="en-US" sz="1400" dirty="0">
                <a:solidFill>
                  <a:srgbClr val="000000"/>
                </a:solidFill>
                <a:latin typeface="Monaco"/>
                <a:ea typeface="Monaco"/>
                <a:cs typeface="Monaco"/>
              </a:rPr>
              <a:t> = </a:t>
            </a:r>
            <a:r>
              <a:rPr lang="en-US" sz="1400" dirty="0" err="1">
                <a:solidFill>
                  <a:srgbClr val="000000"/>
                </a:solidFill>
                <a:latin typeface="Monaco"/>
                <a:ea typeface="Monaco"/>
                <a:cs typeface="Monaco"/>
              </a:rPr>
              <a:t>visits.get</a:t>
            </a:r>
            <a:r>
              <a:rPr lang="en-US" sz="1400" dirty="0">
                <a:solidFill>
                  <a:srgbClr val="000000"/>
                </a:solidFill>
                <a:latin typeface="Monaco"/>
                <a:ea typeface="Monaco"/>
                <a:cs typeface="Monaco"/>
              </a:rPr>
              <a:t>(0);</a:t>
            </a:r>
          </a:p>
          <a:p>
            <a:pPr marL="0" indent="0">
              <a:buNone/>
            </a:pPr>
            <a:r>
              <a:rPr lang="en-US" sz="1400" dirty="0">
                <a:solidFill>
                  <a:srgbClr val="000000"/>
                </a:solidFill>
                <a:latin typeface="Monaco"/>
                <a:ea typeface="Monaco"/>
                <a:cs typeface="Monaco"/>
              </a:rPr>
              <a:t>	    Visit copy = </a:t>
            </a:r>
            <a:r>
              <a:rPr lang="en-US" sz="1400" dirty="0">
                <a:solidFill>
                  <a:srgbClr val="931968"/>
                </a:solidFill>
                <a:latin typeface="Monaco"/>
                <a:ea typeface="Monaco"/>
                <a:cs typeface="Monaco"/>
              </a:rPr>
              <a:t>null</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try</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copy = (Visit) </a:t>
            </a:r>
            <a:r>
              <a:rPr lang="en-US" sz="1400" dirty="0" err="1">
                <a:solidFill>
                  <a:srgbClr val="000000"/>
                </a:solidFill>
                <a:latin typeface="Monaco"/>
                <a:ea typeface="Monaco"/>
                <a:cs typeface="Monaco"/>
              </a:rPr>
              <a:t>firstVisit.clone</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catch</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CloneNotSupportedException</a:t>
            </a:r>
            <a:r>
              <a:rPr lang="en-US" sz="1400" dirty="0">
                <a:solidFill>
                  <a:srgbClr val="000000"/>
                </a:solidFill>
                <a:latin typeface="Monaco"/>
                <a:ea typeface="Monaco"/>
                <a:cs typeface="Monaco"/>
              </a:rPr>
              <a:t> e) {</a:t>
            </a:r>
          </a:p>
          <a:p>
            <a:pPr marL="0" indent="0">
              <a:buNone/>
            </a:pPr>
            <a:r>
              <a:rPr lang="en-US" sz="1400" dirty="0">
                <a:solidFill>
                  <a:srgbClr val="000000"/>
                </a:solidFill>
                <a:latin typeface="Monaco"/>
                <a:ea typeface="Monaco"/>
                <a:cs typeface="Monaco"/>
              </a:rPr>
              <a:t>			</a:t>
            </a:r>
            <a:r>
              <a:rPr lang="en-US" sz="1400" dirty="0">
                <a:solidFill>
                  <a:srgbClr val="4D9072"/>
                </a:solidFill>
                <a:latin typeface="Monaco"/>
                <a:ea typeface="Monaco"/>
                <a:cs typeface="Monaco"/>
              </a:rPr>
              <a:t>// Should never happen</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copy.setId</a:t>
            </a:r>
            <a:r>
              <a:rPr lang="en-US" sz="1400" dirty="0">
                <a:solidFill>
                  <a:srgbClr val="000000"/>
                </a:solidFill>
                <a:latin typeface="Monaco"/>
                <a:ea typeface="Monaco"/>
                <a:cs typeface="Monaco"/>
              </a:rPr>
              <a:t>(0);</a:t>
            </a: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visits.add</a:t>
            </a:r>
            <a:r>
              <a:rPr lang="en-US" sz="1400" dirty="0">
                <a:solidFill>
                  <a:srgbClr val="000000"/>
                </a:solidFill>
                <a:latin typeface="Monaco"/>
                <a:ea typeface="Monaco"/>
                <a:cs typeface="Monaco"/>
              </a:rPr>
              <a:t>(copy);</a:t>
            </a:r>
          </a:p>
          <a:p>
            <a:pPr marL="0" indent="0">
              <a:buNone/>
            </a:pPr>
            <a:r>
              <a:rPr lang="en-US" sz="1400" dirty="0">
                <a:solidFill>
                  <a:srgbClr val="000000"/>
                </a:solidFill>
                <a:latin typeface="Monaco"/>
                <a:ea typeface="Monaco"/>
                <a:cs typeface="Monaco"/>
              </a:rPr>
              <a:t>	    </a:t>
            </a:r>
            <a:r>
              <a:rPr lang="en-US" sz="1400" dirty="0" err="1">
                <a:solidFill>
                  <a:srgbClr val="931968"/>
                </a:solidFill>
                <a:latin typeface="Monaco"/>
                <a:ea typeface="Monaco"/>
                <a:cs typeface="Monaco"/>
              </a:rPr>
              <a:t>this</a:t>
            </a:r>
            <a:r>
              <a:rPr lang="en-US" sz="1400" dirty="0" err="1">
                <a:solidFill>
                  <a:srgbClr val="000000"/>
                </a:solidFill>
                <a:latin typeface="Monaco"/>
                <a:ea typeface="Monaco"/>
                <a:cs typeface="Monaco"/>
              </a:rPr>
              <a:t>.</a:t>
            </a:r>
            <a:r>
              <a:rPr lang="en-US" sz="1400" dirty="0" err="1">
                <a:solidFill>
                  <a:srgbClr val="0226CC"/>
                </a:solidFill>
                <a:latin typeface="Monaco"/>
                <a:ea typeface="Monaco"/>
                <a:cs typeface="Monaco"/>
              </a:rPr>
              <a:t>clinicService</a:t>
            </a:r>
            <a:r>
              <a:rPr lang="en-US" sz="1400" dirty="0" err="1">
                <a:solidFill>
                  <a:srgbClr val="000000"/>
                </a:solidFill>
                <a:latin typeface="Monaco"/>
                <a:ea typeface="Monaco"/>
                <a:cs typeface="Monaco"/>
              </a:rPr>
              <a:t>.saveVisit</a:t>
            </a:r>
            <a:r>
              <a:rPr lang="en-US" sz="1400" dirty="0">
                <a:solidFill>
                  <a:srgbClr val="000000"/>
                </a:solidFill>
                <a:latin typeface="Monaco"/>
                <a:ea typeface="Monaco"/>
                <a:cs typeface="Monaco"/>
              </a:rPr>
              <a:t>(copy);</a:t>
            </a:r>
          </a:p>
          <a:p>
            <a:pPr marL="0" indent="0">
              <a:buNone/>
            </a:pP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try</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err="1">
                <a:solidFill>
                  <a:srgbClr val="931968"/>
                </a:solidFill>
                <a:latin typeface="Monaco"/>
                <a:ea typeface="Monaco"/>
                <a:cs typeface="Monaco"/>
              </a:rPr>
              <a:t>this</a:t>
            </a:r>
            <a:r>
              <a:rPr lang="en-US" sz="1400" dirty="0" err="1">
                <a:solidFill>
                  <a:srgbClr val="000000"/>
                </a:solidFill>
                <a:latin typeface="Monaco"/>
                <a:ea typeface="Monaco"/>
                <a:cs typeface="Monaco"/>
              </a:rPr>
              <a:t>.</a:t>
            </a:r>
            <a:r>
              <a:rPr lang="en-US" sz="1400" dirty="0" err="1">
                <a:solidFill>
                  <a:srgbClr val="0226CC"/>
                </a:solidFill>
                <a:latin typeface="Monaco"/>
                <a:ea typeface="Monaco"/>
                <a:cs typeface="Monaco"/>
              </a:rPr>
              <a:t>clinicService</a:t>
            </a:r>
            <a:r>
              <a:rPr lang="en-US" sz="1400" dirty="0" err="1">
                <a:solidFill>
                  <a:srgbClr val="000000"/>
                </a:solidFill>
                <a:latin typeface="Monaco"/>
                <a:ea typeface="Monaco"/>
                <a:cs typeface="Monaco"/>
              </a:rPr>
              <a:t>.savePet</a:t>
            </a:r>
            <a:r>
              <a:rPr lang="en-US" sz="1400" dirty="0">
                <a:solidFill>
                  <a:srgbClr val="000000"/>
                </a:solidFill>
                <a:latin typeface="Monaco"/>
                <a:ea typeface="Monaco"/>
                <a:cs typeface="Monaco"/>
              </a:rPr>
              <a:t>(pet);</a:t>
            </a:r>
          </a:p>
          <a:p>
            <a:pPr marL="0" indent="0">
              <a:buNone/>
            </a:pPr>
            <a:r>
              <a:rPr lang="en-US" sz="1400" dirty="0">
                <a:solidFill>
                  <a:srgbClr val="000000"/>
                </a:solidFill>
                <a:latin typeface="Monaco"/>
                <a:ea typeface="Monaco"/>
                <a:cs typeface="Monaco"/>
              </a:rPr>
              <a:t>		    fail(</a:t>
            </a:r>
            <a:r>
              <a:rPr lang="en-US" sz="1400" dirty="0">
                <a:solidFill>
                  <a:srgbClr val="3933FF"/>
                </a:solidFill>
                <a:latin typeface="Monaco"/>
                <a:ea typeface="Monaco"/>
                <a:cs typeface="Monaco"/>
              </a:rPr>
              <a:t>"</a:t>
            </a:r>
            <a:r>
              <a:rPr lang="en-US" sz="1400" dirty="0" err="1">
                <a:solidFill>
                  <a:srgbClr val="3933FF"/>
                </a:solidFill>
                <a:latin typeface="Monaco"/>
                <a:ea typeface="Monaco"/>
                <a:cs typeface="Monaco"/>
              </a:rPr>
              <a:t>DataIntegrityViolationException</a:t>
            </a:r>
            <a:r>
              <a:rPr lang="en-US" sz="1400" dirty="0">
                <a:solidFill>
                  <a:srgbClr val="3933FF"/>
                </a:solidFill>
                <a:latin typeface="Monaco"/>
                <a:ea typeface="Monaco"/>
                <a:cs typeface="Monaco"/>
              </a:rPr>
              <a:t> expected"</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catch</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DataIntegrityViolationException</a:t>
            </a:r>
            <a:r>
              <a:rPr lang="en-US" sz="1400" dirty="0">
                <a:solidFill>
                  <a:srgbClr val="000000"/>
                </a:solidFill>
                <a:latin typeface="Monaco"/>
                <a:ea typeface="Monaco"/>
                <a:cs typeface="Monaco"/>
              </a:rPr>
              <a:t> e) {</a:t>
            </a:r>
          </a:p>
          <a:p>
            <a:pPr marL="0" indent="0">
              <a:buNone/>
            </a:pPr>
            <a:r>
              <a:rPr lang="en-US" sz="1400" dirty="0">
                <a:solidFill>
                  <a:srgbClr val="000000"/>
                </a:solidFill>
                <a:latin typeface="Monaco"/>
                <a:ea typeface="Monaco"/>
                <a:cs typeface="Monaco"/>
              </a:rPr>
              <a:t>			</a:t>
            </a:r>
            <a:r>
              <a:rPr lang="en-US" sz="1400" dirty="0">
                <a:solidFill>
                  <a:srgbClr val="4D9072"/>
                </a:solidFill>
                <a:latin typeface="Monaco"/>
                <a:ea typeface="Monaco"/>
                <a:cs typeface="Monaco"/>
              </a:rPr>
              <a:t>// Expected</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endParaRPr lang="en-US" sz="1400" dirty="0">
              <a:latin typeface="Monaco" charset="0"/>
            </a:endParaRPr>
          </a:p>
        </p:txBody>
      </p:sp>
    </p:spTree>
    <p:extLst>
      <p:ext uri="{BB962C8B-B14F-4D97-AF65-F5344CB8AC3E}">
        <p14:creationId xmlns:p14="http://schemas.microsoft.com/office/powerpoint/2010/main" val="2404680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Title 2"/>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latin typeface="Cambria Bold" charset="0"/>
                <a:ea typeface="ＭＳ Ｐゴシック" charset="0"/>
              </a:rPr>
              <a:t>Using a Module</a:t>
            </a:r>
            <a:endParaRPr lang="en-US" dirty="0">
              <a:latin typeface="Cambria Bold" charset="0"/>
              <a:ea typeface="ＭＳ Ｐゴシック" charset="0"/>
            </a:endParaRPr>
          </a:p>
        </p:txBody>
      </p:sp>
      <p:sp>
        <p:nvSpPr>
          <p:cNvPr id="80898" name="Content Placeholder 3"/>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buNone/>
            </a:pPr>
            <a:r>
              <a:rPr lang="en-US" sz="1400" dirty="0">
                <a:solidFill>
                  <a:srgbClr val="A9438B"/>
                </a:solidFill>
                <a:latin typeface="Monaco"/>
                <a:ea typeface="Monaco"/>
                <a:cs typeface="Monaco"/>
              </a:rPr>
              <a:t>class</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OwnersPage</a:t>
            </a: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extends</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PetClinicPage</a:t>
            </a:r>
            <a:r>
              <a:rPr lang="en-US" sz="1400" dirty="0">
                <a:solidFill>
                  <a:srgbClr val="000000"/>
                </a:solidFill>
                <a:latin typeface="Monaco"/>
                <a:ea typeface="Monaco"/>
                <a:cs typeface="Monaco"/>
              </a:rPr>
              <a:t> {</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err="1">
                <a:solidFill>
                  <a:srgbClr val="0226CC"/>
                </a:solidFill>
                <a:latin typeface="Monaco"/>
                <a:ea typeface="Monaco"/>
                <a:cs typeface="Monaco"/>
              </a:rPr>
              <a:t>url</a:t>
            </a:r>
            <a:r>
              <a:rPr lang="en-US" sz="1400" dirty="0">
                <a:solidFill>
                  <a:srgbClr val="000000"/>
                </a:solidFill>
                <a:latin typeface="Monaco"/>
                <a:ea typeface="Monaco"/>
                <a:cs typeface="Monaco"/>
              </a:rPr>
              <a:t> = </a:t>
            </a:r>
            <a:r>
              <a:rPr lang="en-US" sz="1400" dirty="0">
                <a:solidFill>
                  <a:srgbClr val="FF39D6"/>
                </a:solidFill>
                <a:latin typeface="Monaco"/>
                <a:ea typeface="Monaco"/>
                <a:cs typeface="Monaco"/>
              </a:rPr>
              <a:t>"</a:t>
            </a:r>
            <a:r>
              <a:rPr lang="en-US" sz="1400" dirty="0" err="1">
                <a:solidFill>
                  <a:srgbClr val="FF39D6"/>
                </a:solidFill>
                <a:latin typeface="Monaco"/>
                <a:ea typeface="Monaco"/>
                <a:cs typeface="Monaco"/>
              </a:rPr>
              <a:t>owners.html</a:t>
            </a:r>
            <a:r>
              <a:rPr lang="en-US" sz="1400" dirty="0">
                <a:solidFill>
                  <a:srgbClr val="FF39D6"/>
                </a:solidFill>
                <a:latin typeface="Monaco"/>
                <a:ea typeface="Monaco"/>
                <a:cs typeface="Monaco"/>
              </a:rPr>
              <a:t>"</a:t>
            </a:r>
            <a:endParaRPr lang="en-US" sz="1400" dirty="0">
              <a:solidFill>
                <a:srgbClr val="000000"/>
              </a:solidFill>
              <a:latin typeface="Monaco"/>
              <a:ea typeface="Monaco"/>
              <a:cs typeface="Monaco"/>
            </a:endParaRP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a:solidFill>
                  <a:srgbClr val="0226CC"/>
                </a:solidFill>
                <a:latin typeface="Monaco"/>
                <a:ea typeface="Monaco"/>
                <a:cs typeface="Monaco"/>
              </a:rPr>
              <a:t>at</a:t>
            </a:r>
            <a:r>
              <a:rPr lang="en-US" sz="1400" dirty="0">
                <a:solidFill>
                  <a:srgbClr val="000000"/>
                </a:solidFill>
                <a:latin typeface="Monaco"/>
                <a:ea typeface="Monaco"/>
                <a:cs typeface="Monaco"/>
              </a:rPr>
              <a:t> = { </a:t>
            </a:r>
            <a:r>
              <a:rPr lang="en-US" sz="1400" u="sng" dirty="0">
                <a:solidFill>
                  <a:srgbClr val="000000"/>
                </a:solidFill>
                <a:latin typeface="Monaco"/>
                <a:ea typeface="Monaco"/>
                <a:cs typeface="Monaco"/>
              </a:rPr>
              <a:t>$</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"h2"</a:t>
            </a:r>
            <a:r>
              <a:rPr lang="en-US" sz="1400" dirty="0">
                <a:solidFill>
                  <a:srgbClr val="000000"/>
                </a:solidFill>
                <a:latin typeface="Monaco"/>
                <a:ea typeface="Monaco"/>
                <a:cs typeface="Monaco"/>
              </a:rPr>
              <a:t>).text() == </a:t>
            </a:r>
            <a:r>
              <a:rPr lang="en-US" sz="1400" dirty="0">
                <a:solidFill>
                  <a:srgbClr val="FF39D6"/>
                </a:solidFill>
                <a:latin typeface="Monaco"/>
                <a:ea typeface="Monaco"/>
                <a:cs typeface="Monaco"/>
              </a:rPr>
              <a:t>"Owners"</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a:solidFill>
                  <a:srgbClr val="A9438B"/>
                </a:solidFill>
                <a:latin typeface="Monaco"/>
                <a:ea typeface="Monaco"/>
                <a:cs typeface="Monaco"/>
              </a:rPr>
              <a:t>static</a:t>
            </a:r>
            <a:r>
              <a:rPr lang="en-US" sz="1400" dirty="0">
                <a:solidFill>
                  <a:srgbClr val="000000"/>
                </a:solidFill>
                <a:latin typeface="Monaco"/>
                <a:ea typeface="Monaco"/>
                <a:cs typeface="Monaco"/>
              </a:rPr>
              <a:t> </a:t>
            </a:r>
            <a:r>
              <a:rPr lang="en-US" sz="1400" dirty="0">
                <a:solidFill>
                  <a:srgbClr val="0226CC"/>
                </a:solidFill>
                <a:latin typeface="Monaco"/>
                <a:ea typeface="Monaco"/>
                <a:cs typeface="Monaco"/>
              </a:rPr>
              <a:t>content</a:t>
            </a:r>
            <a:r>
              <a:rPr lang="en-US" sz="1400" dirty="0">
                <a:solidFill>
                  <a:srgbClr val="000000"/>
                </a:solidFill>
                <a:latin typeface="Monaco"/>
                <a:ea typeface="Monaco"/>
                <a:cs typeface="Monaco"/>
              </a:rPr>
              <a:t> =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owners</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"#owners </a:t>
            </a:r>
            <a:r>
              <a:rPr lang="en-US" sz="1400" dirty="0" err="1">
                <a:solidFill>
                  <a:srgbClr val="FF39D6"/>
                </a:solidFill>
                <a:latin typeface="Monaco"/>
                <a:ea typeface="Monaco"/>
                <a:cs typeface="Monaco"/>
              </a:rPr>
              <a:t>tbody</a:t>
            </a:r>
            <a:r>
              <a:rPr lang="en-US" sz="1400" dirty="0">
                <a:solidFill>
                  <a:srgbClr val="FF39D6"/>
                </a:solidFill>
                <a:latin typeface="Monaco"/>
                <a:ea typeface="Monaco"/>
                <a:cs typeface="Monaco"/>
              </a:rPr>
              <a:t> </a:t>
            </a:r>
            <a:r>
              <a:rPr lang="en-US" sz="1400" dirty="0" err="1">
                <a:solidFill>
                  <a:srgbClr val="FF39D6"/>
                </a:solidFill>
                <a:latin typeface="Monaco"/>
                <a:ea typeface="Monaco"/>
                <a:cs typeface="Monaco"/>
              </a:rPr>
              <a:t>tr</a:t>
            </a:r>
            <a:r>
              <a:rPr lang="en-US" sz="1400" dirty="0">
                <a:solidFill>
                  <a:srgbClr val="FF39D6"/>
                </a:solidFill>
                <a:latin typeface="Monaco"/>
                <a:ea typeface="Monaco"/>
                <a:cs typeface="Monaco"/>
              </a:rPr>
              <a:t>"</a:t>
            </a:r>
            <a:r>
              <a:rPr lang="en-US" sz="1400" dirty="0">
                <a:solidFill>
                  <a:srgbClr val="000000"/>
                </a:solidFill>
                <a:latin typeface="Monaco"/>
                <a:ea typeface="Monaco"/>
                <a:cs typeface="Monaco"/>
              </a:rPr>
              <a:t>).collect {</a:t>
            </a:r>
          </a:p>
          <a:p>
            <a:pPr marL="0" indent="0">
              <a:buNone/>
            </a:pPr>
            <a:r>
              <a:rPr lang="en-US" sz="1400" dirty="0">
                <a:solidFill>
                  <a:srgbClr val="000000"/>
                </a:solidFill>
                <a:latin typeface="Monaco"/>
                <a:ea typeface="Monaco"/>
                <a:cs typeface="Monaco"/>
              </a:rPr>
              <a:t>	            </a:t>
            </a:r>
            <a:r>
              <a:rPr lang="en-US" sz="1400" u="sng" dirty="0">
                <a:solidFill>
                  <a:srgbClr val="000000"/>
                </a:solidFill>
                <a:latin typeface="Monaco"/>
                <a:ea typeface="Monaco"/>
                <a:cs typeface="Monaco"/>
              </a:rPr>
              <a:t>module</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OwnerRow</a:t>
            </a:r>
            <a:r>
              <a:rPr lang="en-US" sz="1400" dirty="0">
                <a:solidFill>
                  <a:srgbClr val="000000"/>
                </a:solidFill>
                <a:latin typeface="Monaco"/>
                <a:ea typeface="Monaco"/>
                <a:cs typeface="Monaco"/>
              </a:rPr>
              <a:t>, </a:t>
            </a:r>
            <a:r>
              <a:rPr lang="en-US" sz="1400" dirty="0">
                <a:solidFill>
                  <a:srgbClr val="76D6FF"/>
                </a:solidFill>
                <a:latin typeface="Monaco"/>
                <a:ea typeface="Monaco"/>
                <a:cs typeface="Monaco"/>
              </a:rPr>
              <a:t>it</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a:t>
            </a:r>
            <a:endParaRPr lang="en-US" sz="1400" dirty="0">
              <a:latin typeface="Calibri" charset="0"/>
              <a:ea typeface="ＭＳ Ｐゴシック" charset="0"/>
            </a:endParaRPr>
          </a:p>
        </p:txBody>
      </p:sp>
    </p:spTree>
    <p:extLst>
      <p:ext uri="{BB962C8B-B14F-4D97-AF65-F5344CB8AC3E}">
        <p14:creationId xmlns:p14="http://schemas.microsoft.com/office/powerpoint/2010/main" val="2912005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normAutofit fontScale="90000"/>
          </a:bodyPr>
          <a:lstStyle/>
          <a:p>
            <a:pPr marL="40182"/>
            <a:r>
              <a:rPr lang="en-US" dirty="0" smtClean="0"/>
              <a:t>Example – </a:t>
            </a:r>
            <a:r>
              <a:rPr lang="en-US" dirty="0" err="1" smtClean="0"/>
              <a:t>Geb</a:t>
            </a:r>
            <a:r>
              <a:rPr lang="en-US" dirty="0" smtClean="0"/>
              <a:t> in action, driven by Spock and by </a:t>
            </a:r>
            <a:r>
              <a:rPr lang="en-US" dirty="0" err="1" smtClean="0"/>
              <a:t>FitNesse</a:t>
            </a:r>
            <a:endParaRPr lang="en-US" dirty="0"/>
          </a:p>
        </p:txBody>
      </p:sp>
      <p:sp>
        <p:nvSpPr>
          <p:cNvPr id="26628" name="Rectangle 4"/>
          <p:cNvSpPr>
            <a:spLocks noGrp="1" noChangeArrowheads="1"/>
          </p:cNvSpPr>
          <p:nvPr>
            <p:ph type="body" sz="quarter" idx="13"/>
          </p:nvPr>
        </p:nvSpPr>
        <p:spPr>
          <a:xfrm>
            <a:off x="685800" y="1556792"/>
            <a:ext cx="7990656" cy="4680520"/>
          </a:xfrm>
          <a:ln/>
        </p:spPr>
        <p:txBody>
          <a:bodyPr rIns="116994"/>
          <a:lstStyle/>
          <a:p>
            <a:r>
              <a:rPr lang="en-US" dirty="0"/>
              <a:t>The </a:t>
            </a:r>
            <a:r>
              <a:rPr lang="en-US" sz="1400" dirty="0" err="1" smtClean="0">
                <a:latin typeface="Monaco"/>
                <a:cs typeface="Monaco"/>
              </a:rPr>
              <a:t>org.springframework.samples.petclinic.web.spec.FindOwnersSpec</a:t>
            </a:r>
            <a:r>
              <a:rPr lang="en-US" dirty="0" smtClean="0"/>
              <a:t> specification provides a full-blown example of using </a:t>
            </a:r>
            <a:r>
              <a:rPr lang="en-US" dirty="0" err="1" smtClean="0"/>
              <a:t>Geb</a:t>
            </a:r>
            <a:r>
              <a:rPr lang="en-US" dirty="0" smtClean="0"/>
              <a:t> page with Spock:</a:t>
            </a:r>
          </a:p>
          <a:p>
            <a:pPr lvl="1"/>
            <a:r>
              <a:rPr lang="en-US" dirty="0"/>
              <a:t>The </a:t>
            </a:r>
            <a:r>
              <a:rPr lang="en-US" sz="1200" dirty="0" err="1">
                <a:latin typeface="Monaco"/>
                <a:cs typeface="Monaco"/>
              </a:rPr>
              <a:t>org.springframework.samples.petclinic.web.pages.FindOwnersPage</a:t>
            </a:r>
            <a:r>
              <a:rPr lang="en-US" dirty="0"/>
              <a:t> and </a:t>
            </a:r>
            <a:r>
              <a:rPr lang="en-US" sz="1200" dirty="0" err="1">
                <a:latin typeface="Monaco"/>
                <a:cs typeface="Monaco"/>
              </a:rPr>
              <a:t>org.springframework.samples.petclinic.web.pages.OwnersPage</a:t>
            </a:r>
            <a:r>
              <a:rPr lang="en-US" dirty="0" smtClean="0"/>
              <a:t> pages shows </a:t>
            </a:r>
            <a:r>
              <a:rPr lang="en-US" dirty="0" err="1" smtClean="0"/>
              <a:t>Geb</a:t>
            </a:r>
            <a:r>
              <a:rPr lang="en-US" dirty="0" smtClean="0"/>
              <a:t> page abstractions</a:t>
            </a:r>
          </a:p>
          <a:p>
            <a:pPr lvl="1"/>
            <a:r>
              <a:rPr lang="en-US" dirty="0" smtClean="0"/>
              <a:t>The </a:t>
            </a:r>
            <a:r>
              <a:rPr lang="en-US" sz="1400" dirty="0" err="1">
                <a:latin typeface="Monaco"/>
                <a:cs typeface="Monaco"/>
              </a:rPr>
              <a:t>FindOwnersSpec</a:t>
            </a:r>
            <a:r>
              <a:rPr lang="en-US" dirty="0" smtClean="0"/>
              <a:t> uses SQL to prepopulate test data, then uses </a:t>
            </a:r>
            <a:r>
              <a:rPr lang="en-US" dirty="0" err="1" smtClean="0"/>
              <a:t>Geb</a:t>
            </a:r>
            <a:r>
              <a:rPr lang="en-US" dirty="0" smtClean="0"/>
              <a:t> to drive the test scenario</a:t>
            </a:r>
            <a:endParaRPr lang="en-US" dirty="0"/>
          </a:p>
          <a:p>
            <a:r>
              <a:rPr lang="en-US" dirty="0" smtClean="0"/>
              <a:t>The </a:t>
            </a:r>
            <a:r>
              <a:rPr lang="en-US" sz="1800" dirty="0" smtClean="0">
                <a:hlinkClick r:id="rId2"/>
              </a:rPr>
              <a:t>localhost</a:t>
            </a:r>
            <a:r>
              <a:rPr lang="en-US" sz="1800" dirty="0">
                <a:hlinkClick r:id="rId2"/>
              </a:rPr>
              <a:t>:9123/</a:t>
            </a:r>
            <a:r>
              <a:rPr lang="en-US" sz="1800" dirty="0" smtClean="0">
                <a:hlinkClick r:id="rId2"/>
              </a:rPr>
              <a:t>PetClinic.WebTests.AllTests.FindOwnersTest</a:t>
            </a:r>
            <a:r>
              <a:rPr lang="en-US" sz="1800" dirty="0" smtClean="0"/>
              <a:t> </a:t>
            </a:r>
            <a:r>
              <a:rPr lang="en-US" dirty="0" smtClean="0"/>
              <a:t>test specification provides a corresponding </a:t>
            </a:r>
            <a:r>
              <a:rPr lang="en-US" dirty="0" err="1" smtClean="0"/>
              <a:t>FitNesse</a:t>
            </a:r>
            <a:r>
              <a:rPr lang="en-US" dirty="0" smtClean="0"/>
              <a:t> based specification:</a:t>
            </a:r>
          </a:p>
          <a:p>
            <a:pPr lvl="1"/>
            <a:r>
              <a:rPr lang="en-US" dirty="0" smtClean="0"/>
              <a:t>Prepopulating test data, then using </a:t>
            </a:r>
            <a:r>
              <a:rPr lang="en-US" dirty="0" err="1" smtClean="0"/>
              <a:t>Geb</a:t>
            </a:r>
            <a:r>
              <a:rPr lang="en-US" dirty="0" smtClean="0"/>
              <a:t> for the test scenario</a:t>
            </a:r>
            <a:endParaRPr lang="en-US" dirty="0"/>
          </a:p>
        </p:txBody>
      </p:sp>
    </p:spTree>
    <p:extLst>
      <p:ext uri="{BB962C8B-B14F-4D97-AF65-F5344CB8AC3E}">
        <p14:creationId xmlns:p14="http://schemas.microsoft.com/office/powerpoint/2010/main" val="1605981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ctrTitle"/>
          </p:nvPr>
        </p:nvSpPr>
        <p:spPr/>
        <p:txBody>
          <a:bodyPr/>
          <a:lstStyle/>
          <a:p>
            <a:r>
              <a:rPr lang="sv-SE"/>
              <a:t>Resources</a:t>
            </a:r>
          </a:p>
        </p:txBody>
      </p:sp>
      <p:sp>
        <p:nvSpPr>
          <p:cNvPr id="2" name="Text Placeholder 1"/>
          <p:cNvSpPr>
            <a:spLocks noGrp="1"/>
          </p:cNvSpPr>
          <p:nvPr>
            <p:ph type="body" sz="quarter" idx="13"/>
          </p:nvPr>
        </p:nvSpPr>
        <p:spPr/>
        <p:txBody>
          <a:bodyPr/>
          <a:lstStyle/>
          <a:p>
            <a:r>
              <a:rPr lang="en-US" sz="2800" dirty="0">
                <a:hlinkClick r:id="rId2"/>
              </a:rPr>
              <a:t>http://junit.org</a:t>
            </a:r>
            <a:r>
              <a:rPr lang="en-US" sz="2800" dirty="0" smtClean="0">
                <a:hlinkClick r:id="rId2"/>
              </a:rPr>
              <a:t>/</a:t>
            </a:r>
            <a:endParaRPr lang="en-US" sz="2800" dirty="0" smtClean="0"/>
          </a:p>
          <a:p>
            <a:r>
              <a:rPr lang="en-US" sz="2800" dirty="0">
                <a:hlinkClick r:id="rId3"/>
              </a:rPr>
              <a:t>http://groovy.codehaus.org</a:t>
            </a:r>
            <a:r>
              <a:rPr lang="en-US" sz="2800" dirty="0" smtClean="0">
                <a:hlinkClick r:id="rId3"/>
              </a:rPr>
              <a:t>/</a:t>
            </a:r>
            <a:endParaRPr lang="en-US" sz="2800" dirty="0" smtClean="0"/>
          </a:p>
          <a:p>
            <a:r>
              <a:rPr lang="en-US" sz="2800" dirty="0">
                <a:hlinkClick r:id="rId4"/>
              </a:rPr>
              <a:t>http://groovy.codehaus.org/Eclipse+</a:t>
            </a:r>
            <a:r>
              <a:rPr lang="en-US" sz="2800" dirty="0" smtClean="0">
                <a:hlinkClick r:id="rId4"/>
              </a:rPr>
              <a:t>Plugin</a:t>
            </a:r>
            <a:endParaRPr lang="en-US" sz="2800" dirty="0" smtClean="0"/>
          </a:p>
          <a:p>
            <a:r>
              <a:rPr lang="en-US" sz="2800" dirty="0">
                <a:hlinkClick r:id="rId5"/>
              </a:rPr>
              <a:t>https://code.google.com/p/spock</a:t>
            </a:r>
            <a:r>
              <a:rPr lang="en-US" sz="2800" dirty="0" smtClean="0">
                <a:hlinkClick r:id="rId5"/>
              </a:rPr>
              <a:t>/</a:t>
            </a:r>
            <a:endParaRPr lang="en-US" sz="2800" dirty="0" smtClean="0"/>
          </a:p>
          <a:p>
            <a:r>
              <a:rPr lang="en-US" sz="2800" dirty="0">
                <a:hlinkClick r:id="rId6"/>
              </a:rPr>
              <a:t>http://www.fitnesse.org</a:t>
            </a:r>
            <a:r>
              <a:rPr lang="en-US" sz="2800" dirty="0" smtClean="0">
                <a:hlinkClick r:id="rId6"/>
              </a:rPr>
              <a:t>/</a:t>
            </a:r>
            <a:endParaRPr lang="en-US" sz="2800" dirty="0" smtClean="0"/>
          </a:p>
          <a:p>
            <a:r>
              <a:rPr lang="en-US" sz="2800" dirty="0">
                <a:hlinkClick r:id="rId7"/>
              </a:rPr>
              <a:t>http://www.gebish.org</a:t>
            </a:r>
            <a:r>
              <a:rPr lang="en-US" sz="2800" dirty="0" smtClean="0">
                <a:hlinkClick r:id="rId7"/>
              </a:rPr>
              <a:t>/</a:t>
            </a:r>
            <a:endParaRPr lang="en-US" sz="2800" dirty="0" smtClean="0"/>
          </a:p>
          <a:p>
            <a:endParaRPr lang="en-US" dirty="0"/>
          </a:p>
        </p:txBody>
      </p:sp>
    </p:spTree>
    <p:extLst>
      <p:ext uri="{BB962C8B-B14F-4D97-AF65-F5344CB8AC3E}">
        <p14:creationId xmlns:p14="http://schemas.microsoft.com/office/powerpoint/2010/main" val="1160162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ctrTitle"/>
          </p:nvPr>
        </p:nvSpPr>
        <p:spPr>
          <a:ln/>
        </p:spPr>
        <p:txBody>
          <a:bodyPr rIns="116994"/>
          <a:lstStyle/>
          <a:p>
            <a:pPr marL="40182"/>
            <a:r>
              <a:rPr lang="en-US"/>
              <a:t>Questions</a:t>
            </a:r>
          </a:p>
        </p:txBody>
      </p:sp>
      <p:pic>
        <p:nvPicPr>
          <p:cNvPr id="3379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183" y="1116211"/>
            <a:ext cx="3423419" cy="462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1420974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ctrTitle"/>
          </p:nvPr>
        </p:nvSpPr>
        <p:spPr>
          <a:ln/>
        </p:spPr>
        <p:txBody>
          <a:bodyPr rIns="116994"/>
          <a:lstStyle/>
          <a:p>
            <a:pPr marL="40182"/>
            <a:r>
              <a:rPr lang="en-US"/>
              <a:t>Groovy Basics</a:t>
            </a:r>
          </a:p>
        </p:txBody>
      </p:sp>
      <p:sp>
        <p:nvSpPr>
          <p:cNvPr id="7172" name="Rectangle 4"/>
          <p:cNvSpPr>
            <a:spLocks noGrp="1" noChangeArrowheads="1"/>
          </p:cNvSpPr>
          <p:nvPr>
            <p:ph type="body" sz="quarter" idx="13"/>
          </p:nvPr>
        </p:nvSpPr>
        <p:spPr>
          <a:ln/>
        </p:spPr>
        <p:txBody>
          <a:bodyPr rIns="116994"/>
          <a:lstStyle/>
          <a:p>
            <a:pPr>
              <a:lnSpc>
                <a:spcPct val="90000"/>
              </a:lnSpc>
            </a:pPr>
            <a:r>
              <a:rPr lang="en-US" dirty="0"/>
              <a:t>Groovy is a </a:t>
            </a:r>
            <a:r>
              <a:rPr lang="en-US" dirty="0">
                <a:latin typeface="Calibri Bold" charset="0"/>
                <a:cs typeface="Calibri Bold" charset="0"/>
                <a:sym typeface="Calibri Bold" charset="0"/>
              </a:rPr>
              <a:t>dynamic Java derivative</a:t>
            </a:r>
            <a:r>
              <a:rPr lang="en-US" dirty="0"/>
              <a:t> on and for the JVM</a:t>
            </a:r>
          </a:p>
          <a:p>
            <a:pPr lvl="1">
              <a:lnSpc>
                <a:spcPct val="90000"/>
              </a:lnSpc>
            </a:pPr>
            <a:r>
              <a:rPr lang="en-US" dirty="0"/>
              <a:t>Dynamically typed, with optional static typing</a:t>
            </a:r>
          </a:p>
          <a:p>
            <a:pPr lvl="1">
              <a:lnSpc>
                <a:spcPct val="90000"/>
              </a:lnSpc>
            </a:pPr>
            <a:r>
              <a:rPr lang="en-US" dirty="0"/>
              <a:t>Compiles directly down to </a:t>
            </a:r>
            <a:r>
              <a:rPr lang="en-US" dirty="0" err="1"/>
              <a:t>bytecode</a:t>
            </a:r>
            <a:endParaRPr lang="en-US" dirty="0"/>
          </a:p>
          <a:p>
            <a:pPr>
              <a:lnSpc>
                <a:spcPct val="90000"/>
              </a:lnSpc>
            </a:pPr>
            <a:r>
              <a:rPr lang="en-US" dirty="0"/>
              <a:t>Inspired by other dynamic OO languages: Smalltalk, Ruby, Python</a:t>
            </a:r>
          </a:p>
          <a:p>
            <a:pPr>
              <a:lnSpc>
                <a:spcPct val="90000"/>
              </a:lnSpc>
            </a:pPr>
            <a:r>
              <a:rPr lang="en-US" dirty="0"/>
              <a:t>Totally object-oriented</a:t>
            </a:r>
          </a:p>
          <a:p>
            <a:pPr>
              <a:lnSpc>
                <a:spcPct val="90000"/>
              </a:lnSpc>
            </a:pPr>
            <a:r>
              <a:rPr lang="en-US" dirty="0"/>
              <a:t>Goal is to </a:t>
            </a:r>
            <a:r>
              <a:rPr lang="en-US" b="1" i="1" dirty="0">
                <a:latin typeface="Calibri Bold" charset="0"/>
                <a:cs typeface="Calibri Bold" charset="0"/>
                <a:sym typeface="Calibri Bold" charset="0"/>
              </a:rPr>
              <a:t>greatly simplify </a:t>
            </a:r>
            <a:r>
              <a:rPr lang="en-US" dirty="0">
                <a:latin typeface="Calibri Bold" charset="0"/>
                <a:cs typeface="Calibri Bold" charset="0"/>
                <a:sym typeface="Calibri Bold" charset="0"/>
              </a:rPr>
              <a:t>the life for </a:t>
            </a:r>
            <a:r>
              <a:rPr lang="en-US" dirty="0" smtClean="0">
                <a:latin typeface="Calibri Bold" charset="0"/>
                <a:cs typeface="Calibri Bold" charset="0"/>
                <a:sym typeface="Calibri Bold" charset="0"/>
              </a:rPr>
              <a:t>developers, </a:t>
            </a:r>
            <a:r>
              <a:rPr lang="en-US" b="1" i="1" dirty="0" smtClean="0">
                <a:latin typeface="Calibri Bold" charset="0"/>
                <a:cs typeface="Calibri Bold" charset="0"/>
                <a:sym typeface="Calibri Bold" charset="0"/>
              </a:rPr>
              <a:t>without a steep learning curve</a:t>
            </a:r>
            <a:endParaRPr lang="en-US" b="1" i="1" dirty="0">
              <a:latin typeface="Calibri Bold" charset="0"/>
              <a:ea typeface="ヒラギノ角ゴ ProN W6" charset="0"/>
              <a:cs typeface="ヒラギノ角ゴ ProN W6" charset="0"/>
              <a:sym typeface="Calibri Bold" charset="0"/>
            </a:endParaRPr>
          </a:p>
        </p:txBody>
      </p:sp>
    </p:spTree>
    <p:extLst>
      <p:ext uri="{BB962C8B-B14F-4D97-AF65-F5344CB8AC3E}">
        <p14:creationId xmlns:p14="http://schemas.microsoft.com/office/powerpoint/2010/main" val="3202381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455415" y="274588"/>
            <a:ext cx="8230939" cy="1144117"/>
          </a:xfrm>
          <a:ln/>
        </p:spPr>
        <p:txBody>
          <a:bodyPr rIns="39199" anchor="ctr"/>
          <a:lstStyle/>
          <a:p>
            <a:pPr marL="39066">
              <a:tabLst>
                <a:tab pos="35717" algn="l"/>
                <a:tab pos="955443" algn="l"/>
                <a:tab pos="1866238" algn="l"/>
                <a:tab pos="2777034" algn="l"/>
                <a:tab pos="3696759" algn="l"/>
                <a:tab pos="4607555" algn="l"/>
                <a:tab pos="5527280" algn="l"/>
                <a:tab pos="6438076" algn="l"/>
                <a:tab pos="7348872" algn="l"/>
                <a:tab pos="8268597" algn="l"/>
                <a:tab pos="9179392" algn="l"/>
                <a:tab pos="10099117" algn="l"/>
                <a:tab pos="10375928" algn="l"/>
              </a:tabLst>
            </a:pPr>
            <a:r>
              <a:rPr lang="en-US"/>
              <a:t>Syntax basics: A Java program</a:t>
            </a:r>
          </a:p>
        </p:txBody>
      </p:sp>
      <p:sp>
        <p:nvSpPr>
          <p:cNvPr id="8196" name="Rectangle 4"/>
          <p:cNvSpPr>
            <a:spLocks noGrp="1" noChangeArrowheads="1"/>
          </p:cNvSpPr>
          <p:nvPr>
            <p:ph type="body" idx="1"/>
          </p:nvPr>
        </p:nvSpPr>
        <p:spPr>
          <a:xfrm>
            <a:off x="455415" y="1412776"/>
            <a:ext cx="8230939" cy="4663876"/>
          </a:xfrm>
          <a:ln/>
        </p:spPr>
        <p:txBody>
          <a:bodyPr lIns="0" tIns="0" rIns="0" bIns="0"/>
          <a:lstStyle/>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class</a:t>
            </a: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private</a:t>
            </a:r>
            <a:r>
              <a:rPr lang="en-US" sz="1300" dirty="0">
                <a:latin typeface="Monaco" charset="0"/>
                <a:cs typeface="Monaco" charset="0"/>
                <a:sym typeface="Monaco" charset="0"/>
              </a:rPr>
              <a:t> String </a:t>
            </a:r>
            <a:r>
              <a:rPr lang="en-US" sz="1300" dirty="0">
                <a:solidFill>
                  <a:srgbClr val="0000C0"/>
                </a:solidFill>
                <a:latin typeface="Monaco" charset="0"/>
                <a:cs typeface="Monaco" charset="0"/>
                <a:sym typeface="Monaco" charset="0"/>
              </a:rPr>
              <a:t>name</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String </a:t>
            </a:r>
            <a:r>
              <a:rPr lang="en-US" sz="1300" dirty="0" err="1">
                <a:latin typeface="Monaco" charset="0"/>
                <a:cs typeface="Monaco" charset="0"/>
                <a:sym typeface="Monaco" charset="0"/>
              </a:rPr>
              <a:t>getName</a:t>
            </a: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return</a:t>
            </a:r>
            <a:r>
              <a:rPr lang="en-US" sz="1300" dirty="0">
                <a:latin typeface="Monaco" charset="0"/>
                <a:cs typeface="Monaco" charset="0"/>
                <a:sym typeface="Monaco" charset="0"/>
              </a:rPr>
              <a:t> </a:t>
            </a:r>
            <a:r>
              <a:rPr lang="en-US" sz="1300" dirty="0">
                <a:solidFill>
                  <a:srgbClr val="0000C0"/>
                </a:solidFill>
                <a:latin typeface="Monaco" charset="0"/>
                <a:cs typeface="Monaco" charset="0"/>
                <a:sym typeface="Monaco" charset="0"/>
              </a:rPr>
              <a:t>name</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void</a:t>
            </a:r>
            <a:r>
              <a:rPr lang="en-US" sz="1300" dirty="0">
                <a:latin typeface="Monaco" charset="0"/>
                <a:cs typeface="Monaco" charset="0"/>
                <a:sym typeface="Monaco" charset="0"/>
              </a:rPr>
              <a:t> </a:t>
            </a:r>
            <a:r>
              <a:rPr lang="en-US" sz="1300" dirty="0" err="1">
                <a:latin typeface="Monaco" charset="0"/>
                <a:cs typeface="Monaco" charset="0"/>
                <a:sym typeface="Monaco" charset="0"/>
              </a:rPr>
              <a:t>setName</a:t>
            </a:r>
            <a:r>
              <a:rPr lang="en-US" sz="1300" dirty="0">
                <a:latin typeface="Monaco" charset="0"/>
                <a:cs typeface="Monaco" charset="0"/>
                <a:sym typeface="Monaco" charset="0"/>
              </a:rPr>
              <a:t>(String name)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a:solidFill>
                  <a:srgbClr val="7F0055"/>
                </a:solidFill>
                <a:latin typeface="Monaco" charset="0"/>
                <a:cs typeface="Monaco" charset="0"/>
                <a:sym typeface="Monaco" charset="0"/>
              </a:rPr>
              <a:t>this</a:t>
            </a:r>
            <a:r>
              <a:rPr lang="en-US" sz="1300" dirty="0" err="1">
                <a:latin typeface="Monaco" charset="0"/>
                <a:cs typeface="Monaco" charset="0"/>
                <a:sym typeface="Monaco" charset="0"/>
              </a:rPr>
              <a:t>.</a:t>
            </a:r>
            <a:r>
              <a:rPr lang="en-US" sz="1300" dirty="0" err="1">
                <a:solidFill>
                  <a:srgbClr val="0000C0"/>
                </a:solidFill>
                <a:latin typeface="Monaco" charset="0"/>
                <a:cs typeface="Monaco" charset="0"/>
                <a:sym typeface="Monaco" charset="0"/>
              </a:rPr>
              <a:t>name</a:t>
            </a:r>
            <a:r>
              <a:rPr lang="en-US" sz="1300" dirty="0">
                <a:latin typeface="Monaco" charset="0"/>
                <a:cs typeface="Monaco" charset="0"/>
                <a:sym typeface="Monaco" charset="0"/>
              </a:rPr>
              <a:t> = name;</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String </a:t>
            </a:r>
            <a:r>
              <a:rPr lang="en-US" sz="1300" dirty="0" err="1">
                <a:latin typeface="Monaco" charset="0"/>
                <a:cs typeface="Monaco" charset="0"/>
                <a:sym typeface="Monaco" charset="0"/>
              </a:rPr>
              <a:t>sayHello</a:t>
            </a: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return</a:t>
            </a:r>
            <a:r>
              <a:rPr lang="en-US" sz="1300" dirty="0">
                <a:latin typeface="Monaco" charset="0"/>
                <a:cs typeface="Monaco" charset="0"/>
                <a:sym typeface="Monaco" charset="0"/>
              </a:rPr>
              <a:t> </a:t>
            </a:r>
            <a:r>
              <a:rPr lang="en-US" sz="1300" dirty="0">
                <a:solidFill>
                  <a:srgbClr val="2A00FF"/>
                </a:solidFill>
                <a:latin typeface="Monaco" charset="0"/>
                <a:cs typeface="Monaco" charset="0"/>
                <a:sym typeface="Monaco" charset="0"/>
              </a:rPr>
              <a:t>"Hello, "</a:t>
            </a:r>
            <a:r>
              <a:rPr lang="en-US" sz="1300" dirty="0">
                <a:latin typeface="Monaco" charset="0"/>
                <a:cs typeface="Monaco" charset="0"/>
                <a:sym typeface="Monaco" charset="0"/>
              </a:rPr>
              <a:t> + </a:t>
            </a:r>
            <a:r>
              <a:rPr lang="en-US" sz="1300" dirty="0">
                <a:solidFill>
                  <a:srgbClr val="0000C0"/>
                </a:solidFill>
                <a:latin typeface="Monaco" charset="0"/>
                <a:cs typeface="Monaco" charset="0"/>
                <a:sym typeface="Monaco" charset="0"/>
              </a:rPr>
              <a:t>name</a:t>
            </a:r>
            <a:r>
              <a:rPr lang="en-US" sz="1300" dirty="0">
                <a:latin typeface="Monaco" charset="0"/>
                <a:cs typeface="Monaco" charset="0"/>
                <a:sym typeface="Monaco" charset="0"/>
              </a:rPr>
              <a:t> + </a:t>
            </a:r>
            <a:r>
              <a:rPr lang="en-US" sz="1300" dirty="0">
                <a:solidFill>
                  <a:srgbClr val="2A00FF"/>
                </a:solidFill>
                <a:latin typeface="Monaco" charset="0"/>
                <a:cs typeface="Monaco" charset="0"/>
                <a:sym typeface="Monaco" charset="0"/>
              </a:rPr>
              <a:t>"!"</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static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void</a:t>
            </a:r>
            <a:r>
              <a:rPr lang="en-US" sz="1300" dirty="0">
                <a:latin typeface="Monaco" charset="0"/>
                <a:cs typeface="Monaco" charset="0"/>
                <a:sym typeface="Monaco" charset="0"/>
              </a:rPr>
              <a:t> main(String[] </a:t>
            </a:r>
            <a:r>
              <a:rPr lang="en-US" sz="1300" dirty="0" err="1">
                <a:latin typeface="Monaco" charset="0"/>
                <a:cs typeface="Monaco" charset="0"/>
                <a:sym typeface="Monaco" charset="0"/>
              </a:rPr>
              <a:t>args</a:t>
            </a: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 = </a:t>
            </a:r>
            <a:r>
              <a:rPr lang="en-US" sz="1300" dirty="0">
                <a:solidFill>
                  <a:srgbClr val="7F0055"/>
                </a:solidFill>
                <a:latin typeface="Monaco" charset="0"/>
                <a:cs typeface="Monaco" charset="0"/>
                <a:sym typeface="Monaco" charset="0"/>
              </a:rPr>
              <a:t>new</a:t>
            </a: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a:latin typeface="Monaco" charset="0"/>
                <a:cs typeface="Monaco" charset="0"/>
                <a:sym typeface="Monaco" charset="0"/>
              </a:rPr>
              <a:t>helloWorld.setName</a:t>
            </a:r>
            <a:r>
              <a:rPr lang="en-US" sz="1300" dirty="0">
                <a:latin typeface="Monaco" charset="0"/>
                <a:cs typeface="Monaco" charset="0"/>
                <a:sym typeface="Monaco" charset="0"/>
              </a:rPr>
              <a:t>(</a:t>
            </a:r>
            <a:r>
              <a:rPr lang="en-US" sz="1300" dirty="0">
                <a:solidFill>
                  <a:srgbClr val="2A00FF"/>
                </a:solidFill>
                <a:latin typeface="Monaco" charset="0"/>
                <a:cs typeface="Monaco" charset="0"/>
                <a:sym typeface="Monaco" charset="0"/>
              </a:rPr>
              <a:t>"Groovy"</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a:latin typeface="Monaco" charset="0"/>
                <a:cs typeface="Monaco" charset="0"/>
                <a:sym typeface="Monaco" charset="0"/>
              </a:rPr>
              <a:t>System.</a:t>
            </a:r>
            <a:r>
              <a:rPr lang="en-US" sz="1300" dirty="0" err="1">
                <a:solidFill>
                  <a:srgbClr val="0000C0"/>
                </a:solidFill>
                <a:latin typeface="Monaco" charset="0"/>
                <a:cs typeface="Monaco" charset="0"/>
                <a:sym typeface="Monaco" charset="0"/>
              </a:rPr>
              <a:t>out</a:t>
            </a:r>
            <a:r>
              <a:rPr lang="en-US" sz="1300" dirty="0" err="1">
                <a:latin typeface="Monaco" charset="0"/>
                <a:cs typeface="Monaco" charset="0"/>
                <a:sym typeface="Monaco" charset="0"/>
              </a:rPr>
              <a:t>.println</a:t>
            </a:r>
            <a:r>
              <a:rPr lang="en-US" sz="1300" dirty="0">
                <a:latin typeface="Monaco" charset="0"/>
                <a:cs typeface="Monaco" charset="0"/>
                <a:sym typeface="Monaco" charset="0"/>
              </a:rPr>
              <a:t>(</a:t>
            </a:r>
            <a:r>
              <a:rPr lang="en-US" sz="1300" dirty="0" err="1">
                <a:latin typeface="Monaco" charset="0"/>
                <a:cs typeface="Monaco" charset="0"/>
                <a:sym typeface="Monaco" charset="0"/>
              </a:rPr>
              <a:t>helloWorld.sayHello</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a:t>
            </a:r>
            <a:endParaRPr lang="en-US" sz="1300" dirty="0">
              <a:latin typeface="Monaco" charset="0"/>
              <a:sym typeface="Monaco" charset="0"/>
            </a:endParaRPr>
          </a:p>
        </p:txBody>
      </p:sp>
    </p:spTree>
    <p:extLst>
      <p:ext uri="{BB962C8B-B14F-4D97-AF65-F5344CB8AC3E}">
        <p14:creationId xmlns:p14="http://schemas.microsoft.com/office/powerpoint/2010/main" val="29121759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455415" y="274588"/>
            <a:ext cx="8230939" cy="1144117"/>
          </a:xfrm>
          <a:ln/>
        </p:spPr>
        <p:txBody>
          <a:bodyPr rIns="39199" anchor="ctr"/>
          <a:lstStyle/>
          <a:p>
            <a:pPr marL="39066">
              <a:tabLst>
                <a:tab pos="35717" algn="l"/>
                <a:tab pos="955443" algn="l"/>
                <a:tab pos="1866238" algn="l"/>
                <a:tab pos="2777034" algn="l"/>
                <a:tab pos="3696759" algn="l"/>
                <a:tab pos="4607555" algn="l"/>
                <a:tab pos="5527280" algn="l"/>
                <a:tab pos="6438076" algn="l"/>
                <a:tab pos="7348872" algn="l"/>
                <a:tab pos="8268597" algn="l"/>
                <a:tab pos="9179392" algn="l"/>
                <a:tab pos="10099117" algn="l"/>
                <a:tab pos="10375928" algn="l"/>
              </a:tabLst>
            </a:pPr>
            <a:r>
              <a:rPr lang="en-US" dirty="0" smtClean="0"/>
              <a:t>Corresponding Groovy program</a:t>
            </a:r>
            <a:endParaRPr lang="en-US" dirty="0"/>
          </a:p>
        </p:txBody>
      </p:sp>
      <p:sp>
        <p:nvSpPr>
          <p:cNvPr id="8196" name="Rectangle 4"/>
          <p:cNvSpPr>
            <a:spLocks noGrp="1" noChangeArrowheads="1"/>
          </p:cNvSpPr>
          <p:nvPr>
            <p:ph type="body" idx="1"/>
          </p:nvPr>
        </p:nvSpPr>
        <p:spPr>
          <a:xfrm>
            <a:off x="455415" y="1412776"/>
            <a:ext cx="8230939" cy="4663876"/>
          </a:xfrm>
          <a:ln/>
        </p:spPr>
        <p:txBody>
          <a:bodyPr lIns="0" tIns="0" rIns="0" bIns="0"/>
          <a:lstStyle/>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class</a:t>
            </a: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private</a:t>
            </a:r>
            <a:r>
              <a:rPr lang="en-US" sz="1300" dirty="0">
                <a:latin typeface="Monaco" charset="0"/>
                <a:cs typeface="Monaco" charset="0"/>
                <a:sym typeface="Monaco" charset="0"/>
              </a:rPr>
              <a:t> String </a:t>
            </a:r>
            <a:r>
              <a:rPr lang="en-US" sz="1300" dirty="0">
                <a:solidFill>
                  <a:srgbClr val="0000C0"/>
                </a:solidFill>
                <a:latin typeface="Monaco" charset="0"/>
                <a:cs typeface="Monaco" charset="0"/>
                <a:sym typeface="Monaco" charset="0"/>
              </a:rPr>
              <a:t>name</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String </a:t>
            </a:r>
            <a:r>
              <a:rPr lang="en-US" sz="1300" dirty="0" err="1">
                <a:latin typeface="Monaco" charset="0"/>
                <a:cs typeface="Monaco" charset="0"/>
                <a:sym typeface="Monaco" charset="0"/>
              </a:rPr>
              <a:t>getName</a:t>
            </a: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return</a:t>
            </a:r>
            <a:r>
              <a:rPr lang="en-US" sz="1300" dirty="0">
                <a:latin typeface="Monaco" charset="0"/>
                <a:cs typeface="Monaco" charset="0"/>
                <a:sym typeface="Monaco" charset="0"/>
              </a:rPr>
              <a:t> </a:t>
            </a:r>
            <a:r>
              <a:rPr lang="en-US" sz="1300" dirty="0">
                <a:solidFill>
                  <a:srgbClr val="0000C0"/>
                </a:solidFill>
                <a:latin typeface="Monaco" charset="0"/>
                <a:cs typeface="Monaco" charset="0"/>
                <a:sym typeface="Monaco" charset="0"/>
              </a:rPr>
              <a:t>name</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void</a:t>
            </a:r>
            <a:r>
              <a:rPr lang="en-US" sz="1300" dirty="0">
                <a:latin typeface="Monaco" charset="0"/>
                <a:cs typeface="Monaco" charset="0"/>
                <a:sym typeface="Monaco" charset="0"/>
              </a:rPr>
              <a:t> </a:t>
            </a:r>
            <a:r>
              <a:rPr lang="en-US" sz="1300" dirty="0" err="1">
                <a:latin typeface="Monaco" charset="0"/>
                <a:cs typeface="Monaco" charset="0"/>
                <a:sym typeface="Monaco" charset="0"/>
              </a:rPr>
              <a:t>setName</a:t>
            </a:r>
            <a:r>
              <a:rPr lang="en-US" sz="1300" dirty="0">
                <a:latin typeface="Monaco" charset="0"/>
                <a:cs typeface="Monaco" charset="0"/>
                <a:sym typeface="Monaco" charset="0"/>
              </a:rPr>
              <a:t>(String name)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a:solidFill>
                  <a:srgbClr val="7F0055"/>
                </a:solidFill>
                <a:latin typeface="Monaco" charset="0"/>
                <a:cs typeface="Monaco" charset="0"/>
                <a:sym typeface="Monaco" charset="0"/>
              </a:rPr>
              <a:t>this</a:t>
            </a:r>
            <a:r>
              <a:rPr lang="en-US" sz="1300" dirty="0" err="1">
                <a:latin typeface="Monaco" charset="0"/>
                <a:cs typeface="Monaco" charset="0"/>
                <a:sym typeface="Monaco" charset="0"/>
              </a:rPr>
              <a:t>.</a:t>
            </a:r>
            <a:r>
              <a:rPr lang="en-US" sz="1300" dirty="0" err="1">
                <a:solidFill>
                  <a:srgbClr val="0000C0"/>
                </a:solidFill>
                <a:latin typeface="Monaco" charset="0"/>
                <a:cs typeface="Monaco" charset="0"/>
                <a:sym typeface="Monaco" charset="0"/>
              </a:rPr>
              <a:t>name</a:t>
            </a:r>
            <a:r>
              <a:rPr lang="en-US" sz="1300" dirty="0">
                <a:latin typeface="Monaco" charset="0"/>
                <a:cs typeface="Monaco" charset="0"/>
                <a:sym typeface="Monaco" charset="0"/>
              </a:rPr>
              <a:t> = name;</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String </a:t>
            </a:r>
            <a:r>
              <a:rPr lang="en-US" sz="1300" dirty="0" err="1">
                <a:latin typeface="Monaco" charset="0"/>
                <a:cs typeface="Monaco" charset="0"/>
                <a:sym typeface="Monaco" charset="0"/>
              </a:rPr>
              <a:t>sayHello</a:t>
            </a: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return</a:t>
            </a:r>
            <a:r>
              <a:rPr lang="en-US" sz="1300" dirty="0">
                <a:latin typeface="Monaco" charset="0"/>
                <a:cs typeface="Monaco" charset="0"/>
                <a:sym typeface="Monaco" charset="0"/>
              </a:rPr>
              <a:t> </a:t>
            </a:r>
            <a:r>
              <a:rPr lang="en-US" sz="1300" dirty="0">
                <a:solidFill>
                  <a:srgbClr val="2A00FF"/>
                </a:solidFill>
                <a:latin typeface="Monaco" charset="0"/>
                <a:cs typeface="Monaco" charset="0"/>
                <a:sym typeface="Monaco" charset="0"/>
              </a:rPr>
              <a:t>"Hello, "</a:t>
            </a:r>
            <a:r>
              <a:rPr lang="en-US" sz="1300" dirty="0">
                <a:latin typeface="Monaco" charset="0"/>
                <a:cs typeface="Monaco" charset="0"/>
                <a:sym typeface="Monaco" charset="0"/>
              </a:rPr>
              <a:t> + </a:t>
            </a:r>
            <a:r>
              <a:rPr lang="en-US" sz="1300" dirty="0">
                <a:solidFill>
                  <a:srgbClr val="0000C0"/>
                </a:solidFill>
                <a:latin typeface="Monaco" charset="0"/>
                <a:cs typeface="Monaco" charset="0"/>
                <a:sym typeface="Monaco" charset="0"/>
              </a:rPr>
              <a:t>name</a:t>
            </a:r>
            <a:r>
              <a:rPr lang="en-US" sz="1300" dirty="0">
                <a:latin typeface="Monaco" charset="0"/>
                <a:cs typeface="Monaco" charset="0"/>
                <a:sym typeface="Monaco" charset="0"/>
              </a:rPr>
              <a:t> + </a:t>
            </a:r>
            <a:r>
              <a:rPr lang="en-US" sz="1300" dirty="0">
                <a:solidFill>
                  <a:srgbClr val="2A00FF"/>
                </a:solidFill>
                <a:latin typeface="Monaco" charset="0"/>
                <a:cs typeface="Monaco" charset="0"/>
                <a:sym typeface="Monaco" charset="0"/>
              </a:rPr>
              <a:t>"!"</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static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void</a:t>
            </a:r>
            <a:r>
              <a:rPr lang="en-US" sz="1300" dirty="0">
                <a:latin typeface="Monaco" charset="0"/>
                <a:cs typeface="Monaco" charset="0"/>
                <a:sym typeface="Monaco" charset="0"/>
              </a:rPr>
              <a:t> main(String[] </a:t>
            </a:r>
            <a:r>
              <a:rPr lang="en-US" sz="1300" dirty="0" err="1">
                <a:latin typeface="Monaco" charset="0"/>
                <a:cs typeface="Monaco" charset="0"/>
                <a:sym typeface="Monaco" charset="0"/>
              </a:rPr>
              <a:t>args</a:t>
            </a: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 = </a:t>
            </a:r>
            <a:r>
              <a:rPr lang="en-US" sz="1300" dirty="0">
                <a:solidFill>
                  <a:srgbClr val="7F0055"/>
                </a:solidFill>
                <a:latin typeface="Monaco" charset="0"/>
                <a:cs typeface="Monaco" charset="0"/>
                <a:sym typeface="Monaco" charset="0"/>
              </a:rPr>
              <a:t>new</a:t>
            </a: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a:latin typeface="Monaco" charset="0"/>
                <a:cs typeface="Monaco" charset="0"/>
                <a:sym typeface="Monaco" charset="0"/>
              </a:rPr>
              <a:t>helloWorld.setName</a:t>
            </a:r>
            <a:r>
              <a:rPr lang="en-US" sz="1300" dirty="0">
                <a:latin typeface="Monaco" charset="0"/>
                <a:cs typeface="Monaco" charset="0"/>
                <a:sym typeface="Monaco" charset="0"/>
              </a:rPr>
              <a:t>(</a:t>
            </a:r>
            <a:r>
              <a:rPr lang="en-US" sz="1300" dirty="0">
                <a:solidFill>
                  <a:srgbClr val="2A00FF"/>
                </a:solidFill>
                <a:latin typeface="Monaco" charset="0"/>
                <a:cs typeface="Monaco" charset="0"/>
                <a:sym typeface="Monaco" charset="0"/>
              </a:rPr>
              <a:t>"Groovy"</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a:latin typeface="Monaco" charset="0"/>
                <a:cs typeface="Monaco" charset="0"/>
                <a:sym typeface="Monaco" charset="0"/>
              </a:rPr>
              <a:t>System.</a:t>
            </a:r>
            <a:r>
              <a:rPr lang="en-US" sz="1300" dirty="0" err="1">
                <a:solidFill>
                  <a:srgbClr val="0000C0"/>
                </a:solidFill>
                <a:latin typeface="Monaco" charset="0"/>
                <a:cs typeface="Monaco" charset="0"/>
                <a:sym typeface="Monaco" charset="0"/>
              </a:rPr>
              <a:t>out</a:t>
            </a:r>
            <a:r>
              <a:rPr lang="en-US" sz="1300" dirty="0" err="1">
                <a:latin typeface="Monaco" charset="0"/>
                <a:cs typeface="Monaco" charset="0"/>
                <a:sym typeface="Monaco" charset="0"/>
              </a:rPr>
              <a:t>.println</a:t>
            </a:r>
            <a:r>
              <a:rPr lang="en-US" sz="1300" dirty="0">
                <a:latin typeface="Monaco" charset="0"/>
                <a:cs typeface="Monaco" charset="0"/>
                <a:sym typeface="Monaco" charset="0"/>
              </a:rPr>
              <a:t>(</a:t>
            </a:r>
            <a:r>
              <a:rPr lang="en-US" sz="1300" dirty="0" err="1">
                <a:latin typeface="Monaco" charset="0"/>
                <a:cs typeface="Monaco" charset="0"/>
                <a:sym typeface="Monaco" charset="0"/>
              </a:rPr>
              <a:t>helloWorld.sayHello</a:t>
            </a:r>
            <a:r>
              <a:rPr lang="en-US" sz="1300" dirty="0">
                <a:latin typeface="Monaco" charset="0"/>
                <a:cs typeface="Monaco" charset="0"/>
                <a:sym typeface="Monaco" charset="0"/>
              </a:rPr>
              <a:t>());</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339316" indent="-339316">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a:t>
            </a:r>
            <a:endParaRPr lang="en-US" sz="1300" dirty="0">
              <a:latin typeface="Monaco" charset="0"/>
              <a:sym typeface="Monaco" charset="0"/>
            </a:endParaRPr>
          </a:p>
        </p:txBody>
      </p:sp>
    </p:spTree>
    <p:extLst>
      <p:ext uri="{BB962C8B-B14F-4D97-AF65-F5344CB8AC3E}">
        <p14:creationId xmlns:p14="http://schemas.microsoft.com/office/powerpoint/2010/main" val="40539076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ctrTitle"/>
          </p:nvPr>
        </p:nvSpPr>
        <p:spPr>
          <a:ln/>
        </p:spPr>
        <p:txBody>
          <a:bodyPr rIns="116994"/>
          <a:lstStyle/>
          <a:p>
            <a:pPr marL="40182"/>
            <a:r>
              <a:rPr lang="en-US"/>
              <a:t>Syntax: What is the same?</a:t>
            </a:r>
          </a:p>
        </p:txBody>
      </p:sp>
      <p:sp>
        <p:nvSpPr>
          <p:cNvPr id="10244" name="Rectangle 4"/>
          <p:cNvSpPr>
            <a:spLocks noGrp="1" noChangeArrowheads="1"/>
          </p:cNvSpPr>
          <p:nvPr>
            <p:ph type="body" sz="quarter" idx="13"/>
          </p:nvPr>
        </p:nvSpPr>
        <p:spPr>
          <a:ln/>
        </p:spPr>
        <p:txBody>
          <a:bodyPr rIns="116994"/>
          <a:lstStyle/>
          <a:p>
            <a:pPr>
              <a:lnSpc>
                <a:spcPct val="90000"/>
              </a:lnSpc>
            </a:pPr>
            <a:r>
              <a:rPr lang="en-US" dirty="0"/>
              <a:t>Keywords and statements (but Groovy adds </a:t>
            </a:r>
            <a:r>
              <a:rPr lang="en-US" dirty="0" smtClean="0">
                <a:latin typeface="Courier New" charset="0"/>
                <a:cs typeface="Courier New" charset="0"/>
                <a:sym typeface="Courier New" charset="0"/>
              </a:rPr>
              <a:t>as</a:t>
            </a:r>
            <a:r>
              <a:rPr lang="en-US" dirty="0" smtClean="0"/>
              <a:t>, </a:t>
            </a:r>
            <a:r>
              <a:rPr lang="en-US" dirty="0" smtClean="0">
                <a:latin typeface="Courier New" charset="0"/>
                <a:cs typeface="Courier New" charset="0"/>
                <a:sym typeface="Courier New" charset="0"/>
              </a:rPr>
              <a:t>in</a:t>
            </a:r>
            <a:r>
              <a:rPr lang="en-US" dirty="0"/>
              <a:t>, </a:t>
            </a:r>
            <a:r>
              <a:rPr lang="en-US" dirty="0" err="1" smtClean="0">
                <a:latin typeface="Courier New" charset="0"/>
                <a:cs typeface="Courier New" charset="0"/>
                <a:sym typeface="Courier New" charset="0"/>
              </a:rPr>
              <a:t>def</a:t>
            </a:r>
            <a:r>
              <a:rPr lang="en-US" dirty="0" smtClean="0">
                <a:latin typeface="Courier New" charset="0"/>
                <a:cs typeface="Courier New" charset="0"/>
                <a:sym typeface="Courier New" charset="0"/>
              </a:rPr>
              <a:t> </a:t>
            </a:r>
            <a:r>
              <a:rPr lang="en-US" dirty="0" smtClean="0"/>
              <a:t>and </a:t>
            </a:r>
            <a:r>
              <a:rPr lang="en-US" dirty="0" err="1" smtClean="0">
                <a:latin typeface="Courier New" charset="0"/>
                <a:cs typeface="Courier New" charset="0"/>
                <a:sym typeface="Courier New" charset="0"/>
              </a:rPr>
              <a:t>threadsafe</a:t>
            </a:r>
            <a:r>
              <a:rPr lang="en-US" dirty="0" smtClean="0"/>
              <a:t>)</a:t>
            </a:r>
            <a:endParaRPr lang="en-US" dirty="0"/>
          </a:p>
          <a:p>
            <a:pPr>
              <a:lnSpc>
                <a:spcPct val="90000"/>
              </a:lnSpc>
            </a:pPr>
            <a:r>
              <a:rPr lang="en-US" dirty="0"/>
              <a:t>Try/catch/finally exception handling</a:t>
            </a:r>
          </a:p>
          <a:p>
            <a:pPr>
              <a:lnSpc>
                <a:spcPct val="90000"/>
              </a:lnSpc>
            </a:pPr>
            <a:r>
              <a:rPr lang="en-US" dirty="0"/>
              <a:t>Class, interface, field and method definitions</a:t>
            </a:r>
          </a:p>
          <a:p>
            <a:pPr>
              <a:lnSpc>
                <a:spcPct val="90000"/>
              </a:lnSpc>
            </a:pPr>
            <a:r>
              <a:rPr lang="en-US" dirty="0"/>
              <a:t>Packaging and imports</a:t>
            </a:r>
          </a:p>
          <a:p>
            <a:pPr>
              <a:lnSpc>
                <a:spcPct val="90000"/>
              </a:lnSpc>
            </a:pPr>
            <a:r>
              <a:rPr lang="en-US" dirty="0"/>
              <a:t>Operators, expressions and assignments</a:t>
            </a:r>
          </a:p>
          <a:p>
            <a:pPr>
              <a:lnSpc>
                <a:spcPct val="90000"/>
              </a:lnSpc>
            </a:pPr>
            <a:r>
              <a:rPr lang="en-US" dirty="0"/>
              <a:t>Control structures</a:t>
            </a:r>
          </a:p>
          <a:p>
            <a:pPr>
              <a:lnSpc>
                <a:spcPct val="90000"/>
              </a:lnSpc>
            </a:pPr>
            <a:r>
              <a:rPr lang="en-US" dirty="0"/>
              <a:t>Annotations, Generics, </a:t>
            </a:r>
            <a:r>
              <a:rPr lang="en-US" dirty="0" err="1"/>
              <a:t>Enums</a:t>
            </a:r>
            <a:endParaRPr lang="en-US" dirty="0"/>
          </a:p>
        </p:txBody>
      </p:sp>
    </p:spTree>
    <p:extLst>
      <p:ext uri="{BB962C8B-B14F-4D97-AF65-F5344CB8AC3E}">
        <p14:creationId xmlns:p14="http://schemas.microsoft.com/office/powerpoint/2010/main" val="43377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ctrTitle"/>
          </p:nvPr>
        </p:nvSpPr>
        <p:spPr>
          <a:ln/>
        </p:spPr>
        <p:txBody>
          <a:bodyPr rIns="116994"/>
          <a:lstStyle/>
          <a:p>
            <a:pPr marL="40182"/>
            <a:r>
              <a:rPr lang="en-US"/>
              <a:t>Syntax Gotchas: Subtle differences</a:t>
            </a:r>
          </a:p>
        </p:txBody>
      </p:sp>
      <p:sp>
        <p:nvSpPr>
          <p:cNvPr id="11268" name="Rectangle 4"/>
          <p:cNvSpPr>
            <a:spLocks noGrp="1" noChangeArrowheads="1"/>
          </p:cNvSpPr>
          <p:nvPr>
            <p:ph type="body" sz="quarter" idx="13"/>
          </p:nvPr>
        </p:nvSpPr>
        <p:spPr>
          <a:ln/>
        </p:spPr>
        <p:txBody>
          <a:bodyPr rIns="116994"/>
          <a:lstStyle/>
          <a:p>
            <a:r>
              <a:rPr lang="en-US" dirty="0"/>
              <a:t>Array literals:</a:t>
            </a:r>
            <a:r>
              <a:rPr lang="en-US" dirty="0">
                <a:latin typeface="ＭＳ Ｐゴシック" charset="0"/>
                <a:ea typeface="ＭＳ Ｐゴシック" charset="0"/>
                <a:cs typeface="ＭＳ Ｐゴシック" charset="0"/>
                <a:sym typeface="ＭＳ Ｐゴシック" charset="0"/>
              </a:rPr>
              <a:t/>
            </a:r>
            <a:br>
              <a:rPr lang="en-US" dirty="0">
                <a:latin typeface="ＭＳ Ｐゴシック" charset="0"/>
                <a:ea typeface="ＭＳ Ｐゴシック" charset="0"/>
                <a:cs typeface="ＭＳ Ｐゴシック" charset="0"/>
                <a:sym typeface="ＭＳ Ｐゴシック" charset="0"/>
              </a:rPr>
            </a:br>
            <a:r>
              <a:rPr lang="en-US" sz="2000" dirty="0"/>
              <a:t>Java</a:t>
            </a:r>
            <a:r>
              <a:rPr lang="en-US" sz="2400" dirty="0"/>
              <a:t>:		</a:t>
            </a:r>
            <a:r>
              <a:rPr lang="en-US" sz="1600" dirty="0">
                <a:latin typeface="Courier New Bold" charset="0"/>
                <a:cs typeface="Courier New Bold" charset="0"/>
                <a:sym typeface="Courier New Bold" charset="0"/>
              </a:rPr>
              <a:t>String[] languages = </a:t>
            </a:r>
            <a:r>
              <a:rPr lang="en-US" sz="1600" dirty="0" smtClean="0">
                <a:latin typeface="Courier New Bold" charset="0"/>
                <a:cs typeface="Courier New Bold" charset="0"/>
                <a:sym typeface="Courier New Bold" charset="0"/>
              </a:rPr>
              <a:t>{</a:t>
            </a:r>
            <a:r>
              <a:rPr lang="sv-SE" sz="1600" dirty="0" smtClean="0">
                <a:latin typeface="Arial"/>
                <a:cs typeface="Courier New Bold" charset="0"/>
                <a:sym typeface="Courier New Bold" charset="0"/>
              </a:rPr>
              <a:t>"</a:t>
            </a:r>
            <a:r>
              <a:rPr lang="en-US" sz="1600" dirty="0" smtClean="0">
                <a:latin typeface="Courier New Bold" charset="0"/>
                <a:cs typeface="Courier New Bold" charset="0"/>
                <a:sym typeface="Courier New Bold" charset="0"/>
              </a:rPr>
              <a:t>java</a:t>
            </a:r>
            <a:r>
              <a:rPr lang="sv-SE" sz="1600" dirty="0">
                <a:latin typeface="Arial"/>
                <a:cs typeface="Courier New Bold" charset="0"/>
                <a:sym typeface="Courier New Bold" charset="0"/>
              </a:rPr>
              <a:t>"</a:t>
            </a:r>
            <a:r>
              <a:rPr lang="en-US" sz="1600" dirty="0" smtClean="0">
                <a:latin typeface="Courier New Bold" charset="0"/>
                <a:cs typeface="Courier New Bold" charset="0"/>
                <a:sym typeface="Courier New Bold" charset="0"/>
              </a:rPr>
              <a:t>, </a:t>
            </a:r>
            <a:r>
              <a:rPr lang="sv-SE" sz="1600" dirty="0">
                <a:latin typeface="Arial"/>
                <a:cs typeface="Courier New Bold" charset="0"/>
                <a:sym typeface="Courier New Bold" charset="0"/>
              </a:rPr>
              <a:t>"</a:t>
            </a:r>
            <a:r>
              <a:rPr lang="en-US" sz="1600" dirty="0" smtClean="0">
                <a:latin typeface="Courier New Bold" charset="0"/>
                <a:cs typeface="Courier New Bold" charset="0"/>
                <a:sym typeface="Courier New Bold" charset="0"/>
              </a:rPr>
              <a:t>groovy</a:t>
            </a:r>
            <a:r>
              <a:rPr lang="sv-SE" sz="1600" dirty="0">
                <a:latin typeface="Arial"/>
                <a:cs typeface="Courier New Bold" charset="0"/>
                <a:sym typeface="Courier New Bold" charset="0"/>
              </a:rPr>
              <a:t>"</a:t>
            </a:r>
            <a:r>
              <a:rPr lang="en-US" sz="1600" dirty="0" smtClean="0">
                <a:latin typeface="Courier New Bold" charset="0"/>
                <a:cs typeface="Courier New Bold" charset="0"/>
                <a:sym typeface="Courier New Bold" charset="0"/>
              </a:rPr>
              <a:t>, </a:t>
            </a:r>
            <a:r>
              <a:rPr lang="sv-SE" sz="1600" dirty="0">
                <a:latin typeface="Arial"/>
                <a:cs typeface="Courier New Bold" charset="0"/>
                <a:sym typeface="Courier New Bold" charset="0"/>
              </a:rPr>
              <a:t>"</a:t>
            </a:r>
            <a:r>
              <a:rPr lang="en-US" sz="1600" dirty="0" err="1" smtClean="0">
                <a:latin typeface="Courier New Bold" charset="0"/>
                <a:cs typeface="Courier New Bold" charset="0"/>
                <a:sym typeface="Courier New Bold" charset="0"/>
              </a:rPr>
              <a:t>perl</a:t>
            </a:r>
            <a:r>
              <a:rPr lang="sv-SE" sz="1600" dirty="0">
                <a:latin typeface="Arial"/>
                <a:cs typeface="Courier New Bold" charset="0"/>
                <a:sym typeface="Courier New Bold" charset="0"/>
              </a:rPr>
              <a:t>"</a:t>
            </a:r>
            <a:r>
              <a:rPr lang="en-US" sz="1600" dirty="0" smtClean="0">
                <a:latin typeface="Courier New Bold" charset="0"/>
                <a:cs typeface="Courier New Bold" charset="0"/>
                <a:sym typeface="Courier New Bold" charset="0"/>
              </a:rPr>
              <a:t>}</a:t>
            </a:r>
            <a:r>
              <a:rPr lang="en-US" sz="1600" dirty="0">
                <a:latin typeface="Courier New Bold" charset="0"/>
                <a:cs typeface="Courier New Bold" charset="0"/>
                <a:sym typeface="Courier New Bold" charset="0"/>
              </a:rPr>
              <a:t>;</a:t>
            </a:r>
            <a:r>
              <a:rPr lang="en-US" sz="1600" dirty="0">
                <a:latin typeface="ＭＳ Ｐゴシック" charset="0"/>
                <a:ea typeface="ＭＳ Ｐゴシック" charset="0"/>
                <a:cs typeface="ＭＳ Ｐゴシック" charset="0"/>
                <a:sym typeface="ＭＳ Ｐゴシック" charset="0"/>
              </a:rPr>
              <a:t/>
            </a:r>
            <a:br>
              <a:rPr lang="en-US" sz="1600" dirty="0">
                <a:latin typeface="ＭＳ Ｐゴシック" charset="0"/>
                <a:ea typeface="ＭＳ Ｐゴシック" charset="0"/>
                <a:cs typeface="ＭＳ Ｐゴシック" charset="0"/>
                <a:sym typeface="ＭＳ Ｐゴシック" charset="0"/>
              </a:rPr>
            </a:br>
            <a:r>
              <a:rPr lang="en-US" sz="2000" dirty="0"/>
              <a:t>Groovy</a:t>
            </a:r>
            <a:r>
              <a:rPr lang="en-US" sz="2400" dirty="0"/>
              <a:t>:	</a:t>
            </a:r>
            <a:r>
              <a:rPr lang="en-US" sz="1600" dirty="0">
                <a:latin typeface="Courier New Bold" charset="0"/>
                <a:cs typeface="Courier New Bold" charset="0"/>
                <a:sym typeface="Courier New Bold" charset="0"/>
              </a:rPr>
              <a:t>String[] languages = </a:t>
            </a:r>
            <a:r>
              <a:rPr lang="en-US" sz="1600" dirty="0" smtClean="0">
                <a:latin typeface="Courier New Bold" charset="0"/>
                <a:cs typeface="Courier New Bold" charset="0"/>
                <a:sym typeface="Courier New Bold" charset="0"/>
              </a:rPr>
              <a:t>[</a:t>
            </a:r>
            <a:r>
              <a:rPr lang="sv-SE" sz="1600" dirty="0">
                <a:latin typeface="Arial"/>
                <a:cs typeface="Courier New Bold" charset="0"/>
                <a:sym typeface="Courier New Bold" charset="0"/>
              </a:rPr>
              <a:t>"</a:t>
            </a:r>
            <a:r>
              <a:rPr lang="en-US" sz="1600" dirty="0" smtClean="0">
                <a:latin typeface="Courier New Bold" charset="0"/>
                <a:cs typeface="Courier New Bold" charset="0"/>
                <a:sym typeface="Courier New Bold" charset="0"/>
              </a:rPr>
              <a:t>java</a:t>
            </a:r>
            <a:r>
              <a:rPr lang="sv-SE" sz="1600" dirty="0">
                <a:latin typeface="Arial"/>
                <a:cs typeface="Courier New Bold" charset="0"/>
                <a:sym typeface="Courier New Bold" charset="0"/>
              </a:rPr>
              <a:t>"</a:t>
            </a:r>
            <a:r>
              <a:rPr lang="en-US" sz="1600" dirty="0" smtClean="0">
                <a:latin typeface="Courier New Bold" charset="0"/>
                <a:cs typeface="Courier New Bold" charset="0"/>
                <a:sym typeface="Courier New Bold" charset="0"/>
              </a:rPr>
              <a:t>, </a:t>
            </a:r>
            <a:r>
              <a:rPr lang="sv-SE" sz="1600" dirty="0">
                <a:latin typeface="Arial"/>
                <a:cs typeface="Courier New Bold" charset="0"/>
                <a:sym typeface="Courier New Bold" charset="0"/>
              </a:rPr>
              <a:t>"</a:t>
            </a:r>
            <a:r>
              <a:rPr lang="en-US" sz="1600" dirty="0" smtClean="0">
                <a:latin typeface="Courier New Bold" charset="0"/>
                <a:cs typeface="Courier New Bold" charset="0"/>
                <a:sym typeface="Courier New Bold" charset="0"/>
              </a:rPr>
              <a:t>groovy</a:t>
            </a:r>
            <a:r>
              <a:rPr lang="sv-SE" sz="1600" dirty="0">
                <a:latin typeface="Arial"/>
                <a:cs typeface="Courier New Bold" charset="0"/>
                <a:sym typeface="Courier New Bold" charset="0"/>
              </a:rPr>
              <a:t>"</a:t>
            </a:r>
            <a:r>
              <a:rPr lang="en-US" sz="1600" dirty="0" smtClean="0">
                <a:latin typeface="Courier New Bold" charset="0"/>
                <a:cs typeface="Courier New Bold" charset="0"/>
                <a:sym typeface="Courier New Bold" charset="0"/>
              </a:rPr>
              <a:t>, </a:t>
            </a:r>
            <a:r>
              <a:rPr lang="sv-SE" sz="1600" dirty="0">
                <a:latin typeface="Arial"/>
                <a:cs typeface="Courier New Bold" charset="0"/>
                <a:sym typeface="Courier New Bold" charset="0"/>
              </a:rPr>
              <a:t>"</a:t>
            </a:r>
            <a:r>
              <a:rPr lang="en-US" sz="1600" dirty="0" err="1" smtClean="0">
                <a:latin typeface="Courier New Bold" charset="0"/>
                <a:cs typeface="Courier New Bold" charset="0"/>
                <a:sym typeface="Courier New Bold" charset="0"/>
              </a:rPr>
              <a:t>perl</a:t>
            </a:r>
            <a:r>
              <a:rPr lang="sv-SE" sz="1600" dirty="0">
                <a:latin typeface="Arial"/>
                <a:cs typeface="Courier New Bold" charset="0"/>
                <a:sym typeface="Courier New Bold" charset="0"/>
              </a:rPr>
              <a:t>"</a:t>
            </a:r>
            <a:r>
              <a:rPr lang="en-US" sz="1600" dirty="0" smtClean="0">
                <a:latin typeface="Courier New Bold" charset="0"/>
                <a:cs typeface="Courier New Bold" charset="0"/>
                <a:sym typeface="Courier New Bold" charset="0"/>
              </a:rPr>
              <a:t>]</a:t>
            </a:r>
            <a:endParaRPr lang="en-US" sz="1600" dirty="0">
              <a:latin typeface="Courier New Bold" charset="0"/>
              <a:ea typeface="ヒラギノ角ゴ ProN W6" charset="0"/>
              <a:cs typeface="ヒラギノ角ゴ ProN W6" charset="0"/>
              <a:sym typeface="Courier New Bold" charset="0"/>
            </a:endParaRPr>
          </a:p>
          <a:p>
            <a:r>
              <a:rPr lang="en-US" dirty="0"/>
              <a:t>Equals and identity:</a:t>
            </a:r>
            <a:r>
              <a:rPr lang="en-US" dirty="0">
                <a:latin typeface="ＭＳ Ｐゴシック" charset="0"/>
                <a:ea typeface="ＭＳ Ｐゴシック" charset="0"/>
                <a:cs typeface="ＭＳ Ｐゴシック" charset="0"/>
                <a:sym typeface="ＭＳ Ｐゴシック" charset="0"/>
              </a:rPr>
              <a:t/>
            </a:r>
            <a:br>
              <a:rPr lang="en-US" dirty="0">
                <a:latin typeface="ＭＳ Ｐゴシック" charset="0"/>
                <a:ea typeface="ＭＳ Ｐゴシック" charset="0"/>
                <a:cs typeface="ＭＳ Ｐゴシック" charset="0"/>
                <a:sym typeface="ＭＳ Ｐゴシック" charset="0"/>
              </a:rPr>
            </a:br>
            <a:r>
              <a:rPr lang="en-US" sz="2000" dirty="0"/>
              <a:t>Java</a:t>
            </a:r>
            <a:r>
              <a:rPr lang="en-US" sz="2400" dirty="0"/>
              <a:t>:		 	</a:t>
            </a:r>
            <a:r>
              <a:rPr lang="en-US" dirty="0" err="1">
                <a:latin typeface="Courier New Bold" charset="0"/>
                <a:cs typeface="Courier New Bold" charset="0"/>
                <a:sym typeface="Courier New Bold" charset="0"/>
              </a:rPr>
              <a:t>x.equals</a:t>
            </a:r>
            <a:r>
              <a:rPr lang="en-US" dirty="0">
                <a:latin typeface="Courier New Bold" charset="0"/>
                <a:cs typeface="Courier New Bold" charset="0"/>
                <a:sym typeface="Courier New Bold" charset="0"/>
              </a:rPr>
              <a:t>(y)</a:t>
            </a:r>
            <a:r>
              <a:rPr lang="en-US" sz="2400" dirty="0"/>
              <a:t> 	</a:t>
            </a:r>
            <a:r>
              <a:rPr lang="en-US" sz="2000" dirty="0"/>
              <a:t>Java:</a:t>
            </a:r>
            <a:r>
              <a:rPr lang="en-US" sz="2400" dirty="0"/>
              <a:t>		</a:t>
            </a:r>
            <a:r>
              <a:rPr lang="en-US" dirty="0">
                <a:latin typeface="Courier New Bold" charset="0"/>
                <a:cs typeface="Courier New Bold" charset="0"/>
                <a:sym typeface="Courier New Bold" charset="0"/>
              </a:rPr>
              <a:t>x == y</a:t>
            </a:r>
            <a:r>
              <a:rPr lang="en-US" dirty="0">
                <a:latin typeface="ＭＳ Ｐゴシック" charset="0"/>
                <a:ea typeface="ＭＳ Ｐゴシック" charset="0"/>
                <a:cs typeface="ＭＳ Ｐゴシック" charset="0"/>
                <a:sym typeface="ＭＳ Ｐゴシック" charset="0"/>
              </a:rPr>
              <a:t/>
            </a:r>
            <a:br>
              <a:rPr lang="en-US" dirty="0">
                <a:latin typeface="ＭＳ Ｐゴシック" charset="0"/>
                <a:ea typeface="ＭＳ Ｐゴシック" charset="0"/>
                <a:cs typeface="ＭＳ Ｐゴシック" charset="0"/>
                <a:sym typeface="ＭＳ Ｐゴシック" charset="0"/>
              </a:rPr>
            </a:br>
            <a:r>
              <a:rPr lang="en-US" sz="2000" dirty="0"/>
              <a:t>Groovy</a:t>
            </a:r>
            <a:r>
              <a:rPr lang="en-US" sz="2400" dirty="0"/>
              <a:t>:		</a:t>
            </a:r>
            <a:r>
              <a:rPr lang="en-US" dirty="0">
                <a:latin typeface="Courier New Bold" charset="0"/>
                <a:cs typeface="Courier New Bold" charset="0"/>
                <a:sym typeface="Courier New Bold" charset="0"/>
              </a:rPr>
              <a:t>x == y</a:t>
            </a:r>
            <a:r>
              <a:rPr lang="en-US" sz="2400" dirty="0"/>
              <a:t>			</a:t>
            </a:r>
            <a:r>
              <a:rPr lang="en-US" sz="2000" dirty="0"/>
              <a:t>Groovy</a:t>
            </a:r>
            <a:r>
              <a:rPr lang="en-US" sz="2400" dirty="0"/>
              <a:t> :	 	</a:t>
            </a:r>
            <a:r>
              <a:rPr lang="en-US" dirty="0" err="1">
                <a:latin typeface="Courier New Bold" charset="0"/>
                <a:cs typeface="Courier New Bold" charset="0"/>
                <a:sym typeface="Courier New Bold" charset="0"/>
              </a:rPr>
              <a:t>x.is</a:t>
            </a:r>
            <a:r>
              <a:rPr lang="en-US" dirty="0">
                <a:latin typeface="Courier New Bold" charset="0"/>
                <a:cs typeface="Courier New Bold" charset="0"/>
                <a:sym typeface="Courier New Bold" charset="0"/>
              </a:rPr>
              <a:t>(y)</a:t>
            </a:r>
            <a:r>
              <a:rPr lang="en-US" dirty="0">
                <a:latin typeface="ＭＳ Ｐゴシック" charset="0"/>
                <a:ea typeface="ＭＳ Ｐゴシック" charset="0"/>
                <a:cs typeface="ＭＳ Ｐゴシック" charset="0"/>
                <a:sym typeface="ＭＳ Ｐゴシック" charset="0"/>
              </a:rPr>
              <a:t/>
            </a:r>
            <a:br>
              <a:rPr lang="en-US" dirty="0">
                <a:latin typeface="ＭＳ Ｐゴシック" charset="0"/>
                <a:ea typeface="ＭＳ Ｐゴシック" charset="0"/>
                <a:cs typeface="ＭＳ Ｐゴシック" charset="0"/>
                <a:sym typeface="ＭＳ Ｐゴシック" charset="0"/>
              </a:rPr>
            </a:br>
            <a:r>
              <a:rPr lang="en-US" dirty="0">
                <a:latin typeface="ＭＳ Ｐゴシック" charset="0"/>
                <a:ea typeface="ＭＳ Ｐゴシック" charset="0"/>
                <a:cs typeface="ＭＳ Ｐゴシック" charset="0"/>
                <a:sym typeface="ＭＳ Ｐゴシック" charset="0"/>
              </a:rPr>
              <a:t/>
            </a:r>
            <a:br>
              <a:rPr lang="en-US" dirty="0">
                <a:latin typeface="ＭＳ Ｐゴシック" charset="0"/>
                <a:ea typeface="ＭＳ Ｐゴシック" charset="0"/>
                <a:cs typeface="ＭＳ Ｐゴシック" charset="0"/>
                <a:sym typeface="ＭＳ Ｐゴシック" charset="0"/>
              </a:rPr>
            </a:br>
            <a:endParaRPr lang="en-US" dirty="0">
              <a:latin typeface="ＭＳ Ｐゴシック" charset="0"/>
              <a:ea typeface="ＭＳ Ｐゴシック" charset="0"/>
              <a:cs typeface="ＭＳ Ｐゴシック" charset="0"/>
              <a:sym typeface="ＭＳ Ｐゴシック" charset="0"/>
            </a:endParaRPr>
          </a:p>
        </p:txBody>
      </p:sp>
    </p:spTree>
    <p:extLst>
      <p:ext uri="{BB962C8B-B14F-4D97-AF65-F5344CB8AC3E}">
        <p14:creationId xmlns:p14="http://schemas.microsoft.com/office/powerpoint/2010/main" val="111732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ln/>
        </p:spPr>
        <p:txBody>
          <a:bodyPr rIns="116994"/>
          <a:lstStyle/>
          <a:p>
            <a:pPr marL="40182"/>
            <a:r>
              <a:rPr lang="en-US"/>
              <a:t>Logistics</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99" y="1347267"/>
            <a:ext cx="7733109" cy="40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Tree>
    <p:extLst>
      <p:ext uri="{BB962C8B-B14F-4D97-AF65-F5344CB8AC3E}">
        <p14:creationId xmlns:p14="http://schemas.microsoft.com/office/powerpoint/2010/main" val="3693401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ctrTitle"/>
          </p:nvPr>
        </p:nvSpPr>
        <p:spPr>
          <a:ln/>
        </p:spPr>
        <p:txBody>
          <a:bodyPr rIns="116994"/>
          <a:lstStyle/>
          <a:p>
            <a:pPr marL="40182"/>
            <a:r>
              <a:rPr lang="en-US"/>
              <a:t>Optional embellishments</a:t>
            </a:r>
          </a:p>
        </p:txBody>
      </p:sp>
      <p:sp>
        <p:nvSpPr>
          <p:cNvPr id="12292" name="Rectangle 4"/>
          <p:cNvSpPr>
            <a:spLocks noGrp="1" noChangeArrowheads="1"/>
          </p:cNvSpPr>
          <p:nvPr>
            <p:ph type="body" sz="quarter" idx="13"/>
          </p:nvPr>
        </p:nvSpPr>
        <p:spPr>
          <a:ln/>
        </p:spPr>
        <p:txBody>
          <a:bodyPr rIns="116994"/>
          <a:lstStyle/>
          <a:p>
            <a:r>
              <a:rPr lang="en-US"/>
              <a:t>Parentheses, return statements and semicolons are optional, as long as the result is unambiguous</a:t>
            </a:r>
          </a:p>
        </p:txBody>
      </p:sp>
      <p:sp>
        <p:nvSpPr>
          <p:cNvPr id="12293" name="Rectangle 5"/>
          <p:cNvSpPr>
            <a:spLocks/>
          </p:cNvSpPr>
          <p:nvPr/>
        </p:nvSpPr>
        <p:spPr bwMode="auto">
          <a:xfrm>
            <a:off x="971600" y="2708920"/>
            <a:ext cx="6840760" cy="29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a:solidFill>
                  <a:srgbClr val="7F0055"/>
                </a:solidFill>
                <a:latin typeface="Monaco" charset="0"/>
                <a:cs typeface="Monaco" charset="0"/>
                <a:sym typeface="Monaco" charset="0"/>
              </a:rPr>
              <a:t>public</a:t>
            </a:r>
            <a:r>
              <a:rPr lang="en-US" sz="1600" dirty="0">
                <a:solidFill>
                  <a:schemeClr val="tx1"/>
                </a:solidFill>
                <a:latin typeface="Monaco" charset="0"/>
                <a:cs typeface="Monaco" charset="0"/>
                <a:sym typeface="Monaco" charset="0"/>
              </a:rPr>
              <a:t> </a:t>
            </a:r>
            <a:r>
              <a:rPr lang="en-US" sz="1600" dirty="0">
                <a:solidFill>
                  <a:srgbClr val="7F0055"/>
                </a:solidFill>
                <a:latin typeface="Monaco" charset="0"/>
                <a:cs typeface="Monaco" charset="0"/>
                <a:sym typeface="Monaco" charset="0"/>
              </a:rPr>
              <a:t>class</a:t>
            </a:r>
            <a:r>
              <a:rPr lang="en-US" sz="1600" dirty="0">
                <a:solidFill>
                  <a:schemeClr val="tx1"/>
                </a:solidFill>
                <a:latin typeface="Monaco" charset="0"/>
                <a:cs typeface="Monaco" charset="0"/>
                <a:sym typeface="Monaco" charset="0"/>
              </a:rPr>
              <a:t> </a:t>
            </a:r>
            <a:r>
              <a:rPr lang="en-US" sz="1600" dirty="0" err="1">
                <a:solidFill>
                  <a:schemeClr val="tx1"/>
                </a:solidFill>
                <a:latin typeface="Monaco" charset="0"/>
                <a:cs typeface="Monaco" charset="0"/>
                <a:sym typeface="Monaco" charset="0"/>
              </a:rPr>
              <a:t>HelloWorld</a:t>
            </a:r>
            <a:r>
              <a:rPr lang="en-US" sz="1600" dirty="0">
                <a:solidFill>
                  <a:schemeClr val="tx1"/>
                </a:solidFill>
                <a:latin typeface="Monaco" charset="0"/>
                <a:cs typeface="Monaco" charset="0"/>
                <a:sym typeface="Monaco" charset="0"/>
              </a:rPr>
              <a:t> {</a:t>
            </a: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endParaRPr lang="en-US" sz="1600" dirty="0">
              <a:solidFill>
                <a:schemeClr val="tx1"/>
              </a:solidFill>
              <a:cs typeface="Arial" charset="0"/>
            </a:endParaRP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a:solidFill>
                  <a:schemeClr val="tx1"/>
                </a:solidFill>
                <a:latin typeface="Monaco" charset="0"/>
                <a:cs typeface="Monaco" charset="0"/>
                <a:sym typeface="Monaco" charset="0"/>
              </a:rPr>
              <a:t>    </a:t>
            </a:r>
            <a:r>
              <a:rPr lang="en-US" sz="1600" dirty="0">
                <a:solidFill>
                  <a:srgbClr val="7F0055"/>
                </a:solidFill>
                <a:latin typeface="Monaco" charset="0"/>
                <a:cs typeface="Monaco" charset="0"/>
                <a:sym typeface="Monaco" charset="0"/>
              </a:rPr>
              <a:t>public</a:t>
            </a:r>
            <a:r>
              <a:rPr lang="en-US" sz="1600" dirty="0">
                <a:solidFill>
                  <a:schemeClr val="tx1"/>
                </a:solidFill>
                <a:latin typeface="Monaco" charset="0"/>
                <a:cs typeface="Monaco" charset="0"/>
                <a:sym typeface="Monaco" charset="0"/>
              </a:rPr>
              <a:t> String </a:t>
            </a:r>
            <a:r>
              <a:rPr lang="en-US" sz="1600" dirty="0" err="1">
                <a:solidFill>
                  <a:schemeClr val="tx1"/>
                </a:solidFill>
                <a:latin typeface="Monaco" charset="0"/>
                <a:cs typeface="Monaco" charset="0"/>
                <a:sym typeface="Monaco" charset="0"/>
              </a:rPr>
              <a:t>sayHello</a:t>
            </a:r>
            <a:r>
              <a:rPr lang="en-US" sz="1600" dirty="0">
                <a:solidFill>
                  <a:schemeClr val="tx1"/>
                </a:solidFill>
                <a:latin typeface="Monaco" charset="0"/>
                <a:cs typeface="Monaco" charset="0"/>
                <a:sym typeface="Monaco" charset="0"/>
              </a:rPr>
              <a:t>() {</a:t>
            </a: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a:solidFill>
                  <a:schemeClr val="tx1"/>
                </a:solidFill>
                <a:latin typeface="Monaco" charset="0"/>
                <a:cs typeface="Monaco" charset="0"/>
                <a:sym typeface="Monaco" charset="0"/>
              </a:rPr>
              <a:t>        </a:t>
            </a:r>
            <a:r>
              <a:rPr lang="en-US" sz="1600" dirty="0">
                <a:solidFill>
                  <a:srgbClr val="2A00FF"/>
                </a:solidFill>
                <a:latin typeface="Monaco" charset="0"/>
                <a:cs typeface="Monaco" charset="0"/>
                <a:sym typeface="Monaco" charset="0"/>
              </a:rPr>
              <a:t>"Hello!"</a:t>
            </a: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a:solidFill>
                  <a:schemeClr val="tx1"/>
                </a:solidFill>
                <a:latin typeface="Monaco" charset="0"/>
                <a:cs typeface="Monaco" charset="0"/>
                <a:sym typeface="Monaco" charset="0"/>
              </a:rPr>
              <a:t>    }</a:t>
            </a: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a:solidFill>
                  <a:schemeClr val="tx1"/>
                </a:solidFill>
                <a:latin typeface="Monaco" charset="0"/>
                <a:cs typeface="Monaco" charset="0"/>
                <a:sym typeface="Monaco" charset="0"/>
              </a:rPr>
              <a:t>    </a:t>
            </a: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a:solidFill>
                  <a:schemeClr val="tx1"/>
                </a:solidFill>
                <a:latin typeface="Monaco" charset="0"/>
                <a:cs typeface="Monaco" charset="0"/>
                <a:sym typeface="Monaco" charset="0"/>
              </a:rPr>
              <a:t>    </a:t>
            </a:r>
            <a:r>
              <a:rPr lang="en-US" sz="1600" dirty="0">
                <a:solidFill>
                  <a:srgbClr val="7F0055"/>
                </a:solidFill>
                <a:latin typeface="Monaco" charset="0"/>
                <a:cs typeface="Monaco" charset="0"/>
                <a:sym typeface="Monaco" charset="0"/>
              </a:rPr>
              <a:t>public</a:t>
            </a:r>
            <a:r>
              <a:rPr lang="en-US" sz="1600" dirty="0">
                <a:solidFill>
                  <a:schemeClr val="tx1"/>
                </a:solidFill>
                <a:latin typeface="Monaco" charset="0"/>
                <a:cs typeface="Monaco" charset="0"/>
                <a:sym typeface="Monaco" charset="0"/>
              </a:rPr>
              <a:t> </a:t>
            </a:r>
            <a:r>
              <a:rPr lang="en-US" sz="1600" dirty="0">
                <a:solidFill>
                  <a:srgbClr val="7F0055"/>
                </a:solidFill>
                <a:latin typeface="Monaco" charset="0"/>
                <a:cs typeface="Monaco" charset="0"/>
                <a:sym typeface="Monaco" charset="0"/>
              </a:rPr>
              <a:t>static</a:t>
            </a:r>
            <a:r>
              <a:rPr lang="en-US" sz="1600" dirty="0">
                <a:solidFill>
                  <a:schemeClr val="tx1"/>
                </a:solidFill>
                <a:latin typeface="Monaco" charset="0"/>
                <a:cs typeface="Monaco" charset="0"/>
                <a:sym typeface="Monaco" charset="0"/>
              </a:rPr>
              <a:t> </a:t>
            </a:r>
            <a:r>
              <a:rPr lang="en-US" sz="1600" dirty="0">
                <a:solidFill>
                  <a:srgbClr val="7F0055"/>
                </a:solidFill>
                <a:latin typeface="Monaco" charset="0"/>
                <a:cs typeface="Monaco" charset="0"/>
                <a:sym typeface="Monaco" charset="0"/>
              </a:rPr>
              <a:t>void</a:t>
            </a:r>
            <a:r>
              <a:rPr lang="en-US" sz="1600" dirty="0">
                <a:solidFill>
                  <a:schemeClr val="tx1"/>
                </a:solidFill>
                <a:latin typeface="Monaco" charset="0"/>
                <a:cs typeface="Monaco" charset="0"/>
                <a:sym typeface="Monaco" charset="0"/>
              </a:rPr>
              <a:t> main(String[] </a:t>
            </a:r>
            <a:r>
              <a:rPr lang="en-US" sz="1600" dirty="0" err="1">
                <a:solidFill>
                  <a:schemeClr val="tx1"/>
                </a:solidFill>
                <a:latin typeface="Monaco" charset="0"/>
                <a:cs typeface="Monaco" charset="0"/>
                <a:sym typeface="Monaco" charset="0"/>
              </a:rPr>
              <a:t>args</a:t>
            </a:r>
            <a:r>
              <a:rPr lang="en-US" sz="1600" dirty="0">
                <a:solidFill>
                  <a:schemeClr val="tx1"/>
                </a:solidFill>
                <a:latin typeface="Monaco" charset="0"/>
                <a:cs typeface="Monaco" charset="0"/>
                <a:sym typeface="Monaco" charset="0"/>
              </a:rPr>
              <a:t>) {</a:t>
            </a: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a:solidFill>
                  <a:schemeClr val="tx1"/>
                </a:solidFill>
                <a:latin typeface="Monaco" charset="0"/>
                <a:cs typeface="Monaco" charset="0"/>
                <a:sym typeface="Monaco" charset="0"/>
              </a:rPr>
              <a:t>        </a:t>
            </a:r>
            <a:r>
              <a:rPr lang="en-US" sz="1600" dirty="0" err="1">
                <a:solidFill>
                  <a:schemeClr val="tx1"/>
                </a:solidFill>
                <a:latin typeface="Monaco" charset="0"/>
                <a:cs typeface="Monaco" charset="0"/>
                <a:sym typeface="Monaco" charset="0"/>
              </a:rPr>
              <a:t>HelloWorld</a:t>
            </a:r>
            <a:r>
              <a:rPr lang="en-US" sz="1600" dirty="0">
                <a:solidFill>
                  <a:schemeClr val="tx1"/>
                </a:solidFill>
                <a:latin typeface="Monaco" charset="0"/>
                <a:cs typeface="Monaco" charset="0"/>
                <a:sym typeface="Monaco" charset="0"/>
              </a:rPr>
              <a:t> </a:t>
            </a:r>
            <a:r>
              <a:rPr lang="en-US" sz="1600" dirty="0" err="1">
                <a:solidFill>
                  <a:schemeClr val="tx1"/>
                </a:solidFill>
                <a:latin typeface="Monaco" charset="0"/>
                <a:cs typeface="Monaco" charset="0"/>
                <a:sym typeface="Monaco" charset="0"/>
              </a:rPr>
              <a:t>helloWorld</a:t>
            </a:r>
            <a:r>
              <a:rPr lang="en-US" sz="1600" dirty="0">
                <a:solidFill>
                  <a:schemeClr val="tx1"/>
                </a:solidFill>
                <a:latin typeface="Monaco" charset="0"/>
                <a:cs typeface="Monaco" charset="0"/>
                <a:sym typeface="Monaco" charset="0"/>
              </a:rPr>
              <a:t> = </a:t>
            </a:r>
            <a:r>
              <a:rPr lang="en-US" sz="1600" dirty="0">
                <a:solidFill>
                  <a:srgbClr val="7F0055"/>
                </a:solidFill>
                <a:latin typeface="Monaco" charset="0"/>
                <a:cs typeface="Monaco" charset="0"/>
                <a:sym typeface="Monaco" charset="0"/>
              </a:rPr>
              <a:t>new</a:t>
            </a:r>
            <a:r>
              <a:rPr lang="en-US" sz="1600" dirty="0">
                <a:solidFill>
                  <a:schemeClr val="tx1"/>
                </a:solidFill>
                <a:latin typeface="Monaco" charset="0"/>
                <a:cs typeface="Monaco" charset="0"/>
                <a:sym typeface="Monaco" charset="0"/>
              </a:rPr>
              <a:t> </a:t>
            </a:r>
            <a:r>
              <a:rPr lang="en-US" sz="1600" dirty="0" err="1">
                <a:solidFill>
                  <a:schemeClr val="tx1"/>
                </a:solidFill>
                <a:latin typeface="Monaco" charset="0"/>
                <a:cs typeface="Monaco" charset="0"/>
                <a:sym typeface="Monaco" charset="0"/>
              </a:rPr>
              <a:t>HelloWorld</a:t>
            </a:r>
            <a:r>
              <a:rPr lang="en-US" sz="1600" dirty="0">
                <a:solidFill>
                  <a:schemeClr val="tx1"/>
                </a:solidFill>
                <a:latin typeface="Monaco" charset="0"/>
                <a:cs typeface="Monaco" charset="0"/>
                <a:sym typeface="Monaco" charset="0"/>
              </a:rPr>
              <a:t>()</a:t>
            </a: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smtClean="0">
                <a:solidFill>
                  <a:schemeClr val="tx1"/>
                </a:solidFill>
                <a:latin typeface="Monaco" charset="0"/>
                <a:cs typeface="Monaco" charset="0"/>
                <a:sym typeface="Monaco" charset="0"/>
              </a:rPr>
              <a:t>        </a:t>
            </a:r>
            <a:r>
              <a:rPr lang="en-US" sz="1600" dirty="0" err="1" smtClean="0">
                <a:solidFill>
                  <a:schemeClr val="tx1"/>
                </a:solidFill>
                <a:latin typeface="Monaco" charset="0"/>
                <a:cs typeface="Monaco" charset="0"/>
                <a:sym typeface="Monaco" charset="0"/>
              </a:rPr>
              <a:t>println</a:t>
            </a:r>
            <a:r>
              <a:rPr lang="en-US" sz="1600" dirty="0" smtClean="0">
                <a:solidFill>
                  <a:schemeClr val="tx1"/>
                </a:solidFill>
                <a:latin typeface="Monaco" charset="0"/>
                <a:cs typeface="Monaco" charset="0"/>
                <a:sym typeface="Monaco" charset="0"/>
              </a:rPr>
              <a:t> </a:t>
            </a:r>
            <a:r>
              <a:rPr lang="en-US" sz="1600" dirty="0" err="1">
                <a:solidFill>
                  <a:schemeClr val="tx1"/>
                </a:solidFill>
                <a:latin typeface="Monaco" charset="0"/>
                <a:cs typeface="Monaco" charset="0"/>
                <a:sym typeface="Monaco" charset="0"/>
              </a:rPr>
              <a:t>helloWorld.sayHello</a:t>
            </a:r>
            <a:r>
              <a:rPr lang="en-US" sz="1600" dirty="0">
                <a:solidFill>
                  <a:schemeClr val="tx1"/>
                </a:solidFill>
                <a:latin typeface="Monaco" charset="0"/>
                <a:cs typeface="Monaco" charset="0"/>
                <a:sym typeface="Monaco" charset="0"/>
              </a:rPr>
              <a:t>()</a:t>
            </a: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a:solidFill>
                  <a:schemeClr val="tx1"/>
                </a:solidFill>
                <a:latin typeface="Monaco" charset="0"/>
                <a:cs typeface="Monaco" charset="0"/>
                <a:sym typeface="Monaco" charset="0"/>
              </a:rPr>
              <a:t>    }</a:t>
            </a:r>
          </a:p>
          <a:p>
            <a:pPr marL="339316" indent="-339316">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600" dirty="0">
                <a:solidFill>
                  <a:schemeClr val="tx1"/>
                </a:solidFill>
                <a:latin typeface="Monaco" charset="0"/>
                <a:cs typeface="Monaco" charset="0"/>
                <a:sym typeface="Monaco" charset="0"/>
              </a:rPr>
              <a:t>}</a:t>
            </a:r>
          </a:p>
        </p:txBody>
      </p:sp>
    </p:spTree>
    <p:extLst>
      <p:ext uri="{BB962C8B-B14F-4D97-AF65-F5344CB8AC3E}">
        <p14:creationId xmlns:p14="http://schemas.microsoft.com/office/powerpoint/2010/main" val="207226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ctrTitle"/>
          </p:nvPr>
        </p:nvSpPr>
        <p:spPr>
          <a:ln/>
        </p:spPr>
        <p:txBody>
          <a:bodyPr rIns="116994"/>
          <a:lstStyle/>
          <a:p>
            <a:pPr marL="40182"/>
            <a:r>
              <a:rPr lang="en-US"/>
              <a:t>Optional import statements</a:t>
            </a:r>
          </a:p>
        </p:txBody>
      </p:sp>
      <p:sp>
        <p:nvSpPr>
          <p:cNvPr id="13316" name="Rectangle 4"/>
          <p:cNvSpPr>
            <a:spLocks noGrp="1" noChangeArrowheads="1"/>
          </p:cNvSpPr>
          <p:nvPr>
            <p:ph type="body" sz="quarter" idx="13"/>
          </p:nvPr>
        </p:nvSpPr>
        <p:spPr>
          <a:ln/>
        </p:spPr>
        <p:txBody>
          <a:bodyPr rIns="116994"/>
          <a:lstStyle/>
          <a:p>
            <a:r>
              <a:rPr lang="en-US" dirty="0"/>
              <a:t>Import statements are optional for the following packages:</a:t>
            </a:r>
          </a:p>
          <a:p>
            <a:pPr lvl="1"/>
            <a:r>
              <a:rPr lang="en-US" sz="2000" dirty="0" err="1">
                <a:latin typeface="Courier New Bold" charset="0"/>
                <a:cs typeface="Courier New Bold" charset="0"/>
                <a:sym typeface="Courier New Bold" charset="0"/>
              </a:rPr>
              <a:t>groovy.lang</a:t>
            </a:r>
            <a:r>
              <a:rPr lang="en-US" sz="2000" dirty="0">
                <a:latin typeface="Courier New Bold" charset="0"/>
                <a:cs typeface="Courier New Bold" charset="0"/>
                <a:sym typeface="Courier New Bold" charset="0"/>
              </a:rPr>
              <a:t>.*</a:t>
            </a:r>
            <a:endParaRPr lang="en-US" sz="2000" dirty="0">
              <a:latin typeface="Courier New Bold" charset="0"/>
              <a:ea typeface="ヒラギノ角ゴ ProN W6" charset="0"/>
              <a:cs typeface="ヒラギノ角ゴ ProN W6" charset="0"/>
              <a:sym typeface="Courier New Bold" charset="0"/>
            </a:endParaRPr>
          </a:p>
          <a:p>
            <a:pPr lvl="1"/>
            <a:r>
              <a:rPr lang="en-US" sz="2000" dirty="0" err="1">
                <a:latin typeface="Courier New Bold" charset="0"/>
                <a:cs typeface="Courier New Bold" charset="0"/>
                <a:sym typeface="Courier New Bold" charset="0"/>
              </a:rPr>
              <a:t>groovy.util</a:t>
            </a:r>
            <a:r>
              <a:rPr lang="en-US" sz="2000" dirty="0">
                <a:latin typeface="Courier New Bold" charset="0"/>
                <a:cs typeface="Courier New Bold" charset="0"/>
                <a:sym typeface="Courier New Bold" charset="0"/>
              </a:rPr>
              <a:t>.*</a:t>
            </a:r>
            <a:endParaRPr lang="en-US" sz="2000" dirty="0">
              <a:latin typeface="Courier New Bold" charset="0"/>
              <a:ea typeface="ヒラギノ角ゴ ProN W6" charset="0"/>
              <a:cs typeface="ヒラギノ角ゴ ProN W6" charset="0"/>
              <a:sym typeface="Courier New Bold" charset="0"/>
            </a:endParaRPr>
          </a:p>
          <a:p>
            <a:pPr lvl="1"/>
            <a:r>
              <a:rPr lang="en-US" sz="2000" dirty="0" err="1">
                <a:latin typeface="Courier New Bold" charset="0"/>
                <a:cs typeface="Courier New Bold" charset="0"/>
                <a:sym typeface="Courier New Bold" charset="0"/>
              </a:rPr>
              <a:t>java.lang</a:t>
            </a:r>
            <a:r>
              <a:rPr lang="en-US" sz="2000" dirty="0">
                <a:latin typeface="Courier New Bold" charset="0"/>
                <a:cs typeface="Courier New Bold" charset="0"/>
                <a:sym typeface="Courier New Bold" charset="0"/>
              </a:rPr>
              <a:t>.*</a:t>
            </a:r>
            <a:endParaRPr lang="en-US" sz="2000" dirty="0">
              <a:latin typeface="Courier New Bold" charset="0"/>
              <a:ea typeface="ヒラギノ角ゴ ProN W6" charset="0"/>
              <a:cs typeface="ヒラギノ角ゴ ProN W6" charset="0"/>
              <a:sym typeface="Courier New Bold" charset="0"/>
            </a:endParaRPr>
          </a:p>
          <a:p>
            <a:pPr lvl="1"/>
            <a:r>
              <a:rPr lang="en-US" sz="2000" dirty="0" err="1">
                <a:latin typeface="Courier New Bold" charset="0"/>
                <a:cs typeface="Courier New Bold" charset="0"/>
                <a:sym typeface="Courier New Bold" charset="0"/>
              </a:rPr>
              <a:t>java.util</a:t>
            </a:r>
            <a:r>
              <a:rPr lang="en-US" sz="2000" dirty="0">
                <a:latin typeface="Courier New Bold" charset="0"/>
                <a:cs typeface="Courier New Bold" charset="0"/>
                <a:sym typeface="Courier New Bold" charset="0"/>
              </a:rPr>
              <a:t>.*</a:t>
            </a:r>
            <a:endParaRPr lang="en-US" sz="2000" dirty="0">
              <a:latin typeface="Courier New Bold" charset="0"/>
              <a:ea typeface="ヒラギノ角ゴ ProN W6" charset="0"/>
              <a:cs typeface="ヒラギノ角ゴ ProN W6" charset="0"/>
              <a:sym typeface="Courier New Bold" charset="0"/>
            </a:endParaRPr>
          </a:p>
          <a:p>
            <a:pPr lvl="1"/>
            <a:r>
              <a:rPr lang="en-US" sz="2000" dirty="0" err="1">
                <a:latin typeface="Courier New Bold" charset="0"/>
                <a:cs typeface="Courier New Bold" charset="0"/>
                <a:sym typeface="Courier New Bold" charset="0"/>
              </a:rPr>
              <a:t>java.net</a:t>
            </a:r>
            <a:r>
              <a:rPr lang="en-US" sz="2000" dirty="0">
                <a:latin typeface="Courier New Bold" charset="0"/>
                <a:cs typeface="Courier New Bold" charset="0"/>
                <a:sym typeface="Courier New Bold" charset="0"/>
              </a:rPr>
              <a:t>.*</a:t>
            </a:r>
            <a:endParaRPr lang="en-US" sz="2000" dirty="0">
              <a:latin typeface="Courier New Bold" charset="0"/>
              <a:ea typeface="ヒラギノ角ゴ ProN W6" charset="0"/>
              <a:cs typeface="ヒラギノ角ゴ ProN W6" charset="0"/>
              <a:sym typeface="Courier New Bold" charset="0"/>
            </a:endParaRPr>
          </a:p>
          <a:p>
            <a:pPr lvl="1"/>
            <a:r>
              <a:rPr lang="en-US" sz="2000" dirty="0" err="1">
                <a:latin typeface="Courier New Bold" charset="0"/>
                <a:cs typeface="Courier New Bold" charset="0"/>
                <a:sym typeface="Courier New Bold" charset="0"/>
              </a:rPr>
              <a:t>java.io</a:t>
            </a:r>
            <a:r>
              <a:rPr lang="en-US" sz="2000" dirty="0">
                <a:latin typeface="Courier New Bold" charset="0"/>
                <a:cs typeface="Courier New Bold" charset="0"/>
                <a:sym typeface="Courier New Bold" charset="0"/>
              </a:rPr>
              <a:t>.*</a:t>
            </a:r>
            <a:endParaRPr lang="en-US" sz="2000" dirty="0">
              <a:latin typeface="Courier New Bold" charset="0"/>
              <a:ea typeface="ヒラギノ角ゴ ProN W6" charset="0"/>
              <a:cs typeface="ヒラギノ角ゴ ProN W6" charset="0"/>
              <a:sym typeface="Courier New Bold" charset="0"/>
            </a:endParaRPr>
          </a:p>
          <a:p>
            <a:pPr lvl="1"/>
            <a:r>
              <a:rPr lang="en-US" sz="2000" dirty="0" err="1">
                <a:latin typeface="Courier New Bold" charset="0"/>
                <a:cs typeface="Courier New Bold" charset="0"/>
                <a:sym typeface="Courier New Bold" charset="0"/>
              </a:rPr>
              <a:t>java.math.BigDecimal</a:t>
            </a:r>
            <a:r>
              <a:rPr lang="en-US" sz="2000" dirty="0">
                <a:latin typeface="Courier New Bold" charset="0"/>
                <a:cs typeface="Courier New Bold" charset="0"/>
                <a:sym typeface="Courier New Bold" charset="0"/>
              </a:rPr>
              <a:t>, </a:t>
            </a:r>
            <a:r>
              <a:rPr lang="en-US" sz="2000" dirty="0" err="1">
                <a:latin typeface="Courier New Bold" charset="0"/>
                <a:cs typeface="Courier New Bold" charset="0"/>
                <a:sym typeface="Courier New Bold" charset="0"/>
              </a:rPr>
              <a:t>java.math.BigInteger</a:t>
            </a:r>
            <a:endParaRPr lang="en-US" sz="2000" dirty="0">
              <a:latin typeface="Courier New Bold" charset="0"/>
              <a:ea typeface="ヒラギノ角ゴ ProN W6" charset="0"/>
              <a:cs typeface="ヒラギノ角ゴ ProN W6" charset="0"/>
              <a:sym typeface="Courier New Bold" charset="0"/>
            </a:endParaRPr>
          </a:p>
        </p:txBody>
      </p:sp>
    </p:spTree>
    <p:extLst>
      <p:ext uri="{BB962C8B-B14F-4D97-AF65-F5344CB8AC3E}">
        <p14:creationId xmlns:p14="http://schemas.microsoft.com/office/powerpoint/2010/main" val="281733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ctrTitle"/>
          </p:nvPr>
        </p:nvSpPr>
        <p:spPr>
          <a:ln/>
        </p:spPr>
        <p:txBody>
          <a:bodyPr rIns="39199" anchor="ctr"/>
          <a:lstStyle/>
          <a:p>
            <a:pPr marL="39066">
              <a:tabLst>
                <a:tab pos="35717" algn="l"/>
                <a:tab pos="955443" algn="l"/>
                <a:tab pos="1866238" algn="l"/>
                <a:tab pos="2777034" algn="l"/>
                <a:tab pos="3696759" algn="l"/>
                <a:tab pos="4607555" algn="l"/>
                <a:tab pos="5527280" algn="l"/>
                <a:tab pos="6438076" algn="l"/>
                <a:tab pos="7348872" algn="l"/>
                <a:tab pos="8268597" algn="l"/>
                <a:tab pos="9179392" algn="l"/>
                <a:tab pos="10099117" algn="l"/>
                <a:tab pos="10375928" algn="l"/>
              </a:tabLst>
            </a:pPr>
            <a:r>
              <a:rPr lang="en-US" dirty="0"/>
              <a:t>Groovy Beans: Properties</a:t>
            </a:r>
          </a:p>
        </p:txBody>
      </p:sp>
      <p:sp>
        <p:nvSpPr>
          <p:cNvPr id="15364" name="Rectangle 4"/>
          <p:cNvSpPr>
            <a:spLocks noGrp="1" noChangeArrowheads="1"/>
          </p:cNvSpPr>
          <p:nvPr>
            <p:ph type="body" sz="quarter" idx="13"/>
          </p:nvPr>
        </p:nvSpPr>
        <p:spPr>
          <a:ln/>
        </p:spPr>
        <p:txBody>
          <a:bodyPr lIns="0" tIns="0" rIns="0" bIns="0"/>
          <a:lstStyle/>
          <a:p>
            <a:pPr marL="241093">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2400" dirty="0"/>
              <a:t>In Groovy, a JavaBean have true properties</a:t>
            </a:r>
          </a:p>
          <a:p>
            <a:pPr marL="522368" lvl="1">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2000" dirty="0"/>
              <a:t>Syntax support for property access</a:t>
            </a:r>
          </a:p>
          <a:p>
            <a:pPr marL="522368" lvl="1">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2000" dirty="0"/>
              <a:t>Corresponding getter and setter method generated automatically </a:t>
            </a:r>
            <a:endParaRPr lang="en-US" dirty="0"/>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endParaRPr lang="en-US" dirty="0"/>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smtClean="0">
                <a:solidFill>
                  <a:srgbClr val="7F0055"/>
                </a:solidFill>
                <a:latin typeface="Monaco" charset="0"/>
                <a:cs typeface="Monaco" charset="0"/>
                <a:sym typeface="Monaco" charset="0"/>
              </a:rPr>
              <a:t>public</a:t>
            </a:r>
            <a:r>
              <a:rPr lang="en-US" sz="1300" dirty="0" smtClean="0">
                <a:latin typeface="Monaco" charset="0"/>
                <a:cs typeface="Monaco" charset="0"/>
                <a:sym typeface="Monaco" charset="0"/>
              </a:rPr>
              <a:t> </a:t>
            </a:r>
            <a:r>
              <a:rPr lang="en-US" sz="1300" dirty="0">
                <a:solidFill>
                  <a:srgbClr val="7F0055"/>
                </a:solidFill>
                <a:latin typeface="Monaco" charset="0"/>
                <a:cs typeface="Monaco" charset="0"/>
                <a:sym typeface="Monaco" charset="0"/>
              </a:rPr>
              <a:t>class</a:t>
            </a: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 {</a:t>
            </a: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String </a:t>
            </a:r>
            <a:r>
              <a:rPr lang="en-US" sz="1300" dirty="0">
                <a:solidFill>
                  <a:srgbClr val="0000C0"/>
                </a:solidFill>
                <a:latin typeface="Monaco" charset="0"/>
                <a:cs typeface="Monaco" charset="0"/>
                <a:sym typeface="Monaco" charset="0"/>
              </a:rPr>
              <a:t>name</a:t>
            </a:r>
            <a:endParaRPr lang="en-US" sz="1300" dirty="0">
              <a:solidFill>
                <a:srgbClr val="0000C0"/>
              </a:solidFill>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String </a:t>
            </a:r>
            <a:r>
              <a:rPr lang="en-US" sz="1300" dirty="0" err="1">
                <a:latin typeface="Monaco" charset="0"/>
                <a:cs typeface="Monaco" charset="0"/>
                <a:sym typeface="Monaco" charset="0"/>
              </a:rPr>
              <a:t>sayHello</a:t>
            </a:r>
            <a:r>
              <a:rPr lang="en-US" sz="1300" dirty="0">
                <a:latin typeface="Monaco" charset="0"/>
                <a:cs typeface="Monaco" charset="0"/>
                <a:sym typeface="Monaco" charset="0"/>
              </a:rPr>
              <a:t>() {</a:t>
            </a: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return</a:t>
            </a:r>
            <a:r>
              <a:rPr lang="en-US" sz="1300" dirty="0">
                <a:latin typeface="Monaco" charset="0"/>
                <a:cs typeface="Monaco" charset="0"/>
                <a:sym typeface="Monaco" charset="0"/>
              </a:rPr>
              <a:t> </a:t>
            </a:r>
            <a:r>
              <a:rPr lang="en-US" sz="1300" dirty="0">
                <a:solidFill>
                  <a:srgbClr val="2A00FF"/>
                </a:solidFill>
                <a:latin typeface="Monaco" charset="0"/>
                <a:cs typeface="Monaco" charset="0"/>
                <a:sym typeface="Monaco" charset="0"/>
              </a:rPr>
              <a:t>"Hello, "</a:t>
            </a:r>
            <a:r>
              <a:rPr lang="en-US" sz="1300" dirty="0">
                <a:latin typeface="Monaco" charset="0"/>
                <a:cs typeface="Monaco" charset="0"/>
                <a:sym typeface="Monaco" charset="0"/>
              </a:rPr>
              <a:t> + name + </a:t>
            </a:r>
            <a:r>
              <a:rPr lang="en-US" sz="1300" dirty="0">
                <a:solidFill>
                  <a:srgbClr val="2A00FF"/>
                </a:solidFill>
                <a:latin typeface="Monaco" charset="0"/>
                <a:cs typeface="Monaco" charset="0"/>
                <a:sym typeface="Monaco" charset="0"/>
              </a:rPr>
              <a:t>"!"</a:t>
            </a:r>
            <a:endParaRPr lang="en-US" sz="1300" dirty="0">
              <a:solidFill>
                <a:srgbClr val="2A00FF"/>
              </a:solidFill>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public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static</a:t>
            </a:r>
            <a:r>
              <a:rPr lang="en-US" sz="1300" dirty="0">
                <a:latin typeface="Monaco" charset="0"/>
                <a:cs typeface="Monaco" charset="0"/>
                <a:sym typeface="Monaco" charset="0"/>
              </a:rPr>
              <a:t> </a:t>
            </a:r>
            <a:r>
              <a:rPr lang="en-US" sz="1300" dirty="0">
                <a:solidFill>
                  <a:srgbClr val="7F0055"/>
                </a:solidFill>
                <a:latin typeface="Monaco" charset="0"/>
                <a:cs typeface="Monaco" charset="0"/>
                <a:sym typeface="Monaco" charset="0"/>
              </a:rPr>
              <a:t>void</a:t>
            </a:r>
            <a:r>
              <a:rPr lang="en-US" sz="1300" dirty="0">
                <a:latin typeface="Monaco" charset="0"/>
                <a:cs typeface="Monaco" charset="0"/>
                <a:sym typeface="Monaco" charset="0"/>
              </a:rPr>
              <a:t> main(String[] </a:t>
            </a:r>
            <a:r>
              <a:rPr lang="en-US" sz="1300" dirty="0" err="1">
                <a:latin typeface="Monaco" charset="0"/>
                <a:cs typeface="Monaco" charset="0"/>
                <a:sym typeface="Monaco" charset="0"/>
              </a:rPr>
              <a:t>args</a:t>
            </a:r>
            <a:r>
              <a:rPr lang="en-US" sz="1300" dirty="0">
                <a:latin typeface="Monaco" charset="0"/>
                <a:cs typeface="Monaco" charset="0"/>
                <a:sym typeface="Monaco" charset="0"/>
              </a:rPr>
              <a:t>) {</a:t>
            </a: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 = </a:t>
            </a:r>
            <a:r>
              <a:rPr lang="en-US" sz="1300" dirty="0">
                <a:solidFill>
                  <a:srgbClr val="7F0055"/>
                </a:solidFill>
                <a:latin typeface="Monaco" charset="0"/>
                <a:cs typeface="Monaco" charset="0"/>
                <a:sym typeface="Monaco" charset="0"/>
              </a:rPr>
              <a:t>new</a:t>
            </a:r>
            <a:r>
              <a:rPr lang="en-US" sz="1300" dirty="0">
                <a:latin typeface="Monaco" charset="0"/>
                <a:cs typeface="Monaco" charset="0"/>
                <a:sym typeface="Monaco" charset="0"/>
              </a:rPr>
              <a:t> </a:t>
            </a:r>
            <a:r>
              <a:rPr lang="en-US" sz="1300" dirty="0" err="1">
                <a:latin typeface="Monaco" charset="0"/>
                <a:cs typeface="Monaco" charset="0"/>
                <a:sym typeface="Monaco" charset="0"/>
              </a:rPr>
              <a:t>HelloWorld</a:t>
            </a:r>
            <a:r>
              <a:rPr lang="en-US" sz="1300" dirty="0">
                <a:latin typeface="Monaco" charset="0"/>
                <a:cs typeface="Monaco" charset="0"/>
                <a:sym typeface="Monaco" charset="0"/>
              </a:rPr>
              <a:t>()</a:t>
            </a: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400" dirty="0">
                <a:solidFill>
                  <a:srgbClr val="4D9072"/>
                </a:solidFill>
                <a:latin typeface="Monaco"/>
                <a:ea typeface="Monaco"/>
                <a:cs typeface="Monaco"/>
              </a:rPr>
              <a:t>// </a:t>
            </a:r>
            <a:r>
              <a:rPr lang="en-US" sz="1400" dirty="0" err="1">
                <a:solidFill>
                  <a:srgbClr val="4D9072"/>
                </a:solidFill>
                <a:latin typeface="Monaco"/>
                <a:ea typeface="Monaco"/>
                <a:cs typeface="Monaco"/>
              </a:rPr>
              <a:t>helloWorld.setName</a:t>
            </a:r>
            <a:r>
              <a:rPr lang="en-US" sz="1400" dirty="0">
                <a:solidFill>
                  <a:srgbClr val="4D9072"/>
                </a:solidFill>
                <a:latin typeface="Monaco"/>
                <a:ea typeface="Monaco"/>
                <a:cs typeface="Monaco"/>
              </a:rPr>
              <a:t>("</a:t>
            </a:r>
            <a:r>
              <a:rPr lang="en-US" sz="1400" u="sng" dirty="0">
                <a:solidFill>
                  <a:srgbClr val="4D9072"/>
                </a:solidFill>
                <a:latin typeface="Monaco"/>
                <a:ea typeface="Monaco"/>
                <a:cs typeface="Monaco"/>
              </a:rPr>
              <a:t>Groovy</a:t>
            </a:r>
            <a:r>
              <a:rPr lang="en-US" sz="1400" dirty="0">
                <a:solidFill>
                  <a:srgbClr val="4D9072"/>
                </a:solidFill>
                <a:latin typeface="Monaco"/>
                <a:ea typeface="Monaco"/>
                <a:cs typeface="Monaco"/>
              </a:rPr>
              <a:t>"</a:t>
            </a:r>
            <a:r>
              <a:rPr lang="en-US" sz="1400" dirty="0" smtClean="0">
                <a:solidFill>
                  <a:srgbClr val="4D9072"/>
                </a:solidFill>
                <a:latin typeface="Monaco"/>
                <a:ea typeface="Monaco"/>
                <a:cs typeface="Monaco"/>
              </a:rPr>
              <a:t>)</a:t>
            </a: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smtClean="0">
                <a:latin typeface="Monaco" charset="0"/>
                <a:cs typeface="Monaco" charset="0"/>
                <a:sym typeface="Monaco" charset="0"/>
              </a:rPr>
              <a:t>        </a:t>
            </a:r>
            <a:r>
              <a:rPr lang="en-US" sz="1300" dirty="0" err="1">
                <a:latin typeface="Monaco" charset="0"/>
                <a:cs typeface="Monaco" charset="0"/>
                <a:sym typeface="Monaco" charset="0"/>
              </a:rPr>
              <a:t>helloWorld.name</a:t>
            </a:r>
            <a:r>
              <a:rPr lang="en-US" sz="1300" dirty="0">
                <a:latin typeface="Monaco" charset="0"/>
                <a:cs typeface="Monaco" charset="0"/>
                <a:sym typeface="Monaco" charset="0"/>
              </a:rPr>
              <a:t> = </a:t>
            </a:r>
            <a:r>
              <a:rPr lang="en-US" sz="1300" dirty="0">
                <a:solidFill>
                  <a:srgbClr val="2A00FF"/>
                </a:solidFill>
                <a:latin typeface="Monaco" charset="0"/>
                <a:cs typeface="Monaco" charset="0"/>
                <a:sym typeface="Monaco" charset="0"/>
              </a:rPr>
              <a:t>"Groovy"</a:t>
            </a:r>
            <a:endParaRPr lang="en-US" sz="1300" dirty="0">
              <a:solidFill>
                <a:srgbClr val="2A00FF"/>
              </a:solidFill>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r>
              <a:rPr lang="en-US" sz="1300" dirty="0" err="1" smtClean="0">
                <a:latin typeface="Monaco" charset="0"/>
                <a:cs typeface="Monaco" charset="0"/>
                <a:sym typeface="Monaco" charset="0"/>
              </a:rPr>
              <a:t>println</a:t>
            </a:r>
            <a:r>
              <a:rPr lang="en-US" sz="1300" dirty="0">
                <a:latin typeface="Monaco" charset="0"/>
                <a:cs typeface="Monaco" charset="0"/>
                <a:sym typeface="Monaco" charset="0"/>
              </a:rPr>
              <a:t>(</a:t>
            </a:r>
            <a:r>
              <a:rPr lang="en-US" sz="1300" dirty="0" err="1">
                <a:latin typeface="Monaco" charset="0"/>
                <a:cs typeface="Monaco" charset="0"/>
                <a:sym typeface="Monaco" charset="0"/>
              </a:rPr>
              <a:t>helloWorld.sayHello</a:t>
            </a:r>
            <a:r>
              <a:rPr lang="en-US" sz="1300" dirty="0">
                <a:latin typeface="Monaco" charset="0"/>
                <a:cs typeface="Monaco" charset="0"/>
                <a:sym typeface="Monaco" charset="0"/>
              </a:rPr>
              <a:t>());</a:t>
            </a: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    }</a:t>
            </a:r>
            <a:endParaRPr lang="en-US" sz="1300" dirty="0">
              <a:latin typeface="Monaco" charset="0"/>
              <a:sym typeface="Monaco" charset="0"/>
            </a:endParaRPr>
          </a:p>
          <a:p>
            <a:pPr marL="241093">
              <a:spcBef>
                <a:spcPct val="0"/>
              </a:spcBef>
              <a:buNone/>
              <a:tabLst>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 pos="7884634" algn="l"/>
                <a:tab pos="8804359" algn="l"/>
                <a:tab pos="9715155" algn="l"/>
                <a:tab pos="9875883" algn="l"/>
                <a:tab pos="571480" algn="l"/>
                <a:tab pos="1482275" algn="l"/>
                <a:tab pos="2402001" algn="l"/>
                <a:tab pos="3312796" algn="l"/>
                <a:tab pos="4232521" algn="l"/>
                <a:tab pos="5143317" algn="l"/>
                <a:tab pos="6054113" algn="l"/>
                <a:tab pos="6973838" algn="l"/>
              </a:tabLst>
            </a:pPr>
            <a:r>
              <a:rPr lang="en-US" sz="1300" dirty="0">
                <a:latin typeface="Monaco" charset="0"/>
                <a:cs typeface="Monaco" charset="0"/>
                <a:sym typeface="Monaco" charset="0"/>
              </a:rPr>
              <a:t>}</a:t>
            </a:r>
            <a:endParaRPr lang="en-US" sz="1300" dirty="0">
              <a:latin typeface="Monaco" charset="0"/>
              <a:sym typeface="Monaco" charset="0"/>
            </a:endParaRPr>
          </a:p>
        </p:txBody>
      </p:sp>
    </p:spTree>
    <p:extLst>
      <p:ext uri="{BB962C8B-B14F-4D97-AF65-F5344CB8AC3E}">
        <p14:creationId xmlns:p14="http://schemas.microsoft.com/office/powerpoint/2010/main" val="25140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ctrTitle"/>
          </p:nvPr>
        </p:nvSpPr>
        <p:spPr>
          <a:ln/>
        </p:spPr>
        <p:txBody>
          <a:bodyPr rIns="116994"/>
          <a:lstStyle/>
          <a:p>
            <a:pPr marL="40182"/>
            <a:r>
              <a:rPr lang="en-US" dirty="0"/>
              <a:t>Groovy Beans: </a:t>
            </a:r>
            <a:r>
              <a:rPr lang="en-US" dirty="0" smtClean="0"/>
              <a:t>Named Parameters</a:t>
            </a:r>
            <a:endParaRPr lang="en-US" dirty="0"/>
          </a:p>
        </p:txBody>
      </p:sp>
      <p:sp>
        <p:nvSpPr>
          <p:cNvPr id="29700" name="Rectangle 4"/>
          <p:cNvSpPr>
            <a:spLocks noGrp="1" noChangeArrowheads="1"/>
          </p:cNvSpPr>
          <p:nvPr>
            <p:ph type="body" sz="quarter" idx="13"/>
          </p:nvPr>
        </p:nvSpPr>
        <p:spPr>
          <a:ln/>
        </p:spPr>
        <p:txBody>
          <a:bodyPr rIns="116994"/>
          <a:lstStyle/>
          <a:p>
            <a:pPr>
              <a:lnSpc>
                <a:spcPct val="90000"/>
              </a:lnSpc>
            </a:pPr>
            <a:r>
              <a:rPr lang="en-US" dirty="0"/>
              <a:t>Named parameters </a:t>
            </a:r>
            <a:r>
              <a:rPr lang="en-US" dirty="0" smtClean="0"/>
              <a:t>for constructors, which sets the corresponding JavaBeans properties</a:t>
            </a:r>
          </a:p>
          <a:p>
            <a:pPr>
              <a:lnSpc>
                <a:spcPct val="90000"/>
              </a:lnSpc>
            </a:pPr>
            <a:endParaRPr lang="en-US" dirty="0"/>
          </a:p>
          <a:p>
            <a:pPr>
              <a:lnSpc>
                <a:spcPct val="90000"/>
              </a:lnSpc>
              <a:buNone/>
            </a:pPr>
            <a:r>
              <a:rPr lang="en-US" sz="1600" dirty="0">
                <a:solidFill>
                  <a:srgbClr val="000000"/>
                </a:solidFill>
                <a:latin typeface="Monaco"/>
                <a:ea typeface="Monaco"/>
                <a:cs typeface="Monaco"/>
              </a:rPr>
              <a:t>Visit v = </a:t>
            </a:r>
            <a:r>
              <a:rPr lang="en-US" sz="1600" dirty="0">
                <a:solidFill>
                  <a:srgbClr val="A9438B"/>
                </a:solidFill>
                <a:latin typeface="Monaco"/>
                <a:ea typeface="Monaco"/>
                <a:cs typeface="Monaco"/>
              </a:rPr>
              <a:t>new</a:t>
            </a:r>
            <a:r>
              <a:rPr lang="en-US" sz="1600" dirty="0">
                <a:solidFill>
                  <a:srgbClr val="000000"/>
                </a:solidFill>
                <a:latin typeface="Monaco"/>
                <a:ea typeface="Monaco"/>
                <a:cs typeface="Monaco"/>
              </a:rPr>
              <a:t> Visit(</a:t>
            </a:r>
            <a:r>
              <a:rPr lang="en-US" sz="1600" dirty="0" err="1">
                <a:solidFill>
                  <a:srgbClr val="0226CC"/>
                </a:solidFill>
                <a:latin typeface="Monaco"/>
                <a:ea typeface="Monaco"/>
                <a:cs typeface="Monaco"/>
              </a:rPr>
              <a:t>description</a:t>
            </a:r>
            <a:r>
              <a:rPr lang="en-US" sz="1600" dirty="0" err="1">
                <a:solidFill>
                  <a:srgbClr val="000000"/>
                </a:solidFill>
                <a:latin typeface="Monaco"/>
                <a:ea typeface="Monaco"/>
                <a:cs typeface="Monaco"/>
              </a:rPr>
              <a:t>:</a:t>
            </a:r>
            <a:r>
              <a:rPr lang="en-US" sz="1600" dirty="0" err="1">
                <a:solidFill>
                  <a:srgbClr val="FF39D6"/>
                </a:solidFill>
                <a:latin typeface="Monaco"/>
                <a:ea typeface="Monaco"/>
                <a:cs typeface="Monaco"/>
              </a:rPr>
              <a:t>'Broken</a:t>
            </a:r>
            <a:r>
              <a:rPr lang="en-US" sz="1600" dirty="0">
                <a:solidFill>
                  <a:srgbClr val="FF39D6"/>
                </a:solidFill>
                <a:latin typeface="Monaco"/>
                <a:ea typeface="Monaco"/>
                <a:cs typeface="Monaco"/>
              </a:rPr>
              <a:t> tail'</a:t>
            </a:r>
            <a:r>
              <a:rPr lang="en-US" sz="1600" dirty="0">
                <a:solidFill>
                  <a:srgbClr val="000000"/>
                </a:solidFill>
                <a:latin typeface="Monaco"/>
                <a:ea typeface="Monaco"/>
                <a:cs typeface="Monaco"/>
              </a:rPr>
              <a:t>, </a:t>
            </a:r>
            <a:r>
              <a:rPr lang="en-US" sz="1600" dirty="0">
                <a:solidFill>
                  <a:srgbClr val="0226CC"/>
                </a:solidFill>
                <a:latin typeface="Monaco"/>
                <a:ea typeface="Monaco"/>
                <a:cs typeface="Monaco"/>
              </a:rPr>
              <a:t>price</a:t>
            </a:r>
            <a:r>
              <a:rPr lang="en-US" sz="1600" dirty="0">
                <a:solidFill>
                  <a:srgbClr val="000000"/>
                </a:solidFill>
                <a:latin typeface="Monaco"/>
                <a:ea typeface="Monaco"/>
                <a:cs typeface="Monaco"/>
              </a:rPr>
              <a:t>: </a:t>
            </a:r>
            <a:r>
              <a:rPr lang="en-US" sz="1600" dirty="0">
                <a:solidFill>
                  <a:srgbClr val="D94700"/>
                </a:solidFill>
                <a:latin typeface="Monaco"/>
                <a:ea typeface="Monaco"/>
                <a:cs typeface="Monaco"/>
              </a:rPr>
              <a:t>480.00</a:t>
            </a:r>
            <a:r>
              <a:rPr lang="en-US" sz="1600" dirty="0">
                <a:solidFill>
                  <a:srgbClr val="000000"/>
                </a:solidFill>
                <a:latin typeface="Monaco"/>
                <a:ea typeface="Monaco"/>
                <a:cs typeface="Monaco"/>
              </a:rPr>
              <a:t>)</a:t>
            </a:r>
            <a:endParaRPr lang="en-US" sz="1500" dirty="0">
              <a:latin typeface="Monaco" charset="0"/>
              <a:cs typeface="Monaco" charset="0"/>
              <a:sym typeface="Monaco" charset="0"/>
            </a:endParaRPr>
          </a:p>
          <a:p>
            <a:pPr>
              <a:lnSpc>
                <a:spcPct val="90000"/>
              </a:lnSpc>
              <a:buFont typeface="Arial" charset="0"/>
              <a:buNone/>
            </a:pPr>
            <a:endParaRPr lang="en-US" sz="1500" dirty="0" smtClean="0">
              <a:latin typeface="Monaco" charset="0"/>
              <a:sym typeface="Monaco" charset="0"/>
            </a:endParaRPr>
          </a:p>
          <a:p>
            <a:pPr marL="0" indent="0">
              <a:lnSpc>
                <a:spcPct val="90000"/>
              </a:lnSpc>
              <a:buNone/>
            </a:pPr>
            <a:r>
              <a:rPr lang="en-US" dirty="0"/>
              <a:t>i</a:t>
            </a:r>
            <a:r>
              <a:rPr lang="en-US" dirty="0" smtClean="0"/>
              <a:t>nstead of</a:t>
            </a:r>
            <a:endParaRPr lang="en-US" dirty="0"/>
          </a:p>
          <a:p>
            <a:pPr>
              <a:lnSpc>
                <a:spcPct val="90000"/>
              </a:lnSpc>
            </a:pPr>
            <a:endParaRPr lang="en-US" dirty="0"/>
          </a:p>
          <a:p>
            <a:pPr marL="0" indent="0">
              <a:buNone/>
            </a:pPr>
            <a:r>
              <a:rPr lang="en-US" sz="1600" dirty="0">
                <a:solidFill>
                  <a:srgbClr val="000000"/>
                </a:solidFill>
                <a:latin typeface="Monaco"/>
                <a:ea typeface="Monaco"/>
                <a:cs typeface="Monaco"/>
              </a:rPr>
              <a:t>Visit v = </a:t>
            </a:r>
            <a:r>
              <a:rPr lang="en-US" sz="1600" dirty="0">
                <a:solidFill>
                  <a:srgbClr val="A9438B"/>
                </a:solidFill>
                <a:latin typeface="Monaco"/>
                <a:ea typeface="Monaco"/>
                <a:cs typeface="Monaco"/>
              </a:rPr>
              <a:t>new</a:t>
            </a:r>
            <a:r>
              <a:rPr lang="en-US" sz="1600" dirty="0">
                <a:solidFill>
                  <a:srgbClr val="000000"/>
                </a:solidFill>
                <a:latin typeface="Monaco"/>
                <a:ea typeface="Monaco"/>
                <a:cs typeface="Monaco"/>
              </a:rPr>
              <a:t> Visit()</a:t>
            </a:r>
          </a:p>
          <a:p>
            <a:pPr marL="0" indent="0">
              <a:buNone/>
            </a:pPr>
            <a:r>
              <a:rPr lang="en-US" sz="1600" dirty="0" err="1">
                <a:solidFill>
                  <a:srgbClr val="000000"/>
                </a:solidFill>
                <a:latin typeface="Monaco"/>
                <a:ea typeface="Monaco"/>
                <a:cs typeface="Monaco"/>
              </a:rPr>
              <a:t>v.</a:t>
            </a:r>
            <a:r>
              <a:rPr lang="en-US" sz="1600" dirty="0" err="1">
                <a:solidFill>
                  <a:srgbClr val="0226CC"/>
                </a:solidFill>
                <a:latin typeface="Monaco"/>
                <a:ea typeface="Monaco"/>
                <a:cs typeface="Monaco"/>
              </a:rPr>
              <a:t>description</a:t>
            </a:r>
            <a:r>
              <a:rPr lang="en-US" sz="1600" dirty="0">
                <a:solidFill>
                  <a:srgbClr val="000000"/>
                </a:solidFill>
                <a:latin typeface="Monaco"/>
                <a:ea typeface="Monaco"/>
                <a:cs typeface="Monaco"/>
              </a:rPr>
              <a:t> = </a:t>
            </a:r>
            <a:r>
              <a:rPr lang="en-US" sz="1600" dirty="0">
                <a:solidFill>
                  <a:srgbClr val="FF39D6"/>
                </a:solidFill>
                <a:latin typeface="Monaco"/>
                <a:ea typeface="Monaco"/>
                <a:cs typeface="Monaco"/>
              </a:rPr>
              <a:t>'Broken tail'</a:t>
            </a:r>
            <a:endParaRPr lang="en-US" sz="1600" dirty="0">
              <a:solidFill>
                <a:srgbClr val="000000"/>
              </a:solidFill>
              <a:latin typeface="Monaco"/>
              <a:ea typeface="Monaco"/>
              <a:cs typeface="Monaco"/>
            </a:endParaRPr>
          </a:p>
          <a:p>
            <a:pPr marL="0" indent="0">
              <a:buNone/>
            </a:pPr>
            <a:r>
              <a:rPr lang="en-US" sz="1600" dirty="0" err="1">
                <a:solidFill>
                  <a:srgbClr val="000000"/>
                </a:solidFill>
                <a:latin typeface="Monaco"/>
                <a:ea typeface="Monaco"/>
                <a:cs typeface="Monaco"/>
              </a:rPr>
              <a:t>v.</a:t>
            </a:r>
            <a:r>
              <a:rPr lang="en-US" sz="1600" dirty="0" err="1">
                <a:solidFill>
                  <a:srgbClr val="0226CC"/>
                </a:solidFill>
                <a:latin typeface="Monaco"/>
                <a:ea typeface="Monaco"/>
                <a:cs typeface="Monaco"/>
              </a:rPr>
              <a:t>price</a:t>
            </a:r>
            <a:r>
              <a:rPr lang="en-US" sz="1600" dirty="0">
                <a:solidFill>
                  <a:srgbClr val="000000"/>
                </a:solidFill>
                <a:latin typeface="Monaco"/>
                <a:ea typeface="Monaco"/>
                <a:cs typeface="Monaco"/>
              </a:rPr>
              <a:t> = </a:t>
            </a:r>
            <a:r>
              <a:rPr lang="en-US" sz="1600" dirty="0">
                <a:solidFill>
                  <a:srgbClr val="D94700"/>
                </a:solidFill>
                <a:latin typeface="Monaco"/>
                <a:ea typeface="Monaco"/>
                <a:cs typeface="Monaco"/>
              </a:rPr>
              <a:t>480.00</a:t>
            </a:r>
            <a:endParaRPr lang="en-US" sz="1500" dirty="0">
              <a:latin typeface="Monaco" charset="0"/>
              <a:cs typeface="Monaco" charset="0"/>
              <a:sym typeface="Monaco" charset="0"/>
            </a:endParaRPr>
          </a:p>
          <a:p>
            <a:pPr marL="0" indent="0">
              <a:lnSpc>
                <a:spcPct val="90000"/>
              </a:lnSpc>
              <a:buNone/>
            </a:pPr>
            <a:endParaRPr lang="en-US" dirty="0"/>
          </a:p>
        </p:txBody>
      </p:sp>
    </p:spTree>
    <p:extLst>
      <p:ext uri="{BB962C8B-B14F-4D97-AF65-F5344CB8AC3E}">
        <p14:creationId xmlns:p14="http://schemas.microsoft.com/office/powerpoint/2010/main" val="239549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ctrTitle"/>
          </p:nvPr>
        </p:nvSpPr>
        <p:spPr>
          <a:ln/>
        </p:spPr>
        <p:txBody>
          <a:bodyPr rIns="116994"/>
          <a:lstStyle/>
          <a:p>
            <a:pPr marL="40182"/>
            <a:r>
              <a:rPr lang="en-US"/>
              <a:t>Groovy Strings (GStrings)</a:t>
            </a:r>
          </a:p>
        </p:txBody>
      </p:sp>
      <p:sp>
        <p:nvSpPr>
          <p:cNvPr id="16388" name="Rectangle 4"/>
          <p:cNvSpPr>
            <a:spLocks noGrp="1" noChangeArrowheads="1"/>
          </p:cNvSpPr>
          <p:nvPr>
            <p:ph type="body" sz="quarter" idx="13"/>
          </p:nvPr>
        </p:nvSpPr>
        <p:spPr>
          <a:ln/>
        </p:spPr>
        <p:txBody>
          <a:bodyPr rIns="116994"/>
          <a:lstStyle/>
          <a:p>
            <a:r>
              <a:rPr lang="en-US" sz="2700" dirty="0"/>
              <a:t>Variable interpolation in strings using </a:t>
            </a:r>
            <a:r>
              <a:rPr lang="en-US" sz="2000" b="1" i="1" dirty="0" smtClean="0">
                <a:latin typeface="Monaco"/>
                <a:cs typeface="Monaco"/>
              </a:rPr>
              <a:t>${}</a:t>
            </a:r>
            <a:r>
              <a:rPr lang="en-US" sz="2700" dirty="0" smtClean="0"/>
              <a:t> </a:t>
            </a:r>
            <a:r>
              <a:rPr lang="en-US" sz="2700" dirty="0"/>
              <a:t>notation:</a:t>
            </a:r>
            <a:r>
              <a:rPr lang="en-US" sz="2700" dirty="0">
                <a:latin typeface="ＭＳ Ｐゴシック" charset="0"/>
                <a:ea typeface="ＭＳ Ｐゴシック" charset="0"/>
                <a:cs typeface="ＭＳ Ｐゴシック" charset="0"/>
                <a:sym typeface="ＭＳ Ｐゴシック" charset="0"/>
              </a:rPr>
              <a:t/>
            </a:r>
            <a:br>
              <a:rPr lang="en-US" sz="2700" dirty="0">
                <a:latin typeface="ＭＳ Ｐゴシック" charset="0"/>
                <a:ea typeface="ＭＳ Ｐゴシック" charset="0"/>
                <a:cs typeface="ＭＳ Ｐゴシック" charset="0"/>
                <a:sym typeface="ＭＳ Ｐゴシック" charset="0"/>
              </a:rPr>
            </a:br>
            <a:r>
              <a:rPr lang="en-US" sz="2000" dirty="0" err="1">
                <a:solidFill>
                  <a:srgbClr val="A9438B"/>
                </a:solidFill>
                <a:latin typeface="Monaco"/>
                <a:ea typeface="Monaco"/>
                <a:cs typeface="Monaco"/>
              </a:rPr>
              <a:t>int</a:t>
            </a:r>
            <a:r>
              <a:rPr lang="en-US" sz="2000" dirty="0">
                <a:solidFill>
                  <a:srgbClr val="000000"/>
                </a:solidFill>
                <a:latin typeface="Monaco"/>
                <a:ea typeface="Monaco"/>
                <a:cs typeface="Monaco"/>
              </a:rPr>
              <a:t> age = </a:t>
            </a:r>
            <a:r>
              <a:rPr lang="en-US" sz="2000" dirty="0" smtClean="0">
                <a:solidFill>
                  <a:srgbClr val="D94700"/>
                </a:solidFill>
                <a:latin typeface="Monaco"/>
                <a:ea typeface="Monaco"/>
                <a:cs typeface="Monaco"/>
              </a:rPr>
              <a:t>20</a:t>
            </a:r>
            <a:r>
              <a:rPr lang="en-US" sz="2000" dirty="0">
                <a:solidFill>
                  <a:srgbClr val="000000"/>
                </a:solidFill>
                <a:latin typeface="Monaco"/>
                <a:ea typeface="Monaco"/>
                <a:cs typeface="Monaco"/>
              </a:rPr>
              <a:t/>
            </a:r>
            <a:br>
              <a:rPr lang="en-US" sz="2000" dirty="0">
                <a:solidFill>
                  <a:srgbClr val="000000"/>
                </a:solidFill>
                <a:latin typeface="Monaco"/>
                <a:ea typeface="Monaco"/>
                <a:cs typeface="Monaco"/>
              </a:rPr>
            </a:br>
            <a:r>
              <a:rPr lang="en-US" sz="2000" dirty="0" err="1" smtClean="0">
                <a:solidFill>
                  <a:srgbClr val="000000"/>
                </a:solidFill>
                <a:latin typeface="Monaco"/>
                <a:ea typeface="Monaco"/>
                <a:cs typeface="Monaco"/>
              </a:rPr>
              <a:t>println</a:t>
            </a:r>
            <a:r>
              <a:rPr lang="en-US" sz="2000" dirty="0" smtClean="0">
                <a:solidFill>
                  <a:srgbClr val="000000"/>
                </a:solidFill>
                <a:latin typeface="Monaco"/>
                <a:ea typeface="Monaco"/>
                <a:cs typeface="Monaco"/>
              </a:rPr>
              <a:t> </a:t>
            </a:r>
            <a:r>
              <a:rPr lang="en-US" sz="2000" dirty="0">
                <a:solidFill>
                  <a:srgbClr val="FF39D6"/>
                </a:solidFill>
                <a:latin typeface="Monaco"/>
                <a:ea typeface="Monaco"/>
                <a:cs typeface="Monaco"/>
              </a:rPr>
              <a:t>"Age: ${age</a:t>
            </a:r>
            <a:r>
              <a:rPr lang="en-US" sz="2000" dirty="0" smtClean="0">
                <a:solidFill>
                  <a:srgbClr val="FF39D6"/>
                </a:solidFill>
                <a:latin typeface="Monaco"/>
                <a:ea typeface="Monaco"/>
                <a:cs typeface="Monaco"/>
              </a:rPr>
              <a:t>}"</a:t>
            </a:r>
          </a:p>
          <a:p>
            <a:r>
              <a:rPr lang="sv-SE" sz="2700" dirty="0" smtClean="0">
                <a:latin typeface="Arial"/>
              </a:rPr>
              <a:t>"</a:t>
            </a:r>
            <a:r>
              <a:rPr lang="en-US" sz="2700" dirty="0" smtClean="0"/>
              <a:t> </a:t>
            </a:r>
            <a:r>
              <a:rPr lang="en-US" sz="2700" dirty="0"/>
              <a:t>enclosed strings performs variable interpolation</a:t>
            </a:r>
            <a:r>
              <a:rPr lang="en-US" sz="2700" dirty="0" smtClean="0"/>
              <a:t>,</a:t>
            </a:r>
            <a:br>
              <a:rPr lang="en-US" sz="2700" dirty="0" smtClean="0"/>
            </a:br>
            <a:r>
              <a:rPr lang="en-US" sz="2700" dirty="0" smtClean="0"/>
              <a:t> </a:t>
            </a:r>
            <a:r>
              <a:rPr lang="sv-SE" sz="2700" dirty="0" smtClean="0">
                <a:latin typeface="Arial"/>
              </a:rPr>
              <a:t>'</a:t>
            </a:r>
            <a:r>
              <a:rPr lang="en-US" sz="2700" dirty="0" smtClean="0"/>
              <a:t> </a:t>
            </a:r>
            <a:r>
              <a:rPr lang="en-US" sz="2700" dirty="0"/>
              <a:t>enclosed strings </a:t>
            </a:r>
            <a:r>
              <a:rPr lang="en-US" sz="2700" dirty="0" err="1" smtClean="0"/>
              <a:t>doesn</a:t>
            </a:r>
            <a:r>
              <a:rPr lang="sv-SE" sz="2700" dirty="0" smtClean="0">
                <a:latin typeface="Arial"/>
              </a:rPr>
              <a:t>’</a:t>
            </a:r>
            <a:r>
              <a:rPr lang="en-US" sz="2700" dirty="0" smtClean="0"/>
              <a:t>t</a:t>
            </a:r>
            <a:r>
              <a:rPr lang="en-US" sz="2700" dirty="0"/>
              <a:t>:</a:t>
            </a:r>
            <a:r>
              <a:rPr lang="en-US" dirty="0">
                <a:latin typeface="ＭＳ Ｐゴシック" charset="0"/>
                <a:ea typeface="ＭＳ Ｐゴシック" charset="0"/>
                <a:cs typeface="ＭＳ Ｐゴシック" charset="0"/>
                <a:sym typeface="ＭＳ Ｐゴシック" charset="0"/>
              </a:rPr>
              <a:t/>
            </a:r>
            <a:br>
              <a:rPr lang="en-US" dirty="0">
                <a:latin typeface="ＭＳ Ｐゴシック" charset="0"/>
                <a:ea typeface="ＭＳ Ｐゴシック" charset="0"/>
                <a:cs typeface="ＭＳ Ｐゴシック" charset="0"/>
                <a:sym typeface="ＭＳ Ｐゴシック" charset="0"/>
              </a:rPr>
            </a:br>
            <a:r>
              <a:rPr lang="en-US" sz="2000" dirty="0" err="1">
                <a:solidFill>
                  <a:srgbClr val="000000"/>
                </a:solidFill>
                <a:latin typeface="Monaco"/>
                <a:ea typeface="Monaco"/>
                <a:cs typeface="Monaco"/>
              </a:rPr>
              <a:t>println</a:t>
            </a:r>
            <a:r>
              <a:rPr lang="en-US" sz="2000" dirty="0">
                <a:solidFill>
                  <a:srgbClr val="000000"/>
                </a:solidFill>
                <a:latin typeface="Monaco"/>
                <a:ea typeface="Monaco"/>
                <a:cs typeface="Monaco"/>
              </a:rPr>
              <a:t> </a:t>
            </a:r>
            <a:r>
              <a:rPr lang="en-US" sz="2000" dirty="0">
                <a:solidFill>
                  <a:srgbClr val="FF39D6"/>
                </a:solidFill>
                <a:latin typeface="Monaco"/>
                <a:ea typeface="Monaco"/>
                <a:cs typeface="Monaco"/>
              </a:rPr>
              <a:t>'Literal ${value</a:t>
            </a:r>
            <a:r>
              <a:rPr lang="en-US" sz="2000" dirty="0" smtClean="0">
                <a:solidFill>
                  <a:srgbClr val="FF39D6"/>
                </a:solidFill>
                <a:latin typeface="Monaco"/>
                <a:ea typeface="Monaco"/>
                <a:cs typeface="Monaco"/>
              </a:rPr>
              <a:t>}'</a:t>
            </a:r>
          </a:p>
          <a:p>
            <a:r>
              <a:rPr lang="en-US" sz="2700" dirty="0" smtClean="0"/>
              <a:t>C</a:t>
            </a:r>
            <a:r>
              <a:rPr lang="sv-SE" sz="2700" dirty="0" smtClean="0"/>
              <a:t>an be mixed </a:t>
            </a:r>
            <a:r>
              <a:rPr lang="sv-SE" sz="2700" dirty="0" err="1" smtClean="0"/>
              <a:t>to</a:t>
            </a:r>
            <a:r>
              <a:rPr lang="sv-SE" sz="2700" dirty="0" smtClean="0"/>
              <a:t> </a:t>
            </a:r>
            <a:r>
              <a:rPr lang="sv-SE" sz="2700" dirty="0" err="1" smtClean="0"/>
              <a:t>avoid</a:t>
            </a:r>
            <a:r>
              <a:rPr lang="sv-SE" sz="2700" dirty="0" smtClean="0"/>
              <a:t> </a:t>
            </a:r>
            <a:r>
              <a:rPr lang="sv-SE" sz="2700" dirty="0" err="1" smtClean="0"/>
              <a:t>escaping</a:t>
            </a:r>
            <a:r>
              <a:rPr lang="sv-SE" sz="2700" dirty="0" smtClean="0"/>
              <a:t> </a:t>
            </a:r>
            <a:r>
              <a:rPr lang="sv-SE" sz="2700" dirty="0" err="1" smtClean="0"/>
              <a:t>quotes</a:t>
            </a:r>
            <a:r>
              <a:rPr lang="en-US" sz="2700" dirty="0" smtClean="0"/>
              <a:t>:</a:t>
            </a:r>
            <a:r>
              <a:rPr lang="en-US" sz="2700" dirty="0">
                <a:sym typeface="ＭＳ Ｐゴシック" charset="0"/>
              </a:rPr>
              <a:t/>
            </a:r>
            <a:br>
              <a:rPr lang="en-US" sz="2700" dirty="0">
                <a:sym typeface="ＭＳ Ｐゴシック" charset="0"/>
              </a:rPr>
            </a:br>
            <a:r>
              <a:rPr lang="en-US" sz="2000" dirty="0" err="1">
                <a:solidFill>
                  <a:srgbClr val="000000"/>
                </a:solidFill>
                <a:latin typeface="Monaco"/>
                <a:ea typeface="Monaco"/>
                <a:cs typeface="Monaco"/>
              </a:rPr>
              <a:t>println</a:t>
            </a:r>
            <a:r>
              <a:rPr lang="en-US" sz="2000" dirty="0">
                <a:solidFill>
                  <a:srgbClr val="000000"/>
                </a:solidFill>
                <a:latin typeface="Monaco"/>
                <a:ea typeface="Monaco"/>
                <a:cs typeface="Monaco"/>
              </a:rPr>
              <a:t> </a:t>
            </a:r>
            <a:r>
              <a:rPr lang="en-US" sz="2000" dirty="0" smtClean="0">
                <a:solidFill>
                  <a:srgbClr val="FF39D6"/>
                </a:solidFill>
                <a:latin typeface="Monaco"/>
                <a:ea typeface="Monaco"/>
                <a:cs typeface="Monaco"/>
              </a:rPr>
              <a:t>'This </a:t>
            </a:r>
            <a:r>
              <a:rPr lang="en-US" sz="2000" dirty="0">
                <a:solidFill>
                  <a:srgbClr val="FF39D6"/>
                </a:solidFill>
                <a:latin typeface="Monaco"/>
                <a:ea typeface="Monaco"/>
                <a:cs typeface="Monaco"/>
              </a:rPr>
              <a:t>is </a:t>
            </a:r>
            <a:r>
              <a:rPr lang="en-US" sz="2000" dirty="0" smtClean="0">
                <a:solidFill>
                  <a:srgbClr val="FF39D6"/>
                </a:solidFill>
                <a:latin typeface="Monaco"/>
                <a:ea typeface="Monaco"/>
                <a:cs typeface="Monaco"/>
              </a:rPr>
              <a:t>a "quotation"'</a:t>
            </a:r>
            <a:endParaRPr lang="sv-SE" sz="2000" dirty="0" smtClean="0">
              <a:latin typeface="Arial"/>
            </a:endParaRPr>
          </a:p>
          <a:p>
            <a:r>
              <a:rPr lang="sv-SE" sz="2700" dirty="0" err="1" smtClean="0">
                <a:latin typeface="Arial"/>
              </a:rPr>
              <a:t>Use</a:t>
            </a:r>
            <a:r>
              <a:rPr lang="sv-SE" sz="2700" dirty="0" smtClean="0">
                <a:latin typeface="Arial"/>
              </a:rPr>
              <a:t> ""</a:t>
            </a:r>
            <a:r>
              <a:rPr lang="sv-SE" sz="2700" dirty="0">
                <a:latin typeface="Arial"/>
              </a:rPr>
              <a:t>"</a:t>
            </a:r>
            <a:r>
              <a:rPr lang="en-US" sz="2700" dirty="0" smtClean="0"/>
              <a:t> </a:t>
            </a:r>
            <a:r>
              <a:rPr lang="en-US" sz="2700" dirty="0"/>
              <a:t>for multiline strings:</a:t>
            </a:r>
            <a:r>
              <a:rPr lang="en-US" sz="2700" dirty="0">
                <a:latin typeface="ＭＳ Ｐゴシック" charset="0"/>
                <a:ea typeface="ＭＳ Ｐゴシック" charset="0"/>
                <a:cs typeface="ＭＳ Ｐゴシック" charset="0"/>
                <a:sym typeface="ＭＳ Ｐゴシック" charset="0"/>
              </a:rPr>
              <a:t/>
            </a:r>
            <a:br>
              <a:rPr lang="en-US" sz="2700" dirty="0">
                <a:latin typeface="ＭＳ Ｐゴシック" charset="0"/>
                <a:ea typeface="ＭＳ Ｐゴシック" charset="0"/>
                <a:cs typeface="ＭＳ Ｐゴシック" charset="0"/>
                <a:sym typeface="ＭＳ Ｐゴシック" charset="0"/>
              </a:rPr>
            </a:br>
            <a:r>
              <a:rPr lang="en-US" sz="2000" dirty="0" err="1">
                <a:solidFill>
                  <a:srgbClr val="000000"/>
                </a:solidFill>
                <a:latin typeface="Monaco"/>
                <a:ea typeface="Monaco"/>
                <a:cs typeface="Monaco"/>
              </a:rPr>
              <a:t>println</a:t>
            </a:r>
            <a:r>
              <a:rPr lang="en-US" sz="2000" dirty="0">
                <a:solidFill>
                  <a:srgbClr val="000000"/>
                </a:solidFill>
                <a:latin typeface="Monaco"/>
                <a:ea typeface="Monaco"/>
                <a:cs typeface="Monaco"/>
              </a:rPr>
              <a:t> </a:t>
            </a:r>
            <a:r>
              <a:rPr lang="en-US" sz="2000" dirty="0">
                <a:solidFill>
                  <a:srgbClr val="FF39D6"/>
                </a:solidFill>
                <a:latin typeface="Monaco"/>
                <a:ea typeface="Monaco"/>
                <a:cs typeface="Monaco"/>
              </a:rPr>
              <a:t>"""This is </a:t>
            </a:r>
            <a:r>
              <a:rPr lang="en-US" sz="2000" dirty="0" smtClean="0">
                <a:solidFill>
                  <a:srgbClr val="FF39D6"/>
                </a:solidFill>
                <a:latin typeface="Monaco"/>
                <a:ea typeface="Monaco"/>
                <a:cs typeface="Monaco"/>
              </a:rPr>
              <a:t>a</a:t>
            </a:r>
            <a:r>
              <a:rPr lang="en-US" sz="2000" dirty="0" smtClean="0">
                <a:solidFill>
                  <a:srgbClr val="000000"/>
                </a:solidFill>
                <a:latin typeface="Monaco"/>
                <a:ea typeface="Monaco"/>
                <a:cs typeface="Monaco"/>
              </a:rPr>
              <a:t/>
            </a:r>
            <a:br>
              <a:rPr lang="en-US" sz="2000" dirty="0" smtClean="0">
                <a:solidFill>
                  <a:srgbClr val="000000"/>
                </a:solidFill>
                <a:latin typeface="Monaco"/>
                <a:ea typeface="Monaco"/>
                <a:cs typeface="Monaco"/>
              </a:rPr>
            </a:br>
            <a:r>
              <a:rPr lang="en-US" sz="2000" dirty="0" smtClean="0">
                <a:solidFill>
                  <a:srgbClr val="FF39D6"/>
                </a:solidFill>
                <a:latin typeface="Monaco"/>
                <a:ea typeface="Monaco"/>
                <a:cs typeface="Monaco"/>
              </a:rPr>
              <a:t>string </a:t>
            </a:r>
            <a:r>
              <a:rPr lang="en-US" sz="2000" dirty="0">
                <a:solidFill>
                  <a:srgbClr val="FF39D6"/>
                </a:solidFill>
                <a:latin typeface="Monaco"/>
                <a:ea typeface="Monaco"/>
                <a:cs typeface="Monaco"/>
              </a:rPr>
              <a:t>that </a:t>
            </a:r>
            <a:r>
              <a:rPr lang="en-US" sz="2000" dirty="0" smtClean="0">
                <a:solidFill>
                  <a:srgbClr val="FF39D6"/>
                </a:solidFill>
                <a:latin typeface="Monaco"/>
                <a:ea typeface="Monaco"/>
                <a:cs typeface="Monaco"/>
              </a:rPr>
              <a:t>spans</a:t>
            </a:r>
            <a:r>
              <a:rPr lang="en-US" sz="2000" dirty="0" smtClean="0">
                <a:solidFill>
                  <a:srgbClr val="000000"/>
                </a:solidFill>
                <a:latin typeface="Monaco"/>
                <a:ea typeface="Monaco"/>
                <a:cs typeface="Monaco"/>
              </a:rPr>
              <a:t/>
            </a:r>
            <a:br>
              <a:rPr lang="en-US" sz="2000" dirty="0" smtClean="0">
                <a:solidFill>
                  <a:srgbClr val="000000"/>
                </a:solidFill>
                <a:latin typeface="Monaco"/>
                <a:ea typeface="Monaco"/>
                <a:cs typeface="Monaco"/>
              </a:rPr>
            </a:br>
            <a:r>
              <a:rPr lang="en-US" sz="2000" dirty="0" smtClean="0">
                <a:solidFill>
                  <a:srgbClr val="FF39D6"/>
                </a:solidFill>
                <a:latin typeface="Monaco"/>
                <a:ea typeface="Monaco"/>
                <a:cs typeface="Monaco"/>
              </a:rPr>
              <a:t>several </a:t>
            </a:r>
            <a:r>
              <a:rPr lang="en-US" sz="2000" dirty="0">
                <a:solidFill>
                  <a:srgbClr val="FF39D6"/>
                </a:solidFill>
                <a:latin typeface="Monaco"/>
                <a:ea typeface="Monaco"/>
                <a:cs typeface="Monaco"/>
              </a:rPr>
              <a:t>rows"""</a:t>
            </a:r>
            <a:endParaRPr lang="en-US" sz="2000" dirty="0">
              <a:latin typeface="Courier New Bold" charset="0"/>
              <a:ea typeface="ヒラギノ角ゴ ProN W6" charset="0"/>
              <a:cs typeface="ヒラギノ角ゴ ProN W6" charset="0"/>
              <a:sym typeface="Courier New Bold" charset="0"/>
            </a:endParaRPr>
          </a:p>
        </p:txBody>
      </p:sp>
    </p:spTree>
    <p:extLst>
      <p:ext uri="{BB962C8B-B14F-4D97-AF65-F5344CB8AC3E}">
        <p14:creationId xmlns:p14="http://schemas.microsoft.com/office/powerpoint/2010/main" val="3171337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ln/>
        </p:spPr>
        <p:txBody>
          <a:bodyPr rIns="116994"/>
          <a:lstStyle/>
          <a:p>
            <a:pPr marL="40182"/>
            <a:r>
              <a:rPr lang="en-US"/>
              <a:t>Lists, Maps and Ranges</a:t>
            </a:r>
          </a:p>
        </p:txBody>
      </p:sp>
      <p:sp>
        <p:nvSpPr>
          <p:cNvPr id="17412" name="Rectangle 4"/>
          <p:cNvSpPr>
            <a:spLocks noGrp="1" noChangeArrowheads="1"/>
          </p:cNvSpPr>
          <p:nvPr>
            <p:ph type="body" sz="quarter" idx="13"/>
          </p:nvPr>
        </p:nvSpPr>
        <p:spPr>
          <a:xfrm>
            <a:off x="685800" y="1556792"/>
            <a:ext cx="8350696" cy="4680520"/>
          </a:xfrm>
          <a:ln/>
        </p:spPr>
        <p:txBody>
          <a:bodyPr rIns="116994"/>
          <a:lstStyle/>
          <a:p>
            <a:r>
              <a:rPr lang="en-US" dirty="0"/>
              <a:t>Lists</a:t>
            </a:r>
          </a:p>
          <a:p>
            <a:pPr marL="400050" lvl="1" indent="0">
              <a:buNone/>
            </a:pPr>
            <a:r>
              <a:rPr lang="en-US" sz="1600" dirty="0">
                <a:solidFill>
                  <a:srgbClr val="000000"/>
                </a:solidFill>
                <a:latin typeface="Monaco"/>
                <a:ea typeface="Monaco"/>
                <a:cs typeface="Monaco"/>
              </a:rPr>
              <a:t>List list = [</a:t>
            </a:r>
            <a:r>
              <a:rPr lang="en-US" sz="1600" dirty="0">
                <a:solidFill>
                  <a:srgbClr val="D94700"/>
                </a:solidFill>
                <a:latin typeface="Monaco"/>
                <a:ea typeface="Monaco"/>
                <a:cs typeface="Monaco"/>
              </a:rPr>
              <a:t>1</a:t>
            </a:r>
            <a:r>
              <a:rPr lang="en-US" sz="1600" dirty="0">
                <a:solidFill>
                  <a:srgbClr val="000000"/>
                </a:solidFill>
                <a:latin typeface="Monaco"/>
                <a:ea typeface="Monaco"/>
                <a:cs typeface="Monaco"/>
              </a:rPr>
              <a:t>,</a:t>
            </a:r>
            <a:r>
              <a:rPr lang="en-US" sz="1600" dirty="0">
                <a:solidFill>
                  <a:srgbClr val="D94700"/>
                </a:solidFill>
                <a:latin typeface="Monaco"/>
                <a:ea typeface="Monaco"/>
                <a:cs typeface="Monaco"/>
              </a:rPr>
              <a:t>2</a:t>
            </a:r>
            <a:r>
              <a:rPr lang="en-US" sz="1600" dirty="0">
                <a:solidFill>
                  <a:srgbClr val="000000"/>
                </a:solidFill>
                <a:latin typeface="Monaco"/>
                <a:ea typeface="Monaco"/>
                <a:cs typeface="Monaco"/>
              </a:rPr>
              <a:t>,</a:t>
            </a:r>
            <a:r>
              <a:rPr lang="en-US" sz="1600" dirty="0">
                <a:solidFill>
                  <a:srgbClr val="D94700"/>
                </a:solidFill>
                <a:latin typeface="Monaco"/>
                <a:ea typeface="Monaco"/>
                <a:cs typeface="Monaco"/>
              </a:rPr>
              <a:t>3</a:t>
            </a:r>
            <a:r>
              <a:rPr lang="en-US" sz="1600" dirty="0">
                <a:solidFill>
                  <a:srgbClr val="000000"/>
                </a:solidFill>
                <a:latin typeface="Monaco"/>
                <a:ea typeface="Monaco"/>
                <a:cs typeface="Monaco"/>
              </a:rPr>
              <a:t>,</a:t>
            </a:r>
            <a:r>
              <a:rPr lang="en-US" sz="1600" dirty="0">
                <a:solidFill>
                  <a:srgbClr val="D94700"/>
                </a:solidFill>
                <a:latin typeface="Monaco"/>
                <a:ea typeface="Monaco"/>
                <a:cs typeface="Monaco"/>
              </a:rPr>
              <a:t>4</a:t>
            </a:r>
            <a:r>
              <a:rPr lang="en-US" sz="1600" dirty="0">
                <a:solidFill>
                  <a:srgbClr val="000000"/>
                </a:solidFill>
                <a:latin typeface="Monaco"/>
                <a:ea typeface="Monaco"/>
                <a:cs typeface="Monaco"/>
              </a:rPr>
              <a:t>,</a:t>
            </a:r>
            <a:r>
              <a:rPr lang="en-US" sz="1600" dirty="0">
                <a:solidFill>
                  <a:srgbClr val="D94700"/>
                </a:solidFill>
                <a:latin typeface="Monaco"/>
                <a:ea typeface="Monaco"/>
                <a:cs typeface="Monaco"/>
              </a:rPr>
              <a:t>5</a:t>
            </a:r>
            <a:r>
              <a:rPr lang="en-US" sz="1600" dirty="0">
                <a:solidFill>
                  <a:srgbClr val="000000"/>
                </a:solidFill>
                <a:latin typeface="Monaco"/>
                <a:ea typeface="Monaco"/>
                <a:cs typeface="Monaco"/>
              </a:rPr>
              <a:t>]</a:t>
            </a:r>
          </a:p>
          <a:p>
            <a:pPr marL="400050" lvl="1" indent="0">
              <a:buNone/>
            </a:pP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"first element is ${list[</a:t>
            </a:r>
            <a:r>
              <a:rPr lang="en-US" sz="1600" dirty="0">
                <a:solidFill>
                  <a:srgbClr val="D94700"/>
                </a:solidFill>
                <a:latin typeface="Monaco"/>
                <a:ea typeface="Monaco"/>
                <a:cs typeface="Monaco"/>
              </a:rPr>
              <a:t>0</a:t>
            </a:r>
            <a:r>
              <a:rPr lang="en-US" sz="1600" dirty="0">
                <a:solidFill>
                  <a:srgbClr val="FF39D6"/>
                </a:solidFill>
                <a:latin typeface="Monaco"/>
                <a:ea typeface="Monaco"/>
                <a:cs typeface="Monaco"/>
              </a:rPr>
              <a:t>]}"</a:t>
            </a:r>
            <a:endParaRPr lang="en-US" sz="1600" dirty="0">
              <a:solidFill>
                <a:srgbClr val="000000"/>
              </a:solidFill>
              <a:latin typeface="Monaco"/>
              <a:ea typeface="Monaco"/>
              <a:cs typeface="Monaco"/>
            </a:endParaRPr>
          </a:p>
          <a:p>
            <a:pPr marL="400050" lvl="1" indent="0">
              <a:buNone/>
            </a:pP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"last element is ${list[</a:t>
            </a:r>
            <a:r>
              <a:rPr lang="en-US" sz="1600" dirty="0">
                <a:solidFill>
                  <a:srgbClr val="D94700"/>
                </a:solidFill>
                <a:latin typeface="Monaco"/>
                <a:ea typeface="Monaco"/>
                <a:cs typeface="Monaco"/>
              </a:rPr>
              <a:t>-</a:t>
            </a:r>
            <a:r>
              <a:rPr lang="en-US" sz="1600" dirty="0">
                <a:solidFill>
                  <a:srgbClr val="FF39D6"/>
                </a:solidFill>
                <a:latin typeface="Monaco"/>
                <a:ea typeface="Monaco"/>
                <a:cs typeface="Monaco"/>
              </a:rPr>
              <a:t>1]</a:t>
            </a:r>
            <a:r>
              <a:rPr lang="en-US" sz="1600" dirty="0" smtClean="0">
                <a:solidFill>
                  <a:srgbClr val="FF39D6"/>
                </a:solidFill>
                <a:latin typeface="Monaco"/>
                <a:ea typeface="Monaco"/>
                <a:cs typeface="Monaco"/>
              </a:rPr>
              <a:t>}”</a:t>
            </a:r>
          </a:p>
          <a:p>
            <a:pPr marL="400050" lvl="1" indent="0">
              <a:buNone/>
            </a:pPr>
            <a:r>
              <a:rPr lang="en-US" sz="1600" dirty="0">
                <a:solidFill>
                  <a:srgbClr val="000000"/>
                </a:solidFill>
                <a:latin typeface="Monaco"/>
                <a:ea typeface="Monaco"/>
                <a:cs typeface="Monaco"/>
              </a:rPr>
              <a:t>list </a:t>
            </a:r>
            <a:r>
              <a:rPr lang="en-US" sz="1600" dirty="0" smtClean="0">
                <a:solidFill>
                  <a:srgbClr val="000000"/>
                </a:solidFill>
                <a:latin typeface="Monaco"/>
                <a:ea typeface="Monaco"/>
                <a:cs typeface="Monaco"/>
              </a:rPr>
              <a:t>&lt;&lt; </a:t>
            </a:r>
            <a:r>
              <a:rPr lang="en-US" sz="1600" dirty="0" smtClean="0">
                <a:solidFill>
                  <a:srgbClr val="D94700"/>
                </a:solidFill>
                <a:latin typeface="Monaco"/>
                <a:ea typeface="Monaco"/>
                <a:cs typeface="Monaco"/>
              </a:rPr>
              <a:t>6</a:t>
            </a:r>
            <a:br>
              <a:rPr lang="en-US" sz="1600" dirty="0" smtClean="0">
                <a:solidFill>
                  <a:srgbClr val="D94700"/>
                </a:solidFill>
                <a:latin typeface="Monaco"/>
                <a:ea typeface="Monaco"/>
                <a:cs typeface="Monaco"/>
              </a:rPr>
            </a:br>
            <a:r>
              <a:rPr lang="en-US" sz="1600" dirty="0">
                <a:solidFill>
                  <a:srgbClr val="000000"/>
                </a:solidFill>
                <a:latin typeface="Monaco"/>
                <a:ea typeface="Monaco"/>
                <a:cs typeface="Monaco"/>
              </a:rPr>
              <a:t>List </a:t>
            </a:r>
            <a:r>
              <a:rPr lang="en-US" sz="1600" dirty="0" err="1" smtClean="0">
                <a:solidFill>
                  <a:srgbClr val="000000"/>
                </a:solidFill>
                <a:latin typeface="Monaco"/>
                <a:ea typeface="Monaco"/>
                <a:cs typeface="Monaco"/>
              </a:rPr>
              <a:t>threeToFive</a:t>
            </a:r>
            <a:r>
              <a:rPr lang="en-US" sz="1600" dirty="0" smtClean="0">
                <a:solidFill>
                  <a:srgbClr val="000000"/>
                </a:solidFill>
                <a:latin typeface="Monaco"/>
                <a:ea typeface="Monaco"/>
                <a:cs typeface="Monaco"/>
              </a:rPr>
              <a:t>= list[2..4] </a:t>
            </a:r>
            <a:endParaRPr lang="en-US" sz="1600" dirty="0" smtClean="0">
              <a:solidFill>
                <a:srgbClr val="FF39D6"/>
              </a:solidFill>
              <a:latin typeface="Monaco"/>
              <a:ea typeface="Monaco"/>
              <a:cs typeface="Monaco"/>
            </a:endParaRPr>
          </a:p>
          <a:p>
            <a:r>
              <a:rPr lang="en-US" dirty="0" smtClean="0"/>
              <a:t>Maps</a:t>
            </a:r>
            <a:endParaRPr lang="en-US" sz="1800" dirty="0" smtClean="0">
              <a:latin typeface="Monaco" charset="0"/>
              <a:cs typeface="Monaco" charset="0"/>
              <a:sym typeface="Monaco" charset="0"/>
            </a:endParaRPr>
          </a:p>
          <a:p>
            <a:pPr marL="400050" lvl="1" indent="0">
              <a:buNone/>
            </a:pPr>
            <a:r>
              <a:rPr lang="en-US" sz="1600" dirty="0">
                <a:solidFill>
                  <a:srgbClr val="000000"/>
                </a:solidFill>
                <a:latin typeface="Monaco"/>
                <a:ea typeface="Monaco"/>
                <a:cs typeface="Monaco"/>
              </a:rPr>
              <a:t>Map frameworks = [</a:t>
            </a:r>
            <a:r>
              <a:rPr lang="en-US" sz="1600" dirty="0" err="1">
                <a:solidFill>
                  <a:srgbClr val="000000"/>
                </a:solidFill>
                <a:latin typeface="Monaco"/>
                <a:ea typeface="Monaco"/>
                <a:cs typeface="Monaco"/>
              </a:rPr>
              <a:t>groovy:</a:t>
            </a:r>
            <a:r>
              <a:rPr lang="en-US" sz="1600" dirty="0" err="1">
                <a:solidFill>
                  <a:srgbClr val="FF39D6"/>
                </a:solidFill>
                <a:latin typeface="Monaco"/>
                <a:ea typeface="Monaco"/>
                <a:cs typeface="Monaco"/>
              </a:rPr>
              <a:t>"Grails</a:t>
            </a:r>
            <a:r>
              <a:rPr lang="en-US" sz="1600" dirty="0">
                <a:solidFill>
                  <a:srgbClr val="FF39D6"/>
                </a:solidFill>
                <a:latin typeface="Monaco"/>
                <a:ea typeface="Monaco"/>
                <a:cs typeface="Monaco"/>
              </a:rPr>
              <a:t>"</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ruby:</a:t>
            </a:r>
            <a:r>
              <a:rPr lang="en-US" sz="1600" dirty="0" err="1">
                <a:solidFill>
                  <a:srgbClr val="FF39D6"/>
                </a:solidFill>
                <a:latin typeface="Monaco"/>
                <a:ea typeface="Monaco"/>
                <a:cs typeface="Monaco"/>
              </a:rPr>
              <a:t>"Rails</a:t>
            </a:r>
            <a:r>
              <a:rPr lang="en-US" sz="1600" dirty="0">
                <a:solidFill>
                  <a:srgbClr val="FF39D6"/>
                </a:solidFill>
                <a:latin typeface="Monaco"/>
                <a:ea typeface="Monaco"/>
                <a:cs typeface="Monaco"/>
              </a:rPr>
              <a:t>"</a:t>
            </a:r>
            <a:r>
              <a:rPr lang="en-US" sz="1600" dirty="0">
                <a:solidFill>
                  <a:srgbClr val="000000"/>
                </a:solidFill>
                <a:latin typeface="Monaco"/>
                <a:ea typeface="Monaco"/>
                <a:cs typeface="Monaco"/>
              </a:rPr>
              <a:t>]</a:t>
            </a:r>
          </a:p>
          <a:p>
            <a:pPr marL="400050" lvl="1" indent="0">
              <a:buNone/>
            </a:pP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"""The groovy framework is</a:t>
            </a:r>
            <a:endParaRPr lang="en-US" sz="1600" dirty="0">
              <a:solidFill>
                <a:srgbClr val="000000"/>
              </a:solidFill>
              <a:latin typeface="Monaco"/>
              <a:ea typeface="Monaco"/>
              <a:cs typeface="Monaco"/>
            </a:endParaRPr>
          </a:p>
          <a:p>
            <a:pPr marL="400050" lvl="1" indent="0">
              <a:buNone/>
            </a:pPr>
            <a:r>
              <a:rPr lang="en-US" sz="1600" dirty="0">
                <a:solidFill>
                  <a:srgbClr val="FF39D6"/>
                </a:solidFill>
                <a:latin typeface="Monaco"/>
                <a:ea typeface="Monaco"/>
                <a:cs typeface="Monaco"/>
              </a:rPr>
              <a:t>${frameworks['groovy']}"""</a:t>
            </a:r>
            <a:endParaRPr lang="en-US" sz="1600" dirty="0">
              <a:latin typeface="Monaco" charset="0"/>
              <a:sym typeface="Monaco" charset="0"/>
            </a:endParaRPr>
          </a:p>
          <a:p>
            <a:r>
              <a:rPr lang="en-US" dirty="0"/>
              <a:t>Ranges</a:t>
            </a:r>
          </a:p>
          <a:p>
            <a:pPr marL="400050" lvl="1" indent="0">
              <a:buNone/>
            </a:pPr>
            <a:r>
              <a:rPr lang="en-US" sz="1600" dirty="0">
                <a:solidFill>
                  <a:srgbClr val="A9438B"/>
                </a:solidFill>
                <a:latin typeface="Monaco"/>
                <a:ea typeface="Monaco"/>
                <a:cs typeface="Monaco"/>
              </a:rPr>
              <a:t>for</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i</a:t>
            </a:r>
            <a:r>
              <a:rPr lang="en-US" sz="1600" dirty="0">
                <a:solidFill>
                  <a:srgbClr val="000000"/>
                </a:solidFill>
                <a:latin typeface="Monaco"/>
                <a:ea typeface="Monaco"/>
                <a:cs typeface="Monaco"/>
              </a:rPr>
              <a:t> </a:t>
            </a:r>
            <a:r>
              <a:rPr lang="en-US" sz="1600" dirty="0">
                <a:solidFill>
                  <a:srgbClr val="A9438B"/>
                </a:solidFill>
                <a:latin typeface="Monaco"/>
                <a:ea typeface="Monaco"/>
                <a:cs typeface="Monaco"/>
              </a:rPr>
              <a:t>in</a:t>
            </a:r>
            <a:r>
              <a:rPr lang="en-US" sz="1600" dirty="0">
                <a:solidFill>
                  <a:srgbClr val="000000"/>
                </a:solidFill>
                <a:latin typeface="Monaco"/>
                <a:ea typeface="Monaco"/>
                <a:cs typeface="Monaco"/>
              </a:rPr>
              <a:t> </a:t>
            </a:r>
            <a:r>
              <a:rPr lang="en-US" sz="1600" dirty="0">
                <a:solidFill>
                  <a:srgbClr val="D94700"/>
                </a:solidFill>
                <a:latin typeface="Monaco"/>
                <a:ea typeface="Monaco"/>
                <a:cs typeface="Monaco"/>
              </a:rPr>
              <a:t>1</a:t>
            </a:r>
            <a:r>
              <a:rPr lang="en-US" sz="1600" dirty="0">
                <a:solidFill>
                  <a:srgbClr val="000000"/>
                </a:solidFill>
                <a:latin typeface="Monaco"/>
                <a:ea typeface="Monaco"/>
                <a:cs typeface="Monaco"/>
              </a:rPr>
              <a:t>..</a:t>
            </a:r>
            <a:r>
              <a:rPr lang="en-US" sz="1600" dirty="0">
                <a:solidFill>
                  <a:srgbClr val="D94700"/>
                </a:solidFill>
                <a:latin typeface="Monaco"/>
                <a:ea typeface="Monaco"/>
                <a:cs typeface="Monaco"/>
              </a:rPr>
              <a:t>10</a:t>
            </a:r>
            <a:r>
              <a:rPr lang="en-US" sz="1600" dirty="0">
                <a:solidFill>
                  <a:srgbClr val="000000"/>
                </a:solidFill>
                <a:latin typeface="Monaco"/>
                <a:ea typeface="Monaco"/>
                <a:cs typeface="Monaco"/>
              </a:rPr>
              <a:t>) {</a:t>
            </a:r>
          </a:p>
          <a:p>
            <a:pPr marL="400050" lvl="1" indent="0">
              <a:buNone/>
            </a:pP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a:t>
            </a:r>
            <a:r>
              <a:rPr lang="en-US" sz="1600" dirty="0" err="1">
                <a:solidFill>
                  <a:srgbClr val="FF39D6"/>
                </a:solidFill>
                <a:latin typeface="Monaco"/>
                <a:ea typeface="Monaco"/>
                <a:cs typeface="Monaco"/>
              </a:rPr>
              <a:t>i</a:t>
            </a:r>
            <a:r>
              <a:rPr lang="en-US" sz="1600" dirty="0">
                <a:solidFill>
                  <a:srgbClr val="FF39D6"/>
                </a:solidFill>
                <a:latin typeface="Monaco"/>
                <a:ea typeface="Monaco"/>
                <a:cs typeface="Monaco"/>
              </a:rPr>
              <a:t>"</a:t>
            </a:r>
            <a:endParaRPr lang="en-US" sz="1600" dirty="0">
              <a:solidFill>
                <a:srgbClr val="000000"/>
              </a:solidFill>
              <a:latin typeface="Monaco"/>
              <a:ea typeface="Monaco"/>
              <a:cs typeface="Monaco"/>
            </a:endParaRPr>
          </a:p>
          <a:p>
            <a:pPr marL="400050" lvl="1" indent="0">
              <a:buNone/>
            </a:pPr>
            <a:r>
              <a:rPr lang="en-US" sz="1600" dirty="0">
                <a:solidFill>
                  <a:srgbClr val="000000"/>
                </a:solidFill>
                <a:latin typeface="Monaco"/>
                <a:ea typeface="Monaco"/>
                <a:cs typeface="Monaco"/>
              </a:rPr>
              <a:t>}</a:t>
            </a:r>
            <a:endParaRPr lang="en-US" sz="1600" dirty="0">
              <a:latin typeface="Monaco" charset="0"/>
              <a:sym typeface="Monaco" charset="0"/>
            </a:endParaRPr>
          </a:p>
        </p:txBody>
      </p:sp>
    </p:spTree>
    <p:extLst>
      <p:ext uri="{BB962C8B-B14F-4D97-AF65-F5344CB8AC3E}">
        <p14:creationId xmlns:p14="http://schemas.microsoft.com/office/powerpoint/2010/main" val="3735783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ctrTitle"/>
          </p:nvPr>
        </p:nvSpPr>
        <p:spPr>
          <a:ln/>
        </p:spPr>
        <p:txBody>
          <a:bodyPr rIns="116994"/>
          <a:lstStyle/>
          <a:p>
            <a:pPr marL="40182"/>
            <a:r>
              <a:rPr lang="en-US" dirty="0"/>
              <a:t>Exercise </a:t>
            </a:r>
            <a:r>
              <a:rPr lang="en-US" dirty="0" smtClean="0"/>
              <a:t>0 </a:t>
            </a:r>
            <a:r>
              <a:rPr lang="en-US" dirty="0"/>
              <a:t>– </a:t>
            </a:r>
            <a:r>
              <a:rPr lang="en-US" dirty="0" err="1"/>
              <a:t>Gettings</a:t>
            </a:r>
            <a:r>
              <a:rPr lang="en-US" dirty="0"/>
              <a:t> started</a:t>
            </a:r>
          </a:p>
        </p:txBody>
      </p:sp>
      <p:sp>
        <p:nvSpPr>
          <p:cNvPr id="19460" name="Rectangle 4"/>
          <p:cNvSpPr>
            <a:spLocks noGrp="1" noChangeArrowheads="1"/>
          </p:cNvSpPr>
          <p:nvPr>
            <p:ph type="body" sz="quarter" idx="13"/>
          </p:nvPr>
        </p:nvSpPr>
        <p:spPr>
          <a:ln/>
        </p:spPr>
        <p:txBody>
          <a:bodyPr rIns="116994"/>
          <a:lstStyle/>
          <a:p>
            <a:pPr>
              <a:lnSpc>
                <a:spcPct val="90000"/>
              </a:lnSpc>
            </a:pPr>
            <a:r>
              <a:rPr lang="en-US" dirty="0"/>
              <a:t>Import the </a:t>
            </a:r>
            <a:r>
              <a:rPr lang="en-US" dirty="0" smtClean="0"/>
              <a:t>project </a:t>
            </a:r>
            <a:r>
              <a:rPr lang="en-US" dirty="0"/>
              <a:t>named 'groovy</a:t>
            </a:r>
            <a:r>
              <a:rPr lang="en-US" dirty="0" smtClean="0"/>
              <a:t>-</a:t>
            </a:r>
            <a:r>
              <a:rPr lang="en-US" dirty="0" err="1" smtClean="0"/>
              <a:t>tdd</a:t>
            </a:r>
            <a:r>
              <a:rPr lang="en-US" dirty="0" smtClean="0"/>
              <a:t>-</a:t>
            </a:r>
            <a:r>
              <a:rPr lang="en-US" dirty="0" err="1" smtClean="0"/>
              <a:t>cadec</a:t>
            </a:r>
            <a:r>
              <a:rPr lang="en-US" dirty="0" smtClean="0"/>
              <a:t>' </a:t>
            </a:r>
            <a:r>
              <a:rPr lang="en-US" dirty="0"/>
              <a:t>(File -&gt; Import -&gt; </a:t>
            </a:r>
            <a:r>
              <a:rPr lang="en-US" dirty="0" smtClean="0"/>
              <a:t>General-</a:t>
            </a:r>
            <a:r>
              <a:rPr lang="en-US" dirty="0"/>
              <a:t>&gt; Existing </a:t>
            </a:r>
            <a:r>
              <a:rPr lang="en-US" dirty="0" smtClean="0"/>
              <a:t>Projects </a:t>
            </a:r>
            <a:r>
              <a:rPr lang="en-US" dirty="0"/>
              <a:t>into workspace)</a:t>
            </a:r>
          </a:p>
          <a:p>
            <a:pPr>
              <a:lnSpc>
                <a:spcPct val="90000"/>
              </a:lnSpc>
            </a:pPr>
            <a:r>
              <a:rPr lang="sv-SE" dirty="0" err="1" smtClean="0"/>
              <a:t>Locate</a:t>
            </a:r>
            <a:r>
              <a:rPr lang="sv-SE" dirty="0" smtClean="0"/>
              <a:t> the </a:t>
            </a:r>
            <a:r>
              <a:rPr lang="sv-SE" dirty="0" err="1" smtClean="0"/>
              <a:t>unit</a:t>
            </a:r>
            <a:r>
              <a:rPr lang="sv-SE" dirty="0" smtClean="0"/>
              <a:t> test </a:t>
            </a:r>
            <a:r>
              <a:rPr lang="sv-SE" sz="2000" i="1" dirty="0" err="1">
                <a:latin typeface="Monaco"/>
                <a:cs typeface="Monaco"/>
              </a:rPr>
              <a:t>cadec.GettingStarted</a:t>
            </a:r>
            <a:r>
              <a:rPr lang="sv-SE" dirty="0" smtClean="0"/>
              <a:t> in the </a:t>
            </a:r>
            <a:r>
              <a:rPr lang="sv-SE" sz="2000" i="1" dirty="0" err="1">
                <a:latin typeface="Monaco"/>
                <a:cs typeface="Monaco"/>
              </a:rPr>
              <a:t>src</a:t>
            </a:r>
            <a:r>
              <a:rPr lang="sv-SE" sz="2000" i="1" dirty="0">
                <a:latin typeface="Monaco"/>
                <a:cs typeface="Monaco"/>
              </a:rPr>
              <a:t>/test/</a:t>
            </a:r>
            <a:r>
              <a:rPr lang="sv-SE" sz="2000" i="1" dirty="0" err="1">
                <a:latin typeface="Monaco"/>
                <a:cs typeface="Monaco"/>
              </a:rPr>
              <a:t>groovy</a:t>
            </a:r>
            <a:r>
              <a:rPr lang="sv-SE" dirty="0" smtClean="0"/>
              <a:t> folder</a:t>
            </a:r>
            <a:endParaRPr lang="en-US" dirty="0"/>
          </a:p>
          <a:p>
            <a:pPr>
              <a:lnSpc>
                <a:spcPct val="90000"/>
              </a:lnSpc>
            </a:pPr>
            <a:r>
              <a:rPr lang="en-US" dirty="0" smtClean="0"/>
              <a:t>Run the unit test by right-clicking it and choose Run As -&gt; </a:t>
            </a:r>
            <a:r>
              <a:rPr lang="en-US" dirty="0" err="1" smtClean="0"/>
              <a:t>JUnit</a:t>
            </a:r>
            <a:r>
              <a:rPr lang="en-US" dirty="0" smtClean="0"/>
              <a:t> test and see it fail</a:t>
            </a:r>
            <a:endParaRPr lang="en-US" dirty="0"/>
          </a:p>
          <a:p>
            <a:pPr>
              <a:lnSpc>
                <a:spcPct val="90000"/>
              </a:lnSpc>
            </a:pPr>
            <a:r>
              <a:rPr lang="en-US" dirty="0" smtClean="0"/>
              <a:t>Fix it</a:t>
            </a:r>
          </a:p>
        </p:txBody>
      </p:sp>
    </p:spTree>
    <p:extLst>
      <p:ext uri="{BB962C8B-B14F-4D97-AF65-F5344CB8AC3E}">
        <p14:creationId xmlns:p14="http://schemas.microsoft.com/office/powerpoint/2010/main" val="3093937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ctrTitle"/>
          </p:nvPr>
        </p:nvSpPr>
        <p:spPr/>
        <p:txBody>
          <a:bodyPr/>
          <a:lstStyle/>
          <a:p>
            <a:r>
              <a:rPr lang="en-US"/>
              <a:t>Unit Tests</a:t>
            </a:r>
          </a:p>
        </p:txBody>
      </p:sp>
      <p:sp>
        <p:nvSpPr>
          <p:cNvPr id="583683" name="Rectangle 3"/>
          <p:cNvSpPr>
            <a:spLocks noGrp="1" noChangeArrowheads="1"/>
          </p:cNvSpPr>
          <p:nvPr>
            <p:ph type="body" sz="quarter" idx="13"/>
          </p:nvPr>
        </p:nvSpPr>
        <p:spPr/>
        <p:txBody>
          <a:bodyPr/>
          <a:lstStyle/>
          <a:p>
            <a:r>
              <a:rPr lang="en-US" dirty="0"/>
              <a:t>Black-box or White-box test of a </a:t>
            </a:r>
            <a:r>
              <a:rPr lang="en-US" i="1" dirty="0"/>
              <a:t>logical unit</a:t>
            </a:r>
            <a:r>
              <a:rPr lang="en-US" dirty="0"/>
              <a:t>, which verifies that the logical unit behaves correctly – </a:t>
            </a:r>
            <a:r>
              <a:rPr lang="en-US" i="1" dirty="0"/>
              <a:t>honors its contract</a:t>
            </a:r>
            <a:r>
              <a:rPr lang="en-US" dirty="0" smtClean="0"/>
              <a:t>.</a:t>
            </a:r>
          </a:p>
          <a:p>
            <a:r>
              <a:rPr lang="en-US" dirty="0"/>
              <a:t>A self-contained software module (typically a Class) containing one or more test scenarios which tests a Unit Under Test </a:t>
            </a:r>
            <a:r>
              <a:rPr lang="en-US" i="1" dirty="0"/>
              <a:t>in isolation</a:t>
            </a:r>
            <a:r>
              <a:rPr lang="en-US" dirty="0"/>
              <a:t>.</a:t>
            </a:r>
          </a:p>
          <a:p>
            <a:endParaRPr lang="en-US" dirty="0"/>
          </a:p>
        </p:txBody>
      </p:sp>
      <p:graphicFrame>
        <p:nvGraphicFramePr>
          <p:cNvPr id="583684" name="Object 4"/>
          <p:cNvGraphicFramePr>
            <a:graphicFrameLocks noChangeAspect="1"/>
          </p:cNvGraphicFramePr>
          <p:nvPr>
            <p:extLst>
              <p:ext uri="{D42A27DB-BD31-4B8C-83A1-F6EECF244321}">
                <p14:modId xmlns:p14="http://schemas.microsoft.com/office/powerpoint/2010/main" val="1051936645"/>
              </p:ext>
            </p:extLst>
          </p:nvPr>
        </p:nvGraphicFramePr>
        <p:xfrm>
          <a:off x="2555776" y="3789040"/>
          <a:ext cx="4640874" cy="2587625"/>
        </p:xfrm>
        <a:graphic>
          <a:graphicData uri="http://schemas.openxmlformats.org/presentationml/2006/ole">
            <mc:AlternateContent xmlns:mc="http://schemas.openxmlformats.org/markup-compatibility/2006">
              <mc:Choice xmlns:v="urn:schemas-microsoft-com:vml" Requires="v">
                <p:oleObj spid="_x0000_s64578" name="VISIO" r:id="rId4" imgW="1355040" imgH="754920" progId="Visio.Drawing.6">
                  <p:embed/>
                </p:oleObj>
              </mc:Choice>
              <mc:Fallback>
                <p:oleObj name="VISIO" r:id="rId4" imgW="1355040" imgH="7549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789040"/>
                        <a:ext cx="4640874" cy="2587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97012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ctrTitle"/>
          </p:nvPr>
        </p:nvSpPr>
        <p:spPr/>
        <p:txBody>
          <a:bodyPr/>
          <a:lstStyle/>
          <a:p>
            <a:r>
              <a:rPr lang="en-US"/>
              <a:t>JUnit Test Example</a:t>
            </a:r>
          </a:p>
        </p:txBody>
      </p:sp>
      <p:sp>
        <p:nvSpPr>
          <p:cNvPr id="571395" name="Rectangle 3"/>
          <p:cNvSpPr>
            <a:spLocks noGrp="1" noChangeArrowheads="1"/>
          </p:cNvSpPr>
          <p:nvPr>
            <p:ph type="body" sz="quarter" idx="13"/>
          </p:nvPr>
        </p:nvSpPr>
        <p:spPr/>
        <p:txBody>
          <a:bodyPr/>
          <a:lstStyle/>
          <a:p>
            <a:pPr marL="0" indent="0">
              <a:buNone/>
            </a:pPr>
            <a:r>
              <a:rPr lang="en-US" sz="1400" dirty="0" smtClean="0">
                <a:solidFill>
                  <a:schemeClr val="bg1">
                    <a:lumMod val="75000"/>
                  </a:schemeClr>
                </a:solidFill>
                <a:latin typeface="Monaco"/>
                <a:ea typeface="Monaco"/>
                <a:cs typeface="Monaco"/>
              </a:rPr>
              <a:t>public </a:t>
            </a:r>
            <a:r>
              <a:rPr lang="en-US" sz="1400" dirty="0">
                <a:solidFill>
                  <a:schemeClr val="bg1">
                    <a:lumMod val="75000"/>
                  </a:schemeClr>
                </a:solidFill>
                <a:latin typeface="Monaco"/>
                <a:ea typeface="Monaco"/>
                <a:cs typeface="Monaco"/>
              </a:rPr>
              <a:t>class </a:t>
            </a:r>
            <a:r>
              <a:rPr lang="en-US" sz="1400" dirty="0" err="1">
                <a:solidFill>
                  <a:schemeClr val="bg1">
                    <a:lumMod val="75000"/>
                  </a:schemeClr>
                </a:solidFill>
                <a:latin typeface="Monaco"/>
                <a:ea typeface="Monaco"/>
                <a:cs typeface="Monaco"/>
              </a:rPr>
              <a:t>PriceCalculator</a:t>
            </a:r>
            <a:r>
              <a:rPr lang="en-US" sz="1400" dirty="0">
                <a:solidFill>
                  <a:schemeClr val="bg1">
                    <a:lumMod val="75000"/>
                  </a:schemeClr>
                </a:solidFill>
                <a:latin typeface="Monaco"/>
                <a:ea typeface="Monaco"/>
                <a:cs typeface="Monaco"/>
              </a:rPr>
              <a:t> {</a:t>
            </a:r>
          </a:p>
          <a:p>
            <a:pPr marL="0" indent="0">
              <a:buNone/>
            </a:pPr>
            <a:r>
              <a:rPr lang="en-US" sz="1400" dirty="0" smtClean="0">
                <a:solidFill>
                  <a:srgbClr val="931968"/>
                </a:solidFill>
                <a:latin typeface="Monaco"/>
                <a:ea typeface="Monaco"/>
                <a:cs typeface="Monaco"/>
              </a:rPr>
              <a:t>  public</a:t>
            </a:r>
            <a:r>
              <a:rPr lang="en-US" sz="1400" dirty="0" smtClean="0">
                <a:solidFill>
                  <a:srgbClr val="000000"/>
                </a:solidFill>
                <a:latin typeface="Monaco"/>
                <a:ea typeface="Monaco"/>
                <a:cs typeface="Monaco"/>
              </a:rPr>
              <a:t>  </a:t>
            </a:r>
            <a:r>
              <a:rPr lang="en-US" sz="1400" dirty="0" err="1">
                <a:solidFill>
                  <a:srgbClr val="000000"/>
                </a:solidFill>
                <a:latin typeface="Monaco"/>
                <a:ea typeface="Monaco"/>
                <a:cs typeface="Monaco"/>
              </a:rPr>
              <a:t>BigDecimal</a:t>
            </a:r>
            <a:r>
              <a:rPr lang="en-US" sz="1400" dirty="0">
                <a:solidFill>
                  <a:srgbClr val="000000"/>
                </a:solidFill>
                <a:latin typeface="Monaco"/>
                <a:ea typeface="Monaco"/>
                <a:cs typeface="Monaco"/>
              </a:rPr>
              <a:t> calculate(</a:t>
            </a:r>
            <a:r>
              <a:rPr lang="en-US" sz="1400" dirty="0" err="1">
                <a:solidFill>
                  <a:srgbClr val="000000"/>
                </a:solidFill>
                <a:latin typeface="Monaco"/>
                <a:ea typeface="Monaco"/>
                <a:cs typeface="Monaco"/>
              </a:rPr>
              <a:t>DateTime</a:t>
            </a:r>
            <a:r>
              <a:rPr lang="en-US" sz="1400" dirty="0">
                <a:solidFill>
                  <a:srgbClr val="000000"/>
                </a:solidFill>
                <a:latin typeface="Monaco"/>
                <a:ea typeface="Monaco"/>
                <a:cs typeface="Monaco"/>
              </a:rPr>
              <a:t> </a:t>
            </a:r>
            <a:r>
              <a:rPr lang="en-US" sz="1400" dirty="0">
                <a:solidFill>
                  <a:srgbClr val="7E504F"/>
                </a:solidFill>
                <a:latin typeface="Monaco"/>
                <a:ea typeface="Monaco"/>
                <a:cs typeface="Monaco"/>
              </a:rPr>
              <a:t>date</a:t>
            </a:r>
            <a:r>
              <a:rPr lang="en-US" sz="1400" dirty="0">
                <a:solidFill>
                  <a:srgbClr val="000000"/>
                </a:solidFill>
                <a:latin typeface="Monaco"/>
                <a:ea typeface="Monaco"/>
                <a:cs typeface="Monaco"/>
              </a:rPr>
              <a:t>, Pet </a:t>
            </a:r>
            <a:r>
              <a:rPr lang="en-US" sz="1400" dirty="0">
                <a:solidFill>
                  <a:srgbClr val="7E504F"/>
                </a:solidFill>
                <a:latin typeface="Monaco"/>
                <a:ea typeface="Monaco"/>
                <a:cs typeface="Monaco"/>
              </a:rPr>
              <a:t>pet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 }</a:t>
            </a:r>
            <a:endParaRPr lang="en-US" sz="1400" dirty="0">
              <a:solidFill>
                <a:srgbClr val="000000"/>
              </a:solidFill>
              <a:latin typeface="Monaco"/>
              <a:ea typeface="Monaco"/>
              <a:cs typeface="Monaco"/>
            </a:endParaRPr>
          </a:p>
          <a:p>
            <a:pPr marL="0" indent="0">
              <a:buNone/>
            </a:pPr>
            <a:r>
              <a:rPr lang="en-US" sz="1400" dirty="0" smtClean="0">
                <a:solidFill>
                  <a:srgbClr val="BFBFBF"/>
                </a:solidFill>
                <a:latin typeface="Monaco"/>
                <a:ea typeface="Monaco"/>
                <a:cs typeface="Monaco"/>
              </a:rPr>
              <a:t>}</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931968"/>
                </a:solidFill>
                <a:latin typeface="Monaco"/>
                <a:ea typeface="Monaco"/>
                <a:cs typeface="Monaco"/>
              </a:rPr>
              <a:t>public</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class</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JavaPriceCalculatorTest</a:t>
            </a:r>
            <a:r>
              <a:rPr lang="en-US" sz="1400" dirty="0">
                <a:solidFill>
                  <a:srgbClr val="000000"/>
                </a:solidFill>
                <a:latin typeface="Monaco"/>
                <a:ea typeface="Monaco"/>
                <a:cs typeface="Monaco"/>
              </a:rPr>
              <a:t> {</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PriceCalculator</a:t>
            </a:r>
            <a:r>
              <a:rPr lang="en-US" sz="1400" dirty="0">
                <a:solidFill>
                  <a:srgbClr val="000000"/>
                </a:solidFill>
                <a:latin typeface="Monaco"/>
                <a:ea typeface="Monaco"/>
                <a:cs typeface="Monaco"/>
              </a:rPr>
              <a:t> </a:t>
            </a:r>
            <a:r>
              <a:rPr lang="en-US" sz="1400" dirty="0">
                <a:solidFill>
                  <a:srgbClr val="0226CC"/>
                </a:solidFill>
                <a:latin typeface="Monaco"/>
                <a:ea typeface="Monaco"/>
                <a:cs typeface="Monaco"/>
              </a:rPr>
              <a:t>calculator</a:t>
            </a: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new</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PriceCalculator</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a:t>
            </a:r>
          </a:p>
          <a:p>
            <a:pPr marL="0" indent="0">
              <a:buNone/>
            </a:pPr>
            <a:endParaRPr lang="en-US" sz="1400" dirty="0" smtClean="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777777"/>
                </a:solidFill>
                <a:latin typeface="Monaco"/>
                <a:ea typeface="Monaco"/>
                <a:cs typeface="Monaco"/>
              </a:rPr>
              <a:t>@Test</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public</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void</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testGetBasePriceForThreeYearOldPet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assertEquals</a:t>
            </a:r>
            <a:r>
              <a:rPr lang="en-US" sz="1400" dirty="0">
                <a:solidFill>
                  <a:srgbClr val="000000"/>
                </a:solidFill>
                <a:latin typeface="Monaco"/>
                <a:ea typeface="Monaco"/>
                <a:cs typeface="Monaco"/>
              </a:rPr>
              <a:t>(</a:t>
            </a:r>
            <a:r>
              <a:rPr lang="en-US" sz="1400" dirty="0">
                <a:solidFill>
                  <a:srgbClr val="931968"/>
                </a:solidFill>
                <a:latin typeface="Monaco"/>
                <a:ea typeface="Monaco"/>
                <a:cs typeface="Monaco"/>
              </a:rPr>
              <a:t>new</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BigDecimal</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"400.00"</a:t>
            </a:r>
            <a:r>
              <a:rPr lang="en-US" sz="1400" dirty="0">
                <a:solidFill>
                  <a:srgbClr val="000000"/>
                </a:solidFill>
                <a:latin typeface="Monaco"/>
                <a:ea typeface="Monaco"/>
                <a:cs typeface="Monaco"/>
              </a:rPr>
              <a:t>)</a:t>
            </a:r>
            <a:r>
              <a:rPr lang="en-US" sz="1400" dirty="0" smtClean="0">
                <a:solidFill>
                  <a:srgbClr val="000000"/>
                </a:solidFill>
                <a:latin typeface="Monaco"/>
                <a:ea typeface="Monaco"/>
                <a:cs typeface="Monaco"/>
              </a:rPr>
              <a:t>,</a:t>
            </a:r>
          </a:p>
          <a:p>
            <a:pPr marL="0" indent="0">
              <a:buNone/>
            </a:pPr>
            <a:r>
              <a:rPr lang="en-US" sz="1400" dirty="0" smtClean="0">
                <a:solidFill>
                  <a:srgbClr val="000000"/>
                </a:solidFill>
                <a:latin typeface="Monaco"/>
                <a:ea typeface="Monaco"/>
                <a:cs typeface="Monaco"/>
              </a:rPr>
              <a:t>                      </a:t>
            </a:r>
            <a:r>
              <a:rPr lang="en-US" sz="1400" dirty="0" err="1" smtClean="0">
                <a:solidFill>
                  <a:srgbClr val="0226CC"/>
                </a:solidFill>
                <a:latin typeface="Monaco"/>
                <a:ea typeface="Monaco"/>
                <a:cs typeface="Monaco"/>
              </a:rPr>
              <a:t>calculator</a:t>
            </a:r>
            <a:r>
              <a:rPr lang="en-US" sz="1400" dirty="0" err="1" smtClean="0">
                <a:solidFill>
                  <a:srgbClr val="000000"/>
                </a:solidFill>
                <a:latin typeface="Monaco"/>
                <a:ea typeface="Monaco"/>
                <a:cs typeface="Monaco"/>
              </a:rPr>
              <a:t>.calculate</a:t>
            </a:r>
            <a:r>
              <a:rPr lang="en-US" sz="1400" dirty="0" smtClean="0">
                <a:solidFill>
                  <a:srgbClr val="000000"/>
                </a:solidFill>
                <a:latin typeface="Monaco"/>
                <a:ea typeface="Monaco"/>
                <a:cs typeface="Monaco"/>
              </a:rPr>
              <a:t>(</a:t>
            </a:r>
            <a:r>
              <a:rPr lang="en-US" sz="1400" dirty="0" smtClean="0">
                <a:solidFill>
                  <a:srgbClr val="0226CC"/>
                </a:solidFill>
                <a:latin typeface="Monaco"/>
                <a:ea typeface="Monaco"/>
                <a:cs typeface="Monaco"/>
              </a:rPr>
              <a:t>...</a:t>
            </a:r>
            <a:r>
              <a:rPr lang="en-US" sz="1400" dirty="0" smtClean="0">
                <a:solidFill>
                  <a:srgbClr val="000000"/>
                </a:solidFill>
                <a:latin typeface="Monaco"/>
                <a:ea typeface="Monaco"/>
                <a:cs typeface="Monaco"/>
              </a:rPr>
              <a:t>)</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p>
          <a:p>
            <a:pPr marL="0" indent="0">
              <a:buNone/>
            </a:pPr>
            <a:r>
              <a:rPr lang="en-US" sz="1400" u="sng" dirty="0" smtClean="0">
                <a:solidFill>
                  <a:srgbClr val="000000"/>
                </a:solidFill>
                <a:latin typeface="Monaco"/>
                <a:ea typeface="Monaco"/>
                <a:cs typeface="Monaco"/>
              </a:rPr>
              <a:t>}</a:t>
            </a:r>
            <a:endParaRPr lang="en-US" sz="1400" b="1" dirty="0">
              <a:latin typeface="Courier New" charset="0"/>
            </a:endParaRPr>
          </a:p>
        </p:txBody>
      </p:sp>
    </p:spTree>
    <p:extLst>
      <p:ext uri="{BB962C8B-B14F-4D97-AF65-F5344CB8AC3E}">
        <p14:creationId xmlns:p14="http://schemas.microsoft.com/office/powerpoint/2010/main" val="71630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ln/>
        </p:spPr>
        <p:txBody>
          <a:bodyPr rIns="116994"/>
          <a:lstStyle/>
          <a:p>
            <a:pPr marL="40182"/>
            <a:r>
              <a:rPr lang="en-US" dirty="0" err="1" smtClean="0"/>
              <a:t>JUnit</a:t>
            </a:r>
            <a:r>
              <a:rPr lang="en-US" dirty="0" smtClean="0"/>
              <a:t> Assert woes</a:t>
            </a:r>
            <a:endParaRPr lang="en-US" dirty="0"/>
          </a:p>
        </p:txBody>
      </p:sp>
      <p:pic>
        <p:nvPicPr>
          <p:cNvPr id="4" name="Picture 3" descr="Screen Shot 2014-01-14 at 09.16.57.p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 y="1866900"/>
            <a:ext cx="8801100" cy="3111500"/>
          </a:xfrm>
          <a:prstGeom prst="rect">
            <a:avLst/>
          </a:prstGeom>
        </p:spPr>
      </p:pic>
    </p:spTree>
    <p:extLst>
      <p:ext uri="{BB962C8B-B14F-4D97-AF65-F5344CB8AC3E}">
        <p14:creationId xmlns:p14="http://schemas.microsoft.com/office/powerpoint/2010/main" val="3586081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ctrTitle"/>
          </p:nvPr>
        </p:nvSpPr>
        <p:spPr>
          <a:ln/>
        </p:spPr>
        <p:txBody>
          <a:bodyPr rIns="116994"/>
          <a:lstStyle/>
          <a:p>
            <a:pPr marL="40182"/>
            <a:r>
              <a:rPr lang="en-US"/>
              <a:t>Agenda</a:t>
            </a:r>
          </a:p>
        </p:txBody>
      </p:sp>
      <p:sp>
        <p:nvSpPr>
          <p:cNvPr id="6149" name="Rectangle 5"/>
          <p:cNvSpPr>
            <a:spLocks noGrp="1" noChangeArrowheads="1"/>
          </p:cNvSpPr>
          <p:nvPr>
            <p:ph type="body" sz="quarter" idx="13"/>
          </p:nvPr>
        </p:nvSpPr>
        <p:spPr>
          <a:ln/>
        </p:spPr>
        <p:txBody>
          <a:bodyPr rIns="116994"/>
          <a:lstStyle/>
          <a:p>
            <a:r>
              <a:rPr lang="en-US" dirty="0" smtClean="0"/>
              <a:t>Test Automation Basics</a:t>
            </a:r>
            <a:endParaRPr lang="en-US" dirty="0"/>
          </a:p>
          <a:p>
            <a:r>
              <a:rPr lang="en-US" dirty="0"/>
              <a:t>Groovy Basics</a:t>
            </a:r>
          </a:p>
          <a:p>
            <a:r>
              <a:rPr lang="en-US" dirty="0"/>
              <a:t>Groovy Unit Testing</a:t>
            </a:r>
          </a:p>
          <a:p>
            <a:pPr lvl="1"/>
            <a:r>
              <a:rPr lang="en-US" sz="2400" dirty="0"/>
              <a:t>Mocking collaborators</a:t>
            </a:r>
          </a:p>
          <a:p>
            <a:pPr lvl="1"/>
            <a:r>
              <a:rPr lang="en-US" sz="2400" dirty="0"/>
              <a:t>Assertions &amp; matchers</a:t>
            </a:r>
          </a:p>
          <a:p>
            <a:r>
              <a:rPr lang="en-US" dirty="0" smtClean="0"/>
              <a:t>Integration </a:t>
            </a:r>
            <a:r>
              <a:rPr lang="en-US" dirty="0"/>
              <a:t>Testing</a:t>
            </a:r>
          </a:p>
          <a:p>
            <a:pPr lvl="1"/>
            <a:r>
              <a:rPr lang="en-US" sz="2400" dirty="0"/>
              <a:t>Managing test data</a:t>
            </a:r>
          </a:p>
          <a:p>
            <a:pPr lvl="1"/>
            <a:r>
              <a:rPr lang="en-US" sz="2400" dirty="0"/>
              <a:t>Working with SQL databases</a:t>
            </a:r>
          </a:p>
          <a:p>
            <a:r>
              <a:rPr lang="en-US" dirty="0"/>
              <a:t>API testing</a:t>
            </a:r>
          </a:p>
          <a:p>
            <a:pPr lvl="1"/>
            <a:r>
              <a:rPr lang="en-US" sz="2400" dirty="0"/>
              <a:t>Working with XML</a:t>
            </a:r>
          </a:p>
          <a:p>
            <a:pPr lvl="1"/>
            <a:r>
              <a:rPr lang="en-US" sz="2400" dirty="0"/>
              <a:t>Working with </a:t>
            </a:r>
            <a:r>
              <a:rPr lang="en-US" sz="2400" dirty="0" smtClean="0"/>
              <a:t>JSON</a:t>
            </a:r>
            <a:endParaRPr lang="en-US" sz="2400" dirty="0"/>
          </a:p>
        </p:txBody>
      </p:sp>
      <p:pic>
        <p:nvPicPr>
          <p:cNvPr id="614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873" y="3898925"/>
            <a:ext cx="2571750" cy="169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2648619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ln/>
        </p:spPr>
        <p:txBody>
          <a:bodyPr rIns="116994"/>
          <a:lstStyle/>
          <a:p>
            <a:pPr marL="40182"/>
            <a:r>
              <a:rPr lang="en-US" dirty="0" err="1" smtClean="0"/>
              <a:t>JUnit</a:t>
            </a:r>
            <a:r>
              <a:rPr lang="en-US" dirty="0" smtClean="0"/>
              <a:t> Assert woes</a:t>
            </a:r>
            <a:endParaRPr lang="en-US" dirty="0"/>
          </a:p>
        </p:txBody>
      </p:sp>
      <p:sp>
        <p:nvSpPr>
          <p:cNvPr id="17412" name="Rectangle 4"/>
          <p:cNvSpPr>
            <a:spLocks noGrp="1" noChangeArrowheads="1"/>
          </p:cNvSpPr>
          <p:nvPr>
            <p:ph type="body" sz="quarter" idx="13"/>
          </p:nvPr>
        </p:nvSpPr>
        <p:spPr>
          <a:xfrm>
            <a:off x="685800" y="1556792"/>
            <a:ext cx="8350696" cy="4680520"/>
          </a:xfrm>
          <a:ln/>
        </p:spPr>
        <p:txBody>
          <a:bodyPr rIns="116994"/>
          <a:lstStyle/>
          <a:p>
            <a:pPr marL="0" indent="0">
              <a:lnSpc>
                <a:spcPct val="110000"/>
              </a:lnSpc>
              <a:buNone/>
            </a:pPr>
            <a:r>
              <a:rPr lang="en-US" sz="1800" dirty="0" smtClean="0">
                <a:latin typeface="Monaco" charset="0"/>
                <a:sym typeface="Monaco" charset="0"/>
              </a:rPr>
              <a:t>Node xml = ...</a:t>
            </a:r>
          </a:p>
          <a:p>
            <a:pPr marL="0" indent="0">
              <a:lnSpc>
                <a:spcPct val="110000"/>
              </a:lnSpc>
              <a:buNone/>
            </a:pPr>
            <a:r>
              <a:rPr lang="en-US" sz="1800" dirty="0" smtClean="0">
                <a:latin typeface="Monaco" charset="0"/>
                <a:sym typeface="Monaco" charset="0"/>
              </a:rPr>
              <a:t>String expected = "y</a:t>
            </a:r>
            <a:r>
              <a:rPr lang="en-US" sz="1800" dirty="0">
                <a:latin typeface="Monaco" charset="0"/>
                <a:sym typeface="Monaco" charset="0"/>
              </a:rPr>
              <a:t>"</a:t>
            </a:r>
            <a:r>
              <a:rPr lang="en-US" sz="1800" dirty="0" smtClean="0">
                <a:latin typeface="Monaco" charset="0"/>
                <a:sym typeface="Monaco" charset="0"/>
              </a:rPr>
              <a:t>;</a:t>
            </a:r>
          </a:p>
          <a:p>
            <a:pPr marL="0" indent="0">
              <a:lnSpc>
                <a:spcPct val="110000"/>
              </a:lnSpc>
              <a:buNone/>
            </a:pPr>
            <a:r>
              <a:rPr lang="en-US" sz="1800" dirty="0" smtClean="0">
                <a:latin typeface="Monaco" charset="0"/>
                <a:sym typeface="Monaco" charset="0"/>
              </a:rPr>
              <a:t>String actual = </a:t>
            </a:r>
            <a:r>
              <a:rPr lang="en-US" sz="1800" dirty="0" err="1" smtClean="0">
                <a:latin typeface="Monaco" charset="0"/>
                <a:sym typeface="Monaco" charset="0"/>
              </a:rPr>
              <a:t>xml.getText</a:t>
            </a:r>
            <a:r>
              <a:rPr lang="en-US" sz="1800" dirty="0" smtClean="0">
                <a:latin typeface="Monaco" charset="0"/>
                <a:sym typeface="Monaco" charset="0"/>
              </a:rPr>
              <a:t>();</a:t>
            </a:r>
          </a:p>
          <a:p>
            <a:pPr marL="0" indent="0">
              <a:lnSpc>
                <a:spcPct val="110000"/>
              </a:lnSpc>
              <a:buNone/>
            </a:pPr>
            <a:r>
              <a:rPr lang="en-US" sz="1800" dirty="0" err="1" smtClean="0">
                <a:latin typeface="Monaco" charset="0"/>
                <a:sym typeface="Monaco" charset="0"/>
              </a:rPr>
              <a:t>assertEquals</a:t>
            </a:r>
            <a:r>
              <a:rPr lang="en-US" sz="1800" dirty="0" smtClean="0">
                <a:latin typeface="Monaco" charset="0"/>
                <a:sym typeface="Monaco" charset="0"/>
              </a:rPr>
              <a:t>(expected, actual);</a:t>
            </a:r>
          </a:p>
          <a:p>
            <a:pPr marL="0" indent="0">
              <a:lnSpc>
                <a:spcPct val="110000"/>
              </a:lnSpc>
              <a:buNone/>
            </a:pPr>
            <a:endParaRPr lang="en-US" sz="1800" dirty="0" smtClean="0">
              <a:latin typeface="Monaco" charset="0"/>
              <a:sym typeface="Monaco" charset="0"/>
            </a:endParaRPr>
          </a:p>
          <a:p>
            <a:pPr marL="0" indent="0">
              <a:lnSpc>
                <a:spcPct val="110000"/>
              </a:lnSpc>
              <a:buNone/>
            </a:pPr>
            <a:endParaRPr lang="en-US" sz="1800" dirty="0" smtClean="0">
              <a:latin typeface="Monaco" charset="0"/>
              <a:sym typeface="Monaco" charset="0"/>
            </a:endParaRPr>
          </a:p>
          <a:p>
            <a:pPr marL="0" indent="0">
              <a:lnSpc>
                <a:spcPct val="110000"/>
              </a:lnSpc>
              <a:buNone/>
            </a:pPr>
            <a:r>
              <a:rPr lang="en-US" sz="1800" dirty="0" err="1" smtClean="0">
                <a:latin typeface="Monaco" charset="0"/>
                <a:sym typeface="Monaco" charset="0"/>
              </a:rPr>
              <a:t>assertTrue</a:t>
            </a:r>
            <a:r>
              <a:rPr lang="en-US" sz="1800" dirty="0" smtClean="0">
                <a:latin typeface="Monaco" charset="0"/>
                <a:sym typeface="Monaco" charset="0"/>
              </a:rPr>
              <a:t>("Node is invalid</a:t>
            </a:r>
            <a:r>
              <a:rPr lang="en-US" sz="1800" dirty="0">
                <a:latin typeface="Monaco" charset="0"/>
                <a:sym typeface="Monaco" charset="0"/>
              </a:rPr>
              <a:t>"</a:t>
            </a:r>
            <a:r>
              <a:rPr lang="en-US" sz="1800" dirty="0" smtClean="0">
                <a:latin typeface="Monaco" charset="0"/>
                <a:sym typeface="Monaco" charset="0"/>
              </a:rPr>
              <a:t>, </a:t>
            </a:r>
            <a:r>
              <a:rPr lang="en-US" sz="1800" dirty="0" err="1" smtClean="0">
                <a:latin typeface="Monaco" charset="0"/>
                <a:sym typeface="Monaco" charset="0"/>
              </a:rPr>
              <a:t>xml.isValid</a:t>
            </a:r>
            <a:r>
              <a:rPr lang="en-US" sz="1800" dirty="0" smtClean="0">
                <a:latin typeface="Monaco" charset="0"/>
                <a:sym typeface="Monaco" charset="0"/>
              </a:rPr>
              <a:t>());</a:t>
            </a:r>
          </a:p>
        </p:txBody>
      </p:sp>
    </p:spTree>
    <p:extLst>
      <p:ext uri="{BB962C8B-B14F-4D97-AF65-F5344CB8AC3E}">
        <p14:creationId xmlns:p14="http://schemas.microsoft.com/office/powerpoint/2010/main" val="69010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ln/>
        </p:spPr>
        <p:txBody>
          <a:bodyPr rIns="116994"/>
          <a:lstStyle/>
          <a:p>
            <a:pPr marL="40182"/>
            <a:r>
              <a:rPr lang="en-US" dirty="0" smtClean="0"/>
              <a:t>Groovy Power Assert</a:t>
            </a:r>
            <a:endParaRPr lang="en-US" dirty="0"/>
          </a:p>
        </p:txBody>
      </p:sp>
      <p:sp>
        <p:nvSpPr>
          <p:cNvPr id="17412" name="Rectangle 4"/>
          <p:cNvSpPr>
            <a:spLocks noGrp="1" noChangeArrowheads="1"/>
          </p:cNvSpPr>
          <p:nvPr>
            <p:ph type="body" sz="quarter" idx="13"/>
          </p:nvPr>
        </p:nvSpPr>
        <p:spPr>
          <a:xfrm>
            <a:off x="685800" y="1556792"/>
            <a:ext cx="8350696" cy="4680520"/>
          </a:xfrm>
          <a:ln/>
        </p:spPr>
        <p:txBody>
          <a:bodyPr rIns="116994"/>
          <a:lstStyle/>
          <a:p>
            <a:r>
              <a:rPr lang="en-US" sz="1800" dirty="0" smtClean="0">
                <a:latin typeface="Monaco"/>
                <a:cs typeface="Monaco"/>
              </a:rPr>
              <a:t>assert</a:t>
            </a:r>
            <a:r>
              <a:rPr lang="en-US" dirty="0" smtClean="0"/>
              <a:t> is a Java keyword, but of limited use</a:t>
            </a:r>
          </a:p>
          <a:p>
            <a:r>
              <a:rPr lang="en-US" dirty="0">
                <a:sym typeface="Monaco" charset="0"/>
              </a:rPr>
              <a:t>In Groovy, the output of </a:t>
            </a:r>
            <a:r>
              <a:rPr lang="en-US" dirty="0" smtClean="0">
                <a:sym typeface="Monaco" charset="0"/>
              </a:rPr>
              <a:t>a </a:t>
            </a:r>
            <a:r>
              <a:rPr lang="en-US" dirty="0">
                <a:sym typeface="Monaco" charset="0"/>
              </a:rPr>
              <a:t>failing assert provides extremely readable output</a:t>
            </a:r>
            <a:r>
              <a:rPr lang="en-US" dirty="0" smtClean="0">
                <a:sym typeface="Monaco" charset="0"/>
              </a:rPr>
              <a:t>:</a:t>
            </a:r>
          </a:p>
          <a:p>
            <a:pPr marL="0" indent="0">
              <a:buNone/>
            </a:pPr>
            <a:r>
              <a:rPr lang="en-US" sz="1800" dirty="0">
                <a:latin typeface="Monaco" charset="0"/>
                <a:sym typeface="Monaco" charset="0"/>
              </a:rPr>
              <a:t/>
            </a:r>
            <a:br>
              <a:rPr lang="en-US" sz="1800" dirty="0">
                <a:latin typeface="Monaco" charset="0"/>
                <a:sym typeface="Monaco" charset="0"/>
              </a:rPr>
            </a:br>
            <a:r>
              <a:rPr lang="en-US" sz="1800" dirty="0" err="1">
                <a:solidFill>
                  <a:srgbClr val="A9438B"/>
                </a:solidFill>
                <a:latin typeface="Monaco"/>
                <a:ea typeface="Monaco"/>
                <a:cs typeface="Monaco"/>
              </a:rPr>
              <a:t>def</a:t>
            </a:r>
            <a:r>
              <a:rPr lang="en-US" sz="1800" dirty="0">
                <a:solidFill>
                  <a:srgbClr val="000000"/>
                </a:solidFill>
                <a:latin typeface="Monaco"/>
                <a:ea typeface="Monaco"/>
                <a:cs typeface="Monaco"/>
              </a:rPr>
              <a:t> xml = </a:t>
            </a:r>
            <a:r>
              <a:rPr lang="en-US" sz="1800" dirty="0">
                <a:solidFill>
                  <a:srgbClr val="A9438B"/>
                </a:solidFill>
                <a:latin typeface="Monaco"/>
                <a:ea typeface="Monaco"/>
                <a:cs typeface="Monaco"/>
              </a:rPr>
              <a:t>new</a:t>
            </a:r>
            <a:r>
              <a:rPr lang="en-US" sz="1800" dirty="0">
                <a:solidFill>
                  <a:srgbClr val="000000"/>
                </a:solidFill>
                <a:latin typeface="Monaco"/>
                <a:ea typeface="Monaco"/>
                <a:cs typeface="Monaco"/>
              </a:rPr>
              <a:t> </a:t>
            </a:r>
            <a:r>
              <a:rPr lang="en-US" sz="1800" dirty="0" err="1">
                <a:solidFill>
                  <a:srgbClr val="000000"/>
                </a:solidFill>
                <a:latin typeface="Monaco"/>
                <a:ea typeface="Monaco"/>
                <a:cs typeface="Monaco"/>
              </a:rPr>
              <a:t>XmlParser</a:t>
            </a:r>
            <a:r>
              <a:rPr lang="en-US" sz="1800" dirty="0">
                <a:solidFill>
                  <a:srgbClr val="000000"/>
                </a:solidFill>
                <a:latin typeface="Monaco"/>
                <a:ea typeface="Monaco"/>
                <a:cs typeface="Monaco"/>
              </a:rPr>
              <a:t>().</a:t>
            </a:r>
            <a:r>
              <a:rPr lang="en-US" sz="1800" dirty="0" err="1">
                <a:solidFill>
                  <a:srgbClr val="000000"/>
                </a:solidFill>
                <a:latin typeface="Monaco"/>
                <a:ea typeface="Monaco"/>
                <a:cs typeface="Monaco"/>
              </a:rPr>
              <a:t>parseText</a:t>
            </a:r>
            <a:r>
              <a:rPr lang="en-US" sz="1800" dirty="0">
                <a:solidFill>
                  <a:srgbClr val="000000"/>
                </a:solidFill>
                <a:latin typeface="Monaco"/>
                <a:ea typeface="Monaco"/>
                <a:cs typeface="Monaco"/>
              </a:rPr>
              <a:t>(</a:t>
            </a:r>
            <a:r>
              <a:rPr lang="en-US" sz="1800" dirty="0">
                <a:solidFill>
                  <a:srgbClr val="FF39D6"/>
                </a:solidFill>
                <a:latin typeface="Monaco"/>
                <a:ea typeface="Monaco"/>
                <a:cs typeface="Monaco"/>
              </a:rPr>
              <a:t>"&lt;test&gt;x&lt;/test&gt;"</a:t>
            </a:r>
            <a:r>
              <a:rPr lang="en-US" sz="1800" dirty="0">
                <a:solidFill>
                  <a:srgbClr val="000000"/>
                </a:solidFill>
                <a:latin typeface="Monaco"/>
                <a:ea typeface="Monaco"/>
                <a:cs typeface="Monaco"/>
              </a:rPr>
              <a:t>)</a:t>
            </a:r>
          </a:p>
          <a:p>
            <a:pPr marL="0" indent="0">
              <a:buNone/>
            </a:pPr>
            <a:r>
              <a:rPr lang="en-US" sz="1800" dirty="0" smtClean="0">
                <a:solidFill>
                  <a:srgbClr val="A9438B"/>
                </a:solidFill>
                <a:latin typeface="Monaco"/>
                <a:ea typeface="Monaco"/>
                <a:cs typeface="Monaco"/>
              </a:rPr>
              <a:t>assert</a:t>
            </a:r>
            <a:r>
              <a:rPr lang="en-US" sz="1800" dirty="0" smtClean="0">
                <a:solidFill>
                  <a:srgbClr val="000000"/>
                </a:solidFill>
                <a:latin typeface="Monaco"/>
                <a:ea typeface="Monaco"/>
                <a:cs typeface="Monaco"/>
              </a:rPr>
              <a:t> </a:t>
            </a:r>
            <a:r>
              <a:rPr lang="en-US" sz="1800" dirty="0" err="1" smtClean="0">
                <a:solidFill>
                  <a:srgbClr val="000000"/>
                </a:solidFill>
                <a:latin typeface="Monaco"/>
                <a:ea typeface="Monaco"/>
                <a:cs typeface="Monaco"/>
              </a:rPr>
              <a:t>xml.text</a:t>
            </a:r>
            <a:r>
              <a:rPr lang="en-US" sz="1800" dirty="0">
                <a:solidFill>
                  <a:srgbClr val="000000"/>
                </a:solidFill>
                <a:latin typeface="Monaco"/>
                <a:ea typeface="Monaco"/>
                <a:cs typeface="Monaco"/>
              </a:rPr>
              <a:t>() == </a:t>
            </a:r>
            <a:r>
              <a:rPr lang="en-US" sz="1800" dirty="0">
                <a:solidFill>
                  <a:srgbClr val="FF39D6"/>
                </a:solidFill>
                <a:latin typeface="Monaco"/>
                <a:ea typeface="Monaco"/>
                <a:cs typeface="Monaco"/>
              </a:rPr>
              <a:t>"y"</a:t>
            </a:r>
            <a:endParaRPr lang="en-US" sz="1800" dirty="0" smtClean="0">
              <a:solidFill>
                <a:srgbClr val="000000"/>
              </a:solidFill>
              <a:latin typeface="Monaco"/>
              <a:ea typeface="Monaco"/>
              <a:cs typeface="Monaco"/>
            </a:endParaRPr>
          </a:p>
          <a:p>
            <a:pPr marL="0" indent="0">
              <a:buNone/>
            </a:pPr>
            <a:r>
              <a:rPr lang="en-US" sz="1800" dirty="0">
                <a:latin typeface="Monaco" charset="0"/>
                <a:sym typeface="Monaco" charset="0"/>
              </a:rPr>
              <a:t/>
            </a:r>
            <a:br>
              <a:rPr lang="en-US" sz="1800" dirty="0">
                <a:latin typeface="Monaco" charset="0"/>
                <a:sym typeface="Monaco" charset="0"/>
              </a:rPr>
            </a:br>
            <a:r>
              <a:rPr lang="en-US" sz="1800" dirty="0">
                <a:latin typeface="Monaco" charset="0"/>
                <a:sym typeface="Monaco" charset="0"/>
              </a:rPr>
              <a:t>Assertion failed:</a:t>
            </a:r>
            <a:br>
              <a:rPr lang="en-US" sz="1800" dirty="0">
                <a:latin typeface="Monaco" charset="0"/>
                <a:sym typeface="Monaco" charset="0"/>
              </a:rPr>
            </a:br>
            <a:r>
              <a:rPr lang="en-US" sz="1800" dirty="0">
                <a:latin typeface="Monaco" charset="0"/>
                <a:sym typeface="Monaco" charset="0"/>
              </a:rPr>
              <a:t/>
            </a:r>
            <a:br>
              <a:rPr lang="en-US" sz="1800" dirty="0">
                <a:latin typeface="Monaco" charset="0"/>
                <a:sym typeface="Monaco" charset="0"/>
              </a:rPr>
            </a:br>
            <a:r>
              <a:rPr lang="en-US" sz="1800" dirty="0">
                <a:latin typeface="Monaco" charset="0"/>
                <a:sym typeface="Monaco" charset="0"/>
              </a:rPr>
              <a:t>assert </a:t>
            </a:r>
            <a:r>
              <a:rPr lang="en-US" sz="1800" dirty="0" err="1">
                <a:latin typeface="Monaco" charset="0"/>
                <a:sym typeface="Monaco" charset="0"/>
              </a:rPr>
              <a:t>xml.text</a:t>
            </a:r>
            <a:r>
              <a:rPr lang="en-US" sz="1800" dirty="0">
                <a:latin typeface="Monaco" charset="0"/>
                <a:sym typeface="Monaco" charset="0"/>
              </a:rPr>
              <a:t>() == "y"</a:t>
            </a:r>
          </a:p>
          <a:p>
            <a:pPr marL="0" indent="0">
              <a:buNone/>
            </a:pPr>
            <a:r>
              <a:rPr lang="en-US" sz="1800" dirty="0">
                <a:latin typeface="Monaco" charset="0"/>
                <a:sym typeface="Monaco" charset="0"/>
              </a:rPr>
              <a:t>       |   |      |</a:t>
            </a:r>
          </a:p>
          <a:p>
            <a:pPr marL="0" indent="0">
              <a:buNone/>
            </a:pPr>
            <a:r>
              <a:rPr lang="en-US" sz="1800" dirty="0">
                <a:latin typeface="Monaco" charset="0"/>
                <a:sym typeface="Monaco" charset="0"/>
              </a:rPr>
              <a:t>       |   x      false</a:t>
            </a:r>
          </a:p>
          <a:p>
            <a:pPr marL="0" indent="0">
              <a:buNone/>
            </a:pPr>
            <a:r>
              <a:rPr lang="en-US" sz="1800" dirty="0">
                <a:latin typeface="Monaco" charset="0"/>
                <a:sym typeface="Monaco" charset="0"/>
              </a:rPr>
              <a:t>       test[attributes={}; value=[x]]</a:t>
            </a:r>
          </a:p>
        </p:txBody>
      </p:sp>
    </p:spTree>
    <p:extLst>
      <p:ext uri="{BB962C8B-B14F-4D97-AF65-F5344CB8AC3E}">
        <p14:creationId xmlns:p14="http://schemas.microsoft.com/office/powerpoint/2010/main" val="3444667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ln/>
        </p:spPr>
        <p:txBody>
          <a:bodyPr rIns="116994"/>
          <a:lstStyle/>
          <a:p>
            <a:pPr marL="40182"/>
            <a:r>
              <a:rPr lang="en-US" dirty="0" smtClean="0"/>
              <a:t>Groovy Power Assert</a:t>
            </a:r>
            <a:endParaRPr lang="en-US" dirty="0"/>
          </a:p>
        </p:txBody>
      </p:sp>
      <p:sp>
        <p:nvSpPr>
          <p:cNvPr id="17412" name="Rectangle 4"/>
          <p:cNvSpPr>
            <a:spLocks noGrp="1" noChangeArrowheads="1"/>
          </p:cNvSpPr>
          <p:nvPr>
            <p:ph type="body" sz="quarter" idx="13"/>
          </p:nvPr>
        </p:nvSpPr>
        <p:spPr>
          <a:xfrm>
            <a:off x="685800" y="1556792"/>
            <a:ext cx="8350696" cy="4680520"/>
          </a:xfrm>
          <a:ln/>
        </p:spPr>
        <p:txBody>
          <a:bodyPr rIns="116994"/>
          <a:lstStyle/>
          <a:p>
            <a:pPr marL="0" indent="0">
              <a:buNone/>
            </a:pPr>
            <a:r>
              <a:rPr lang="en-US" sz="1800" dirty="0">
                <a:latin typeface="Monaco" charset="0"/>
                <a:sym typeface="Monaco" charset="0"/>
              </a:rPr>
              <a:t/>
            </a:r>
            <a:br>
              <a:rPr lang="en-US" sz="1800" dirty="0">
                <a:latin typeface="Monaco" charset="0"/>
                <a:sym typeface="Monaco" charset="0"/>
              </a:rPr>
            </a:br>
            <a:r>
              <a:rPr lang="en-US" sz="1800" dirty="0" err="1">
                <a:latin typeface="Monaco" charset="0"/>
                <a:sym typeface="Monaco" charset="0"/>
              </a:rPr>
              <a:t>def</a:t>
            </a:r>
            <a:r>
              <a:rPr lang="en-US" sz="1800" dirty="0">
                <a:latin typeface="Monaco" charset="0"/>
                <a:sym typeface="Monaco" charset="0"/>
              </a:rPr>
              <a:t> xml = </a:t>
            </a:r>
            <a:r>
              <a:rPr lang="en-US" sz="1800" dirty="0" smtClean="0">
                <a:latin typeface="Monaco" charset="0"/>
                <a:sym typeface="Monaco" charset="0"/>
              </a:rPr>
              <a:t>...</a:t>
            </a:r>
          </a:p>
          <a:p>
            <a:pPr marL="0" indent="0">
              <a:buNone/>
            </a:pPr>
            <a:r>
              <a:rPr lang="en-US" sz="1800" dirty="0">
                <a:solidFill>
                  <a:srgbClr val="A9438B"/>
                </a:solidFill>
                <a:latin typeface="Monaco"/>
                <a:ea typeface="Monaco"/>
                <a:cs typeface="Monaco"/>
              </a:rPr>
              <a:t>assert</a:t>
            </a:r>
            <a:r>
              <a:rPr lang="en-US" sz="1800" dirty="0">
                <a:solidFill>
                  <a:srgbClr val="000000"/>
                </a:solidFill>
                <a:latin typeface="Monaco"/>
                <a:ea typeface="Monaco"/>
                <a:cs typeface="Monaco"/>
              </a:rPr>
              <a:t> </a:t>
            </a:r>
            <a:r>
              <a:rPr lang="en-US" sz="1800" dirty="0" err="1">
                <a:solidFill>
                  <a:srgbClr val="000000"/>
                </a:solidFill>
                <a:latin typeface="Monaco"/>
                <a:ea typeface="Monaco"/>
                <a:cs typeface="Monaco"/>
              </a:rPr>
              <a:t>xml.valid</a:t>
            </a:r>
            <a:r>
              <a:rPr lang="en-US" sz="1800" dirty="0">
                <a:solidFill>
                  <a:srgbClr val="000000"/>
                </a:solidFill>
                <a:latin typeface="Monaco"/>
                <a:ea typeface="Monaco"/>
                <a:cs typeface="Monaco"/>
              </a:rPr>
              <a:t>, </a:t>
            </a:r>
            <a:r>
              <a:rPr lang="en-US" sz="1800" dirty="0">
                <a:solidFill>
                  <a:srgbClr val="FF39D6"/>
                </a:solidFill>
                <a:latin typeface="Monaco"/>
                <a:ea typeface="Monaco"/>
                <a:cs typeface="Monaco"/>
              </a:rPr>
              <a:t>"xml is invalid</a:t>
            </a:r>
            <a:r>
              <a:rPr lang="en-US" sz="1800" dirty="0" smtClean="0">
                <a:solidFill>
                  <a:srgbClr val="FF39D6"/>
                </a:solidFill>
                <a:latin typeface="Monaco"/>
                <a:ea typeface="Monaco"/>
                <a:cs typeface="Monaco"/>
              </a:rPr>
              <a:t>"</a:t>
            </a:r>
          </a:p>
          <a:p>
            <a:pPr marL="0" indent="0">
              <a:buNone/>
            </a:pPr>
            <a:r>
              <a:rPr lang="en-US" sz="1800" dirty="0">
                <a:solidFill>
                  <a:srgbClr val="000000"/>
                </a:solidFill>
                <a:latin typeface="Monaco"/>
                <a:ea typeface="Monaco"/>
                <a:cs typeface="Monaco"/>
              </a:rPr>
              <a:t/>
            </a:r>
            <a:br>
              <a:rPr lang="en-US" sz="1800" dirty="0">
                <a:solidFill>
                  <a:srgbClr val="000000"/>
                </a:solidFill>
                <a:latin typeface="Monaco"/>
                <a:ea typeface="Monaco"/>
                <a:cs typeface="Monaco"/>
              </a:rPr>
            </a:br>
            <a:r>
              <a:rPr lang="en-US" sz="1800" dirty="0" err="1" smtClean="0">
                <a:latin typeface="Monaco" charset="0"/>
                <a:sym typeface="Monaco" charset="0"/>
              </a:rPr>
              <a:t>java.lang.AssertionError</a:t>
            </a:r>
            <a:r>
              <a:rPr lang="en-US" sz="1800" dirty="0">
                <a:latin typeface="Monaco" charset="0"/>
                <a:sym typeface="Monaco" charset="0"/>
              </a:rPr>
              <a:t>: xml </a:t>
            </a:r>
            <a:r>
              <a:rPr lang="en-US" sz="1800" dirty="0" smtClean="0">
                <a:latin typeface="Monaco" charset="0"/>
                <a:sym typeface="Monaco" charset="0"/>
              </a:rPr>
              <a:t>is invalid.</a:t>
            </a:r>
          </a:p>
          <a:p>
            <a:pPr marL="0" indent="0">
              <a:buNone/>
            </a:pPr>
            <a:r>
              <a:rPr lang="en-US" sz="1800" dirty="0" smtClean="0">
                <a:latin typeface="Monaco" charset="0"/>
                <a:sym typeface="Monaco" charset="0"/>
              </a:rPr>
              <a:t>Expression</a:t>
            </a:r>
            <a:r>
              <a:rPr lang="en-US" sz="1800" dirty="0">
                <a:latin typeface="Monaco" charset="0"/>
                <a:sym typeface="Monaco" charset="0"/>
              </a:rPr>
              <a:t>: </a:t>
            </a:r>
            <a:r>
              <a:rPr lang="en-US" sz="1800" dirty="0" err="1">
                <a:latin typeface="Monaco" charset="0"/>
                <a:sym typeface="Monaco" charset="0"/>
              </a:rPr>
              <a:t>xml.valid</a:t>
            </a:r>
            <a:endParaRPr lang="en-US" sz="1800" dirty="0">
              <a:latin typeface="Monaco" charset="0"/>
              <a:sym typeface="Monaco" charset="0"/>
            </a:endParaRPr>
          </a:p>
        </p:txBody>
      </p:sp>
    </p:spTree>
    <p:extLst>
      <p:ext uri="{BB962C8B-B14F-4D97-AF65-F5344CB8AC3E}">
        <p14:creationId xmlns:p14="http://schemas.microsoft.com/office/powerpoint/2010/main" val="3861545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ctrTitle"/>
          </p:nvPr>
        </p:nvSpPr>
        <p:spPr>
          <a:ln/>
        </p:spPr>
        <p:txBody>
          <a:bodyPr rIns="116994"/>
          <a:lstStyle/>
          <a:p>
            <a:pPr marL="40182"/>
            <a:r>
              <a:rPr lang="en-US"/>
              <a:t>Dynamic vs Static Typing</a:t>
            </a:r>
          </a:p>
        </p:txBody>
      </p:sp>
      <p:pic>
        <p:nvPicPr>
          <p:cNvPr id="2048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556792"/>
            <a:ext cx="4969371" cy="453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397365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685800" y="570920"/>
            <a:ext cx="7918648" cy="758351"/>
          </a:xfrm>
          <a:ln/>
        </p:spPr>
        <p:txBody>
          <a:bodyPr rIns="116994">
            <a:normAutofit/>
          </a:bodyPr>
          <a:lstStyle/>
          <a:p>
            <a:pPr marL="40182"/>
            <a:r>
              <a:rPr lang="en-US" sz="3500" dirty="0" smtClean="0"/>
              <a:t>Dynamic Typing (</a:t>
            </a:r>
            <a:r>
              <a:rPr lang="en-US" sz="3500" dirty="0" err="1" smtClean="0"/>
              <a:t>a.k.a</a:t>
            </a:r>
            <a:r>
              <a:rPr lang="en-US" sz="3500" dirty="0" smtClean="0"/>
              <a:t> </a:t>
            </a:r>
            <a:r>
              <a:rPr lang="en-US" sz="3500" dirty="0" smtClean="0">
                <a:latin typeface="Cambria Bold Italic" charset="0"/>
                <a:cs typeface="Cambria Bold Italic" charset="0"/>
                <a:sym typeface="Cambria Bold Italic" charset="0"/>
              </a:rPr>
              <a:t>Duck Typing)</a:t>
            </a:r>
            <a:endParaRPr lang="en-US" sz="3500" dirty="0">
              <a:latin typeface="Cambria Bold Italic" charset="0"/>
              <a:sym typeface="Cambria Bold Italic" charset="0"/>
            </a:endParaRPr>
          </a:p>
        </p:txBody>
      </p:sp>
      <p:sp>
        <p:nvSpPr>
          <p:cNvPr id="21508" name="Rectangle 4"/>
          <p:cNvSpPr>
            <a:spLocks noGrp="1" noChangeArrowheads="1"/>
          </p:cNvSpPr>
          <p:nvPr>
            <p:ph type="body" sz="quarter" idx="13"/>
          </p:nvPr>
        </p:nvSpPr>
        <p:spPr>
          <a:prstGeom prst="rect">
            <a:avLst/>
          </a:prstGeom>
          <a:ln/>
        </p:spPr>
        <p:txBody>
          <a:bodyPr rIns="116994"/>
          <a:lstStyle/>
          <a:p>
            <a:r>
              <a:rPr lang="ja-JP" altLang="en-US" dirty="0">
                <a:latin typeface="Arial"/>
              </a:rPr>
              <a:t>”</a:t>
            </a:r>
            <a:r>
              <a:rPr lang="en-US" dirty="0"/>
              <a:t>If it walks like a duck and quacks like a duck, it is probably a duck</a:t>
            </a:r>
            <a:r>
              <a:rPr lang="ja-JP" altLang="en-US" dirty="0">
                <a:latin typeface="Arial"/>
              </a:rPr>
              <a:t>”</a:t>
            </a:r>
            <a:endParaRPr lang="en-US" dirty="0"/>
          </a:p>
          <a:p>
            <a:endParaRPr lang="en-US" dirty="0"/>
          </a:p>
          <a:p>
            <a:pPr>
              <a:spcBef>
                <a:spcPct val="0"/>
              </a:spcBef>
              <a:buFont typeface="Arial" charset="0"/>
              <a:buNone/>
            </a:pPr>
            <a:r>
              <a:rPr lang="en-US" sz="2000" dirty="0">
                <a:solidFill>
                  <a:srgbClr val="7F0055"/>
                </a:solidFill>
                <a:latin typeface="Monaco" charset="0"/>
                <a:cs typeface="Monaco" charset="0"/>
                <a:sym typeface="Monaco" charset="0"/>
              </a:rPr>
              <a:t>public</a:t>
            </a:r>
            <a:r>
              <a:rPr lang="en-US" sz="2000" dirty="0">
                <a:latin typeface="Monaco" charset="0"/>
                <a:cs typeface="Monaco" charset="0"/>
                <a:sym typeface="Monaco" charset="0"/>
              </a:rPr>
              <a:t> </a:t>
            </a:r>
            <a:r>
              <a:rPr lang="en-US" sz="2000" dirty="0">
                <a:solidFill>
                  <a:srgbClr val="7F0055"/>
                </a:solidFill>
                <a:latin typeface="Monaco" charset="0"/>
                <a:cs typeface="Monaco" charset="0"/>
                <a:sym typeface="Monaco" charset="0"/>
              </a:rPr>
              <a:t>class</a:t>
            </a:r>
            <a:r>
              <a:rPr lang="en-US" sz="2000" dirty="0">
                <a:latin typeface="Monaco" charset="0"/>
                <a:cs typeface="Monaco" charset="0"/>
                <a:sym typeface="Monaco" charset="0"/>
              </a:rPr>
              <a:t> </a:t>
            </a:r>
            <a:r>
              <a:rPr lang="en-US" sz="2000" dirty="0" err="1">
                <a:latin typeface="Monaco" charset="0"/>
                <a:cs typeface="Monaco" charset="0"/>
                <a:sym typeface="Monaco" charset="0"/>
              </a:rPr>
              <a:t>HelloWorld</a:t>
            </a:r>
            <a:r>
              <a:rPr lang="en-US" sz="2000" dirty="0">
                <a:latin typeface="Monaco" charset="0"/>
                <a:cs typeface="Monaco" charset="0"/>
                <a:sym typeface="Monaco" charset="0"/>
              </a:rPr>
              <a:t> {</a:t>
            </a:r>
            <a:endParaRPr lang="en-US" sz="2000" dirty="0">
              <a:latin typeface="Monaco" charset="0"/>
              <a:sym typeface="Monaco" charset="0"/>
            </a:endParaRPr>
          </a:p>
          <a:p>
            <a:pPr>
              <a:spcBef>
                <a:spcPct val="0"/>
              </a:spcBef>
              <a:buFont typeface="Arial" charset="0"/>
              <a:buNone/>
            </a:pPr>
            <a:endParaRPr lang="en-US" sz="2000" dirty="0">
              <a:latin typeface="Monaco" charset="0"/>
              <a:sym typeface="Monaco" charset="0"/>
            </a:endParaRPr>
          </a:p>
          <a:p>
            <a:pPr>
              <a:spcBef>
                <a:spcPct val="0"/>
              </a:spcBef>
              <a:buFont typeface="Arial" charset="0"/>
              <a:buNone/>
            </a:pPr>
            <a:r>
              <a:rPr lang="en-US" sz="2000" dirty="0">
                <a:latin typeface="Monaco" charset="0"/>
                <a:cs typeface="Monaco" charset="0"/>
                <a:sym typeface="Monaco" charset="0"/>
              </a:rPr>
              <a:t>    </a:t>
            </a:r>
            <a:r>
              <a:rPr lang="en-US" sz="2000" dirty="0" err="1">
                <a:latin typeface="Monaco" charset="0"/>
                <a:cs typeface="Monaco" charset="0"/>
                <a:sym typeface="Monaco" charset="0"/>
              </a:rPr>
              <a:t>def</a:t>
            </a:r>
            <a:r>
              <a:rPr lang="en-US" sz="2000" dirty="0">
                <a:latin typeface="Monaco" charset="0"/>
                <a:cs typeface="Monaco" charset="0"/>
                <a:sym typeface="Monaco" charset="0"/>
              </a:rPr>
              <a:t> </a:t>
            </a:r>
            <a:r>
              <a:rPr lang="en-US" sz="2000" dirty="0">
                <a:solidFill>
                  <a:srgbClr val="0000C0"/>
                </a:solidFill>
                <a:latin typeface="Monaco" charset="0"/>
                <a:cs typeface="Monaco" charset="0"/>
                <a:sym typeface="Monaco" charset="0"/>
              </a:rPr>
              <a:t>person</a:t>
            </a:r>
            <a:endParaRPr lang="en-US" sz="2000" dirty="0">
              <a:solidFill>
                <a:srgbClr val="0000C0"/>
              </a:solidFill>
              <a:latin typeface="Monaco" charset="0"/>
              <a:sym typeface="Monaco" charset="0"/>
            </a:endParaRPr>
          </a:p>
          <a:p>
            <a:pPr>
              <a:spcBef>
                <a:spcPct val="0"/>
              </a:spcBef>
              <a:buFont typeface="Arial" charset="0"/>
              <a:buNone/>
            </a:pPr>
            <a:r>
              <a:rPr lang="en-US" sz="2000" dirty="0">
                <a:latin typeface="Monaco" charset="0"/>
                <a:cs typeface="Monaco" charset="0"/>
                <a:sym typeface="Monaco" charset="0"/>
              </a:rPr>
              <a:t>    </a:t>
            </a:r>
            <a:endParaRPr lang="en-US" sz="2000" dirty="0">
              <a:latin typeface="Monaco" charset="0"/>
              <a:sym typeface="Monaco" charset="0"/>
            </a:endParaRPr>
          </a:p>
          <a:p>
            <a:pPr>
              <a:spcBef>
                <a:spcPct val="0"/>
              </a:spcBef>
              <a:buFont typeface="Arial" charset="0"/>
              <a:buNone/>
            </a:pPr>
            <a:r>
              <a:rPr lang="en-US" sz="2000" dirty="0">
                <a:latin typeface="Monaco" charset="0"/>
                <a:cs typeface="Monaco" charset="0"/>
                <a:sym typeface="Monaco" charset="0"/>
              </a:rPr>
              <a:t>    </a:t>
            </a:r>
            <a:r>
              <a:rPr lang="en-US" sz="2000" dirty="0">
                <a:solidFill>
                  <a:srgbClr val="7F0055"/>
                </a:solidFill>
                <a:latin typeface="Monaco" charset="0"/>
                <a:cs typeface="Monaco" charset="0"/>
                <a:sym typeface="Monaco" charset="0"/>
              </a:rPr>
              <a:t>public</a:t>
            </a:r>
            <a:r>
              <a:rPr lang="en-US" sz="2000" dirty="0">
                <a:latin typeface="Monaco" charset="0"/>
                <a:cs typeface="Monaco" charset="0"/>
                <a:sym typeface="Monaco" charset="0"/>
              </a:rPr>
              <a:t> String </a:t>
            </a:r>
            <a:r>
              <a:rPr lang="en-US" sz="2000" dirty="0" err="1">
                <a:latin typeface="Monaco" charset="0"/>
                <a:cs typeface="Monaco" charset="0"/>
                <a:sym typeface="Monaco" charset="0"/>
              </a:rPr>
              <a:t>sayHello</a:t>
            </a:r>
            <a:r>
              <a:rPr lang="en-US" sz="2000" dirty="0">
                <a:latin typeface="Monaco" charset="0"/>
                <a:cs typeface="Monaco" charset="0"/>
                <a:sym typeface="Monaco" charset="0"/>
              </a:rPr>
              <a:t>() {</a:t>
            </a:r>
            <a:endParaRPr lang="en-US" sz="2000" dirty="0">
              <a:latin typeface="Monaco" charset="0"/>
              <a:sym typeface="Monaco" charset="0"/>
            </a:endParaRPr>
          </a:p>
          <a:p>
            <a:pPr>
              <a:spcBef>
                <a:spcPct val="0"/>
              </a:spcBef>
              <a:buFont typeface="Arial" charset="0"/>
              <a:buNone/>
            </a:pPr>
            <a:r>
              <a:rPr lang="en-US" sz="2000" dirty="0">
                <a:latin typeface="Monaco" charset="0"/>
                <a:cs typeface="Monaco" charset="0"/>
                <a:sym typeface="Monaco" charset="0"/>
              </a:rPr>
              <a:t>        </a:t>
            </a:r>
            <a:r>
              <a:rPr lang="en-US" sz="2000" dirty="0">
                <a:solidFill>
                  <a:srgbClr val="7F0055"/>
                </a:solidFill>
                <a:latin typeface="Monaco" charset="0"/>
                <a:cs typeface="Monaco" charset="0"/>
                <a:sym typeface="Monaco" charset="0"/>
              </a:rPr>
              <a:t>return</a:t>
            </a:r>
            <a:r>
              <a:rPr lang="en-US" sz="2000" dirty="0">
                <a:latin typeface="Monaco" charset="0"/>
                <a:cs typeface="Monaco" charset="0"/>
                <a:sym typeface="Monaco" charset="0"/>
              </a:rPr>
              <a:t> </a:t>
            </a:r>
            <a:r>
              <a:rPr lang="en-US" sz="2000" dirty="0">
                <a:solidFill>
                  <a:srgbClr val="2A00FF"/>
                </a:solidFill>
                <a:latin typeface="Monaco" charset="0"/>
                <a:cs typeface="Monaco" charset="0"/>
                <a:sym typeface="Monaco" charset="0"/>
              </a:rPr>
              <a:t>"Hello, "</a:t>
            </a:r>
            <a:r>
              <a:rPr lang="en-US" sz="2000" dirty="0">
                <a:latin typeface="Monaco" charset="0"/>
                <a:cs typeface="Monaco" charset="0"/>
                <a:sym typeface="Monaco" charset="0"/>
              </a:rPr>
              <a:t> + </a:t>
            </a:r>
            <a:r>
              <a:rPr lang="en-US" sz="2000" dirty="0" err="1">
                <a:latin typeface="Monaco" charset="0"/>
                <a:cs typeface="Monaco" charset="0"/>
                <a:sym typeface="Monaco" charset="0"/>
              </a:rPr>
              <a:t>person.name</a:t>
            </a:r>
            <a:r>
              <a:rPr lang="en-US" sz="2000" dirty="0">
                <a:latin typeface="Monaco" charset="0"/>
                <a:cs typeface="Monaco" charset="0"/>
                <a:sym typeface="Monaco" charset="0"/>
              </a:rPr>
              <a:t> + </a:t>
            </a:r>
            <a:r>
              <a:rPr lang="en-US" sz="2000" dirty="0">
                <a:solidFill>
                  <a:srgbClr val="2A00FF"/>
                </a:solidFill>
                <a:latin typeface="Monaco" charset="0"/>
                <a:cs typeface="Monaco" charset="0"/>
                <a:sym typeface="Monaco" charset="0"/>
              </a:rPr>
              <a:t>"!"</a:t>
            </a:r>
            <a:endParaRPr lang="en-US" sz="2000" dirty="0">
              <a:solidFill>
                <a:srgbClr val="2A00FF"/>
              </a:solidFill>
              <a:latin typeface="Monaco" charset="0"/>
              <a:sym typeface="Monaco" charset="0"/>
            </a:endParaRPr>
          </a:p>
          <a:p>
            <a:pPr>
              <a:spcBef>
                <a:spcPct val="0"/>
              </a:spcBef>
              <a:buFont typeface="Arial" charset="0"/>
              <a:buNone/>
            </a:pPr>
            <a:r>
              <a:rPr lang="en-US" sz="2000" dirty="0">
                <a:latin typeface="Monaco" charset="0"/>
                <a:cs typeface="Monaco" charset="0"/>
                <a:sym typeface="Monaco" charset="0"/>
              </a:rPr>
              <a:t>    }</a:t>
            </a:r>
            <a:endParaRPr lang="en-US" sz="2000" dirty="0">
              <a:latin typeface="Monaco" charset="0"/>
              <a:sym typeface="Monaco" charset="0"/>
            </a:endParaRPr>
          </a:p>
          <a:p>
            <a:pPr>
              <a:spcBef>
                <a:spcPct val="0"/>
              </a:spcBef>
              <a:buFont typeface="Arial" charset="0"/>
              <a:buNone/>
            </a:pPr>
            <a:r>
              <a:rPr lang="en-US" sz="2000" dirty="0">
                <a:latin typeface="Monaco" charset="0"/>
                <a:cs typeface="Monaco" charset="0"/>
                <a:sym typeface="Monaco" charset="0"/>
              </a:rPr>
              <a:t>    </a:t>
            </a:r>
            <a:endParaRPr lang="en-US" sz="2000" dirty="0">
              <a:latin typeface="Monaco" charset="0"/>
              <a:sym typeface="Monaco" charset="0"/>
            </a:endParaRPr>
          </a:p>
          <a:p>
            <a:pPr>
              <a:spcBef>
                <a:spcPct val="0"/>
              </a:spcBef>
              <a:buFont typeface="Arial" charset="0"/>
              <a:buNone/>
            </a:pPr>
            <a:r>
              <a:rPr lang="en-US" sz="2000" dirty="0">
                <a:latin typeface="Monaco" charset="0"/>
                <a:cs typeface="Monaco" charset="0"/>
                <a:sym typeface="Monaco" charset="0"/>
              </a:rPr>
              <a:t>}</a:t>
            </a:r>
            <a:endParaRPr lang="en-US" sz="2000" dirty="0">
              <a:latin typeface="Monaco" charset="0"/>
              <a:sym typeface="Monaco" charset="0"/>
            </a:endParaRPr>
          </a:p>
        </p:txBody>
      </p:sp>
    </p:spTree>
    <p:extLst>
      <p:ext uri="{BB962C8B-B14F-4D97-AF65-F5344CB8AC3E}">
        <p14:creationId xmlns:p14="http://schemas.microsoft.com/office/powerpoint/2010/main" val="3959216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ctrTitle"/>
          </p:nvPr>
        </p:nvSpPr>
        <p:spPr>
          <a:ln/>
        </p:spPr>
        <p:txBody>
          <a:bodyPr rIns="116994"/>
          <a:lstStyle/>
          <a:p>
            <a:pPr marL="40182"/>
            <a:r>
              <a:rPr lang="en-US"/>
              <a:t>Optional static typing</a:t>
            </a:r>
          </a:p>
        </p:txBody>
      </p:sp>
      <p:sp>
        <p:nvSpPr>
          <p:cNvPr id="22532" name="Rectangle 4"/>
          <p:cNvSpPr>
            <a:spLocks noGrp="1" noChangeArrowheads="1"/>
          </p:cNvSpPr>
          <p:nvPr>
            <p:ph type="body" sz="quarter" idx="13"/>
          </p:nvPr>
        </p:nvSpPr>
        <p:spPr>
          <a:ln/>
        </p:spPr>
        <p:txBody>
          <a:bodyPr rIns="116994"/>
          <a:lstStyle/>
          <a:p>
            <a:r>
              <a:rPr lang="en-US"/>
              <a:t>Static types may be optionally provided:</a:t>
            </a:r>
          </a:p>
          <a:p>
            <a:pPr>
              <a:buFont typeface="Arial" charset="0"/>
              <a:buNone/>
            </a:pPr>
            <a:endParaRPr lang="en-US">
              <a:latin typeface="Monaco" charset="0"/>
              <a:sym typeface="Monaco" charset="0"/>
            </a:endParaRPr>
          </a:p>
          <a:p>
            <a:pPr>
              <a:buFont typeface="Arial" charset="0"/>
              <a:buNone/>
            </a:pPr>
            <a:r>
              <a:rPr lang="en-US">
                <a:latin typeface="Monaco" charset="0"/>
                <a:cs typeface="Monaco" charset="0"/>
                <a:sym typeface="Monaco" charset="0"/>
              </a:rPr>
              <a:t>def x = 25</a:t>
            </a:r>
            <a:endParaRPr lang="en-US">
              <a:latin typeface="Monaco" charset="0"/>
              <a:sym typeface="Monaco" charset="0"/>
            </a:endParaRPr>
          </a:p>
          <a:p>
            <a:pPr>
              <a:buFont typeface="Arial" charset="0"/>
              <a:buNone/>
            </a:pPr>
            <a:r>
              <a:rPr lang="en-US">
                <a:latin typeface="Monaco" charset="0"/>
                <a:cs typeface="Monaco" charset="0"/>
                <a:sym typeface="Monaco" charset="0"/>
              </a:rPr>
              <a:t>int y = 50</a:t>
            </a:r>
            <a:endParaRPr lang="en-US">
              <a:latin typeface="Monaco" charset="0"/>
              <a:sym typeface="Monaco" charset="0"/>
            </a:endParaRPr>
          </a:p>
          <a:p>
            <a:pPr>
              <a:buFont typeface="Arial" charset="0"/>
              <a:buNone/>
            </a:pPr>
            <a:r>
              <a:rPr lang="en-US">
                <a:latin typeface="Monaco" charset="0"/>
                <a:cs typeface="Monaco" charset="0"/>
                <a:sym typeface="Monaco" charset="0"/>
              </a:rPr>
              <a:t>println x + y</a:t>
            </a:r>
            <a:endParaRPr lang="en-US">
              <a:latin typeface="Monaco" charset="0"/>
              <a:sym typeface="Monaco" charset="0"/>
            </a:endParaRPr>
          </a:p>
          <a:p>
            <a:pPr>
              <a:buFont typeface="Arial" charset="0"/>
              <a:buNone/>
            </a:pPr>
            <a:endParaRPr lang="en-US">
              <a:latin typeface="Monaco" charset="0"/>
              <a:sym typeface="Monaco" charset="0"/>
            </a:endParaRPr>
          </a:p>
          <a:p>
            <a:r>
              <a:rPr lang="en-US"/>
              <a:t>Useful for interoperability with Java</a:t>
            </a:r>
          </a:p>
        </p:txBody>
      </p:sp>
    </p:spTree>
    <p:extLst>
      <p:ext uri="{BB962C8B-B14F-4D97-AF65-F5344CB8AC3E}">
        <p14:creationId xmlns:p14="http://schemas.microsoft.com/office/powerpoint/2010/main" val="145777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Rectangle 3"/>
          <p:cNvSpPr>
            <a:spLocks noGrp="1" noChangeArrowheads="1"/>
          </p:cNvSpPr>
          <p:nvPr>
            <p:ph type="ctrTitle"/>
          </p:nvPr>
        </p:nvSpPr>
        <p:spPr/>
        <p:txBody>
          <a:bodyPr>
            <a:normAutofit fontScale="90000"/>
          </a:bodyPr>
          <a:lstStyle/>
          <a:p>
            <a:r>
              <a:rPr lang="en-US" smtClean="0"/>
              <a:t>AST transformations: @TypeChecked</a:t>
            </a:r>
            <a:endParaRPr lang="en-US"/>
          </a:p>
        </p:txBody>
      </p:sp>
      <p:sp>
        <p:nvSpPr>
          <p:cNvPr id="36868" name="Rectangle 4"/>
          <p:cNvSpPr>
            <a:spLocks noGrp="1" noChangeArrowheads="1"/>
          </p:cNvSpPr>
          <p:nvPr>
            <p:ph type="body" sz="quarter" idx="13"/>
          </p:nvPr>
        </p:nvSpPr>
        <p:spPr/>
        <p:txBody>
          <a:bodyPr/>
          <a:lstStyle/>
          <a:p>
            <a:r>
              <a:rPr lang="en-US" sz="2800" dirty="0" smtClean="0"/>
              <a:t>Brings </a:t>
            </a:r>
            <a:r>
              <a:rPr lang="en-US" sz="2800" dirty="0" smtClean="0">
                <a:sym typeface="Calibri Italic" charset="0"/>
              </a:rPr>
              <a:t>Static Type Checking</a:t>
            </a:r>
            <a:r>
              <a:rPr lang="en-US" sz="2800" dirty="0" smtClean="0"/>
              <a:t> into the dynamic world of Groovy</a:t>
            </a:r>
          </a:p>
          <a:p>
            <a:r>
              <a:rPr lang="en-US" sz="2800" dirty="0" smtClean="0"/>
              <a:t>Compiler performs sophisticated </a:t>
            </a:r>
            <a:r>
              <a:rPr lang="en-US" sz="2800" dirty="0" smtClean="0">
                <a:sym typeface="Calibri Italic" charset="0"/>
              </a:rPr>
              <a:t>type inference</a:t>
            </a:r>
            <a:endParaRPr lang="en-US" sz="2800" dirty="0">
              <a:sym typeface="Calibri Italic" charset="0"/>
            </a:endParaRPr>
          </a:p>
        </p:txBody>
      </p:sp>
    </p:spTree>
    <p:extLst>
      <p:ext uri="{BB962C8B-B14F-4D97-AF65-F5344CB8AC3E}">
        <p14:creationId xmlns:p14="http://schemas.microsoft.com/office/powerpoint/2010/main" val="1026450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5" name="Rectangle 3"/>
          <p:cNvSpPr>
            <a:spLocks noGrp="1" noChangeArrowheads="1"/>
          </p:cNvSpPr>
          <p:nvPr>
            <p:ph type="ctrTitle"/>
          </p:nvPr>
        </p:nvSpPr>
        <p:spPr>
          <a:ln/>
        </p:spPr>
        <p:txBody>
          <a:bodyPr rIns="116994">
            <a:normAutofit fontScale="90000"/>
          </a:bodyPr>
          <a:lstStyle/>
          <a:p>
            <a:pPr marL="40182"/>
            <a:r>
              <a:rPr lang="en-US"/>
              <a:t>AST transformations: @CompileStatic</a:t>
            </a:r>
          </a:p>
        </p:txBody>
      </p:sp>
      <p:sp>
        <p:nvSpPr>
          <p:cNvPr id="38916" name="Rectangle 4"/>
          <p:cNvSpPr>
            <a:spLocks noGrp="1" noChangeArrowheads="1"/>
          </p:cNvSpPr>
          <p:nvPr>
            <p:ph type="body" sz="quarter" idx="13"/>
          </p:nvPr>
        </p:nvSpPr>
        <p:spPr>
          <a:ln/>
        </p:spPr>
        <p:txBody>
          <a:bodyPr rIns="116994"/>
          <a:lstStyle/>
          <a:p>
            <a:r>
              <a:rPr lang="en-US" sz="3500" dirty="0"/>
              <a:t>One step further: </a:t>
            </a:r>
          </a:p>
          <a:p>
            <a:pPr lvl="1"/>
            <a:r>
              <a:rPr lang="en-US" sz="2800" dirty="0">
                <a:latin typeface="Calibri Bold Italic" charset="0"/>
                <a:cs typeface="Calibri Bold Italic" charset="0"/>
                <a:sym typeface="Calibri Bold Italic" charset="0"/>
              </a:rPr>
              <a:t>Statically compile</a:t>
            </a:r>
            <a:r>
              <a:rPr lang="en-US" sz="2800" dirty="0"/>
              <a:t> a class or block of code, which makes the </a:t>
            </a:r>
            <a:r>
              <a:rPr lang="en-US" sz="2800" dirty="0" err="1"/>
              <a:t>bytecode</a:t>
            </a:r>
            <a:r>
              <a:rPr lang="en-US" sz="2800" dirty="0"/>
              <a:t> (almost) identical to corresponding compiled Java code, with </a:t>
            </a:r>
            <a:r>
              <a:rPr lang="en-US" sz="2800" dirty="0">
                <a:latin typeface="Calibri Bold Italic" charset="0"/>
                <a:cs typeface="Calibri Bold Italic" charset="0"/>
                <a:sym typeface="Calibri Bold Italic" charset="0"/>
              </a:rPr>
              <a:t>identical performance</a:t>
            </a:r>
            <a:endParaRPr lang="en-US" sz="2800" dirty="0"/>
          </a:p>
          <a:p>
            <a:pPr lvl="1"/>
            <a:r>
              <a:rPr lang="en-US" sz="2800" dirty="0"/>
              <a:t>Can prevent dynamic behavior to be inadvertently applied to a block of code (a.k.a. </a:t>
            </a:r>
            <a:r>
              <a:rPr lang="ja-JP" altLang="en-US" sz="2800" dirty="0">
                <a:latin typeface="Arial"/>
              </a:rPr>
              <a:t>“</a:t>
            </a:r>
            <a:r>
              <a:rPr lang="en-US" sz="2800" dirty="0"/>
              <a:t>Monkey Patching</a:t>
            </a:r>
            <a:r>
              <a:rPr lang="ja-JP" altLang="en-US" sz="2800" dirty="0">
                <a:latin typeface="Arial"/>
              </a:rPr>
              <a:t>”</a:t>
            </a:r>
            <a:r>
              <a:rPr lang="en-US" sz="2800" dirty="0"/>
              <a:t>)</a:t>
            </a:r>
          </a:p>
        </p:txBody>
      </p:sp>
    </p:spTree>
    <p:extLst>
      <p:ext uri="{BB962C8B-B14F-4D97-AF65-F5344CB8AC3E}">
        <p14:creationId xmlns:p14="http://schemas.microsoft.com/office/powerpoint/2010/main" val="272637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ctrTitle"/>
          </p:nvPr>
        </p:nvSpPr>
        <p:spPr>
          <a:ln/>
        </p:spPr>
        <p:txBody>
          <a:bodyPr rIns="116994"/>
          <a:lstStyle/>
          <a:p>
            <a:pPr marL="40182"/>
            <a:r>
              <a:rPr lang="en-US" dirty="0" smtClean="0"/>
              <a:t>Groovy Closures</a:t>
            </a:r>
            <a:endParaRPr lang="en-US" dirty="0"/>
          </a:p>
        </p:txBody>
      </p:sp>
      <p:sp>
        <p:nvSpPr>
          <p:cNvPr id="23556" name="Rectangle 4"/>
          <p:cNvSpPr>
            <a:spLocks noGrp="1" noChangeArrowheads="1"/>
          </p:cNvSpPr>
          <p:nvPr>
            <p:ph type="body" sz="quarter" idx="13"/>
          </p:nvPr>
        </p:nvSpPr>
        <p:spPr>
          <a:xfrm>
            <a:off x="685800" y="1556792"/>
            <a:ext cx="7721303" cy="4824536"/>
          </a:xfrm>
          <a:ln/>
        </p:spPr>
        <p:txBody>
          <a:bodyPr rIns="116994"/>
          <a:lstStyle/>
          <a:p>
            <a:r>
              <a:rPr lang="en-US" sz="2000" dirty="0"/>
              <a:t>A reusable / assignable block of code delimitated by curly braces</a:t>
            </a:r>
          </a:p>
          <a:p>
            <a:pPr lvl="1"/>
            <a:r>
              <a:rPr lang="en-US" sz="2000" dirty="0"/>
              <a:t>Can take parameters</a:t>
            </a:r>
          </a:p>
          <a:p>
            <a:pPr lvl="1"/>
            <a:r>
              <a:rPr lang="en-US" sz="2000" dirty="0"/>
              <a:t>Can be assigned to a variable</a:t>
            </a:r>
          </a:p>
          <a:p>
            <a:pPr lvl="1"/>
            <a:r>
              <a:rPr lang="en-US" sz="2000" dirty="0"/>
              <a:t>Can be passed as parameters to methods, or </a:t>
            </a:r>
            <a:r>
              <a:rPr lang="en-US" sz="2000" dirty="0" err="1"/>
              <a:t>inlined</a:t>
            </a:r>
            <a:endParaRPr lang="en-US" sz="2000" dirty="0"/>
          </a:p>
          <a:p>
            <a:pPr lvl="1"/>
            <a:r>
              <a:rPr lang="en-US" sz="2000" dirty="0"/>
              <a:t>Can refer to its surrounding context</a:t>
            </a:r>
          </a:p>
          <a:p>
            <a:pPr>
              <a:buFont typeface="Arial" charset="0"/>
              <a:buNone/>
            </a:pPr>
            <a:endParaRPr lang="en-US" sz="2000" dirty="0"/>
          </a:p>
          <a:p>
            <a:pPr marL="400050" lvl="1" indent="0">
              <a:buNone/>
            </a:pPr>
            <a:r>
              <a:rPr lang="en-US" sz="1400" dirty="0" err="1">
                <a:solidFill>
                  <a:srgbClr val="A9438B"/>
                </a:solidFill>
                <a:latin typeface="Monaco"/>
                <a:ea typeface="Monaco"/>
                <a:cs typeface="Monaco"/>
              </a:rPr>
              <a:t>def</a:t>
            </a:r>
            <a:r>
              <a:rPr lang="en-US" sz="1400" dirty="0">
                <a:solidFill>
                  <a:srgbClr val="000000"/>
                </a:solidFill>
                <a:latin typeface="Monaco"/>
                <a:ea typeface="Monaco"/>
                <a:cs typeface="Monaco"/>
              </a:rPr>
              <a:t> greeting = </a:t>
            </a:r>
            <a:r>
              <a:rPr lang="en-US" sz="1400" dirty="0">
                <a:solidFill>
                  <a:srgbClr val="FF39D6"/>
                </a:solidFill>
                <a:latin typeface="Monaco"/>
                <a:ea typeface="Monaco"/>
                <a:cs typeface="Monaco"/>
              </a:rPr>
              <a:t>"Hello"</a:t>
            </a:r>
            <a:endParaRPr lang="en-US" sz="1400" dirty="0">
              <a:solidFill>
                <a:srgbClr val="000000"/>
              </a:solidFill>
              <a:latin typeface="Monaco"/>
              <a:ea typeface="Monaco"/>
              <a:cs typeface="Monaco"/>
            </a:endParaRPr>
          </a:p>
          <a:p>
            <a:pPr marL="400050" lvl="1" indent="0">
              <a:buNone/>
            </a:pPr>
            <a:r>
              <a:rPr lang="en-US" sz="1400" dirty="0" err="1">
                <a:solidFill>
                  <a:srgbClr val="A9438B"/>
                </a:solidFill>
                <a:latin typeface="Monaco"/>
                <a:ea typeface="Monaco"/>
                <a:cs typeface="Monaco"/>
              </a:rPr>
              <a:t>def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printGreeting</a:t>
            </a:r>
            <a:r>
              <a:rPr lang="en-US" sz="1400" dirty="0">
                <a:solidFill>
                  <a:srgbClr val="000000"/>
                </a:solidFill>
                <a:latin typeface="Monaco"/>
                <a:ea typeface="Monaco"/>
                <a:cs typeface="Monaco"/>
              </a:rPr>
              <a:t> = {</a:t>
            </a:r>
            <a:r>
              <a:rPr lang="en-US" sz="1400" dirty="0" err="1">
                <a:solidFill>
                  <a:srgbClr val="000000"/>
                </a:solidFill>
                <a:latin typeface="Monaco"/>
                <a:ea typeface="Monaco"/>
                <a:cs typeface="Monaco"/>
              </a:rPr>
              <a:t>toWhom</a:t>
            </a:r>
            <a:r>
              <a:rPr lang="en-US" sz="1400" dirty="0">
                <a:solidFill>
                  <a:srgbClr val="000000"/>
                </a:solidFill>
                <a:latin typeface="Monaco"/>
                <a:ea typeface="Monaco"/>
                <a:cs typeface="Monaco"/>
              </a:rPr>
              <a:t> -&gt;</a:t>
            </a:r>
          </a:p>
          <a:p>
            <a:pPr marL="400050" lvl="1" indent="0">
              <a:buNone/>
            </a:pP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 </a:t>
            </a:r>
            <a:r>
              <a:rPr lang="en-US" sz="1400" dirty="0" err="1" smtClean="0">
                <a:solidFill>
                  <a:srgbClr val="000000"/>
                </a:solidFill>
                <a:latin typeface="Monaco"/>
                <a:ea typeface="Monaco"/>
                <a:cs typeface="Monaco"/>
              </a:rPr>
              <a:t>println</a:t>
            </a:r>
            <a:r>
              <a:rPr lang="en-US" sz="1400" dirty="0" smtClean="0">
                <a:solidFill>
                  <a:srgbClr val="000000"/>
                </a:solidFill>
                <a:latin typeface="Monaco"/>
                <a:ea typeface="Monaco"/>
                <a:cs typeface="Monaco"/>
              </a:rPr>
              <a:t> </a:t>
            </a:r>
            <a:r>
              <a:rPr lang="en-US" sz="1400" dirty="0">
                <a:solidFill>
                  <a:srgbClr val="FF39D6"/>
                </a:solidFill>
                <a:latin typeface="Monaco"/>
                <a:ea typeface="Monaco"/>
                <a:cs typeface="Monaco"/>
              </a:rPr>
              <a:t>"${greeting} ${</a:t>
            </a:r>
            <a:r>
              <a:rPr lang="en-US" sz="1400" dirty="0" err="1">
                <a:solidFill>
                  <a:srgbClr val="FF39D6"/>
                </a:solidFill>
                <a:latin typeface="Monaco"/>
                <a:ea typeface="Monaco"/>
                <a:cs typeface="Monaco"/>
              </a:rPr>
              <a:t>toWhom</a:t>
            </a:r>
            <a:r>
              <a:rPr lang="en-US" sz="1400" dirty="0">
                <a:solidFill>
                  <a:srgbClr val="FF39D6"/>
                </a:solidFill>
                <a:latin typeface="Monaco"/>
                <a:ea typeface="Monaco"/>
                <a:cs typeface="Monaco"/>
              </a:rPr>
              <a:t>}</a:t>
            </a:r>
            <a:r>
              <a:rPr lang="en-US" sz="1400" dirty="0" smtClean="0">
                <a:solidFill>
                  <a:srgbClr val="FF39D6"/>
                </a:solidFill>
                <a:latin typeface="Monaco"/>
                <a:ea typeface="Monaco"/>
                <a:cs typeface="Monaco"/>
              </a:rPr>
              <a:t>"</a:t>
            </a:r>
            <a:r>
              <a:rPr lang="en-US" sz="1400" dirty="0">
                <a:solidFill>
                  <a:srgbClr val="000000"/>
                </a:solidFill>
                <a:latin typeface="Monaco"/>
                <a:ea typeface="Monaco"/>
                <a:cs typeface="Monaco"/>
              </a:rPr>
              <a:t/>
            </a:r>
            <a:br>
              <a:rPr lang="en-US" sz="1400" dirty="0">
                <a:solidFill>
                  <a:srgbClr val="000000"/>
                </a:solidFill>
                <a:latin typeface="Monaco"/>
                <a:ea typeface="Monaco"/>
                <a:cs typeface="Monaco"/>
              </a:rPr>
            </a:br>
            <a:r>
              <a:rPr lang="en-US" sz="1400" dirty="0" smtClean="0">
                <a:solidFill>
                  <a:srgbClr val="000000"/>
                </a:solidFill>
                <a:latin typeface="Monaco"/>
                <a:ea typeface="Monaco"/>
                <a:cs typeface="Monaco"/>
              </a:rPr>
              <a:t>}</a:t>
            </a:r>
            <a:endParaRPr lang="en-US" sz="1400" dirty="0">
              <a:solidFill>
                <a:srgbClr val="000000"/>
              </a:solidFill>
              <a:latin typeface="Monaco"/>
              <a:ea typeface="Monaco"/>
              <a:cs typeface="Monaco"/>
            </a:endParaRPr>
          </a:p>
          <a:p>
            <a:pPr marL="400050" lvl="1" indent="0">
              <a:buNone/>
            </a:pPr>
            <a:endParaRPr lang="en-US" sz="1400" dirty="0">
              <a:solidFill>
                <a:srgbClr val="000000"/>
              </a:solidFill>
              <a:latin typeface="Monaco"/>
              <a:ea typeface="Monaco"/>
              <a:cs typeface="Monaco"/>
            </a:endParaRPr>
          </a:p>
          <a:p>
            <a:pPr marL="400050" lvl="1" indent="0">
              <a:buNone/>
            </a:pPr>
            <a:r>
              <a:rPr lang="en-US" sz="1400" dirty="0" err="1">
                <a:solidFill>
                  <a:srgbClr val="000000"/>
                </a:solidFill>
                <a:latin typeface="Monaco"/>
                <a:ea typeface="Monaco"/>
                <a:cs typeface="Monaco"/>
              </a:rPr>
              <a:t>printGreeting</a:t>
            </a: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"Groovy"</a:t>
            </a:r>
            <a:r>
              <a:rPr lang="en-US" sz="1400" dirty="0">
                <a:solidFill>
                  <a:srgbClr val="000000"/>
                </a:solidFill>
                <a:latin typeface="Monaco"/>
                <a:ea typeface="Monaco"/>
                <a:cs typeface="Monaco"/>
              </a:rPr>
              <a:t>)</a:t>
            </a:r>
          </a:p>
          <a:p>
            <a:pPr marL="400050" lvl="1" indent="0">
              <a:buNone/>
            </a:pPr>
            <a:endParaRPr lang="en-US" sz="1400" dirty="0">
              <a:solidFill>
                <a:srgbClr val="000000"/>
              </a:solidFill>
              <a:latin typeface="Monaco"/>
              <a:ea typeface="Monaco"/>
              <a:cs typeface="Monaco"/>
            </a:endParaRPr>
          </a:p>
          <a:p>
            <a:pPr marL="400050" lvl="1" indent="0">
              <a:buNone/>
            </a:pPr>
            <a:r>
              <a:rPr lang="en-US" sz="1400" dirty="0">
                <a:solidFill>
                  <a:srgbClr val="000000"/>
                </a:solidFill>
                <a:latin typeface="Monaco"/>
                <a:ea typeface="Monaco"/>
                <a:cs typeface="Monaco"/>
              </a:rPr>
              <a:t>[</a:t>
            </a:r>
            <a:r>
              <a:rPr lang="en-US" sz="1400" dirty="0">
                <a:solidFill>
                  <a:srgbClr val="FF39D6"/>
                </a:solidFill>
                <a:latin typeface="Monaco"/>
                <a:ea typeface="Monaco"/>
                <a:cs typeface="Monaco"/>
              </a:rPr>
              <a:t>"Björn"</a:t>
            </a:r>
            <a:r>
              <a:rPr lang="en-US" sz="1400" dirty="0">
                <a:solidFill>
                  <a:srgbClr val="000000"/>
                </a:solidFill>
                <a:latin typeface="Monaco"/>
                <a:ea typeface="Monaco"/>
                <a:cs typeface="Monaco"/>
              </a:rPr>
              <a:t>, </a:t>
            </a:r>
            <a:r>
              <a:rPr lang="en-US" sz="1400" dirty="0">
                <a:solidFill>
                  <a:srgbClr val="FF39D6"/>
                </a:solidFill>
                <a:latin typeface="Monaco"/>
                <a:ea typeface="Monaco"/>
                <a:cs typeface="Monaco"/>
              </a:rPr>
              <a:t>"Magnus"</a:t>
            </a:r>
            <a:r>
              <a:rPr lang="en-US" sz="1400" dirty="0">
                <a:solidFill>
                  <a:srgbClr val="000000"/>
                </a:solidFill>
                <a:latin typeface="Monaco"/>
                <a:ea typeface="Monaco"/>
                <a:cs typeface="Monaco"/>
              </a:rPr>
              <a:t>, </a:t>
            </a:r>
            <a:r>
              <a:rPr lang="en-US" sz="1400" dirty="0">
                <a:solidFill>
                  <a:srgbClr val="FF39D6"/>
                </a:solidFill>
                <a:latin typeface="Monaco"/>
                <a:ea typeface="Monaco"/>
                <a:cs typeface="Monaco"/>
              </a:rPr>
              <a:t>"Peter"</a:t>
            </a:r>
            <a:r>
              <a:rPr lang="en-US" sz="1400" dirty="0">
                <a:solidFill>
                  <a:srgbClr val="000000"/>
                </a:solidFill>
                <a:latin typeface="Monaco"/>
                <a:ea typeface="Monaco"/>
                <a:cs typeface="Monaco"/>
              </a:rPr>
              <a:t>].each {</a:t>
            </a:r>
          </a:p>
          <a:p>
            <a:pPr marL="400050" lvl="1"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printGreeting</a:t>
            </a:r>
            <a:r>
              <a:rPr lang="en-US" sz="1400" dirty="0">
                <a:solidFill>
                  <a:srgbClr val="000000"/>
                </a:solidFill>
                <a:latin typeface="Monaco"/>
                <a:ea typeface="Monaco"/>
                <a:cs typeface="Monaco"/>
              </a:rPr>
              <a:t>(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a:t>
            </a:r>
          </a:p>
          <a:p>
            <a:pPr marL="400050" lvl="1" indent="0">
              <a:buNone/>
            </a:pPr>
            <a:r>
              <a:rPr lang="en-US" sz="1400" dirty="0">
                <a:solidFill>
                  <a:srgbClr val="000000"/>
                </a:solidFill>
                <a:latin typeface="Monaco"/>
                <a:ea typeface="Monaco"/>
                <a:cs typeface="Monaco"/>
              </a:rPr>
              <a:t>}</a:t>
            </a:r>
            <a:endParaRPr lang="en-US" sz="1400" dirty="0">
              <a:latin typeface="Monaco" charset="0"/>
              <a:sym typeface="Monaco" charset="0"/>
            </a:endParaRPr>
          </a:p>
        </p:txBody>
      </p:sp>
    </p:spTree>
    <p:extLst>
      <p:ext uri="{BB962C8B-B14F-4D97-AF65-F5344CB8AC3E}">
        <p14:creationId xmlns:p14="http://schemas.microsoft.com/office/powerpoint/2010/main" val="2703774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ctrTitle"/>
          </p:nvPr>
        </p:nvSpPr>
        <p:spPr>
          <a:ln/>
        </p:spPr>
        <p:txBody>
          <a:bodyPr rIns="116994"/>
          <a:lstStyle/>
          <a:p>
            <a:pPr marL="40182"/>
            <a:r>
              <a:rPr lang="en-US" dirty="0"/>
              <a:t>Closures in </a:t>
            </a:r>
            <a:r>
              <a:rPr lang="en-US" dirty="0" smtClean="0"/>
              <a:t>typical action</a:t>
            </a:r>
            <a:endParaRPr lang="en-US" dirty="0"/>
          </a:p>
        </p:txBody>
      </p:sp>
      <p:sp>
        <p:nvSpPr>
          <p:cNvPr id="24580" name="Rectangle 4"/>
          <p:cNvSpPr>
            <a:spLocks noGrp="1" noChangeArrowheads="1"/>
          </p:cNvSpPr>
          <p:nvPr>
            <p:ph type="body" sz="quarter" idx="13"/>
          </p:nvPr>
        </p:nvSpPr>
        <p:spPr>
          <a:ln/>
        </p:spPr>
        <p:txBody>
          <a:bodyPr rIns="116994"/>
          <a:lstStyle/>
          <a:p>
            <a:r>
              <a:rPr lang="en-US" sz="2800" dirty="0" smtClean="0"/>
              <a:t>Capture </a:t>
            </a:r>
            <a:r>
              <a:rPr lang="en-US" sz="2800" dirty="0"/>
              <a:t>prototypical usage, and provide the essential work as a closure</a:t>
            </a:r>
            <a:r>
              <a:rPr lang="en-US" sz="2800" dirty="0" smtClean="0"/>
              <a:t>:</a:t>
            </a:r>
            <a:endParaRPr lang="en-US" sz="2800" dirty="0" smtClean="0">
              <a:latin typeface="ＭＳ Ｐゴシック" charset="0"/>
              <a:ea typeface="ＭＳ Ｐゴシック" charset="0"/>
              <a:cs typeface="ＭＳ Ｐゴシック" charset="0"/>
              <a:sym typeface="ＭＳ Ｐゴシック" charset="0"/>
            </a:endParaRPr>
          </a:p>
          <a:p>
            <a:pPr marL="400050" lvl="1" indent="0">
              <a:buNone/>
            </a:pPr>
            <a:r>
              <a:rPr lang="en-US" sz="1600" dirty="0" err="1" smtClean="0">
                <a:solidFill>
                  <a:srgbClr val="A9438B"/>
                </a:solidFill>
                <a:latin typeface="Monaco"/>
                <a:ea typeface="Monaco"/>
                <a:cs typeface="Monaco"/>
              </a:rPr>
              <a:t>def</a:t>
            </a:r>
            <a:r>
              <a:rPr lang="en-US" sz="1600" dirty="0" smtClean="0">
                <a:solidFill>
                  <a:srgbClr val="000000"/>
                </a:solidFill>
                <a:latin typeface="Monaco"/>
                <a:ea typeface="Monaco"/>
                <a:cs typeface="Monaco"/>
              </a:rPr>
              <a:t> </a:t>
            </a:r>
            <a:r>
              <a:rPr lang="en-US" sz="1600" dirty="0" err="1">
                <a:solidFill>
                  <a:srgbClr val="000000"/>
                </a:solidFill>
                <a:latin typeface="Monaco"/>
                <a:ea typeface="Monaco"/>
                <a:cs typeface="Monaco"/>
              </a:rPr>
              <a:t>sql</a:t>
            </a:r>
            <a:r>
              <a:rPr lang="en-US" sz="1600" dirty="0">
                <a:solidFill>
                  <a:srgbClr val="000000"/>
                </a:solidFill>
                <a:latin typeface="Monaco"/>
                <a:ea typeface="Monaco"/>
                <a:cs typeface="Monaco"/>
              </a:rPr>
              <a:t> = </a:t>
            </a:r>
            <a:r>
              <a:rPr lang="en-US" sz="1600" dirty="0">
                <a:solidFill>
                  <a:srgbClr val="A9438B"/>
                </a:solidFill>
                <a:latin typeface="Monaco"/>
                <a:ea typeface="Monaco"/>
                <a:cs typeface="Monaco"/>
              </a:rPr>
              <a:t>new</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Sql</a:t>
            </a:r>
            <a:r>
              <a:rPr lang="en-US" sz="1600" dirty="0">
                <a:solidFill>
                  <a:srgbClr val="000000"/>
                </a:solidFill>
                <a:latin typeface="Monaco"/>
                <a:ea typeface="Monaco"/>
                <a:cs typeface="Monaco"/>
              </a:rPr>
              <a:t>(</a:t>
            </a:r>
            <a:r>
              <a:rPr lang="en-US" sz="1600" u="sng" dirty="0" err="1">
                <a:solidFill>
                  <a:srgbClr val="000000"/>
                </a:solidFill>
                <a:latin typeface="Monaco"/>
                <a:ea typeface="Monaco"/>
                <a:cs typeface="Monaco"/>
              </a:rPr>
              <a:t>dataSource</a:t>
            </a:r>
            <a:r>
              <a:rPr lang="en-US" sz="1600" dirty="0">
                <a:solidFill>
                  <a:srgbClr val="000000"/>
                </a:solidFill>
                <a:latin typeface="Monaco"/>
                <a:ea typeface="Monaco"/>
                <a:cs typeface="Monaco"/>
              </a:rPr>
              <a:t>)</a:t>
            </a:r>
          </a:p>
          <a:p>
            <a:pPr marL="400050" lvl="1" indent="0">
              <a:buNone/>
            </a:pPr>
            <a:r>
              <a:rPr lang="en-US" sz="1600" dirty="0" err="1">
                <a:solidFill>
                  <a:srgbClr val="A9438B"/>
                </a:solidFill>
                <a:latin typeface="Monaco"/>
                <a:ea typeface="Monaco"/>
                <a:cs typeface="Monaco"/>
              </a:rPr>
              <a:t>def</a:t>
            </a:r>
            <a:r>
              <a:rPr lang="en-US" sz="1600" dirty="0">
                <a:solidFill>
                  <a:srgbClr val="000000"/>
                </a:solidFill>
                <a:latin typeface="Monaco"/>
                <a:ea typeface="Monaco"/>
                <a:cs typeface="Monaco"/>
              </a:rPr>
              <a:t> list = </a:t>
            </a:r>
            <a:r>
              <a:rPr lang="en-US" sz="1600" dirty="0" err="1">
                <a:solidFill>
                  <a:srgbClr val="000000"/>
                </a:solidFill>
                <a:latin typeface="Monaco"/>
                <a:ea typeface="Monaco"/>
                <a:cs typeface="Monaco"/>
              </a:rPr>
              <a:t>sql.eachRow</a:t>
            </a:r>
            <a:r>
              <a:rPr lang="en-US" sz="1600" dirty="0">
                <a:solidFill>
                  <a:srgbClr val="000000"/>
                </a:solidFill>
                <a:latin typeface="Monaco"/>
                <a:ea typeface="Monaco"/>
                <a:cs typeface="Monaco"/>
              </a:rPr>
              <a:t>(</a:t>
            </a:r>
            <a:r>
              <a:rPr lang="en-US" sz="1600" dirty="0">
                <a:solidFill>
                  <a:srgbClr val="FF39D6"/>
                </a:solidFill>
                <a:latin typeface="Monaco"/>
                <a:ea typeface="Monaco"/>
                <a:cs typeface="Monaco"/>
              </a:rPr>
              <a:t>"select * from USER"</a:t>
            </a:r>
            <a:r>
              <a:rPr lang="en-US" sz="1600" dirty="0">
                <a:solidFill>
                  <a:srgbClr val="000000"/>
                </a:solidFill>
                <a:latin typeface="Monaco"/>
                <a:ea typeface="Monaco"/>
                <a:cs typeface="Monaco"/>
              </a:rPr>
              <a:t>) {</a:t>
            </a:r>
          </a:p>
          <a:p>
            <a:pPr marL="400050" lvl="1"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println</a:t>
            </a:r>
            <a:r>
              <a:rPr lang="en-US" sz="1600" dirty="0" smtClean="0">
                <a:solidFill>
                  <a:srgbClr val="000000"/>
                </a:solidFill>
                <a:latin typeface="Monaco"/>
                <a:ea typeface="Monaco"/>
                <a:cs typeface="Monaco"/>
              </a:rPr>
              <a:t> </a:t>
            </a:r>
            <a:r>
              <a:rPr lang="en-US" sz="1600" dirty="0" err="1">
                <a:solidFill>
                  <a:srgbClr val="76D6FF"/>
                </a:solidFill>
                <a:latin typeface="Monaco"/>
                <a:ea typeface="Monaco"/>
                <a:cs typeface="Monaco"/>
              </a:rPr>
              <a:t>it</a:t>
            </a:r>
            <a:r>
              <a:rPr lang="en-US" sz="1600" dirty="0" err="1">
                <a:solidFill>
                  <a:srgbClr val="000000"/>
                </a:solidFill>
                <a:latin typeface="Monaco"/>
                <a:ea typeface="Monaco"/>
                <a:cs typeface="Monaco"/>
              </a:rPr>
              <a:t>.</a:t>
            </a:r>
            <a:r>
              <a:rPr lang="en-US" sz="1600" u="sng" dirty="0" err="1">
                <a:solidFill>
                  <a:srgbClr val="000000"/>
                </a:solidFill>
                <a:latin typeface="Monaco"/>
                <a:ea typeface="Monaco"/>
                <a:cs typeface="Monaco"/>
              </a:rPr>
              <a:t>name</a:t>
            </a:r>
            <a:endParaRPr lang="en-US" sz="1600" dirty="0">
              <a:solidFill>
                <a:srgbClr val="000000"/>
              </a:solidFill>
              <a:latin typeface="Monaco"/>
              <a:ea typeface="Monaco"/>
              <a:cs typeface="Monaco"/>
            </a:endParaRPr>
          </a:p>
          <a:p>
            <a:pPr marL="400050" lvl="1" indent="0">
              <a:buNone/>
            </a:pPr>
            <a:r>
              <a:rPr lang="en-US" sz="1600" dirty="0" smtClean="0">
                <a:solidFill>
                  <a:srgbClr val="000000"/>
                </a:solidFill>
                <a:latin typeface="Monaco"/>
                <a:ea typeface="Monaco"/>
                <a:cs typeface="Monaco"/>
              </a:rPr>
              <a:t>}</a:t>
            </a:r>
          </a:p>
          <a:p>
            <a:r>
              <a:rPr lang="en-US" sz="2800" dirty="0" smtClean="0"/>
              <a:t>Iterating </a:t>
            </a:r>
            <a:r>
              <a:rPr lang="en-US" sz="2800" dirty="0"/>
              <a:t>over collections, performing essential work for each item</a:t>
            </a:r>
            <a:r>
              <a:rPr lang="en-US" sz="2800" dirty="0" smtClean="0"/>
              <a:t>:</a:t>
            </a:r>
            <a:endParaRPr lang="en-US" sz="2800" dirty="0" smtClean="0">
              <a:latin typeface="ＭＳ Ｐゴシック" charset="0"/>
              <a:ea typeface="ＭＳ Ｐゴシック" charset="0"/>
              <a:cs typeface="ＭＳ Ｐゴシック" charset="0"/>
              <a:sym typeface="ＭＳ Ｐゴシック" charset="0"/>
            </a:endParaRPr>
          </a:p>
          <a:p>
            <a:pPr marL="400050" lvl="1" indent="0">
              <a:buNone/>
            </a:pPr>
            <a:r>
              <a:rPr lang="en-US" sz="1600" dirty="0">
                <a:solidFill>
                  <a:srgbClr val="000000"/>
                </a:solidFill>
                <a:latin typeface="Monaco"/>
                <a:ea typeface="Monaco"/>
                <a:cs typeface="Monaco"/>
              </a:rPr>
              <a:t>List&lt;Orders&gt; orders = ...</a:t>
            </a:r>
          </a:p>
          <a:p>
            <a:pPr marL="400050" lvl="1" indent="0">
              <a:buNone/>
            </a:pPr>
            <a:r>
              <a:rPr lang="en-US" sz="1600" dirty="0" err="1">
                <a:solidFill>
                  <a:srgbClr val="000000"/>
                </a:solidFill>
                <a:latin typeface="Monaco"/>
                <a:ea typeface="Monaco"/>
                <a:cs typeface="Monaco"/>
              </a:rPr>
              <a:t>orders.</a:t>
            </a:r>
            <a:r>
              <a:rPr lang="en-US" sz="1600" dirty="0" err="1">
                <a:solidFill>
                  <a:srgbClr val="76D6FF"/>
                </a:solidFill>
                <a:latin typeface="Monaco"/>
                <a:ea typeface="Monaco"/>
                <a:cs typeface="Monaco"/>
              </a:rPr>
              <a:t>each</a:t>
            </a:r>
            <a:r>
              <a:rPr lang="en-US" sz="1600" dirty="0">
                <a:solidFill>
                  <a:srgbClr val="000000"/>
                </a:solidFill>
                <a:latin typeface="Monaco"/>
                <a:ea typeface="Monaco"/>
                <a:cs typeface="Monaco"/>
              </a:rPr>
              <a:t> { order -&gt;</a:t>
            </a:r>
          </a:p>
          <a:p>
            <a:pPr marL="400050" lvl="1"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smtClean="0">
                <a:solidFill>
                  <a:srgbClr val="A9438B"/>
                </a:solidFill>
                <a:latin typeface="Monaco"/>
                <a:ea typeface="Monaco"/>
                <a:cs typeface="Monaco"/>
              </a:rPr>
              <a:t>if</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a:t>
            </a:r>
            <a:r>
              <a:rPr lang="en-US" sz="1600" dirty="0" err="1">
                <a:solidFill>
                  <a:srgbClr val="000000"/>
                </a:solidFill>
                <a:latin typeface="Monaco"/>
                <a:ea typeface="Monaco"/>
                <a:cs typeface="Monaco"/>
              </a:rPr>
              <a:t>order.valid</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order.dispatch</a:t>
            </a:r>
            <a:r>
              <a:rPr lang="en-US" sz="1600" dirty="0">
                <a:solidFill>
                  <a:srgbClr val="000000"/>
                </a:solidFill>
                <a:latin typeface="Monaco"/>
                <a:ea typeface="Monaco"/>
                <a:cs typeface="Monaco"/>
              </a:rPr>
              <a:t>()</a:t>
            </a:r>
          </a:p>
          <a:p>
            <a:pPr marL="400050" lvl="1" indent="0">
              <a:buNone/>
            </a:pPr>
            <a:r>
              <a:rPr lang="en-US" sz="1600" dirty="0">
                <a:solidFill>
                  <a:srgbClr val="000000"/>
                </a:solidFill>
                <a:latin typeface="Monaco"/>
                <a:ea typeface="Monaco"/>
                <a:cs typeface="Monaco"/>
              </a:rPr>
              <a:t>}</a:t>
            </a:r>
            <a:endParaRPr lang="en-US" sz="1600" dirty="0">
              <a:latin typeface="Monaco" charset="0"/>
              <a:sym typeface="Monaco" charset="0"/>
            </a:endParaRPr>
          </a:p>
        </p:txBody>
      </p:sp>
    </p:spTree>
    <p:extLst>
      <p:ext uri="{BB962C8B-B14F-4D97-AF65-F5344CB8AC3E}">
        <p14:creationId xmlns:p14="http://schemas.microsoft.com/office/powerpoint/2010/main" val="1763858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ctrTitle"/>
          </p:nvPr>
        </p:nvSpPr>
        <p:spPr>
          <a:ln/>
        </p:spPr>
        <p:txBody>
          <a:bodyPr rIns="116994"/>
          <a:lstStyle/>
          <a:p>
            <a:pPr marL="40182"/>
            <a:r>
              <a:rPr lang="en-US" dirty="0" smtClean="0"/>
              <a:t>Agenda </a:t>
            </a:r>
            <a:r>
              <a:rPr lang="en-US" i="1" dirty="0" smtClean="0"/>
              <a:t>cont.</a:t>
            </a:r>
            <a:endParaRPr lang="en-US" i="1" dirty="0"/>
          </a:p>
        </p:txBody>
      </p:sp>
      <p:sp>
        <p:nvSpPr>
          <p:cNvPr id="6149" name="Rectangle 5"/>
          <p:cNvSpPr>
            <a:spLocks noGrp="1" noChangeArrowheads="1"/>
          </p:cNvSpPr>
          <p:nvPr>
            <p:ph type="body" sz="quarter" idx="13"/>
          </p:nvPr>
        </p:nvSpPr>
        <p:spPr>
          <a:ln/>
        </p:spPr>
        <p:txBody>
          <a:bodyPr rIns="116994"/>
          <a:lstStyle/>
          <a:p>
            <a:r>
              <a:rPr lang="en-US" i="1" dirty="0" smtClean="0"/>
              <a:t>Acceptance </a:t>
            </a:r>
            <a:r>
              <a:rPr lang="en-US" i="1" dirty="0"/>
              <a:t>Testing</a:t>
            </a:r>
          </a:p>
          <a:p>
            <a:pPr lvl="1"/>
            <a:r>
              <a:rPr lang="en-US" sz="2400" i="1" dirty="0" smtClean="0"/>
              <a:t>Specifications</a:t>
            </a:r>
          </a:p>
          <a:p>
            <a:pPr lvl="1"/>
            <a:r>
              <a:rPr lang="en-US" sz="2400" i="1" dirty="0" err="1" smtClean="0"/>
              <a:t>FitNesse</a:t>
            </a:r>
            <a:r>
              <a:rPr lang="en-US" sz="2400" i="1" dirty="0" smtClean="0"/>
              <a:t> and Groovy</a:t>
            </a:r>
            <a:endParaRPr lang="en-US" sz="2400" i="1" dirty="0"/>
          </a:p>
          <a:p>
            <a:pPr lvl="1"/>
            <a:r>
              <a:rPr lang="en-US" sz="2400" i="1" dirty="0" smtClean="0"/>
              <a:t>Web </a:t>
            </a:r>
            <a:r>
              <a:rPr lang="en-US" sz="2400" i="1" dirty="0"/>
              <a:t>Acceptance Testing</a:t>
            </a:r>
          </a:p>
        </p:txBody>
      </p:sp>
      <p:pic>
        <p:nvPicPr>
          <p:cNvPr id="614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873" y="3898925"/>
            <a:ext cx="2571750" cy="169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13676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ctrTitle"/>
          </p:nvPr>
        </p:nvSpPr>
        <p:spPr>
          <a:ln/>
        </p:spPr>
        <p:txBody>
          <a:bodyPr rIns="116994"/>
          <a:lstStyle/>
          <a:p>
            <a:pPr marL="40182"/>
            <a:r>
              <a:rPr lang="en-US" dirty="0" err="1" smtClean="0"/>
              <a:t>Iterables</a:t>
            </a:r>
            <a:r>
              <a:rPr lang="en-US" dirty="0" smtClean="0"/>
              <a:t> in Groovy</a:t>
            </a:r>
            <a:endParaRPr lang="en-US" dirty="0"/>
          </a:p>
        </p:txBody>
      </p:sp>
      <p:sp>
        <p:nvSpPr>
          <p:cNvPr id="2" name="Text Placeholder 1"/>
          <p:cNvSpPr>
            <a:spLocks noGrp="1"/>
          </p:cNvSpPr>
          <p:nvPr>
            <p:ph type="body" sz="quarter" idx="13"/>
          </p:nvPr>
        </p:nvSpPr>
        <p:spPr/>
        <p:txBody>
          <a:bodyPr/>
          <a:lstStyle/>
          <a:p>
            <a:r>
              <a:rPr lang="en-US" dirty="0" smtClean="0"/>
              <a:t>Every object that implements </a:t>
            </a:r>
            <a:r>
              <a:rPr lang="en-US" sz="2000" dirty="0" smtClean="0">
                <a:latin typeface="Monaco"/>
                <a:cs typeface="Monaco"/>
              </a:rPr>
              <a:t>Iterator</a:t>
            </a:r>
            <a:r>
              <a:rPr lang="en-US" dirty="0" smtClean="0"/>
              <a:t> provides numerous useful methods that iterates over the items using a closure:</a:t>
            </a:r>
          </a:p>
          <a:p>
            <a:pPr marL="0" indent="0">
              <a:buNone/>
            </a:pPr>
            <a:endParaRPr lang="en-US" sz="1600" dirty="0" smtClean="0">
              <a:solidFill>
                <a:srgbClr val="A9438B"/>
              </a:solidFill>
              <a:latin typeface="Monaco"/>
              <a:ea typeface="Monaco"/>
              <a:cs typeface="Monaco"/>
            </a:endParaRPr>
          </a:p>
          <a:p>
            <a:pPr marL="400050" lvl="1" indent="0">
              <a:buNone/>
            </a:pPr>
            <a:r>
              <a:rPr lang="en-US" sz="1400" dirty="0" err="1" smtClean="0">
                <a:solidFill>
                  <a:srgbClr val="A9438B"/>
                </a:solidFill>
                <a:latin typeface="Monaco"/>
                <a:ea typeface="Monaco"/>
                <a:cs typeface="Monaco"/>
              </a:rPr>
              <a:t>def</a:t>
            </a:r>
            <a:r>
              <a:rPr lang="en-US" sz="1400" dirty="0" smtClean="0">
                <a:solidFill>
                  <a:srgbClr val="000000"/>
                </a:solidFill>
                <a:latin typeface="Monaco"/>
                <a:ea typeface="Monaco"/>
                <a:cs typeface="Monaco"/>
              </a:rPr>
              <a:t> </a:t>
            </a:r>
            <a:r>
              <a:rPr lang="en-US" sz="1400" dirty="0">
                <a:solidFill>
                  <a:srgbClr val="000000"/>
                </a:solidFill>
                <a:latin typeface="Monaco"/>
                <a:ea typeface="Monaco"/>
                <a:cs typeface="Monaco"/>
              </a:rPr>
              <a:t>list = []</a:t>
            </a:r>
          </a:p>
          <a:p>
            <a:pPr marL="400050" lvl="1" indent="0">
              <a:buNone/>
            </a:pPr>
            <a:r>
              <a:rPr lang="en-US" sz="1400" dirty="0">
                <a:solidFill>
                  <a:srgbClr val="D94700"/>
                </a:solidFill>
                <a:latin typeface="Monaco"/>
                <a:ea typeface="Monaco"/>
                <a:cs typeface="Monaco"/>
              </a:rPr>
              <a:t>5</a:t>
            </a:r>
            <a:r>
              <a:rPr lang="en-US" sz="1400" dirty="0">
                <a:solidFill>
                  <a:srgbClr val="000000"/>
                </a:solidFill>
                <a:latin typeface="Monaco"/>
                <a:ea typeface="Monaco"/>
                <a:cs typeface="Monaco"/>
              </a:rPr>
              <a:t>.times {</a:t>
            </a:r>
          </a:p>
          <a:p>
            <a:pPr marL="400050" lvl="1" indent="0">
              <a:buNone/>
            </a:pPr>
            <a:r>
              <a:rPr lang="en-US" sz="1400" dirty="0">
                <a:solidFill>
                  <a:srgbClr val="000000"/>
                </a:solidFill>
                <a:latin typeface="Monaco"/>
                <a:ea typeface="Monaco"/>
                <a:cs typeface="Monaco"/>
              </a:rPr>
              <a:t>    list &lt;&lt; </a:t>
            </a:r>
            <a:r>
              <a:rPr lang="en-US" sz="1400" dirty="0">
                <a:solidFill>
                  <a:srgbClr val="76D6FF"/>
                </a:solidFill>
                <a:latin typeface="Monaco"/>
                <a:ea typeface="Monaco"/>
                <a:cs typeface="Monaco"/>
              </a:rPr>
              <a:t>it</a:t>
            </a:r>
            <a:endParaRPr lang="en-US" sz="1400" dirty="0">
              <a:solidFill>
                <a:srgbClr val="000000"/>
              </a:solidFill>
              <a:latin typeface="Monaco"/>
              <a:ea typeface="Monaco"/>
              <a:cs typeface="Monaco"/>
            </a:endParaRPr>
          </a:p>
          <a:p>
            <a:pPr marL="400050" lvl="1" indent="0">
              <a:buNone/>
            </a:pPr>
            <a:r>
              <a:rPr lang="en-US" sz="1400" dirty="0" smtClean="0">
                <a:solidFill>
                  <a:srgbClr val="000000"/>
                </a:solidFill>
                <a:latin typeface="Monaco"/>
                <a:ea typeface="Monaco"/>
                <a:cs typeface="Monaco"/>
              </a:rPr>
              <a:t>}</a:t>
            </a:r>
            <a:endParaRPr lang="en-US" sz="1400" dirty="0">
              <a:solidFill>
                <a:srgbClr val="000000"/>
              </a:solidFill>
              <a:latin typeface="Monaco"/>
              <a:ea typeface="Monaco"/>
              <a:cs typeface="Monaco"/>
            </a:endParaRPr>
          </a:p>
          <a:p>
            <a:pPr marL="400050" lvl="1" indent="0">
              <a:buNone/>
            </a:pPr>
            <a:r>
              <a:rPr lang="en-US" sz="1400" dirty="0" err="1">
                <a:solidFill>
                  <a:srgbClr val="000000"/>
                </a:solidFill>
                <a:latin typeface="Monaco"/>
                <a:ea typeface="Monaco"/>
                <a:cs typeface="Monaco"/>
              </a:rPr>
              <a:t>list.each</a:t>
            </a:r>
            <a:r>
              <a:rPr lang="en-US" sz="1400" dirty="0">
                <a:solidFill>
                  <a:srgbClr val="000000"/>
                </a:solidFill>
                <a:latin typeface="Monaco"/>
                <a:ea typeface="Monaco"/>
                <a:cs typeface="Monaco"/>
              </a:rPr>
              <a:t> { </a:t>
            </a:r>
            <a:r>
              <a:rPr lang="en-US" sz="1400" dirty="0" err="1">
                <a:solidFill>
                  <a:srgbClr val="000000"/>
                </a:solidFill>
                <a:latin typeface="Monaco"/>
                <a:ea typeface="Monaco"/>
                <a:cs typeface="Monaco"/>
              </a:rPr>
              <a:t>println</a:t>
            </a:r>
            <a:r>
              <a:rPr lang="en-US" sz="1400" dirty="0">
                <a:solidFill>
                  <a:srgbClr val="000000"/>
                </a:solidFill>
                <a:latin typeface="Monaco"/>
                <a:ea typeface="Monaco"/>
                <a:cs typeface="Monaco"/>
              </a:rPr>
              <a:t>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a:t>
            </a:r>
          </a:p>
          <a:p>
            <a:pPr marL="400050" lvl="1" indent="0">
              <a:buNone/>
            </a:pPr>
            <a:r>
              <a:rPr lang="en-US" sz="1400" dirty="0">
                <a:solidFill>
                  <a:srgbClr val="A9438B"/>
                </a:solidFill>
                <a:latin typeface="Monaco"/>
                <a:ea typeface="Monaco"/>
                <a:cs typeface="Monaco"/>
              </a:rPr>
              <a:t>assert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list.any</a:t>
            </a:r>
            <a:r>
              <a:rPr lang="en-US" sz="1400" dirty="0">
                <a:solidFill>
                  <a:srgbClr val="000000"/>
                </a:solidFill>
                <a:latin typeface="Monaco"/>
                <a:ea typeface="Monaco"/>
                <a:cs typeface="Monaco"/>
              </a:rPr>
              <a:t> {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 </a:t>
            </a:r>
            <a:r>
              <a:rPr lang="en-US" sz="1400" dirty="0">
                <a:solidFill>
                  <a:srgbClr val="D94700"/>
                </a:solidFill>
                <a:latin typeface="Monaco"/>
                <a:ea typeface="Monaco"/>
                <a:cs typeface="Monaco"/>
              </a:rPr>
              <a:t>3</a:t>
            </a:r>
            <a:r>
              <a:rPr lang="en-US" sz="1400" dirty="0">
                <a:solidFill>
                  <a:srgbClr val="000000"/>
                </a:solidFill>
                <a:latin typeface="Monaco"/>
                <a:ea typeface="Monaco"/>
                <a:cs typeface="Monaco"/>
              </a:rPr>
              <a:t> }</a:t>
            </a:r>
          </a:p>
          <a:p>
            <a:pPr marL="400050" lvl="1" indent="0">
              <a:buNone/>
            </a:pPr>
            <a:r>
              <a:rPr lang="en-US" sz="1400" dirty="0">
                <a:solidFill>
                  <a:srgbClr val="A9438B"/>
                </a:solidFill>
                <a:latin typeface="Monaco"/>
                <a:ea typeface="Monaco"/>
                <a:cs typeface="Monaco"/>
              </a:rPr>
              <a:t>assert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list.every</a:t>
            </a:r>
            <a:r>
              <a:rPr lang="en-US" sz="1400" dirty="0">
                <a:solidFill>
                  <a:srgbClr val="000000"/>
                </a:solidFill>
                <a:latin typeface="Monaco"/>
                <a:ea typeface="Monaco"/>
                <a:cs typeface="Monaco"/>
              </a:rPr>
              <a:t> {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&gt;= </a:t>
            </a:r>
            <a:r>
              <a:rPr lang="en-US" sz="1400" dirty="0">
                <a:solidFill>
                  <a:srgbClr val="D94700"/>
                </a:solidFill>
                <a:latin typeface="Monaco"/>
                <a:ea typeface="Monaco"/>
                <a:cs typeface="Monaco"/>
              </a:rPr>
              <a:t>0</a:t>
            </a:r>
            <a:r>
              <a:rPr lang="en-US" sz="1400" dirty="0">
                <a:solidFill>
                  <a:srgbClr val="000000"/>
                </a:solidFill>
                <a:latin typeface="Monaco"/>
                <a:ea typeface="Monaco"/>
                <a:cs typeface="Monaco"/>
              </a:rPr>
              <a:t> }</a:t>
            </a:r>
          </a:p>
          <a:p>
            <a:pPr marL="400050" lvl="1" indent="0">
              <a:buNone/>
            </a:pPr>
            <a:r>
              <a:rPr lang="en-US" sz="1400" dirty="0">
                <a:solidFill>
                  <a:srgbClr val="A9438B"/>
                </a:solidFill>
                <a:latin typeface="Monaco"/>
                <a:ea typeface="Monaco"/>
                <a:cs typeface="Monaco"/>
              </a:rPr>
              <a:t>assert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list.collect</a:t>
            </a:r>
            <a:r>
              <a:rPr lang="en-US" sz="1400" dirty="0">
                <a:solidFill>
                  <a:srgbClr val="000000"/>
                </a:solidFill>
                <a:latin typeface="Monaco"/>
                <a:ea typeface="Monaco"/>
                <a:cs typeface="Monaco"/>
              </a:rPr>
              <a:t> {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 == [</a:t>
            </a:r>
            <a:r>
              <a:rPr lang="en-US" sz="1400" dirty="0">
                <a:solidFill>
                  <a:srgbClr val="D94700"/>
                </a:solidFill>
                <a:latin typeface="Monaco"/>
                <a:ea typeface="Monaco"/>
                <a:cs typeface="Monaco"/>
              </a:rPr>
              <a:t>0</a:t>
            </a:r>
            <a:r>
              <a:rPr lang="en-US" sz="1400" dirty="0">
                <a:solidFill>
                  <a:srgbClr val="000000"/>
                </a:solidFill>
                <a:latin typeface="Monaco"/>
                <a:ea typeface="Monaco"/>
                <a:cs typeface="Monaco"/>
              </a:rPr>
              <a:t>, </a:t>
            </a:r>
            <a:r>
              <a:rPr lang="en-US" sz="1400" dirty="0">
                <a:solidFill>
                  <a:srgbClr val="D94700"/>
                </a:solidFill>
                <a:latin typeface="Monaco"/>
                <a:ea typeface="Monaco"/>
                <a:cs typeface="Monaco"/>
              </a:rPr>
              <a:t>1</a:t>
            </a:r>
            <a:r>
              <a:rPr lang="en-US" sz="1400" dirty="0">
                <a:solidFill>
                  <a:srgbClr val="000000"/>
                </a:solidFill>
                <a:latin typeface="Monaco"/>
                <a:ea typeface="Monaco"/>
                <a:cs typeface="Monaco"/>
              </a:rPr>
              <a:t>, </a:t>
            </a:r>
            <a:r>
              <a:rPr lang="en-US" sz="1400" dirty="0">
                <a:solidFill>
                  <a:srgbClr val="D94700"/>
                </a:solidFill>
                <a:latin typeface="Monaco"/>
                <a:ea typeface="Monaco"/>
                <a:cs typeface="Monaco"/>
              </a:rPr>
              <a:t>4</a:t>
            </a:r>
            <a:r>
              <a:rPr lang="en-US" sz="1400" dirty="0">
                <a:solidFill>
                  <a:srgbClr val="000000"/>
                </a:solidFill>
                <a:latin typeface="Monaco"/>
                <a:ea typeface="Monaco"/>
                <a:cs typeface="Monaco"/>
              </a:rPr>
              <a:t>, </a:t>
            </a:r>
            <a:r>
              <a:rPr lang="en-US" sz="1400" dirty="0">
                <a:solidFill>
                  <a:srgbClr val="D94700"/>
                </a:solidFill>
                <a:latin typeface="Monaco"/>
                <a:ea typeface="Monaco"/>
                <a:cs typeface="Monaco"/>
              </a:rPr>
              <a:t>9</a:t>
            </a:r>
            <a:r>
              <a:rPr lang="en-US" sz="1400" dirty="0">
                <a:solidFill>
                  <a:srgbClr val="000000"/>
                </a:solidFill>
                <a:latin typeface="Monaco"/>
                <a:ea typeface="Monaco"/>
                <a:cs typeface="Monaco"/>
              </a:rPr>
              <a:t>, </a:t>
            </a:r>
            <a:r>
              <a:rPr lang="en-US" sz="1400" dirty="0">
                <a:solidFill>
                  <a:srgbClr val="D94700"/>
                </a:solidFill>
                <a:latin typeface="Monaco"/>
                <a:ea typeface="Monaco"/>
                <a:cs typeface="Monaco"/>
              </a:rPr>
              <a:t>16</a:t>
            </a:r>
            <a:r>
              <a:rPr lang="en-US" sz="1400" dirty="0">
                <a:solidFill>
                  <a:srgbClr val="000000"/>
                </a:solidFill>
                <a:latin typeface="Monaco"/>
                <a:ea typeface="Monaco"/>
                <a:cs typeface="Monaco"/>
              </a:rPr>
              <a:t>]</a:t>
            </a:r>
          </a:p>
          <a:p>
            <a:pPr marL="400050" lvl="1" indent="0">
              <a:buNone/>
            </a:pPr>
            <a:r>
              <a:rPr lang="en-US" sz="1400" dirty="0">
                <a:solidFill>
                  <a:srgbClr val="A9438B"/>
                </a:solidFill>
                <a:latin typeface="Monaco"/>
                <a:ea typeface="Monaco"/>
                <a:cs typeface="Monaco"/>
              </a:rPr>
              <a:t>assert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list.findAll</a:t>
            </a:r>
            <a:r>
              <a:rPr lang="en-US" sz="1400" dirty="0">
                <a:solidFill>
                  <a:srgbClr val="000000"/>
                </a:solidFill>
                <a:latin typeface="Monaco"/>
                <a:ea typeface="Monaco"/>
                <a:cs typeface="Monaco"/>
              </a:rPr>
              <a:t> {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&gt; </a:t>
            </a:r>
            <a:r>
              <a:rPr lang="en-US" sz="1400" dirty="0">
                <a:solidFill>
                  <a:srgbClr val="D94700"/>
                </a:solidFill>
                <a:latin typeface="Monaco"/>
                <a:ea typeface="Monaco"/>
                <a:cs typeface="Monaco"/>
              </a:rPr>
              <a:t>1</a:t>
            </a:r>
            <a:r>
              <a:rPr lang="en-US" sz="1400" dirty="0">
                <a:solidFill>
                  <a:srgbClr val="000000"/>
                </a:solidFill>
                <a:latin typeface="Monaco"/>
                <a:ea typeface="Monaco"/>
                <a:cs typeface="Monaco"/>
              </a:rPr>
              <a:t> &amp;&amp;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&lt; </a:t>
            </a:r>
            <a:r>
              <a:rPr lang="en-US" sz="1400" dirty="0">
                <a:solidFill>
                  <a:srgbClr val="D94700"/>
                </a:solidFill>
                <a:latin typeface="Monaco"/>
                <a:ea typeface="Monaco"/>
                <a:cs typeface="Monaco"/>
              </a:rPr>
              <a:t>4</a:t>
            </a:r>
            <a:r>
              <a:rPr lang="en-US" sz="1400" dirty="0">
                <a:solidFill>
                  <a:srgbClr val="000000"/>
                </a:solidFill>
                <a:latin typeface="Monaco"/>
                <a:ea typeface="Monaco"/>
                <a:cs typeface="Monaco"/>
              </a:rPr>
              <a:t> } == [</a:t>
            </a:r>
            <a:r>
              <a:rPr lang="en-US" sz="1400" dirty="0">
                <a:solidFill>
                  <a:srgbClr val="D94700"/>
                </a:solidFill>
                <a:latin typeface="Monaco"/>
                <a:ea typeface="Monaco"/>
                <a:cs typeface="Monaco"/>
              </a:rPr>
              <a:t>2</a:t>
            </a:r>
            <a:r>
              <a:rPr lang="en-US" sz="1400" dirty="0">
                <a:solidFill>
                  <a:srgbClr val="000000"/>
                </a:solidFill>
                <a:latin typeface="Monaco"/>
                <a:ea typeface="Monaco"/>
                <a:cs typeface="Monaco"/>
              </a:rPr>
              <a:t>, </a:t>
            </a:r>
            <a:r>
              <a:rPr lang="en-US" sz="1400" dirty="0">
                <a:solidFill>
                  <a:srgbClr val="D94700"/>
                </a:solidFill>
                <a:latin typeface="Monaco"/>
                <a:ea typeface="Monaco"/>
                <a:cs typeface="Monaco"/>
              </a:rPr>
              <a:t>3</a:t>
            </a:r>
            <a:r>
              <a:rPr lang="en-US" sz="1400" dirty="0">
                <a:solidFill>
                  <a:srgbClr val="000000"/>
                </a:solidFill>
                <a:latin typeface="Monaco"/>
                <a:ea typeface="Monaco"/>
                <a:cs typeface="Monaco"/>
              </a:rPr>
              <a:t>]</a:t>
            </a:r>
          </a:p>
          <a:p>
            <a:pPr marL="400050" lvl="1" indent="0">
              <a:buNone/>
            </a:pPr>
            <a:r>
              <a:rPr lang="en-US" sz="1400" dirty="0">
                <a:solidFill>
                  <a:srgbClr val="A9438B"/>
                </a:solidFill>
                <a:latin typeface="Monaco"/>
                <a:ea typeface="Monaco"/>
                <a:cs typeface="Monaco"/>
              </a:rPr>
              <a:t>assert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list.find</a:t>
            </a:r>
            <a:r>
              <a:rPr lang="en-US" sz="1400" dirty="0">
                <a:solidFill>
                  <a:srgbClr val="000000"/>
                </a:solidFill>
                <a:latin typeface="Monaco"/>
                <a:ea typeface="Monaco"/>
                <a:cs typeface="Monaco"/>
              </a:rPr>
              <a:t> {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&gt; </a:t>
            </a:r>
            <a:r>
              <a:rPr lang="en-US" sz="1400" dirty="0">
                <a:solidFill>
                  <a:srgbClr val="D94700"/>
                </a:solidFill>
                <a:latin typeface="Monaco"/>
                <a:ea typeface="Monaco"/>
                <a:cs typeface="Monaco"/>
              </a:rPr>
              <a:t>1</a:t>
            </a:r>
            <a:r>
              <a:rPr lang="en-US" sz="1400" dirty="0">
                <a:solidFill>
                  <a:srgbClr val="000000"/>
                </a:solidFill>
                <a:latin typeface="Monaco"/>
                <a:ea typeface="Monaco"/>
                <a:cs typeface="Monaco"/>
              </a:rPr>
              <a:t> } == </a:t>
            </a:r>
            <a:r>
              <a:rPr lang="en-US" sz="1400" dirty="0" smtClean="0">
                <a:solidFill>
                  <a:srgbClr val="D94700"/>
                </a:solidFill>
                <a:latin typeface="Monaco"/>
                <a:ea typeface="Monaco"/>
                <a:cs typeface="Monaco"/>
              </a:rPr>
              <a:t>2</a:t>
            </a:r>
          </a:p>
          <a:p>
            <a:pPr marL="400050" lvl="1" indent="0">
              <a:buNone/>
            </a:pPr>
            <a:r>
              <a:rPr lang="en-US" sz="1400" dirty="0">
                <a:solidFill>
                  <a:srgbClr val="A9438B"/>
                </a:solidFill>
                <a:latin typeface="Monaco"/>
                <a:ea typeface="Monaco"/>
                <a:cs typeface="Monaco"/>
              </a:rPr>
              <a:t>assert</a:t>
            </a:r>
            <a:r>
              <a:rPr lang="en-US" sz="1400" dirty="0">
                <a:solidFill>
                  <a:srgbClr val="000000"/>
                </a:solidFill>
                <a:latin typeface="Monaco"/>
                <a:ea typeface="Monaco"/>
                <a:cs typeface="Monaco"/>
              </a:rPr>
              <a:t> (</a:t>
            </a:r>
            <a:r>
              <a:rPr lang="en-US" sz="1400" dirty="0">
                <a:solidFill>
                  <a:srgbClr val="D94700"/>
                </a:solidFill>
                <a:latin typeface="Monaco"/>
                <a:ea typeface="Monaco"/>
                <a:cs typeface="Monaco"/>
              </a:rPr>
              <a:t>1</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9</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findAll</a:t>
            </a:r>
            <a:r>
              <a:rPr lang="en-US" sz="1400" dirty="0">
                <a:solidFill>
                  <a:srgbClr val="000000"/>
                </a:solidFill>
                <a:latin typeface="Monaco"/>
                <a:ea typeface="Monaco"/>
                <a:cs typeface="Monaco"/>
              </a:rPr>
              <a:t> {</a:t>
            </a:r>
            <a:r>
              <a:rPr lang="en-US" sz="1400" dirty="0">
                <a:solidFill>
                  <a:srgbClr val="76D6FF"/>
                </a:solidFill>
                <a:latin typeface="Monaco"/>
                <a:ea typeface="Monaco"/>
                <a:cs typeface="Monaco"/>
              </a:rPr>
              <a:t>it</a:t>
            </a:r>
            <a:r>
              <a:rPr lang="en-US" sz="1400" dirty="0">
                <a:solidFill>
                  <a:srgbClr val="000000"/>
                </a:solidFill>
                <a:latin typeface="Monaco"/>
                <a:ea typeface="Monaco"/>
                <a:cs typeface="Monaco"/>
              </a:rPr>
              <a:t> % </a:t>
            </a:r>
            <a:r>
              <a:rPr lang="en-US" sz="1400" dirty="0">
                <a:solidFill>
                  <a:srgbClr val="D94700"/>
                </a:solidFill>
                <a:latin typeface="Monaco"/>
                <a:ea typeface="Monaco"/>
                <a:cs typeface="Monaco"/>
              </a:rPr>
              <a:t>2</a:t>
            </a:r>
            <a:r>
              <a:rPr lang="en-US" sz="1400" dirty="0">
                <a:solidFill>
                  <a:srgbClr val="000000"/>
                </a:solidFill>
                <a:latin typeface="Monaco"/>
                <a:ea typeface="Monaco"/>
                <a:cs typeface="Monaco"/>
              </a:rPr>
              <a:t>  == </a:t>
            </a:r>
            <a:r>
              <a:rPr lang="en-US" sz="1400" dirty="0">
                <a:solidFill>
                  <a:srgbClr val="D94700"/>
                </a:solidFill>
                <a:latin typeface="Monaco"/>
                <a:ea typeface="Monaco"/>
                <a:cs typeface="Monaco"/>
              </a:rPr>
              <a:t>1</a:t>
            </a:r>
            <a:r>
              <a:rPr lang="en-US" sz="1400" dirty="0">
                <a:solidFill>
                  <a:srgbClr val="000000"/>
                </a:solidFill>
                <a:latin typeface="Monaco"/>
                <a:ea typeface="Monaco"/>
                <a:cs typeface="Monaco"/>
              </a:rPr>
              <a:t>} == [</a:t>
            </a:r>
            <a:r>
              <a:rPr lang="en-US" sz="1400" dirty="0">
                <a:solidFill>
                  <a:srgbClr val="D94700"/>
                </a:solidFill>
                <a:latin typeface="Monaco"/>
                <a:ea typeface="Monaco"/>
                <a:cs typeface="Monaco"/>
              </a:rPr>
              <a:t>1</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3</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5</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7</a:t>
            </a:r>
            <a:r>
              <a:rPr lang="en-US" sz="1400" dirty="0">
                <a:solidFill>
                  <a:srgbClr val="000000"/>
                </a:solidFill>
                <a:latin typeface="Monaco"/>
                <a:ea typeface="Monaco"/>
                <a:cs typeface="Monaco"/>
              </a:rPr>
              <a:t>,</a:t>
            </a:r>
            <a:r>
              <a:rPr lang="en-US" sz="1400" dirty="0">
                <a:solidFill>
                  <a:srgbClr val="D94700"/>
                </a:solidFill>
                <a:latin typeface="Monaco"/>
                <a:ea typeface="Monaco"/>
                <a:cs typeface="Monaco"/>
              </a:rPr>
              <a:t>9</a:t>
            </a:r>
            <a:r>
              <a:rPr lang="en-US" sz="1400" dirty="0">
                <a:solidFill>
                  <a:srgbClr val="000000"/>
                </a:solidFill>
                <a:latin typeface="Monaco"/>
                <a:ea typeface="Monaco"/>
                <a:cs typeface="Monaco"/>
              </a:rPr>
              <a:t>]</a:t>
            </a:r>
            <a:endParaRPr lang="en-US" sz="1400" dirty="0"/>
          </a:p>
        </p:txBody>
      </p:sp>
    </p:spTree>
    <p:extLst>
      <p:ext uri="{BB962C8B-B14F-4D97-AF65-F5344CB8AC3E}">
        <p14:creationId xmlns:p14="http://schemas.microsoft.com/office/powerpoint/2010/main" val="916515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Exercise </a:t>
            </a:r>
            <a:r>
              <a:rPr lang="en-US" dirty="0" smtClean="0"/>
              <a:t>1 </a:t>
            </a:r>
            <a:r>
              <a:rPr lang="en-US" dirty="0"/>
              <a:t>– </a:t>
            </a:r>
            <a:r>
              <a:rPr lang="en-US" dirty="0" smtClean="0"/>
              <a:t>Basics</a:t>
            </a:r>
            <a:endParaRPr lang="en-US" dirty="0"/>
          </a:p>
        </p:txBody>
      </p:sp>
      <p:sp>
        <p:nvSpPr>
          <p:cNvPr id="3" name="Text Placeholder 2"/>
          <p:cNvSpPr>
            <a:spLocks noGrp="1"/>
          </p:cNvSpPr>
          <p:nvPr>
            <p:ph type="body" sz="quarter" idx="13"/>
          </p:nvPr>
        </p:nvSpPr>
        <p:spPr>
          <a:xfrm>
            <a:off x="685800" y="1556792"/>
            <a:ext cx="7918648" cy="4824536"/>
          </a:xfrm>
        </p:spPr>
        <p:txBody>
          <a:bodyPr/>
          <a:lstStyle/>
          <a:p>
            <a:r>
              <a:rPr lang="en-US" sz="1800" dirty="0" smtClean="0"/>
              <a:t>Locate </a:t>
            </a:r>
            <a:r>
              <a:rPr lang="en-US" sz="1800" dirty="0"/>
              <a:t>and inspect </a:t>
            </a:r>
            <a:r>
              <a:rPr lang="en-US" sz="1400" i="1" dirty="0" err="1" smtClean="0">
                <a:latin typeface="Monaco"/>
                <a:cs typeface="Monaco"/>
              </a:rPr>
              <a:t>org.springframework.samples.petclinic.util.PriceCalculator</a:t>
            </a:r>
            <a:r>
              <a:rPr lang="en-US" sz="1800" dirty="0" smtClean="0"/>
              <a:t> within the </a:t>
            </a:r>
            <a:r>
              <a:rPr lang="en-US" sz="1400" i="1" dirty="0" err="1" smtClean="0">
                <a:latin typeface="Monaco"/>
                <a:cs typeface="Monaco"/>
              </a:rPr>
              <a:t>src</a:t>
            </a:r>
            <a:r>
              <a:rPr lang="en-US" sz="1400" i="1" dirty="0" smtClean="0">
                <a:latin typeface="Monaco"/>
                <a:cs typeface="Monaco"/>
              </a:rPr>
              <a:t>/main/java </a:t>
            </a:r>
            <a:r>
              <a:rPr lang="en-US" sz="1800" dirty="0" smtClean="0"/>
              <a:t>folder</a:t>
            </a:r>
            <a:r>
              <a:rPr lang="en-US" sz="1800" dirty="0" smtClean="0"/>
              <a:t>: This is your Unit under Test</a:t>
            </a:r>
          </a:p>
          <a:p>
            <a:r>
              <a:rPr lang="en-US" sz="1800" dirty="0" smtClean="0"/>
              <a:t>Locate the Unit </a:t>
            </a:r>
            <a:r>
              <a:rPr lang="en-US" sz="1800" dirty="0"/>
              <a:t>Test </a:t>
            </a:r>
            <a:r>
              <a:rPr lang="en-US" sz="1400" i="1" dirty="0" err="1">
                <a:latin typeface="Monaco"/>
                <a:cs typeface="Monaco"/>
              </a:rPr>
              <a:t>org.springframework.samples.petclinic.util.PriceCalculatorTest</a:t>
            </a:r>
            <a:r>
              <a:rPr lang="en-US" sz="1800" dirty="0" smtClean="0"/>
              <a:t> within the </a:t>
            </a:r>
            <a:r>
              <a:rPr lang="en-US" sz="1400" i="1" dirty="0" err="1">
                <a:latin typeface="Monaco"/>
                <a:cs typeface="Monaco"/>
              </a:rPr>
              <a:t>src</a:t>
            </a:r>
            <a:r>
              <a:rPr lang="en-US" sz="1400" i="1" dirty="0">
                <a:latin typeface="Monaco"/>
                <a:cs typeface="Monaco"/>
              </a:rPr>
              <a:t>/test/groovy</a:t>
            </a:r>
            <a:r>
              <a:rPr lang="en-US" sz="1400" i="1" dirty="0">
                <a:latin typeface="Monaco"/>
                <a:cs typeface="Monaco"/>
              </a:rPr>
              <a:t> </a:t>
            </a:r>
            <a:r>
              <a:rPr lang="en-US" sz="1800" dirty="0" smtClean="0"/>
              <a:t>folder.</a:t>
            </a:r>
          </a:p>
          <a:p>
            <a:r>
              <a:rPr lang="en-US" sz="1800" dirty="0" smtClean="0"/>
              <a:t>Implement test methods to</a:t>
            </a:r>
          </a:p>
          <a:p>
            <a:pPr lvl="1"/>
            <a:r>
              <a:rPr lang="en-US" sz="1800" dirty="0" smtClean="0"/>
              <a:t>Verify that pets older than 3 years pay an additional 20%</a:t>
            </a:r>
          </a:p>
          <a:p>
            <a:pPr lvl="1"/>
            <a:r>
              <a:rPr lang="en-US" sz="1800" dirty="0" smtClean="0"/>
              <a:t>Verify that from 6</a:t>
            </a:r>
            <a:r>
              <a:rPr lang="en-US" sz="1800" baseline="30000" dirty="0" smtClean="0"/>
              <a:t>th</a:t>
            </a:r>
            <a:r>
              <a:rPr lang="en-US" sz="1800" dirty="0" smtClean="0"/>
              <a:t> visit, you get 20% rebate</a:t>
            </a:r>
          </a:p>
          <a:p>
            <a:r>
              <a:rPr lang="en-US" sz="1800" dirty="0" smtClean="0"/>
              <a:t>Utilize the Groovy language syntax constructs for creating test data required for the </a:t>
            </a:r>
            <a:r>
              <a:rPr lang="en-US" sz="1800" dirty="0" smtClean="0"/>
              <a:t>tests</a:t>
            </a:r>
          </a:p>
          <a:p>
            <a:pPr lvl="1"/>
            <a:r>
              <a:rPr lang="en-US" sz="1800" dirty="0" smtClean="0"/>
              <a:t>Use dynamic typing when appropriate</a:t>
            </a:r>
          </a:p>
          <a:p>
            <a:pPr lvl="1"/>
            <a:endParaRPr lang="en-US" sz="1800" dirty="0"/>
          </a:p>
          <a:p>
            <a:r>
              <a:rPr lang="en-US" sz="2000" dirty="0" smtClean="0"/>
              <a:t>Hint: For inspiration, you may look at the already existing Java </a:t>
            </a:r>
            <a:r>
              <a:rPr lang="en-US" sz="2000" dirty="0" err="1" smtClean="0"/>
              <a:t>JUnit</a:t>
            </a:r>
            <a:r>
              <a:rPr lang="en-US" sz="2000" dirty="0" smtClean="0"/>
              <a:t> test in the </a:t>
            </a:r>
            <a:r>
              <a:rPr lang="en-US" sz="1400" i="1" dirty="0" err="1">
                <a:latin typeface="Monaco"/>
                <a:cs typeface="Monaco"/>
              </a:rPr>
              <a:t>src</a:t>
            </a:r>
            <a:r>
              <a:rPr lang="en-US" sz="1400" i="1" dirty="0" smtClean="0">
                <a:latin typeface="Monaco"/>
                <a:cs typeface="Monaco"/>
              </a:rPr>
              <a:t>/test/</a:t>
            </a:r>
            <a:r>
              <a:rPr lang="en-US" sz="1400" i="1" dirty="0">
                <a:latin typeface="Monaco"/>
                <a:cs typeface="Monaco"/>
              </a:rPr>
              <a:t>java </a:t>
            </a:r>
            <a:r>
              <a:rPr lang="en-US" sz="2000" dirty="0"/>
              <a:t>folder</a:t>
            </a:r>
          </a:p>
        </p:txBody>
      </p:sp>
    </p:spTree>
    <p:extLst>
      <p:ext uri="{BB962C8B-B14F-4D97-AF65-F5344CB8AC3E}">
        <p14:creationId xmlns:p14="http://schemas.microsoft.com/office/powerpoint/2010/main" val="28285393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ctrTitle"/>
          </p:nvPr>
        </p:nvSpPr>
        <p:spPr>
          <a:ln/>
        </p:spPr>
        <p:txBody>
          <a:bodyPr rIns="116994"/>
          <a:lstStyle/>
          <a:p>
            <a:pPr marL="40182"/>
            <a:r>
              <a:rPr lang="en-US" dirty="0" smtClean="0"/>
              <a:t>Test Doubles</a:t>
            </a:r>
            <a:endParaRPr lang="en-US" dirty="0"/>
          </a:p>
        </p:txBody>
      </p:sp>
      <p:sp>
        <p:nvSpPr>
          <p:cNvPr id="22532" name="Rectangle 4"/>
          <p:cNvSpPr>
            <a:spLocks noGrp="1" noChangeArrowheads="1"/>
          </p:cNvSpPr>
          <p:nvPr>
            <p:ph type="body" sz="quarter" idx="13"/>
          </p:nvPr>
        </p:nvSpPr>
        <p:spPr>
          <a:ln/>
        </p:spPr>
        <p:txBody>
          <a:bodyPr rIns="116994"/>
          <a:lstStyle/>
          <a:p>
            <a:r>
              <a:rPr lang="en-US" dirty="0" smtClean="0"/>
              <a:t>Frequently used technique to</a:t>
            </a:r>
          </a:p>
          <a:p>
            <a:pPr lvl="1"/>
            <a:r>
              <a:rPr lang="en-US" dirty="0"/>
              <a:t>Isolate code </a:t>
            </a:r>
            <a:r>
              <a:rPr lang="en-US" dirty="0" smtClean="0"/>
              <a:t>under </a:t>
            </a:r>
            <a:r>
              <a:rPr lang="en-US" dirty="0"/>
              <a:t>test</a:t>
            </a:r>
          </a:p>
          <a:p>
            <a:pPr lvl="1"/>
            <a:r>
              <a:rPr lang="en-US" dirty="0"/>
              <a:t>Make test execute faster</a:t>
            </a:r>
          </a:p>
          <a:p>
            <a:pPr lvl="1"/>
            <a:r>
              <a:rPr lang="en-US" dirty="0"/>
              <a:t>Make execution deterministic</a:t>
            </a:r>
          </a:p>
          <a:p>
            <a:pPr lvl="1"/>
            <a:r>
              <a:rPr lang="en-US" dirty="0"/>
              <a:t>Simulate special </a:t>
            </a:r>
            <a:r>
              <a:rPr lang="en-US" dirty="0" smtClean="0"/>
              <a:t>conditions</a:t>
            </a:r>
          </a:p>
        </p:txBody>
      </p:sp>
      <p:pic>
        <p:nvPicPr>
          <p:cNvPr id="2" name="Picture 1"/>
          <p:cNvPicPr>
            <a:picLocks noChangeAspect="1"/>
          </p:cNvPicPr>
          <p:nvPr/>
        </p:nvPicPr>
        <p:blipFill>
          <a:blip r:embed="rId2"/>
          <a:stretch>
            <a:fillRect/>
          </a:stretch>
        </p:blipFill>
        <p:spPr>
          <a:xfrm>
            <a:off x="5727008" y="3933056"/>
            <a:ext cx="2837480" cy="2251968"/>
          </a:xfrm>
          <a:prstGeom prst="rect">
            <a:avLst/>
          </a:prstGeom>
        </p:spPr>
      </p:pic>
    </p:spTree>
    <p:extLst>
      <p:ext uri="{BB962C8B-B14F-4D97-AF65-F5344CB8AC3E}">
        <p14:creationId xmlns:p14="http://schemas.microsoft.com/office/powerpoint/2010/main" val="1819511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Doubles </a:t>
            </a:r>
            <a:r>
              <a:rPr lang="en-US" dirty="0" smtClean="0"/>
              <a:t>come </a:t>
            </a:r>
            <a:r>
              <a:rPr lang="en-US" dirty="0"/>
              <a:t>in different flavors</a:t>
            </a:r>
          </a:p>
        </p:txBody>
      </p:sp>
      <p:sp>
        <p:nvSpPr>
          <p:cNvPr id="3" name="Text Placeholder 2"/>
          <p:cNvSpPr>
            <a:spLocks noGrp="1"/>
          </p:cNvSpPr>
          <p:nvPr>
            <p:ph type="body" sz="quarter" idx="13"/>
          </p:nvPr>
        </p:nvSpPr>
        <p:spPr/>
        <p:txBody>
          <a:bodyPr/>
          <a:lstStyle/>
          <a:p>
            <a:r>
              <a:rPr lang="en-US" b="1" i="1" dirty="0" smtClean="0"/>
              <a:t>Dummy</a:t>
            </a:r>
            <a:r>
              <a:rPr lang="en-US" dirty="0" smtClean="0"/>
              <a:t> </a:t>
            </a:r>
            <a:r>
              <a:rPr lang="en-US" dirty="0"/>
              <a:t>objects are passed around but never actually </a:t>
            </a:r>
            <a:r>
              <a:rPr lang="en-US" dirty="0" smtClean="0"/>
              <a:t>used.</a:t>
            </a:r>
          </a:p>
          <a:p>
            <a:r>
              <a:rPr lang="en-US" b="1" i="1" dirty="0" smtClean="0"/>
              <a:t>Fake</a:t>
            </a:r>
            <a:r>
              <a:rPr lang="en-US" dirty="0" smtClean="0"/>
              <a:t> </a:t>
            </a:r>
            <a:r>
              <a:rPr lang="en-US" dirty="0"/>
              <a:t>objects actually have working implementations, but usually take some </a:t>
            </a:r>
            <a:r>
              <a:rPr lang="en-US" dirty="0" smtClean="0"/>
              <a:t>shortcut.</a:t>
            </a:r>
            <a:endParaRPr lang="en-US" dirty="0"/>
          </a:p>
          <a:p>
            <a:r>
              <a:rPr lang="en-US" b="1" i="1" dirty="0"/>
              <a:t>Stubs</a:t>
            </a:r>
            <a:r>
              <a:rPr lang="en-US" dirty="0"/>
              <a:t> provide canned answers to calls made during the </a:t>
            </a:r>
            <a:r>
              <a:rPr lang="en-US" dirty="0" smtClean="0"/>
              <a:t>test.</a:t>
            </a:r>
            <a:endParaRPr lang="en-US" dirty="0"/>
          </a:p>
          <a:p>
            <a:r>
              <a:rPr lang="en-US" b="1" i="1" dirty="0"/>
              <a:t>Spies</a:t>
            </a:r>
            <a:r>
              <a:rPr lang="en-US" dirty="0"/>
              <a:t> are stubs that also record some information based on how they were </a:t>
            </a:r>
            <a:r>
              <a:rPr lang="en-US" dirty="0" smtClean="0"/>
              <a:t>called.</a:t>
            </a:r>
            <a:endParaRPr lang="en-US" dirty="0"/>
          </a:p>
          <a:p>
            <a:r>
              <a:rPr lang="en-US" b="1" i="1" dirty="0"/>
              <a:t>Mocks</a:t>
            </a:r>
            <a:r>
              <a:rPr lang="en-US" dirty="0"/>
              <a:t> are pre-programmed with expectations which form a specification of the calls they are expected to receive. </a:t>
            </a:r>
          </a:p>
        </p:txBody>
      </p:sp>
    </p:spTree>
    <p:extLst>
      <p:ext uri="{BB962C8B-B14F-4D97-AF65-F5344CB8AC3E}">
        <p14:creationId xmlns:p14="http://schemas.microsoft.com/office/powerpoint/2010/main" val="251085775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ln/>
        </p:spPr>
        <p:txBody>
          <a:bodyPr rIns="116994"/>
          <a:lstStyle/>
          <a:p>
            <a:pPr marL="40182"/>
            <a:r>
              <a:rPr lang="en-US" dirty="0" smtClean="0"/>
              <a:t>Test Doubles in Java: </a:t>
            </a:r>
            <a:r>
              <a:rPr lang="en-US" dirty="0" err="1" smtClean="0"/>
              <a:t>Mockito</a:t>
            </a:r>
            <a:r>
              <a:rPr lang="en-US" dirty="0" smtClean="0"/>
              <a:t> </a:t>
            </a:r>
            <a:r>
              <a:rPr lang="en-US" i="1" dirty="0" smtClean="0"/>
              <a:t>et. al.</a:t>
            </a:r>
            <a:endParaRPr lang="en-US" i="1" dirty="0"/>
          </a:p>
        </p:txBody>
      </p:sp>
      <p:sp>
        <p:nvSpPr>
          <p:cNvPr id="17412" name="Rectangle 4"/>
          <p:cNvSpPr>
            <a:spLocks noGrp="1" noChangeArrowheads="1"/>
          </p:cNvSpPr>
          <p:nvPr>
            <p:ph type="body" sz="quarter" idx="13"/>
          </p:nvPr>
        </p:nvSpPr>
        <p:spPr>
          <a:xfrm>
            <a:off x="685800" y="1556792"/>
            <a:ext cx="8350696" cy="4680520"/>
          </a:xfrm>
          <a:ln/>
        </p:spPr>
        <p:txBody>
          <a:bodyPr rIns="116994"/>
          <a:lstStyle/>
          <a:p>
            <a:pPr marL="0" indent="0">
              <a:buNone/>
            </a:pPr>
            <a:r>
              <a:rPr lang="en-US" sz="1200" dirty="0">
                <a:solidFill>
                  <a:schemeClr val="bg1">
                    <a:lumMod val="75000"/>
                  </a:schemeClr>
                </a:solidFill>
                <a:latin typeface="Monaco"/>
                <a:ea typeface="Monaco"/>
                <a:cs typeface="Monaco"/>
              </a:rPr>
              <a:t>@Service</a:t>
            </a:r>
          </a:p>
          <a:p>
            <a:pPr marL="0" indent="0">
              <a:buNone/>
            </a:pPr>
            <a:r>
              <a:rPr lang="en-US" sz="1200" dirty="0">
                <a:solidFill>
                  <a:schemeClr val="bg1">
                    <a:lumMod val="75000"/>
                  </a:schemeClr>
                </a:solidFill>
                <a:latin typeface="Monaco"/>
                <a:ea typeface="Monaco"/>
                <a:cs typeface="Monaco"/>
              </a:rPr>
              <a:t>public class </a:t>
            </a:r>
            <a:r>
              <a:rPr lang="en-US" sz="1200" dirty="0" err="1">
                <a:solidFill>
                  <a:schemeClr val="bg1">
                    <a:lumMod val="75000"/>
                  </a:schemeClr>
                </a:solidFill>
                <a:latin typeface="Monaco"/>
                <a:ea typeface="Monaco"/>
                <a:cs typeface="Monaco"/>
              </a:rPr>
              <a:t>ClinicServiceImpl</a:t>
            </a:r>
            <a:r>
              <a:rPr lang="en-US" sz="1200" dirty="0">
                <a:solidFill>
                  <a:schemeClr val="bg1">
                    <a:lumMod val="75000"/>
                  </a:schemeClr>
                </a:solidFill>
                <a:latin typeface="Monaco"/>
                <a:ea typeface="Monaco"/>
                <a:cs typeface="Monaco"/>
              </a:rPr>
              <a:t> implements </a:t>
            </a:r>
            <a:r>
              <a:rPr lang="en-US" sz="1200" dirty="0" err="1">
                <a:solidFill>
                  <a:schemeClr val="bg1">
                    <a:lumMod val="75000"/>
                  </a:schemeClr>
                </a:solidFill>
                <a:latin typeface="Monaco"/>
                <a:ea typeface="Monaco"/>
                <a:cs typeface="Monaco"/>
              </a:rPr>
              <a:t>ClinicService</a:t>
            </a:r>
            <a:r>
              <a:rPr lang="en-US" sz="1200" dirty="0">
                <a:solidFill>
                  <a:schemeClr val="bg1">
                    <a:lumMod val="75000"/>
                  </a:schemeClr>
                </a:solidFill>
                <a:latin typeface="Monaco"/>
                <a:ea typeface="Monaco"/>
                <a:cs typeface="Monaco"/>
              </a:rPr>
              <a:t> </a:t>
            </a:r>
            <a:r>
              <a:rPr lang="en-US" sz="1200" dirty="0" smtClean="0">
                <a:solidFill>
                  <a:schemeClr val="bg1">
                    <a:lumMod val="75000"/>
                  </a:schemeClr>
                </a:solidFill>
                <a:latin typeface="Monaco"/>
                <a:ea typeface="Monaco"/>
                <a:cs typeface="Monaco"/>
              </a:rPr>
              <a:t>{</a:t>
            </a:r>
          </a:p>
          <a:p>
            <a:pPr marL="0" indent="0">
              <a:buNone/>
            </a:pPr>
            <a:endParaRPr lang="en-US" sz="1200" dirty="0" smtClean="0">
              <a:latin typeface="Monaco" charset="0"/>
              <a:sym typeface="Monaco" charset="0"/>
            </a:endParaRPr>
          </a:p>
          <a:p>
            <a:pPr marL="0" indent="0">
              <a:buNone/>
            </a:pP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	</a:t>
            </a:r>
            <a:r>
              <a:rPr lang="en-US" sz="1200" dirty="0" smtClean="0">
                <a:solidFill>
                  <a:srgbClr val="777777"/>
                </a:solidFill>
                <a:latin typeface="Monaco"/>
                <a:ea typeface="Monaco"/>
                <a:cs typeface="Monaco"/>
              </a:rPr>
              <a:t>@</a:t>
            </a:r>
            <a:r>
              <a:rPr lang="en-US" sz="1200" dirty="0" err="1">
                <a:solidFill>
                  <a:srgbClr val="777777"/>
                </a:solidFill>
                <a:latin typeface="Monaco"/>
                <a:ea typeface="Monaco"/>
                <a:cs typeface="Monaco"/>
              </a:rPr>
              <a:t>Autowired</a:t>
            </a:r>
            <a:endParaRPr lang="en-US" sz="1200" dirty="0">
              <a:solidFill>
                <a:srgbClr val="000000"/>
              </a:solidFill>
              <a:latin typeface="Monaco"/>
              <a:ea typeface="Monaco"/>
              <a:cs typeface="Monaco"/>
            </a:endParaRPr>
          </a:p>
          <a:p>
            <a:pPr marL="0" indent="0">
              <a:buNone/>
            </a:pPr>
            <a:r>
              <a:rPr lang="en-US" sz="1200" dirty="0">
                <a:solidFill>
                  <a:srgbClr val="000000"/>
                </a:solidFill>
                <a:latin typeface="Monaco"/>
                <a:ea typeface="Monaco"/>
                <a:cs typeface="Monaco"/>
              </a:rPr>
              <a:t>	</a:t>
            </a:r>
            <a:r>
              <a:rPr lang="en-US" sz="1200" dirty="0">
                <a:solidFill>
                  <a:srgbClr val="931968"/>
                </a:solidFill>
                <a:latin typeface="Monaco"/>
                <a:ea typeface="Monaco"/>
                <a:cs typeface="Monaco"/>
              </a:rPr>
              <a:t>public</a:t>
            </a:r>
            <a:r>
              <a:rPr lang="en-US" sz="1200" dirty="0">
                <a:solidFill>
                  <a:srgbClr val="000000"/>
                </a:solidFill>
                <a:latin typeface="Monaco"/>
                <a:ea typeface="Monaco"/>
                <a:cs typeface="Monaco"/>
              </a:rPr>
              <a:t> </a:t>
            </a:r>
            <a:r>
              <a:rPr lang="en-US" sz="1200" dirty="0">
                <a:solidFill>
                  <a:srgbClr val="931968"/>
                </a:solidFill>
                <a:latin typeface="Monaco"/>
                <a:ea typeface="Monaco"/>
                <a:cs typeface="Monaco"/>
              </a:rPr>
              <a:t>void</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setVisitRepository</a:t>
            </a:r>
            <a:r>
              <a:rPr lang="en-US" sz="1200" dirty="0">
                <a:solidFill>
                  <a:srgbClr val="000000"/>
                </a:solidFill>
                <a:latin typeface="Monaco"/>
                <a:ea typeface="Monaco"/>
                <a:cs typeface="Monaco"/>
              </a:rPr>
              <a:t>(</a:t>
            </a:r>
            <a:r>
              <a:rPr lang="en-US" sz="1200" dirty="0" err="1">
                <a:solidFill>
                  <a:srgbClr val="000000"/>
                </a:solidFill>
                <a:latin typeface="Monaco"/>
                <a:ea typeface="Monaco"/>
                <a:cs typeface="Monaco"/>
              </a:rPr>
              <a:t>VisitRepository</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visitRepository</a:t>
            </a:r>
            <a:r>
              <a:rPr lang="en-US" sz="1200" dirty="0">
                <a:solidFill>
                  <a:srgbClr val="000000"/>
                </a:solidFill>
                <a:latin typeface="Monaco"/>
                <a:ea typeface="Monaco"/>
                <a:cs typeface="Monaco"/>
              </a:rPr>
              <a:t>) {</a:t>
            </a:r>
          </a:p>
          <a:p>
            <a:pPr marL="0" indent="0">
              <a:buNone/>
            </a:pPr>
            <a:r>
              <a:rPr lang="en-US" sz="1200" dirty="0">
                <a:solidFill>
                  <a:srgbClr val="000000"/>
                </a:solidFill>
                <a:latin typeface="Monaco"/>
                <a:ea typeface="Monaco"/>
                <a:cs typeface="Monaco"/>
              </a:rPr>
              <a:t>		</a:t>
            </a:r>
            <a:r>
              <a:rPr lang="en-US" sz="1200" dirty="0" err="1">
                <a:solidFill>
                  <a:srgbClr val="931968"/>
                </a:solidFill>
                <a:latin typeface="Monaco"/>
                <a:ea typeface="Monaco"/>
                <a:cs typeface="Monaco"/>
              </a:rPr>
              <a:t>this</a:t>
            </a:r>
            <a:r>
              <a:rPr lang="en-US" sz="1200" dirty="0" err="1">
                <a:solidFill>
                  <a:srgbClr val="000000"/>
                </a:solidFill>
                <a:latin typeface="Monaco"/>
                <a:ea typeface="Monaco"/>
                <a:cs typeface="Monaco"/>
              </a:rPr>
              <a:t>.</a:t>
            </a:r>
            <a:r>
              <a:rPr lang="en-US" sz="1200" dirty="0" err="1">
                <a:solidFill>
                  <a:srgbClr val="0226CC"/>
                </a:solidFill>
                <a:latin typeface="Monaco"/>
                <a:ea typeface="Monaco"/>
                <a:cs typeface="Monaco"/>
              </a:rPr>
              <a:t>visitRepository</a:t>
            </a:r>
            <a:r>
              <a:rPr lang="en-US" sz="1200" dirty="0">
                <a:solidFill>
                  <a:srgbClr val="000000"/>
                </a:solidFill>
                <a:latin typeface="Monaco"/>
                <a:ea typeface="Monaco"/>
                <a:cs typeface="Monaco"/>
              </a:rPr>
              <a:t> = </a:t>
            </a:r>
            <a:r>
              <a:rPr lang="en-US" sz="1200" dirty="0" err="1">
                <a:solidFill>
                  <a:srgbClr val="000000"/>
                </a:solidFill>
                <a:latin typeface="Monaco"/>
                <a:ea typeface="Monaco"/>
                <a:cs typeface="Monaco"/>
              </a:rPr>
              <a:t>visitRepository</a:t>
            </a:r>
            <a:r>
              <a:rPr lang="en-US" sz="1200" dirty="0">
                <a:solidFill>
                  <a:srgbClr val="000000"/>
                </a:solidFill>
                <a:latin typeface="Monaco"/>
                <a:ea typeface="Monaco"/>
                <a:cs typeface="Monaco"/>
              </a:rPr>
              <a:t>;</a:t>
            </a:r>
          </a:p>
          <a:p>
            <a:pPr marL="0" indent="0">
              <a:buNone/>
            </a:pP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a:t>
            </a:r>
            <a:endParaRPr lang="en-US" sz="1200" dirty="0">
              <a:solidFill>
                <a:srgbClr val="000000"/>
              </a:solidFill>
              <a:latin typeface="Monaco"/>
              <a:ea typeface="Monaco"/>
              <a:cs typeface="Monaco"/>
            </a:endParaRPr>
          </a:p>
          <a:p>
            <a:pPr marL="0" indent="0">
              <a:buNone/>
            </a:pPr>
            <a:r>
              <a:rPr lang="en-US" sz="1200" dirty="0" smtClean="0">
                <a:solidFill>
                  <a:srgbClr val="000000"/>
                </a:solidFill>
                <a:latin typeface="Monaco"/>
                <a:ea typeface="Monaco"/>
                <a:cs typeface="Monaco"/>
              </a:rPr>
              <a:t>	</a:t>
            </a:r>
            <a:r>
              <a:rPr lang="en-US" sz="1200" dirty="0" smtClean="0">
                <a:solidFill>
                  <a:srgbClr val="777777"/>
                </a:solidFill>
                <a:latin typeface="Monaco"/>
                <a:ea typeface="Monaco"/>
                <a:cs typeface="Monaco"/>
              </a:rPr>
              <a:t>@</a:t>
            </a:r>
            <a:r>
              <a:rPr lang="en-US" sz="1200" dirty="0" err="1">
                <a:solidFill>
                  <a:srgbClr val="777777"/>
                </a:solidFill>
                <a:latin typeface="Monaco"/>
                <a:ea typeface="Monaco"/>
                <a:cs typeface="Monaco"/>
              </a:rPr>
              <a:t>Autowired</a:t>
            </a:r>
            <a:endParaRPr lang="en-US" sz="1200" dirty="0">
              <a:solidFill>
                <a:srgbClr val="000000"/>
              </a:solidFill>
              <a:latin typeface="Monaco"/>
              <a:ea typeface="Monaco"/>
              <a:cs typeface="Monaco"/>
            </a:endParaRPr>
          </a:p>
          <a:p>
            <a:pPr marL="0" indent="0">
              <a:buNone/>
            </a:pPr>
            <a:r>
              <a:rPr lang="en-US" sz="1200" dirty="0">
                <a:solidFill>
                  <a:srgbClr val="000000"/>
                </a:solidFill>
                <a:latin typeface="Monaco"/>
                <a:ea typeface="Monaco"/>
                <a:cs typeface="Monaco"/>
              </a:rPr>
              <a:t>	</a:t>
            </a:r>
            <a:r>
              <a:rPr lang="en-US" sz="1200" dirty="0">
                <a:solidFill>
                  <a:srgbClr val="931968"/>
                </a:solidFill>
                <a:latin typeface="Monaco"/>
                <a:ea typeface="Monaco"/>
                <a:cs typeface="Monaco"/>
              </a:rPr>
              <a:t>public</a:t>
            </a:r>
            <a:r>
              <a:rPr lang="en-US" sz="1200" dirty="0">
                <a:solidFill>
                  <a:srgbClr val="000000"/>
                </a:solidFill>
                <a:latin typeface="Monaco"/>
                <a:ea typeface="Monaco"/>
                <a:cs typeface="Monaco"/>
              </a:rPr>
              <a:t> </a:t>
            </a:r>
            <a:r>
              <a:rPr lang="en-US" sz="1200" dirty="0">
                <a:solidFill>
                  <a:srgbClr val="931968"/>
                </a:solidFill>
                <a:latin typeface="Monaco"/>
                <a:ea typeface="Monaco"/>
                <a:cs typeface="Monaco"/>
              </a:rPr>
              <a:t>void</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setConfirmationService</a:t>
            </a:r>
            <a:r>
              <a:rPr lang="en-US" sz="1200" dirty="0">
                <a:solidFill>
                  <a:srgbClr val="000000"/>
                </a:solidFill>
                <a:latin typeface="Monaco"/>
                <a:ea typeface="Monaco"/>
                <a:cs typeface="Monaco"/>
              </a:rPr>
              <a:t>(</a:t>
            </a:r>
            <a:r>
              <a:rPr lang="en-US" sz="1200" dirty="0" err="1">
                <a:solidFill>
                  <a:srgbClr val="000000"/>
                </a:solidFill>
                <a:latin typeface="Monaco"/>
                <a:ea typeface="Monaco"/>
                <a:cs typeface="Monaco"/>
              </a:rPr>
              <a:t>ConfirmationService</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confirmationService</a:t>
            </a:r>
            <a:r>
              <a:rPr lang="en-US" sz="1200" dirty="0">
                <a:solidFill>
                  <a:srgbClr val="000000"/>
                </a:solidFill>
                <a:latin typeface="Monaco"/>
                <a:ea typeface="Monaco"/>
                <a:cs typeface="Monaco"/>
              </a:rPr>
              <a:t>) {</a:t>
            </a:r>
          </a:p>
          <a:p>
            <a:pPr marL="0" indent="0">
              <a:buNone/>
            </a:pPr>
            <a:r>
              <a:rPr lang="en-US" sz="1200" dirty="0">
                <a:solidFill>
                  <a:srgbClr val="000000"/>
                </a:solidFill>
                <a:latin typeface="Monaco"/>
                <a:ea typeface="Monaco"/>
                <a:cs typeface="Monaco"/>
              </a:rPr>
              <a:t>		</a:t>
            </a:r>
            <a:r>
              <a:rPr lang="en-US" sz="1200" dirty="0" err="1">
                <a:solidFill>
                  <a:srgbClr val="931968"/>
                </a:solidFill>
                <a:latin typeface="Monaco"/>
                <a:ea typeface="Monaco"/>
                <a:cs typeface="Monaco"/>
              </a:rPr>
              <a:t>this</a:t>
            </a:r>
            <a:r>
              <a:rPr lang="en-US" sz="1200" dirty="0" err="1">
                <a:solidFill>
                  <a:srgbClr val="000000"/>
                </a:solidFill>
                <a:latin typeface="Monaco"/>
                <a:ea typeface="Monaco"/>
                <a:cs typeface="Monaco"/>
              </a:rPr>
              <a:t>.</a:t>
            </a:r>
            <a:r>
              <a:rPr lang="en-US" sz="1200" dirty="0" err="1">
                <a:solidFill>
                  <a:srgbClr val="0226CC"/>
                </a:solidFill>
                <a:latin typeface="Monaco"/>
                <a:ea typeface="Monaco"/>
                <a:cs typeface="Monaco"/>
              </a:rPr>
              <a:t>confirmationService</a:t>
            </a:r>
            <a:r>
              <a:rPr lang="en-US" sz="1200" dirty="0">
                <a:solidFill>
                  <a:srgbClr val="000000"/>
                </a:solidFill>
                <a:latin typeface="Monaco"/>
                <a:ea typeface="Monaco"/>
                <a:cs typeface="Monaco"/>
              </a:rPr>
              <a:t> = </a:t>
            </a:r>
            <a:r>
              <a:rPr lang="en-US" sz="1200" dirty="0" err="1">
                <a:solidFill>
                  <a:srgbClr val="000000"/>
                </a:solidFill>
                <a:latin typeface="Monaco"/>
                <a:ea typeface="Monaco"/>
                <a:cs typeface="Monaco"/>
              </a:rPr>
              <a:t>confirmationService</a:t>
            </a:r>
            <a:r>
              <a:rPr lang="en-US" sz="1200" dirty="0">
                <a:solidFill>
                  <a:srgbClr val="000000"/>
                </a:solidFill>
                <a:latin typeface="Monaco"/>
                <a:ea typeface="Monaco"/>
                <a:cs typeface="Monaco"/>
              </a:rPr>
              <a:t>;</a:t>
            </a:r>
          </a:p>
          <a:p>
            <a:pPr marL="0" indent="0">
              <a:buNone/>
            </a:pP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a:t>
            </a:r>
          </a:p>
          <a:p>
            <a:pPr marL="0" indent="0">
              <a:buNone/>
            </a:pPr>
            <a:endParaRPr lang="en-US" sz="1200" dirty="0" smtClean="0">
              <a:latin typeface="Monaco" charset="0"/>
              <a:sym typeface="Monaco" charset="0"/>
            </a:endParaRPr>
          </a:p>
          <a:p>
            <a:pPr marL="0" indent="0">
              <a:buNone/>
            </a:pPr>
            <a:r>
              <a:rPr lang="en-US" sz="1200" dirty="0" smtClean="0">
                <a:solidFill>
                  <a:srgbClr val="BFBFBF"/>
                </a:solidFill>
                <a:latin typeface="Monaco"/>
                <a:ea typeface="Monaco"/>
                <a:cs typeface="Monaco"/>
              </a:rPr>
              <a:t>	public </a:t>
            </a:r>
            <a:r>
              <a:rPr lang="en-US" sz="1200" dirty="0">
                <a:solidFill>
                  <a:srgbClr val="BFBFBF"/>
                </a:solidFill>
                <a:latin typeface="Monaco"/>
                <a:ea typeface="Monaco"/>
                <a:cs typeface="Monaco"/>
              </a:rPr>
              <a:t>void </a:t>
            </a:r>
            <a:r>
              <a:rPr lang="en-US" sz="1200" dirty="0" err="1">
                <a:solidFill>
                  <a:srgbClr val="BFBFBF"/>
                </a:solidFill>
                <a:latin typeface="Monaco"/>
                <a:ea typeface="Monaco"/>
                <a:cs typeface="Monaco"/>
              </a:rPr>
              <a:t>saveVisit</a:t>
            </a:r>
            <a:r>
              <a:rPr lang="en-US" sz="1200" dirty="0">
                <a:solidFill>
                  <a:srgbClr val="BFBFBF"/>
                </a:solidFill>
                <a:latin typeface="Monaco"/>
                <a:ea typeface="Monaco"/>
                <a:cs typeface="Monaco"/>
              </a:rPr>
              <a:t>(Visit visit) throws </a:t>
            </a:r>
            <a:r>
              <a:rPr lang="en-US" sz="1200" dirty="0" err="1">
                <a:solidFill>
                  <a:srgbClr val="BFBFBF"/>
                </a:solidFill>
                <a:latin typeface="Monaco"/>
                <a:ea typeface="Monaco"/>
                <a:cs typeface="Monaco"/>
              </a:rPr>
              <a:t>DataAccessException</a:t>
            </a:r>
            <a:r>
              <a:rPr lang="en-US" sz="1200" dirty="0">
                <a:solidFill>
                  <a:srgbClr val="BFBFBF"/>
                </a:solidFill>
                <a:latin typeface="Monaco"/>
                <a:ea typeface="Monaco"/>
                <a:cs typeface="Monaco"/>
              </a:rPr>
              <a:t> {</a:t>
            </a:r>
          </a:p>
          <a:p>
            <a:pPr marL="0" indent="0">
              <a:buNone/>
            </a:pPr>
            <a:r>
              <a:rPr lang="en-US" sz="1200" dirty="0" smtClean="0">
                <a:solidFill>
                  <a:srgbClr val="000000"/>
                </a:solidFill>
                <a:latin typeface="Monaco"/>
                <a:ea typeface="Monaco"/>
                <a:cs typeface="Monaco"/>
              </a:rPr>
              <a:t>  		</a:t>
            </a:r>
            <a:r>
              <a:rPr lang="en-US" sz="1200" dirty="0" err="1" smtClean="0">
                <a:solidFill>
                  <a:srgbClr val="000000"/>
                </a:solidFill>
                <a:latin typeface="Monaco"/>
                <a:ea typeface="Monaco"/>
                <a:cs typeface="Monaco"/>
              </a:rPr>
              <a:t>visitRepository.save</a:t>
            </a:r>
            <a:r>
              <a:rPr lang="en-US" sz="1200" dirty="0">
                <a:solidFill>
                  <a:srgbClr val="000000"/>
                </a:solidFill>
                <a:latin typeface="Monaco"/>
                <a:ea typeface="Monaco"/>
                <a:cs typeface="Monaco"/>
              </a:rPr>
              <a:t>(visit);</a:t>
            </a:r>
          </a:p>
          <a:p>
            <a:pPr marL="0" indent="0">
              <a:buNone/>
            </a:pPr>
            <a:r>
              <a:rPr lang="en-US" sz="1200" dirty="0">
                <a:solidFill>
                  <a:srgbClr val="BFBFBF"/>
                </a:solidFill>
                <a:latin typeface="Monaco"/>
                <a:ea typeface="Monaco"/>
                <a:cs typeface="Monaco"/>
              </a:rPr>
              <a:t>  </a:t>
            </a:r>
            <a:r>
              <a:rPr lang="en-US" sz="1200" dirty="0" smtClean="0">
                <a:solidFill>
                  <a:srgbClr val="BFBFBF"/>
                </a:solidFill>
                <a:latin typeface="Monaco"/>
                <a:ea typeface="Monaco"/>
                <a:cs typeface="Monaco"/>
              </a:rPr>
              <a:t>	</a:t>
            </a:r>
            <a:r>
              <a:rPr lang="en-US" sz="1200" dirty="0">
                <a:solidFill>
                  <a:srgbClr val="BFBFBF"/>
                </a:solidFill>
                <a:latin typeface="Monaco"/>
                <a:ea typeface="Monaco"/>
                <a:cs typeface="Monaco"/>
              </a:rPr>
              <a:t>	</a:t>
            </a:r>
            <a:r>
              <a:rPr lang="en-US" sz="1200" dirty="0" smtClean="0">
                <a:solidFill>
                  <a:srgbClr val="BFBFBF"/>
                </a:solidFill>
                <a:latin typeface="Monaco"/>
                <a:ea typeface="Monaco"/>
                <a:cs typeface="Monaco"/>
              </a:rPr>
              <a:t>try </a:t>
            </a:r>
            <a:r>
              <a:rPr lang="en-US" sz="1200" dirty="0">
                <a:solidFill>
                  <a:srgbClr val="BFBFBF"/>
                </a:solidFill>
                <a:latin typeface="Monaco"/>
                <a:ea typeface="Monaco"/>
                <a:cs typeface="Monaco"/>
              </a:rPr>
              <a:t>{</a:t>
            </a:r>
          </a:p>
          <a:p>
            <a:pPr marL="0" indent="0">
              <a:buNone/>
            </a:pP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	</a:t>
            </a:r>
            <a:r>
              <a:rPr lang="en-US" sz="1200" dirty="0">
                <a:solidFill>
                  <a:srgbClr val="000000"/>
                </a:solidFill>
                <a:latin typeface="Monaco"/>
                <a:ea typeface="Monaco"/>
                <a:cs typeface="Monaco"/>
              </a:rPr>
              <a:t>	</a:t>
            </a:r>
            <a:r>
              <a:rPr lang="en-US" sz="1200" dirty="0" err="1" smtClean="0">
                <a:solidFill>
                  <a:srgbClr val="000000"/>
                </a:solidFill>
                <a:latin typeface="Monaco"/>
                <a:ea typeface="Monaco"/>
                <a:cs typeface="Monaco"/>
              </a:rPr>
              <a:t>confirmationService.sendConfirmationMessage</a:t>
            </a:r>
            <a:r>
              <a:rPr lang="en-US" sz="1200" dirty="0">
                <a:solidFill>
                  <a:srgbClr val="000000"/>
                </a:solidFill>
                <a:latin typeface="Monaco"/>
                <a:ea typeface="Monaco"/>
                <a:cs typeface="Monaco"/>
              </a:rPr>
              <a:t>(visit);</a:t>
            </a:r>
          </a:p>
          <a:p>
            <a:pPr marL="0" indent="0">
              <a:buNone/>
            </a:pPr>
            <a:r>
              <a:rPr lang="en-US" sz="1200" dirty="0">
                <a:solidFill>
                  <a:srgbClr val="BFBFBF"/>
                </a:solidFill>
                <a:latin typeface="Monaco"/>
                <a:ea typeface="Monaco"/>
                <a:cs typeface="Monaco"/>
              </a:rPr>
              <a:t>	</a:t>
            </a:r>
            <a:r>
              <a:rPr lang="en-US" sz="1200" dirty="0" smtClean="0">
                <a:solidFill>
                  <a:srgbClr val="BFBFBF"/>
                </a:solidFill>
                <a:latin typeface="Monaco"/>
                <a:ea typeface="Monaco"/>
                <a:cs typeface="Monaco"/>
              </a:rPr>
              <a:t>	} </a:t>
            </a:r>
            <a:r>
              <a:rPr lang="en-US" sz="1200" dirty="0">
                <a:solidFill>
                  <a:srgbClr val="BFBFBF"/>
                </a:solidFill>
                <a:latin typeface="Monaco"/>
                <a:ea typeface="Monaco"/>
                <a:cs typeface="Monaco"/>
              </a:rPr>
              <a:t>catch (</a:t>
            </a:r>
            <a:r>
              <a:rPr lang="en-US" sz="1200" dirty="0" err="1">
                <a:solidFill>
                  <a:srgbClr val="BFBFBF"/>
                </a:solidFill>
                <a:latin typeface="Monaco"/>
                <a:ea typeface="Monaco"/>
                <a:cs typeface="Monaco"/>
              </a:rPr>
              <a:t>Throwable</a:t>
            </a:r>
            <a:r>
              <a:rPr lang="en-US" sz="1200" dirty="0">
                <a:solidFill>
                  <a:srgbClr val="BFBFBF"/>
                </a:solidFill>
                <a:latin typeface="Monaco"/>
                <a:ea typeface="Monaco"/>
                <a:cs typeface="Monaco"/>
              </a:rPr>
              <a:t> t) {</a:t>
            </a:r>
          </a:p>
          <a:p>
            <a:pPr marL="0" indent="0">
              <a:buNone/>
            </a:pPr>
            <a:r>
              <a:rPr lang="en-US" sz="1200" dirty="0">
                <a:solidFill>
                  <a:srgbClr val="BFBFBF"/>
                </a:solidFill>
                <a:latin typeface="Monaco"/>
                <a:ea typeface="Monaco"/>
                <a:cs typeface="Monaco"/>
              </a:rPr>
              <a:t>	</a:t>
            </a:r>
            <a:r>
              <a:rPr lang="en-US" sz="1200" dirty="0" smtClean="0">
                <a:solidFill>
                  <a:srgbClr val="BFBFBF"/>
                </a:solidFill>
                <a:latin typeface="Monaco"/>
                <a:ea typeface="Monaco"/>
                <a:cs typeface="Monaco"/>
              </a:rPr>
              <a:t>	</a:t>
            </a:r>
            <a:r>
              <a:rPr lang="en-US" sz="1200" dirty="0">
                <a:solidFill>
                  <a:srgbClr val="BFBFBF"/>
                </a:solidFill>
                <a:latin typeface="Monaco"/>
                <a:ea typeface="Monaco"/>
                <a:cs typeface="Monaco"/>
              </a:rPr>
              <a:t>	</a:t>
            </a:r>
            <a:r>
              <a:rPr lang="en-US" sz="1200" dirty="0" err="1">
                <a:solidFill>
                  <a:srgbClr val="BFBFBF"/>
                </a:solidFill>
                <a:latin typeface="Monaco"/>
                <a:ea typeface="Monaco"/>
                <a:cs typeface="Monaco"/>
              </a:rPr>
              <a:t>log.error</a:t>
            </a:r>
            <a:r>
              <a:rPr lang="en-US" sz="1200" dirty="0">
                <a:solidFill>
                  <a:srgbClr val="BFBFBF"/>
                </a:solidFill>
                <a:latin typeface="Monaco"/>
                <a:ea typeface="Monaco"/>
                <a:cs typeface="Monaco"/>
              </a:rPr>
              <a:t>("Failed to send confirmation message", t);</a:t>
            </a:r>
          </a:p>
          <a:p>
            <a:pPr marL="0" indent="0">
              <a:buNone/>
            </a:pPr>
            <a:r>
              <a:rPr lang="en-US" sz="1200" dirty="0">
                <a:solidFill>
                  <a:srgbClr val="BFBFBF"/>
                </a:solidFill>
                <a:latin typeface="Monaco"/>
                <a:ea typeface="Monaco"/>
                <a:cs typeface="Monaco"/>
              </a:rPr>
              <a:t>	</a:t>
            </a:r>
            <a:r>
              <a:rPr lang="en-US" sz="1200" dirty="0" smtClean="0">
                <a:solidFill>
                  <a:srgbClr val="BFBFBF"/>
                </a:solidFill>
                <a:latin typeface="Monaco"/>
                <a:ea typeface="Monaco"/>
                <a:cs typeface="Monaco"/>
              </a:rPr>
              <a:t>	}</a:t>
            </a:r>
            <a:endParaRPr lang="en-US" sz="1200" dirty="0">
              <a:solidFill>
                <a:srgbClr val="BFBFBF"/>
              </a:solidFill>
              <a:latin typeface="Monaco"/>
              <a:ea typeface="Monaco"/>
              <a:cs typeface="Monaco"/>
            </a:endParaRPr>
          </a:p>
          <a:p>
            <a:pPr marL="0" indent="0">
              <a:buNone/>
            </a:pPr>
            <a:r>
              <a:rPr lang="en-US" sz="1200" dirty="0" smtClean="0">
                <a:solidFill>
                  <a:srgbClr val="BFBFBF"/>
                </a:solidFill>
                <a:latin typeface="Monaco"/>
                <a:ea typeface="Monaco"/>
                <a:cs typeface="Monaco"/>
              </a:rPr>
              <a:t>	}</a:t>
            </a:r>
          </a:p>
          <a:p>
            <a:pPr marL="0" indent="0">
              <a:buNone/>
            </a:pPr>
            <a:r>
              <a:rPr lang="en-US" sz="1200" dirty="0" smtClean="0">
                <a:solidFill>
                  <a:srgbClr val="BFBFBF"/>
                </a:solidFill>
                <a:latin typeface="Monaco"/>
                <a:ea typeface="Monaco"/>
                <a:cs typeface="Monaco"/>
                <a:sym typeface="Monaco" charset="0"/>
              </a:rPr>
              <a:t>	...</a:t>
            </a:r>
            <a:endParaRPr lang="en-US" sz="1200" dirty="0">
              <a:solidFill>
                <a:srgbClr val="BFBFBF"/>
              </a:solidFill>
              <a:latin typeface="Monaco"/>
              <a:ea typeface="Monaco"/>
              <a:cs typeface="Monaco"/>
              <a:sym typeface="Monaco" charset="0"/>
            </a:endParaRPr>
          </a:p>
        </p:txBody>
      </p:sp>
    </p:spTree>
    <p:extLst>
      <p:ext uri="{BB962C8B-B14F-4D97-AF65-F5344CB8AC3E}">
        <p14:creationId xmlns:p14="http://schemas.microsoft.com/office/powerpoint/2010/main" val="268292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ln/>
        </p:spPr>
        <p:txBody>
          <a:bodyPr rIns="116994"/>
          <a:lstStyle/>
          <a:p>
            <a:pPr marL="40182"/>
            <a:r>
              <a:rPr lang="en-US" dirty="0" smtClean="0"/>
              <a:t>Test Doubles in Java: </a:t>
            </a:r>
            <a:r>
              <a:rPr lang="en-US" dirty="0" err="1" smtClean="0"/>
              <a:t>Mockito</a:t>
            </a:r>
            <a:r>
              <a:rPr lang="en-US" dirty="0" smtClean="0"/>
              <a:t> </a:t>
            </a:r>
            <a:r>
              <a:rPr lang="en-US" i="1" dirty="0" smtClean="0"/>
              <a:t>et. al.</a:t>
            </a:r>
            <a:endParaRPr lang="en-US" i="1" dirty="0"/>
          </a:p>
        </p:txBody>
      </p:sp>
      <p:sp>
        <p:nvSpPr>
          <p:cNvPr id="17412" name="Rectangle 4"/>
          <p:cNvSpPr>
            <a:spLocks noGrp="1" noChangeArrowheads="1"/>
          </p:cNvSpPr>
          <p:nvPr>
            <p:ph type="body" sz="quarter" idx="13"/>
          </p:nvPr>
        </p:nvSpPr>
        <p:spPr>
          <a:xfrm>
            <a:off x="685800" y="1556792"/>
            <a:ext cx="8350696" cy="4680520"/>
          </a:xfrm>
          <a:ln/>
        </p:spPr>
        <p:txBody>
          <a:bodyPr rIns="116994"/>
          <a:lstStyle/>
          <a:p>
            <a:pPr marL="0" indent="0">
              <a:buNone/>
            </a:pPr>
            <a:r>
              <a:rPr lang="en-US" sz="1200" dirty="0">
                <a:solidFill>
                  <a:srgbClr val="931968"/>
                </a:solidFill>
                <a:latin typeface="Monaco"/>
                <a:ea typeface="Monaco"/>
                <a:cs typeface="Monaco"/>
              </a:rPr>
              <a:t>public</a:t>
            </a:r>
            <a:r>
              <a:rPr lang="en-US" sz="1200" dirty="0">
                <a:solidFill>
                  <a:srgbClr val="000000"/>
                </a:solidFill>
                <a:latin typeface="Monaco"/>
                <a:ea typeface="Monaco"/>
                <a:cs typeface="Monaco"/>
              </a:rPr>
              <a:t> </a:t>
            </a:r>
            <a:r>
              <a:rPr lang="en-US" sz="1200" dirty="0">
                <a:solidFill>
                  <a:srgbClr val="931968"/>
                </a:solidFill>
                <a:latin typeface="Monaco"/>
                <a:ea typeface="Monaco"/>
                <a:cs typeface="Monaco"/>
              </a:rPr>
              <a:t>interface</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VisitRepository</a:t>
            </a: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a:t>
            </a:r>
            <a:endParaRPr lang="en-US" sz="1200" dirty="0">
              <a:solidFill>
                <a:srgbClr val="000000"/>
              </a:solidFill>
              <a:latin typeface="Monaco"/>
              <a:ea typeface="Monaco"/>
              <a:cs typeface="Monaco"/>
            </a:endParaRPr>
          </a:p>
          <a:p>
            <a:pPr marL="0" indent="0">
              <a:buNone/>
            </a:pPr>
            <a:r>
              <a:rPr lang="en-US" sz="1200" dirty="0">
                <a:solidFill>
                  <a:srgbClr val="931968"/>
                </a:solidFill>
                <a:latin typeface="Monaco"/>
                <a:ea typeface="Monaco"/>
                <a:cs typeface="Monaco"/>
              </a:rPr>
              <a:t> </a:t>
            </a:r>
            <a:r>
              <a:rPr lang="en-US" sz="1200" dirty="0" smtClean="0">
                <a:solidFill>
                  <a:srgbClr val="931968"/>
                </a:solidFill>
                <a:latin typeface="Monaco"/>
                <a:ea typeface="Monaco"/>
                <a:cs typeface="Monaco"/>
              </a:rPr>
              <a:t>   void</a:t>
            </a:r>
            <a:r>
              <a:rPr lang="en-US" sz="1200" dirty="0" smtClean="0">
                <a:solidFill>
                  <a:srgbClr val="000000"/>
                </a:solidFill>
                <a:latin typeface="Monaco"/>
                <a:ea typeface="Monaco"/>
                <a:cs typeface="Monaco"/>
              </a:rPr>
              <a:t> save(Visit visit) </a:t>
            </a:r>
            <a:r>
              <a:rPr lang="en-US" sz="1200" dirty="0" smtClean="0">
                <a:solidFill>
                  <a:srgbClr val="931968"/>
                </a:solidFill>
                <a:latin typeface="Monaco"/>
                <a:ea typeface="Monaco"/>
                <a:cs typeface="Monaco"/>
              </a:rPr>
              <a:t>throws</a:t>
            </a:r>
            <a:r>
              <a:rPr lang="en-US" sz="1200" dirty="0" smtClean="0">
                <a:solidFill>
                  <a:srgbClr val="000000"/>
                </a:solidFill>
                <a:latin typeface="Monaco"/>
                <a:ea typeface="Monaco"/>
                <a:cs typeface="Monaco"/>
              </a:rPr>
              <a:t> </a:t>
            </a:r>
            <a:r>
              <a:rPr lang="en-US" sz="1200" dirty="0" err="1" smtClean="0">
                <a:solidFill>
                  <a:srgbClr val="000000"/>
                </a:solidFill>
                <a:latin typeface="Monaco"/>
                <a:ea typeface="Monaco"/>
                <a:cs typeface="Monaco"/>
              </a:rPr>
              <a:t>DataAccessException</a:t>
            </a:r>
            <a:r>
              <a:rPr lang="en-US" sz="1200" dirty="0" smtClean="0">
                <a:solidFill>
                  <a:srgbClr val="000000"/>
                </a:solidFill>
                <a:latin typeface="Monaco"/>
                <a:ea typeface="Monaco"/>
                <a:cs typeface="Monaco"/>
              </a:rPr>
              <a:t>;</a:t>
            </a:r>
          </a:p>
          <a:p>
            <a:pPr marL="0" indent="0">
              <a:buNone/>
            </a:pP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   ...</a:t>
            </a:r>
            <a:endParaRPr lang="en-US" sz="1200" dirty="0">
              <a:solidFill>
                <a:srgbClr val="000000"/>
              </a:solidFill>
              <a:latin typeface="Monaco"/>
              <a:ea typeface="Monaco"/>
              <a:cs typeface="Monaco"/>
            </a:endParaRPr>
          </a:p>
          <a:p>
            <a:pPr marL="0" indent="0">
              <a:buNone/>
            </a:pPr>
            <a:r>
              <a:rPr lang="en-US" sz="1200" dirty="0" smtClean="0">
                <a:solidFill>
                  <a:srgbClr val="000000"/>
                </a:solidFill>
                <a:latin typeface="Monaco"/>
                <a:ea typeface="Monaco"/>
                <a:cs typeface="Monaco"/>
              </a:rPr>
              <a:t>}</a:t>
            </a:r>
          </a:p>
          <a:p>
            <a:pPr marL="0" indent="0">
              <a:buNone/>
            </a:pPr>
            <a:endParaRPr lang="en-US" sz="1200" dirty="0" smtClean="0">
              <a:solidFill>
                <a:srgbClr val="931968"/>
              </a:solidFill>
              <a:latin typeface="Monaco"/>
              <a:ea typeface="Monaco"/>
              <a:cs typeface="Monaco"/>
            </a:endParaRPr>
          </a:p>
          <a:p>
            <a:pPr marL="0" indent="0">
              <a:buNone/>
            </a:pPr>
            <a:r>
              <a:rPr lang="en-US" sz="1200" dirty="0" smtClean="0">
                <a:solidFill>
                  <a:srgbClr val="931968"/>
                </a:solidFill>
                <a:latin typeface="Monaco"/>
                <a:ea typeface="Monaco"/>
                <a:cs typeface="Monaco"/>
              </a:rPr>
              <a:t>public</a:t>
            </a:r>
            <a:r>
              <a:rPr lang="en-US" sz="1200" dirty="0" smtClean="0">
                <a:solidFill>
                  <a:srgbClr val="000000"/>
                </a:solidFill>
                <a:latin typeface="Monaco"/>
                <a:ea typeface="Monaco"/>
                <a:cs typeface="Monaco"/>
              </a:rPr>
              <a:t> </a:t>
            </a:r>
            <a:r>
              <a:rPr lang="en-US" sz="1200" dirty="0">
                <a:solidFill>
                  <a:srgbClr val="931968"/>
                </a:solidFill>
                <a:latin typeface="Monaco"/>
                <a:ea typeface="Monaco"/>
                <a:cs typeface="Monaco"/>
              </a:rPr>
              <a:t>interface</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ConfirmationService</a:t>
            </a: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a:t>
            </a:r>
            <a:endParaRPr lang="en-US" sz="1200" dirty="0">
              <a:solidFill>
                <a:srgbClr val="000000"/>
              </a:solidFill>
              <a:latin typeface="Monaco"/>
              <a:ea typeface="Monaco"/>
              <a:cs typeface="Monaco"/>
            </a:endParaRPr>
          </a:p>
          <a:p>
            <a:pPr marL="0" indent="0">
              <a:buNone/>
            </a:pPr>
            <a:r>
              <a:rPr lang="en-US" sz="1200" dirty="0">
                <a:solidFill>
                  <a:srgbClr val="000000"/>
                </a:solidFill>
                <a:latin typeface="Monaco"/>
                <a:ea typeface="Monaco"/>
                <a:cs typeface="Monaco"/>
              </a:rPr>
              <a:t>	</a:t>
            </a:r>
            <a:r>
              <a:rPr lang="en-US" sz="1200" dirty="0">
                <a:solidFill>
                  <a:srgbClr val="931968"/>
                </a:solidFill>
                <a:latin typeface="Monaco"/>
                <a:ea typeface="Monaco"/>
                <a:cs typeface="Monaco"/>
              </a:rPr>
              <a:t>public</a:t>
            </a:r>
            <a:r>
              <a:rPr lang="en-US" sz="1200" dirty="0">
                <a:solidFill>
                  <a:srgbClr val="000000"/>
                </a:solidFill>
                <a:latin typeface="Monaco"/>
                <a:ea typeface="Monaco"/>
                <a:cs typeface="Monaco"/>
              </a:rPr>
              <a:t> </a:t>
            </a:r>
            <a:r>
              <a:rPr lang="en-US" sz="1200" dirty="0">
                <a:solidFill>
                  <a:srgbClr val="931968"/>
                </a:solidFill>
                <a:latin typeface="Monaco"/>
                <a:ea typeface="Monaco"/>
                <a:cs typeface="Monaco"/>
              </a:rPr>
              <a:t>void</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sendConfirmationMessage</a:t>
            </a:r>
            <a:r>
              <a:rPr lang="en-US" sz="1200" dirty="0">
                <a:solidFill>
                  <a:srgbClr val="000000"/>
                </a:solidFill>
                <a:latin typeface="Monaco"/>
                <a:ea typeface="Monaco"/>
                <a:cs typeface="Monaco"/>
              </a:rPr>
              <a:t>(Visit visit)</a:t>
            </a:r>
            <a:r>
              <a:rPr lang="en-US" sz="1200" dirty="0" smtClean="0">
                <a:solidFill>
                  <a:srgbClr val="000000"/>
                </a:solidFill>
                <a:latin typeface="Monaco"/>
                <a:ea typeface="Monaco"/>
                <a:cs typeface="Monaco"/>
              </a:rPr>
              <a:t>;</a:t>
            </a:r>
            <a:endParaRPr lang="en-US" sz="1200" dirty="0">
              <a:solidFill>
                <a:srgbClr val="000000"/>
              </a:solidFill>
              <a:latin typeface="Monaco"/>
              <a:ea typeface="Monaco"/>
              <a:cs typeface="Monaco"/>
            </a:endParaRPr>
          </a:p>
          <a:p>
            <a:pPr marL="0" indent="0">
              <a:buNone/>
            </a:pPr>
            <a:r>
              <a:rPr lang="en-US" sz="1200" dirty="0" smtClean="0">
                <a:solidFill>
                  <a:srgbClr val="000000"/>
                </a:solidFill>
                <a:latin typeface="Monaco"/>
                <a:ea typeface="Monaco"/>
                <a:cs typeface="Monaco"/>
              </a:rPr>
              <a:t>}</a:t>
            </a:r>
          </a:p>
        </p:txBody>
      </p:sp>
    </p:spTree>
    <p:extLst>
      <p:ext uri="{BB962C8B-B14F-4D97-AF65-F5344CB8AC3E}">
        <p14:creationId xmlns:p14="http://schemas.microsoft.com/office/powerpoint/2010/main" val="3891397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ln/>
        </p:spPr>
        <p:txBody>
          <a:bodyPr rIns="116994"/>
          <a:lstStyle/>
          <a:p>
            <a:pPr marL="40182"/>
            <a:r>
              <a:rPr lang="en-US" dirty="0" smtClean="0"/>
              <a:t>Test Doubles in Java: </a:t>
            </a:r>
            <a:r>
              <a:rPr lang="en-US" dirty="0" err="1" smtClean="0"/>
              <a:t>Mockito</a:t>
            </a:r>
            <a:r>
              <a:rPr lang="en-US" dirty="0" smtClean="0"/>
              <a:t> </a:t>
            </a:r>
            <a:r>
              <a:rPr lang="en-US" i="1" dirty="0" smtClean="0"/>
              <a:t>et. al.</a:t>
            </a:r>
            <a:endParaRPr lang="en-US" i="1" dirty="0"/>
          </a:p>
        </p:txBody>
      </p:sp>
      <p:sp>
        <p:nvSpPr>
          <p:cNvPr id="17412" name="Rectangle 4"/>
          <p:cNvSpPr>
            <a:spLocks noGrp="1" noChangeArrowheads="1"/>
          </p:cNvSpPr>
          <p:nvPr>
            <p:ph type="body" sz="quarter" idx="13"/>
          </p:nvPr>
        </p:nvSpPr>
        <p:spPr>
          <a:xfrm>
            <a:off x="467544" y="1556792"/>
            <a:ext cx="8568952" cy="4680520"/>
          </a:xfrm>
          <a:ln/>
        </p:spPr>
        <p:txBody>
          <a:bodyPr rIns="116994"/>
          <a:lstStyle/>
          <a:p>
            <a:pPr marL="0" indent="0">
              <a:buNone/>
            </a:pPr>
            <a:r>
              <a:rPr lang="en-US" sz="1200" dirty="0">
                <a:solidFill>
                  <a:srgbClr val="BFBFBF"/>
                </a:solidFill>
                <a:latin typeface="Monaco"/>
                <a:ea typeface="Monaco"/>
                <a:cs typeface="Monaco"/>
              </a:rPr>
              <a:t>	</a:t>
            </a:r>
            <a:r>
              <a:rPr lang="en-US" sz="1400" dirty="0">
                <a:solidFill>
                  <a:srgbClr val="BFBFBF"/>
                </a:solidFill>
                <a:latin typeface="Monaco"/>
                <a:ea typeface="Monaco"/>
                <a:cs typeface="Monaco"/>
              </a:rPr>
              <a:t>@Test</a:t>
            </a:r>
          </a:p>
          <a:p>
            <a:pPr marL="0" indent="0">
              <a:buNone/>
            </a:pPr>
            <a:r>
              <a:rPr lang="en-US" sz="1400" dirty="0">
                <a:solidFill>
                  <a:srgbClr val="BFBFBF"/>
                </a:solidFill>
                <a:latin typeface="Monaco"/>
                <a:ea typeface="Monaco"/>
                <a:cs typeface="Monaco"/>
              </a:rPr>
              <a:t>	public void </a:t>
            </a:r>
            <a:r>
              <a:rPr lang="en-US" sz="1400" dirty="0" err="1">
                <a:solidFill>
                  <a:srgbClr val="BFBFBF"/>
                </a:solidFill>
                <a:latin typeface="Monaco"/>
                <a:ea typeface="Monaco"/>
                <a:cs typeface="Monaco"/>
              </a:rPr>
              <a:t>testSaveVisitSendsConfirmation</a:t>
            </a:r>
            <a:r>
              <a:rPr lang="en-US" sz="1400" dirty="0">
                <a:solidFill>
                  <a:srgbClr val="BFBFBF"/>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VisitRepository</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visitStub</a:t>
            </a:r>
            <a:r>
              <a:rPr lang="en-US" sz="1400" dirty="0">
                <a:solidFill>
                  <a:srgbClr val="000000"/>
                </a:solidFill>
                <a:latin typeface="Monaco"/>
                <a:ea typeface="Monaco"/>
                <a:cs typeface="Monaco"/>
              </a:rPr>
              <a:t> = mock(</a:t>
            </a:r>
            <a:r>
              <a:rPr lang="en-US" sz="1400" dirty="0" err="1">
                <a:solidFill>
                  <a:srgbClr val="000000"/>
                </a:solidFill>
                <a:latin typeface="Monaco"/>
                <a:ea typeface="Monaco"/>
                <a:cs typeface="Monaco"/>
              </a:rPr>
              <a:t>VisitRepository.</a:t>
            </a:r>
            <a:r>
              <a:rPr lang="en-US" sz="1400" dirty="0" err="1">
                <a:solidFill>
                  <a:srgbClr val="931968"/>
                </a:solidFill>
                <a:latin typeface="Monaco"/>
                <a:ea typeface="Monaco"/>
                <a:cs typeface="Monaco"/>
              </a:rPr>
              <a:t>class</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ConfirmationService</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confirmationMock</a:t>
            </a:r>
            <a:r>
              <a:rPr lang="en-US" sz="1400" dirty="0">
                <a:solidFill>
                  <a:srgbClr val="000000"/>
                </a:solidFill>
                <a:latin typeface="Monaco"/>
                <a:ea typeface="Monaco"/>
                <a:cs typeface="Monaco"/>
              </a:rPr>
              <a:t> = mock(</a:t>
            </a:r>
            <a:r>
              <a:rPr lang="en-US" sz="1400" dirty="0" err="1">
                <a:solidFill>
                  <a:srgbClr val="000000"/>
                </a:solidFill>
                <a:latin typeface="Monaco"/>
                <a:ea typeface="Monaco"/>
                <a:cs typeface="Monaco"/>
              </a:rPr>
              <a:t>ConfirmationService.</a:t>
            </a:r>
            <a:r>
              <a:rPr lang="en-US" sz="1400" dirty="0" err="1">
                <a:solidFill>
                  <a:srgbClr val="931968"/>
                </a:solidFill>
                <a:latin typeface="Monaco"/>
                <a:ea typeface="Monaco"/>
                <a:cs typeface="Monaco"/>
              </a:rPr>
              <a:t>class</a:t>
            </a:r>
            <a:r>
              <a:rPr lang="en-US" sz="1400" dirty="0">
                <a:solidFill>
                  <a:srgbClr val="000000"/>
                </a:solidFill>
                <a:latin typeface="Monaco"/>
                <a:ea typeface="Monaco"/>
                <a:cs typeface="Monaco"/>
              </a:rPr>
              <a:t>);</a:t>
            </a:r>
          </a:p>
          <a:p>
            <a:pPr marL="0" indent="0">
              <a:buNone/>
            </a:pP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ClinicServiceImpl</a:t>
            </a:r>
            <a:r>
              <a:rPr lang="en-US" sz="1400" dirty="0">
                <a:solidFill>
                  <a:srgbClr val="BFBFBF"/>
                </a:solidFill>
                <a:latin typeface="Monaco"/>
                <a:ea typeface="Monaco"/>
                <a:cs typeface="Monaco"/>
              </a:rPr>
              <a:t> service = new </a:t>
            </a:r>
            <a:r>
              <a:rPr lang="en-US" sz="1400" dirty="0" err="1">
                <a:solidFill>
                  <a:srgbClr val="BFBFBF"/>
                </a:solidFill>
                <a:latin typeface="Monaco"/>
                <a:ea typeface="Monaco"/>
                <a:cs typeface="Monaco"/>
              </a:rPr>
              <a:t>ClinicServiceImpl</a:t>
            </a:r>
            <a:r>
              <a:rPr lang="en-US" sz="1400" dirty="0">
                <a:solidFill>
                  <a:srgbClr val="BFBFBF"/>
                </a:solidFill>
                <a:latin typeface="Monaco"/>
                <a:ea typeface="Monaco"/>
                <a:cs typeface="Monaco"/>
              </a:rPr>
              <a:t>();</a:t>
            </a: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service.setVisitRepository</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visitStub</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service.setConfirmationService</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confirmationMock</a:t>
            </a:r>
            <a:r>
              <a:rPr lang="en-US" sz="1400" dirty="0">
                <a:solidFill>
                  <a:srgbClr val="000000"/>
                </a:solidFill>
                <a:latin typeface="Monaco"/>
                <a:ea typeface="Monaco"/>
                <a:cs typeface="Monaco"/>
              </a:rPr>
              <a:t>);</a:t>
            </a:r>
          </a:p>
          <a:p>
            <a:pPr marL="0" indent="0">
              <a:buNone/>
            </a:pP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service.saveVisit</a:t>
            </a:r>
            <a:r>
              <a:rPr lang="en-US" sz="1400" dirty="0">
                <a:solidFill>
                  <a:srgbClr val="BFBFBF"/>
                </a:solidFill>
                <a:latin typeface="Monaco"/>
                <a:ea typeface="Monaco"/>
                <a:cs typeface="Monaco"/>
              </a:rPr>
              <a:t>(visit);</a:t>
            </a:r>
          </a:p>
          <a:p>
            <a:pPr marL="0" indent="0">
              <a:buNone/>
            </a:pPr>
            <a:r>
              <a:rPr lang="en-US" sz="1400" dirty="0">
                <a:solidFill>
                  <a:srgbClr val="000000"/>
                </a:solidFill>
                <a:latin typeface="Monaco"/>
                <a:ea typeface="Monaco"/>
                <a:cs typeface="Monaco"/>
              </a:rPr>
              <a:t>		verify(</a:t>
            </a:r>
            <a:r>
              <a:rPr lang="en-US" sz="1400" dirty="0" err="1">
                <a:solidFill>
                  <a:srgbClr val="000000"/>
                </a:solidFill>
                <a:latin typeface="Monaco"/>
                <a:ea typeface="Monaco"/>
                <a:cs typeface="Monaco"/>
              </a:rPr>
              <a:t>confirmationMock</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sendConfirmationMessage</a:t>
            </a:r>
            <a:r>
              <a:rPr lang="en-US" sz="1400" dirty="0">
                <a:solidFill>
                  <a:srgbClr val="000000"/>
                </a:solidFill>
                <a:latin typeface="Monaco"/>
                <a:ea typeface="Monaco"/>
                <a:cs typeface="Monaco"/>
              </a:rPr>
              <a:t>(</a:t>
            </a:r>
            <a:r>
              <a:rPr lang="en-US" sz="1400" dirty="0">
                <a:solidFill>
                  <a:srgbClr val="0226CC"/>
                </a:solidFill>
                <a:latin typeface="Monaco"/>
                <a:ea typeface="Monaco"/>
                <a:cs typeface="Monaco"/>
              </a:rPr>
              <a:t>visit</a:t>
            </a:r>
            <a:r>
              <a:rPr lang="en-US" sz="1400" dirty="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endParaRPr lang="en-US" sz="1400" dirty="0" smtClean="0">
              <a:latin typeface="Monaco" charset="0"/>
              <a:sym typeface="Monaco" charset="0"/>
            </a:endParaRPr>
          </a:p>
        </p:txBody>
      </p:sp>
    </p:spTree>
    <p:extLst>
      <p:ext uri="{BB962C8B-B14F-4D97-AF65-F5344CB8AC3E}">
        <p14:creationId xmlns:p14="http://schemas.microsoft.com/office/powerpoint/2010/main" val="409687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Mocks using Groovy Closures</a:t>
            </a:r>
            <a:endParaRPr lang="en-US" dirty="0"/>
          </a:p>
        </p:txBody>
      </p:sp>
      <p:sp>
        <p:nvSpPr>
          <p:cNvPr id="3" name="Text Placeholder 2"/>
          <p:cNvSpPr>
            <a:spLocks noGrp="1"/>
          </p:cNvSpPr>
          <p:nvPr>
            <p:ph type="body" sz="quarter" idx="13"/>
          </p:nvPr>
        </p:nvSpPr>
        <p:spPr/>
        <p:txBody>
          <a:bodyPr/>
          <a:lstStyle/>
          <a:p>
            <a:r>
              <a:rPr lang="en-US" dirty="0" smtClean="0"/>
              <a:t>A Closure may be used as an implementation of a Java interface method</a:t>
            </a:r>
          </a:p>
          <a:p>
            <a:r>
              <a:rPr lang="en-US" dirty="0" smtClean="0"/>
              <a:t>A Map of closures may be used as implementations of different methods in an Interface</a:t>
            </a:r>
          </a:p>
          <a:p>
            <a:pPr marL="0" indent="0">
              <a:buNone/>
            </a:pPr>
            <a:r>
              <a:rPr lang="en-US" sz="1600" dirty="0" smtClean="0">
                <a:solidFill>
                  <a:srgbClr val="000000"/>
                </a:solidFill>
                <a:latin typeface="Monaco"/>
                <a:ea typeface="Monaco"/>
                <a:cs typeface="Monaco"/>
              </a:rPr>
              <a:t/>
            </a:r>
            <a:br>
              <a:rPr lang="en-US" sz="1600" dirty="0" smtClean="0">
                <a:solidFill>
                  <a:srgbClr val="000000"/>
                </a:solidFill>
                <a:latin typeface="Monaco"/>
                <a:ea typeface="Monaco"/>
                <a:cs typeface="Monaco"/>
              </a:rPr>
            </a:br>
            <a:r>
              <a:rPr lang="en-US" sz="1600" dirty="0">
                <a:solidFill>
                  <a:srgbClr val="000000"/>
                </a:solidFill>
                <a:latin typeface="Monaco"/>
                <a:ea typeface="Monaco"/>
                <a:cs typeface="Monaco"/>
              </a:rPr>
              <a:t>	</a:t>
            </a:r>
            <a:r>
              <a:rPr lang="en-US" sz="1600" dirty="0" err="1" smtClean="0">
                <a:solidFill>
                  <a:srgbClr val="A9438B"/>
                </a:solidFill>
                <a:latin typeface="Monaco"/>
                <a:ea typeface="Monaco"/>
                <a:cs typeface="Monaco"/>
              </a:rPr>
              <a:t>def</a:t>
            </a:r>
            <a:r>
              <a:rPr lang="en-US" sz="1600" dirty="0" smtClean="0">
                <a:solidFill>
                  <a:srgbClr val="000000"/>
                </a:solidFill>
                <a:latin typeface="Monaco"/>
                <a:ea typeface="Monaco"/>
                <a:cs typeface="Monaco"/>
              </a:rPr>
              <a:t> </a:t>
            </a:r>
            <a:r>
              <a:rPr lang="en-US" sz="1600" dirty="0" err="1">
                <a:solidFill>
                  <a:srgbClr val="000000"/>
                </a:solidFill>
                <a:latin typeface="Monaco"/>
                <a:ea typeface="Monaco"/>
                <a:cs typeface="Monaco"/>
              </a:rPr>
              <a:t>visitStub</a:t>
            </a:r>
            <a:r>
              <a:rPr lang="en-US" sz="1600" dirty="0">
                <a:solidFill>
                  <a:srgbClr val="000000"/>
                </a:solidFill>
                <a:latin typeface="Monaco"/>
                <a:ea typeface="Monaco"/>
                <a:cs typeface="Monaco"/>
              </a:rPr>
              <a:t> = </a:t>
            </a:r>
            <a:r>
              <a:rPr lang="en-US" sz="1600" dirty="0" smtClean="0">
                <a:solidFill>
                  <a:srgbClr val="000000"/>
                </a:solidFill>
                <a:latin typeface="Monaco"/>
                <a:ea typeface="Monaco"/>
                <a:cs typeface="Monaco"/>
              </a:rPr>
              <a:t>{} </a:t>
            </a:r>
            <a:r>
              <a:rPr lang="en-US" sz="1600" dirty="0">
                <a:solidFill>
                  <a:srgbClr val="A9438B"/>
                </a:solidFill>
                <a:latin typeface="Monaco"/>
                <a:ea typeface="Monaco"/>
                <a:cs typeface="Monaco"/>
              </a:rPr>
              <a:t>as</a:t>
            </a:r>
            <a:r>
              <a:rPr lang="en-US" sz="1600" dirty="0">
                <a:solidFill>
                  <a:srgbClr val="000000"/>
                </a:solidFill>
                <a:latin typeface="Monaco"/>
                <a:ea typeface="Monaco"/>
                <a:cs typeface="Monaco"/>
              </a:rPr>
              <a:t> </a:t>
            </a:r>
            <a:r>
              <a:rPr lang="en-US" sz="1600" dirty="0" err="1" smtClean="0">
                <a:solidFill>
                  <a:srgbClr val="000000"/>
                </a:solidFill>
                <a:latin typeface="Monaco"/>
                <a:ea typeface="Monaco"/>
                <a:cs typeface="Monaco"/>
              </a:rPr>
              <a:t>VisitRepository</a:t>
            </a:r>
            <a:r>
              <a:rPr lang="en-US" sz="1600" dirty="0" smtClean="0">
                <a:solidFill>
                  <a:srgbClr val="000000"/>
                </a:solidFill>
                <a:latin typeface="Monaco"/>
                <a:ea typeface="Monaco"/>
                <a:cs typeface="Monaco"/>
              </a:rPr>
              <a:t/>
            </a:r>
            <a:br>
              <a:rPr lang="en-US" sz="1600" dirty="0" smtClean="0">
                <a:solidFill>
                  <a:srgbClr val="000000"/>
                </a:solidFill>
                <a:latin typeface="Monaco"/>
                <a:ea typeface="Monaco"/>
                <a:cs typeface="Monaco"/>
              </a:rPr>
            </a:br>
            <a:endParaRPr lang="en-US" sz="1600" dirty="0">
              <a:solidFill>
                <a:srgbClr val="000000"/>
              </a:solidFill>
              <a:latin typeface="Monaco"/>
              <a:ea typeface="Monaco"/>
              <a:cs typeface="Monaco"/>
            </a:endParaRPr>
          </a:p>
          <a:p>
            <a:pPr marL="0" indent="0">
              <a:buNone/>
            </a:pPr>
            <a:r>
              <a:rPr lang="en-US" sz="1600" dirty="0">
                <a:solidFill>
                  <a:srgbClr val="000000"/>
                </a:solidFill>
                <a:latin typeface="Monaco"/>
                <a:ea typeface="Monaco"/>
                <a:cs typeface="Monaco"/>
              </a:rPr>
              <a:t>	</a:t>
            </a:r>
            <a:r>
              <a:rPr lang="en-US" sz="1600" dirty="0" err="1" smtClean="0">
                <a:solidFill>
                  <a:srgbClr val="A9438B"/>
                </a:solidFill>
                <a:latin typeface="Monaco"/>
                <a:ea typeface="Monaco"/>
                <a:cs typeface="Monaco"/>
              </a:rPr>
              <a:t>def</a:t>
            </a:r>
            <a:r>
              <a:rPr lang="en-US" sz="1600" dirty="0" smtClean="0">
                <a:solidFill>
                  <a:srgbClr val="000000"/>
                </a:solidFill>
                <a:latin typeface="Monaco"/>
                <a:ea typeface="Monaco"/>
                <a:cs typeface="Monaco"/>
              </a:rPr>
              <a:t> </a:t>
            </a:r>
            <a:r>
              <a:rPr lang="en-US" sz="1600" dirty="0" err="1">
                <a:solidFill>
                  <a:srgbClr val="000000"/>
                </a:solidFill>
                <a:latin typeface="Monaco"/>
                <a:ea typeface="Monaco"/>
                <a:cs typeface="Monaco"/>
              </a:rPr>
              <a:t>confirmedVisit</a:t>
            </a:r>
            <a:endParaRPr lang="en-US" sz="1600" dirty="0">
              <a:solidFill>
                <a:srgbClr val="000000"/>
              </a:solidFill>
              <a:latin typeface="Monaco"/>
              <a:ea typeface="Monaco"/>
              <a:cs typeface="Monaco"/>
            </a:endParaRPr>
          </a:p>
          <a:p>
            <a:pPr marL="0" indent="0">
              <a:buNone/>
            </a:pPr>
            <a:r>
              <a:rPr lang="en-US" sz="1600" dirty="0">
                <a:solidFill>
                  <a:srgbClr val="000000"/>
                </a:solidFill>
                <a:latin typeface="Monaco"/>
                <a:ea typeface="Monaco"/>
                <a:cs typeface="Monaco"/>
              </a:rPr>
              <a:t>	</a:t>
            </a:r>
            <a:r>
              <a:rPr lang="en-US" sz="1600" dirty="0" err="1" smtClean="0">
                <a:solidFill>
                  <a:srgbClr val="A9438B"/>
                </a:solidFill>
                <a:latin typeface="Monaco"/>
                <a:ea typeface="Monaco"/>
                <a:cs typeface="Monaco"/>
              </a:rPr>
              <a:t>def</a:t>
            </a:r>
            <a:r>
              <a:rPr lang="en-US" sz="1600" dirty="0" smtClean="0">
                <a:solidFill>
                  <a:srgbClr val="000000"/>
                </a:solidFill>
                <a:latin typeface="Monaco"/>
                <a:ea typeface="Monaco"/>
                <a:cs typeface="Monaco"/>
              </a:rPr>
              <a:t> </a:t>
            </a:r>
            <a:r>
              <a:rPr lang="en-US" sz="1600" dirty="0" err="1">
                <a:solidFill>
                  <a:srgbClr val="000000"/>
                </a:solidFill>
                <a:latin typeface="Monaco"/>
                <a:ea typeface="Monaco"/>
                <a:cs typeface="Monaco"/>
              </a:rPr>
              <a:t>confirmationMock</a:t>
            </a: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sendConfirmationMessage</a:t>
            </a:r>
            <a:r>
              <a:rPr lang="en-US" sz="1600" dirty="0" smtClean="0">
                <a:solidFill>
                  <a:srgbClr val="000000"/>
                </a:solidFill>
                <a:latin typeface="Monaco"/>
                <a:ea typeface="Monaco"/>
                <a:cs typeface="Monaco"/>
              </a:rPr>
              <a:t>: { v </a:t>
            </a:r>
            <a:r>
              <a:rPr lang="en-US" sz="1600" dirty="0">
                <a:solidFill>
                  <a:srgbClr val="000000"/>
                </a:solidFill>
                <a:latin typeface="Monaco"/>
                <a:ea typeface="Monaco"/>
                <a:cs typeface="Monaco"/>
              </a:rPr>
              <a:t>-</a:t>
            </a:r>
            <a:r>
              <a:rPr lang="en-US" sz="1600" dirty="0" smtClean="0">
                <a:solidFill>
                  <a:srgbClr val="000000"/>
                </a:solidFill>
                <a:latin typeface="Monaco"/>
                <a:ea typeface="Monaco"/>
                <a:cs typeface="Monaco"/>
              </a:rPr>
              <a:t>&gt; </a:t>
            </a:r>
            <a:r>
              <a:rPr lang="en-US" sz="1600" dirty="0" err="1" smtClean="0">
                <a:solidFill>
                  <a:srgbClr val="000000"/>
                </a:solidFill>
                <a:latin typeface="Monaco"/>
                <a:ea typeface="Monaco"/>
                <a:cs typeface="Monaco"/>
              </a:rPr>
              <a:t>confirmedVisit</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v }]</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smtClean="0">
                <a:solidFill>
                  <a:srgbClr val="A9438B"/>
                </a:solidFill>
                <a:latin typeface="Monaco"/>
                <a:ea typeface="Monaco"/>
                <a:cs typeface="Monaco"/>
              </a:rPr>
              <a:t>as</a:t>
            </a:r>
            <a:r>
              <a:rPr lang="en-US" sz="1600" dirty="0" smtClean="0">
                <a:solidFill>
                  <a:srgbClr val="000000"/>
                </a:solidFill>
                <a:latin typeface="Monaco"/>
                <a:ea typeface="Monaco"/>
                <a:cs typeface="Monaco"/>
              </a:rPr>
              <a:t> </a:t>
            </a:r>
            <a:r>
              <a:rPr lang="en-US" sz="1600" dirty="0" err="1">
                <a:solidFill>
                  <a:srgbClr val="000000"/>
                </a:solidFill>
                <a:latin typeface="Monaco"/>
                <a:ea typeface="Monaco"/>
                <a:cs typeface="Monaco"/>
              </a:rPr>
              <a:t>ConfirmationService</a:t>
            </a:r>
            <a:endParaRPr lang="en-US" sz="1600" dirty="0">
              <a:solidFill>
                <a:srgbClr val="000000"/>
              </a:solidFill>
              <a:latin typeface="Monaco"/>
              <a:ea typeface="Monaco"/>
              <a:cs typeface="Monaco"/>
            </a:endParaRP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a:t>
            </a:r>
            <a:endParaRPr lang="en-US" sz="1600" dirty="0">
              <a:solidFill>
                <a:srgbClr val="000000"/>
              </a:solidFill>
              <a:latin typeface="Monaco"/>
              <a:ea typeface="Monaco"/>
              <a:cs typeface="Monaco"/>
            </a:endParaRPr>
          </a:p>
          <a:p>
            <a:pPr marL="0" indent="0">
              <a:buNone/>
            </a:pPr>
            <a:r>
              <a:rPr lang="en-US" sz="1600" dirty="0">
                <a:solidFill>
                  <a:srgbClr val="000000"/>
                </a:solidFill>
                <a:latin typeface="Monaco"/>
                <a:ea typeface="Monaco"/>
                <a:cs typeface="Monaco"/>
              </a:rPr>
              <a:t>	</a:t>
            </a:r>
            <a:r>
              <a:rPr lang="en-US" sz="1600" dirty="0" smtClean="0">
                <a:solidFill>
                  <a:srgbClr val="A9438B"/>
                </a:solidFill>
                <a:latin typeface="Monaco"/>
                <a:ea typeface="Monaco"/>
                <a:cs typeface="Monaco"/>
              </a:rPr>
              <a:t>assert</a:t>
            </a:r>
            <a:r>
              <a:rPr lang="en-US" sz="1600" dirty="0" smtClean="0">
                <a:solidFill>
                  <a:srgbClr val="000000"/>
                </a:solidFill>
                <a:latin typeface="Monaco"/>
                <a:ea typeface="Monaco"/>
                <a:cs typeface="Monaco"/>
              </a:rPr>
              <a:t> </a:t>
            </a:r>
            <a:r>
              <a:rPr lang="en-US" sz="1600" dirty="0" err="1">
                <a:solidFill>
                  <a:srgbClr val="000000"/>
                </a:solidFill>
                <a:latin typeface="Monaco"/>
                <a:ea typeface="Monaco"/>
                <a:cs typeface="Monaco"/>
              </a:rPr>
              <a:t>confirmedVisit</a:t>
            </a:r>
            <a:r>
              <a:rPr lang="en-US" sz="1600" dirty="0">
                <a:solidFill>
                  <a:srgbClr val="000000"/>
                </a:solidFill>
                <a:latin typeface="Monaco"/>
                <a:ea typeface="Monaco"/>
                <a:cs typeface="Monaco"/>
              </a:rPr>
              <a:t> == </a:t>
            </a:r>
            <a:r>
              <a:rPr lang="en-US" sz="1600" dirty="0">
                <a:solidFill>
                  <a:srgbClr val="0226CC"/>
                </a:solidFill>
                <a:latin typeface="Monaco"/>
                <a:ea typeface="Monaco"/>
                <a:cs typeface="Monaco"/>
              </a:rPr>
              <a:t>visit</a:t>
            </a:r>
            <a:endParaRPr lang="en-US" sz="1600" dirty="0"/>
          </a:p>
        </p:txBody>
      </p:sp>
    </p:spTree>
    <p:extLst>
      <p:ext uri="{BB962C8B-B14F-4D97-AF65-F5344CB8AC3E}">
        <p14:creationId xmlns:p14="http://schemas.microsoft.com/office/powerpoint/2010/main" val="422507746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lstStyle/>
          <a:p>
            <a:pPr marL="40182"/>
            <a:r>
              <a:rPr lang="en-US" dirty="0" smtClean="0"/>
              <a:t>Example – Groovy Interactions</a:t>
            </a:r>
            <a:endParaRPr lang="en-US" dirty="0"/>
          </a:p>
        </p:txBody>
      </p:sp>
      <p:sp>
        <p:nvSpPr>
          <p:cNvPr id="26628" name="Rectangle 4"/>
          <p:cNvSpPr>
            <a:spLocks noGrp="1" noChangeArrowheads="1"/>
          </p:cNvSpPr>
          <p:nvPr>
            <p:ph type="body" sz="quarter" idx="13"/>
          </p:nvPr>
        </p:nvSpPr>
        <p:spPr>
          <a:ln/>
        </p:spPr>
        <p:txBody>
          <a:bodyPr rIns="116994"/>
          <a:lstStyle/>
          <a:p>
            <a:r>
              <a:rPr lang="en-US" dirty="0" smtClean="0"/>
              <a:t>The </a:t>
            </a:r>
            <a:r>
              <a:rPr lang="en-US" sz="1400" dirty="0" err="1">
                <a:latin typeface="Monaco"/>
                <a:cs typeface="Monaco"/>
              </a:rPr>
              <a:t>testSaveVisitSendsConfirmation</a:t>
            </a:r>
            <a:r>
              <a:rPr lang="en-US" sz="1400" dirty="0">
                <a:latin typeface="Monaco"/>
                <a:cs typeface="Monaco"/>
              </a:rPr>
              <a:t>()</a:t>
            </a:r>
            <a:r>
              <a:rPr lang="en-US" dirty="0" smtClean="0"/>
              <a:t> test in </a:t>
            </a:r>
            <a:r>
              <a:rPr lang="en-US" sz="1400" dirty="0" smtClean="0">
                <a:latin typeface="Monaco"/>
                <a:cs typeface="Monaco"/>
              </a:rPr>
              <a:t>org.springframework.samples.petclinic.service.ClinicServiceImplTest</a:t>
            </a:r>
            <a:r>
              <a:rPr lang="en-US" sz="2000" dirty="0" smtClean="0"/>
              <a:t> </a:t>
            </a:r>
            <a:r>
              <a:rPr lang="en-US" dirty="0" smtClean="0"/>
              <a:t>shows an example of managing interactions in </a:t>
            </a:r>
            <a:r>
              <a:rPr lang="en-US" dirty="0" err="1" smtClean="0"/>
              <a:t>ClinicServiceImpl</a:t>
            </a:r>
            <a:r>
              <a:rPr lang="en-US" dirty="0"/>
              <a:t>:</a:t>
            </a:r>
            <a:endParaRPr lang="en-US" dirty="0" smtClean="0"/>
          </a:p>
          <a:p>
            <a:pPr lvl="1"/>
            <a:r>
              <a:rPr lang="en-US" dirty="0" smtClean="0"/>
              <a:t>Stub out the </a:t>
            </a:r>
            <a:r>
              <a:rPr lang="en-US" dirty="0" err="1" smtClean="0"/>
              <a:t>VisitRepository</a:t>
            </a:r>
            <a:endParaRPr lang="en-US" dirty="0"/>
          </a:p>
          <a:p>
            <a:pPr lvl="1"/>
            <a:r>
              <a:rPr lang="en-US" dirty="0" smtClean="0"/>
              <a:t>Mock </a:t>
            </a:r>
            <a:r>
              <a:rPr lang="en-US" dirty="0" err="1" smtClean="0"/>
              <a:t>ConfirmationService</a:t>
            </a:r>
            <a:r>
              <a:rPr lang="en-US" dirty="0" smtClean="0"/>
              <a:t>, and verify that a confirmation is sent on saving a visit</a:t>
            </a:r>
          </a:p>
        </p:txBody>
      </p:sp>
    </p:spTree>
    <p:extLst>
      <p:ext uri="{BB962C8B-B14F-4D97-AF65-F5344CB8AC3E}">
        <p14:creationId xmlns:p14="http://schemas.microsoft.com/office/powerpoint/2010/main" val="3901770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ctrTitle"/>
          </p:nvPr>
        </p:nvSpPr>
        <p:spPr/>
        <p:txBody>
          <a:bodyPr>
            <a:normAutofit fontScale="90000"/>
          </a:bodyPr>
          <a:lstStyle/>
          <a:p>
            <a:pPr>
              <a:lnSpc>
                <a:spcPct val="140000"/>
              </a:lnSpc>
            </a:pPr>
            <a:r>
              <a:rPr lang="en-GB" dirty="0"/>
              <a:t>Working with Exceptions</a:t>
            </a:r>
          </a:p>
        </p:txBody>
      </p:sp>
      <p:sp>
        <p:nvSpPr>
          <p:cNvPr id="600067" name="Rectangle 3"/>
          <p:cNvSpPr>
            <a:spLocks noGrp="1" noChangeArrowheads="1"/>
          </p:cNvSpPr>
          <p:nvPr>
            <p:ph type="body" sz="quarter" idx="13"/>
          </p:nvPr>
        </p:nvSpPr>
        <p:spPr/>
        <p:txBody>
          <a:bodyPr/>
          <a:lstStyle/>
          <a:p>
            <a:r>
              <a:rPr lang="en-GB" sz="1600" dirty="0"/>
              <a:t>Unexpected exceptions </a:t>
            </a:r>
            <a:r>
              <a:rPr lang="en-US" sz="1600" dirty="0"/>
              <a:t>thrown during execution of a test will be caught by the </a:t>
            </a:r>
            <a:r>
              <a:rPr lang="en-US" sz="1600" dirty="0" err="1"/>
              <a:t>JUnit</a:t>
            </a:r>
            <a:r>
              <a:rPr lang="en-US" sz="1600" dirty="0"/>
              <a:t> framework and reported as Errors.</a:t>
            </a:r>
          </a:p>
          <a:p>
            <a:r>
              <a:rPr lang="en-US" sz="1600" dirty="0"/>
              <a:t>A Test method must declare that it throws any checked exceptions that the Unit under Test may throw. If there are several checked exceptions that may occur, it is perfectly valid for a test method to declare throwing </a:t>
            </a:r>
            <a:r>
              <a:rPr lang="en-US" sz="1600" dirty="0" err="1"/>
              <a:t>java.lang.Exception</a:t>
            </a:r>
            <a:r>
              <a:rPr lang="en-US" sz="1600" dirty="0"/>
              <a:t>.</a:t>
            </a:r>
            <a:endParaRPr lang="en-GB" sz="1600" dirty="0"/>
          </a:p>
          <a:p>
            <a:r>
              <a:rPr lang="en-GB" sz="1600" dirty="0"/>
              <a:t>Expected exceptions (exceptions that the test is expecting the Unit under Test should throw in a certain situation) are expressed using the </a:t>
            </a:r>
            <a:r>
              <a:rPr lang="en-US" sz="1600" dirty="0">
                <a:solidFill>
                  <a:srgbClr val="777777"/>
                </a:solidFill>
                <a:latin typeface="Monaco"/>
                <a:ea typeface="Monaco"/>
                <a:cs typeface="Monaco"/>
              </a:rPr>
              <a:t>@Test</a:t>
            </a:r>
            <a:r>
              <a:rPr lang="en-US" sz="1600" dirty="0">
                <a:solidFill>
                  <a:srgbClr val="000000"/>
                </a:solidFill>
                <a:latin typeface="Monaco"/>
                <a:ea typeface="Monaco"/>
                <a:cs typeface="Monaco"/>
              </a:rPr>
              <a:t>(expected</a:t>
            </a:r>
            <a:r>
              <a:rPr lang="en-US" sz="1600" dirty="0" smtClean="0">
                <a:solidFill>
                  <a:srgbClr val="000000"/>
                </a:solidFill>
                <a:latin typeface="Monaco"/>
                <a:ea typeface="Monaco"/>
                <a:cs typeface="Monaco"/>
              </a:rPr>
              <a:t>=</a:t>
            </a:r>
            <a:r>
              <a:rPr lang="en-US" sz="1600" dirty="0" err="1" smtClean="0">
                <a:solidFill>
                  <a:srgbClr val="000000"/>
                </a:solidFill>
                <a:latin typeface="Monaco"/>
                <a:ea typeface="Monaco"/>
                <a:cs typeface="Monaco"/>
              </a:rPr>
              <a:t>ExpectedException.</a:t>
            </a:r>
            <a:r>
              <a:rPr lang="en-US" sz="1600" dirty="0" err="1" smtClean="0">
                <a:solidFill>
                  <a:srgbClr val="931968"/>
                </a:solidFill>
                <a:latin typeface="Monaco"/>
                <a:ea typeface="Monaco"/>
                <a:cs typeface="Monaco"/>
              </a:rPr>
              <a:t>class</a:t>
            </a:r>
            <a:r>
              <a:rPr lang="en-US" sz="1600" dirty="0" smtClean="0">
                <a:solidFill>
                  <a:srgbClr val="000000"/>
                </a:solidFill>
                <a:latin typeface="Monaco"/>
                <a:ea typeface="Monaco"/>
                <a:cs typeface="Monaco"/>
              </a:rPr>
              <a:t>) </a:t>
            </a:r>
            <a:r>
              <a:rPr lang="en-US" sz="1600" dirty="0" smtClean="0"/>
              <a:t>attribute</a:t>
            </a:r>
            <a:endParaRPr lang="en-GB" sz="1600" dirty="0"/>
          </a:p>
          <a:p>
            <a:pPr>
              <a:lnSpc>
                <a:spcPct val="100000"/>
              </a:lnSpc>
              <a:spcAft>
                <a:spcPct val="0"/>
              </a:spcAft>
              <a:buFontTx/>
              <a:buNone/>
            </a:pPr>
            <a:r>
              <a:rPr lang="en-GB" sz="1400" b="1" dirty="0">
                <a:latin typeface="Courier New" charset="0"/>
              </a:rPr>
              <a:t/>
            </a:r>
            <a:br>
              <a:rPr lang="en-GB" sz="1400" b="1" dirty="0">
                <a:latin typeface="Courier New" charset="0"/>
              </a:rPr>
            </a:br>
            <a:r>
              <a:rPr lang="en-GB" sz="1400" b="1" dirty="0">
                <a:latin typeface="Courier New" charset="0"/>
              </a:rPr>
              <a:t>   </a:t>
            </a:r>
            <a:r>
              <a:rPr lang="en-GB" sz="1400" b="1" dirty="0" smtClean="0">
                <a:latin typeface="Courier New" charset="0"/>
              </a:rPr>
              <a:t> </a:t>
            </a:r>
            <a:r>
              <a:rPr lang="en-GB" sz="1400" dirty="0" smtClean="0">
                <a:solidFill>
                  <a:srgbClr val="777777"/>
                </a:solidFill>
                <a:latin typeface="Monaco"/>
                <a:ea typeface="Monaco"/>
                <a:cs typeface="Monaco"/>
              </a:rPr>
              <a:t>@</a:t>
            </a:r>
            <a:r>
              <a:rPr lang="en-GB" sz="1400" dirty="0">
                <a:solidFill>
                  <a:srgbClr val="777777"/>
                </a:solidFill>
                <a:latin typeface="Monaco"/>
                <a:ea typeface="Monaco"/>
                <a:cs typeface="Monaco"/>
              </a:rPr>
              <a:t>Test</a:t>
            </a:r>
            <a:r>
              <a:rPr lang="en-GB" sz="1400" b="1" dirty="0">
                <a:latin typeface="Monaco"/>
                <a:cs typeface="Monaco"/>
              </a:rPr>
              <a:t>(expected=</a:t>
            </a:r>
            <a:r>
              <a:rPr lang="en-GB" sz="1400" b="1" dirty="0" err="1">
                <a:latin typeface="Monaco"/>
                <a:cs typeface="Monaco"/>
              </a:rPr>
              <a:t>NastyException.</a:t>
            </a:r>
            <a:r>
              <a:rPr lang="en-GB" sz="1400" dirty="0" err="1">
                <a:solidFill>
                  <a:srgbClr val="931968"/>
                </a:solidFill>
                <a:latin typeface="Monaco"/>
                <a:ea typeface="Monaco"/>
                <a:cs typeface="Monaco"/>
              </a:rPr>
              <a:t>class</a:t>
            </a:r>
            <a:r>
              <a:rPr lang="en-GB" sz="1400" b="1" dirty="0">
                <a:latin typeface="Monaco"/>
                <a:cs typeface="Monaco"/>
              </a:rPr>
              <a:t>)</a:t>
            </a:r>
          </a:p>
          <a:p>
            <a:pPr>
              <a:buNone/>
            </a:pPr>
            <a:r>
              <a:rPr lang="en-GB" sz="1400" b="1" dirty="0">
                <a:latin typeface="Monaco"/>
                <a:cs typeface="Monaco"/>
              </a:rPr>
              <a:t>       </a:t>
            </a:r>
            <a:r>
              <a:rPr lang="en-US" sz="1400" dirty="0">
                <a:solidFill>
                  <a:srgbClr val="931968"/>
                </a:solidFill>
                <a:latin typeface="Monaco"/>
                <a:ea typeface="Monaco"/>
                <a:cs typeface="Monaco"/>
              </a:rPr>
              <a:t>public</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void</a:t>
            </a:r>
            <a:r>
              <a:rPr lang="en-US" sz="1400" dirty="0">
                <a:solidFill>
                  <a:srgbClr val="000000"/>
                </a:solidFill>
                <a:latin typeface="Monaco"/>
                <a:ea typeface="Monaco"/>
                <a:cs typeface="Monaco"/>
              </a:rPr>
              <a:t> </a:t>
            </a:r>
            <a:r>
              <a:rPr lang="en-GB" sz="1400" b="1" dirty="0" err="1" smtClean="0">
                <a:latin typeface="Monaco"/>
                <a:cs typeface="Monaco"/>
              </a:rPr>
              <a:t>doSomethingNastyTest</a:t>
            </a:r>
            <a:r>
              <a:rPr lang="en-GB" sz="1400" b="1" dirty="0">
                <a:latin typeface="Monaco"/>
                <a:cs typeface="Monaco"/>
              </a:rPr>
              <a:t>() {</a:t>
            </a:r>
          </a:p>
          <a:p>
            <a:pPr>
              <a:lnSpc>
                <a:spcPct val="100000"/>
              </a:lnSpc>
              <a:spcAft>
                <a:spcPct val="0"/>
              </a:spcAft>
              <a:buFontTx/>
              <a:buNone/>
            </a:pPr>
            <a:r>
              <a:rPr lang="en-GB" sz="1400" b="1" dirty="0">
                <a:latin typeface="Monaco"/>
                <a:cs typeface="Monaco"/>
              </a:rPr>
              <a:t>            </a:t>
            </a:r>
            <a:r>
              <a:rPr lang="en-GB" sz="1400" b="1" dirty="0" err="1">
                <a:latin typeface="Monaco"/>
                <a:cs typeface="Monaco"/>
              </a:rPr>
              <a:t>SomeUnit</a:t>
            </a:r>
            <a:r>
              <a:rPr lang="en-GB" sz="1400" b="1" dirty="0">
                <a:latin typeface="Monaco"/>
                <a:cs typeface="Monaco"/>
              </a:rPr>
              <a:t> target = new </a:t>
            </a:r>
            <a:r>
              <a:rPr lang="en-GB" sz="1400" b="1" dirty="0" err="1">
                <a:latin typeface="Monaco"/>
                <a:cs typeface="Monaco"/>
              </a:rPr>
              <a:t>SomeUnit</a:t>
            </a:r>
            <a:r>
              <a:rPr lang="en-GB" sz="1400" b="1" dirty="0">
                <a:latin typeface="Monaco"/>
                <a:cs typeface="Monaco"/>
              </a:rPr>
              <a:t>();</a:t>
            </a:r>
          </a:p>
          <a:p>
            <a:pPr>
              <a:lnSpc>
                <a:spcPct val="100000"/>
              </a:lnSpc>
              <a:spcAft>
                <a:spcPct val="0"/>
              </a:spcAft>
              <a:buFontTx/>
              <a:buNone/>
            </a:pPr>
            <a:r>
              <a:rPr lang="en-GB" sz="1400" b="1" dirty="0">
                <a:latin typeface="Monaco"/>
                <a:cs typeface="Monaco"/>
              </a:rPr>
              <a:t>            </a:t>
            </a:r>
            <a:r>
              <a:rPr lang="en-GB" sz="1400" b="1" dirty="0" err="1">
                <a:latin typeface="Monaco"/>
                <a:cs typeface="Monaco"/>
              </a:rPr>
              <a:t>target.doSomethingNasty</a:t>
            </a:r>
            <a:r>
              <a:rPr lang="en-GB" sz="1400" b="1" dirty="0">
                <a:latin typeface="Monaco"/>
                <a:cs typeface="Monaco"/>
              </a:rPr>
              <a:t>();</a:t>
            </a:r>
          </a:p>
          <a:p>
            <a:pPr>
              <a:lnSpc>
                <a:spcPct val="100000"/>
              </a:lnSpc>
              <a:spcAft>
                <a:spcPct val="0"/>
              </a:spcAft>
              <a:buFontTx/>
              <a:buNone/>
            </a:pPr>
            <a:r>
              <a:rPr lang="en-GB" sz="1400" b="1" dirty="0">
                <a:latin typeface="Monaco"/>
                <a:cs typeface="Monaco"/>
              </a:rPr>
              <a:t>       }</a:t>
            </a:r>
          </a:p>
        </p:txBody>
      </p:sp>
    </p:spTree>
    <p:extLst>
      <p:ext uri="{BB962C8B-B14F-4D97-AF65-F5344CB8AC3E}">
        <p14:creationId xmlns:p14="http://schemas.microsoft.com/office/powerpoint/2010/main" val="29550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ctrTitle"/>
          </p:nvPr>
        </p:nvSpPr>
        <p:spPr>
          <a:ln/>
        </p:spPr>
        <p:txBody>
          <a:bodyPr rIns="116994"/>
          <a:lstStyle/>
          <a:p>
            <a:pPr marL="40182"/>
            <a:r>
              <a:rPr lang="en-US" dirty="0" smtClean="0"/>
              <a:t>Exercises &amp; Examples</a:t>
            </a:r>
            <a:endParaRPr lang="en-US" dirty="0"/>
          </a:p>
        </p:txBody>
      </p:sp>
      <p:sp>
        <p:nvSpPr>
          <p:cNvPr id="6149" name="Rectangle 5"/>
          <p:cNvSpPr>
            <a:spLocks noGrp="1" noChangeArrowheads="1"/>
          </p:cNvSpPr>
          <p:nvPr>
            <p:ph type="body" sz="quarter" idx="13"/>
          </p:nvPr>
        </p:nvSpPr>
        <p:spPr>
          <a:xfrm>
            <a:off x="685801" y="1556792"/>
            <a:ext cx="5182343" cy="4680520"/>
          </a:xfrm>
          <a:ln/>
        </p:spPr>
        <p:txBody>
          <a:bodyPr rIns="116994"/>
          <a:lstStyle/>
          <a:p>
            <a:r>
              <a:rPr lang="en-US" sz="2800" dirty="0" smtClean="0"/>
              <a:t>Exercises</a:t>
            </a:r>
          </a:p>
          <a:p>
            <a:pPr lvl="1"/>
            <a:r>
              <a:rPr lang="en-US" sz="2800" dirty="0" smtClean="0"/>
              <a:t>Hands-on implementing or completing typical tasks</a:t>
            </a:r>
            <a:endParaRPr lang="en-US" sz="2800" dirty="0"/>
          </a:p>
          <a:p>
            <a:r>
              <a:rPr lang="en-US" sz="2800" dirty="0" smtClean="0"/>
              <a:t>Examples</a:t>
            </a:r>
          </a:p>
          <a:p>
            <a:pPr lvl="1"/>
            <a:r>
              <a:rPr lang="en-US" sz="2800" dirty="0" smtClean="0"/>
              <a:t>Examination of larger examples for key concepts</a:t>
            </a:r>
          </a:p>
        </p:txBody>
      </p:sp>
      <p:pic>
        <p:nvPicPr>
          <p:cNvPr id="2" name="Picture 1"/>
          <p:cNvPicPr>
            <a:picLocks noChangeAspect="1"/>
          </p:cNvPicPr>
          <p:nvPr/>
        </p:nvPicPr>
        <p:blipFill>
          <a:blip r:embed="rId2"/>
          <a:stretch>
            <a:fillRect/>
          </a:stretch>
        </p:blipFill>
        <p:spPr>
          <a:xfrm>
            <a:off x="5508104" y="2132856"/>
            <a:ext cx="3804790" cy="3960440"/>
          </a:xfrm>
          <a:prstGeom prst="rect">
            <a:avLst/>
          </a:prstGeom>
        </p:spPr>
      </p:pic>
    </p:spTree>
    <p:extLst>
      <p:ext uri="{BB962C8B-B14F-4D97-AF65-F5344CB8AC3E}">
        <p14:creationId xmlns:p14="http://schemas.microsoft.com/office/powerpoint/2010/main" val="13676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ctrTitle"/>
          </p:nvPr>
        </p:nvSpPr>
        <p:spPr/>
        <p:txBody>
          <a:bodyPr>
            <a:normAutofit fontScale="90000"/>
          </a:bodyPr>
          <a:lstStyle/>
          <a:p>
            <a:pPr>
              <a:lnSpc>
                <a:spcPct val="140000"/>
              </a:lnSpc>
            </a:pPr>
            <a:r>
              <a:rPr lang="en-GB"/>
              <a:t>Working with Exceptions (Contd.)</a:t>
            </a:r>
          </a:p>
        </p:txBody>
      </p:sp>
      <p:sp>
        <p:nvSpPr>
          <p:cNvPr id="602115" name="Rectangle 3"/>
          <p:cNvSpPr>
            <a:spLocks noGrp="1" noChangeArrowheads="1"/>
          </p:cNvSpPr>
          <p:nvPr>
            <p:ph type="body" sz="quarter" idx="13"/>
          </p:nvPr>
        </p:nvSpPr>
        <p:spPr>
          <a:xfrm>
            <a:off x="685800" y="1556792"/>
            <a:ext cx="8062664" cy="4680520"/>
          </a:xfrm>
        </p:spPr>
        <p:txBody>
          <a:bodyPr/>
          <a:lstStyle/>
          <a:p>
            <a:r>
              <a:rPr lang="en-GB" dirty="0"/>
              <a:t>Or</a:t>
            </a:r>
            <a:r>
              <a:rPr lang="en-US" dirty="0"/>
              <a:t> using the </a:t>
            </a:r>
            <a:r>
              <a:rPr lang="en-GB" dirty="0"/>
              <a:t>following idiom:</a:t>
            </a:r>
          </a:p>
          <a:p>
            <a:pPr>
              <a:lnSpc>
                <a:spcPct val="100000"/>
              </a:lnSpc>
              <a:spcAft>
                <a:spcPct val="0"/>
              </a:spcAft>
              <a:buFontTx/>
              <a:buNone/>
            </a:pPr>
            <a:endParaRPr lang="en-GB" dirty="0"/>
          </a:p>
          <a:p>
            <a:pPr marL="0" indent="0">
              <a:buNone/>
            </a:pPr>
            <a:r>
              <a:rPr lang="en-GB" sz="1600" b="1" dirty="0" smtClean="0">
                <a:latin typeface="Courier New" charset="0"/>
                <a:ea typeface="Times New Roman" charset="0"/>
                <a:cs typeface="Courier New" charset="0"/>
              </a:rPr>
              <a:t>  </a:t>
            </a:r>
            <a:r>
              <a:rPr lang="en-US" sz="1600" dirty="0" err="1">
                <a:solidFill>
                  <a:srgbClr val="000000"/>
                </a:solidFill>
                <a:latin typeface="Monaco"/>
                <a:ea typeface="Monaco"/>
                <a:cs typeface="Monaco"/>
              </a:rPr>
              <a:t>SomeUnit</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unitUnderTest</a:t>
            </a:r>
            <a:r>
              <a:rPr lang="en-US" sz="1600" dirty="0">
                <a:solidFill>
                  <a:srgbClr val="000000"/>
                </a:solidFill>
                <a:latin typeface="Monaco"/>
                <a:ea typeface="Monaco"/>
                <a:cs typeface="Monaco"/>
              </a:rPr>
              <a:t> = </a:t>
            </a:r>
            <a:r>
              <a:rPr lang="en-US" sz="1600" dirty="0">
                <a:solidFill>
                  <a:srgbClr val="931968"/>
                </a:solidFill>
                <a:latin typeface="Monaco"/>
                <a:ea typeface="Monaco"/>
                <a:cs typeface="Monaco"/>
              </a:rPr>
              <a:t>new</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SomeUnit</a:t>
            </a:r>
            <a:r>
              <a:rPr lang="en-US" sz="1600" dirty="0">
                <a:solidFill>
                  <a:srgbClr val="000000"/>
                </a:solidFill>
                <a:latin typeface="Monaco"/>
                <a:ea typeface="Monaco"/>
                <a:cs typeface="Monaco"/>
              </a:rPr>
              <a:t>()</a:t>
            </a:r>
            <a:r>
              <a:rPr lang="en-US" sz="1600" dirty="0" smtClean="0">
                <a:solidFill>
                  <a:srgbClr val="000000"/>
                </a:solidFill>
                <a:latin typeface="Monaco"/>
                <a:ea typeface="Monaco"/>
                <a:cs typeface="Monaco"/>
              </a:rPr>
              <a:t>;</a:t>
            </a:r>
          </a:p>
          <a:p>
            <a:pPr marL="0" indent="0">
              <a:buNone/>
            </a:pPr>
            <a:endParaRPr lang="en-US" sz="1600" dirty="0">
              <a:solidFill>
                <a:srgbClr val="000000"/>
              </a:solidFill>
              <a:latin typeface="Monaco"/>
              <a:ea typeface="Monaco"/>
              <a:cs typeface="Monaco"/>
            </a:endParaRPr>
          </a:p>
          <a:p>
            <a:pPr marL="0" indent="0">
              <a:buNone/>
            </a:pPr>
            <a:r>
              <a:rPr lang="en-US" sz="1600" dirty="0">
                <a:solidFill>
                  <a:srgbClr val="000000"/>
                </a:solidFill>
                <a:latin typeface="Monaco"/>
                <a:ea typeface="Monaco"/>
                <a:cs typeface="Monaco"/>
              </a:rPr>
              <a:t>  </a:t>
            </a:r>
            <a:r>
              <a:rPr lang="en-US" sz="1600" dirty="0" smtClean="0">
                <a:solidFill>
                  <a:srgbClr val="931968"/>
                </a:solidFill>
                <a:latin typeface="Monaco"/>
                <a:ea typeface="Monaco"/>
                <a:cs typeface="Monaco"/>
              </a:rPr>
              <a:t>try</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unitUnderTest.doSomethingNasty</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fail(</a:t>
            </a:r>
            <a:r>
              <a:rPr lang="en-US" sz="1600" dirty="0">
                <a:solidFill>
                  <a:srgbClr val="3933FF"/>
                </a:solidFill>
                <a:latin typeface="Monaco"/>
                <a:ea typeface="Monaco"/>
                <a:cs typeface="Monaco"/>
              </a:rPr>
              <a:t>"</a:t>
            </a:r>
            <a:r>
              <a:rPr lang="en-US" sz="1600" dirty="0" err="1">
                <a:solidFill>
                  <a:srgbClr val="3933FF"/>
                </a:solidFill>
                <a:latin typeface="Monaco"/>
                <a:ea typeface="Monaco"/>
                <a:cs typeface="Monaco"/>
              </a:rPr>
              <a:t>NastyException</a:t>
            </a:r>
            <a:r>
              <a:rPr lang="en-US" sz="1600" dirty="0">
                <a:solidFill>
                  <a:srgbClr val="3933FF"/>
                </a:solidFill>
                <a:latin typeface="Monaco"/>
                <a:ea typeface="Monaco"/>
                <a:cs typeface="Monaco"/>
              </a:rPr>
              <a:t> expected"</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 </a:t>
            </a:r>
            <a:r>
              <a:rPr lang="en-US" sz="1600" dirty="0">
                <a:solidFill>
                  <a:srgbClr val="931968"/>
                </a:solidFill>
                <a:latin typeface="Monaco"/>
                <a:ea typeface="Monaco"/>
                <a:cs typeface="Monaco"/>
              </a:rPr>
              <a:t>catch</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NastyException</a:t>
            </a:r>
            <a:r>
              <a:rPr lang="en-US" sz="1600" dirty="0">
                <a:solidFill>
                  <a:srgbClr val="000000"/>
                </a:solidFill>
                <a:latin typeface="Monaco"/>
                <a:ea typeface="Monaco"/>
                <a:cs typeface="Monaco"/>
              </a:rPr>
              <a:t> expected) {</a:t>
            </a:r>
          </a:p>
          <a:p>
            <a:pPr marL="0" indent="0">
              <a:buNone/>
            </a:pPr>
            <a:r>
              <a:rPr lang="en-US" sz="1600" dirty="0">
                <a:solidFill>
                  <a:srgbClr val="000000"/>
                </a:solidFill>
                <a:latin typeface="Monaco"/>
                <a:ea typeface="Monaco"/>
                <a:cs typeface="Monaco"/>
              </a:rPr>
              <a:t>      </a:t>
            </a:r>
            <a:r>
              <a:rPr lang="en-US" sz="1600" dirty="0">
                <a:solidFill>
                  <a:srgbClr val="4D9072"/>
                </a:solidFill>
                <a:latin typeface="Monaco"/>
                <a:ea typeface="Monaco"/>
                <a:cs typeface="Monaco"/>
              </a:rPr>
              <a:t>// Expected</a:t>
            </a:r>
            <a:endParaRPr lang="en-US" sz="1600" dirty="0">
              <a:solidFill>
                <a:srgbClr val="000000"/>
              </a:solidFill>
              <a:latin typeface="Monaco"/>
              <a:ea typeface="Monaco"/>
              <a:cs typeface="Monaco"/>
            </a:endParaRP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a:t>
            </a:r>
          </a:p>
          <a:p>
            <a:pPr marL="0" indent="0">
              <a:buNone/>
            </a:pPr>
            <a:endParaRPr lang="en-US" sz="1600" dirty="0">
              <a:solidFill>
                <a:srgbClr val="000000"/>
              </a:solidFill>
              <a:latin typeface="Monaco"/>
              <a:ea typeface="Monaco"/>
              <a:cs typeface="Monaco"/>
            </a:endParaRPr>
          </a:p>
          <a:p>
            <a:pPr marL="0" indent="0">
              <a:buNone/>
            </a:pP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assertTrue</a:t>
            </a:r>
            <a:r>
              <a:rPr lang="en-US" sz="1600" dirty="0">
                <a:solidFill>
                  <a:srgbClr val="000000"/>
                </a:solidFill>
                <a:latin typeface="Monaco"/>
                <a:ea typeface="Monaco"/>
                <a:cs typeface="Monaco"/>
              </a:rPr>
              <a:t>(</a:t>
            </a:r>
            <a:r>
              <a:rPr lang="en-US" sz="1600" dirty="0">
                <a:solidFill>
                  <a:srgbClr val="3933FF"/>
                </a:solidFill>
                <a:latin typeface="Monaco"/>
                <a:ea typeface="Monaco"/>
                <a:cs typeface="Monaco"/>
              </a:rPr>
              <a:t>"Invariant violated"</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unitUnderTest.isValid</a:t>
            </a:r>
            <a:r>
              <a:rPr lang="en-US" sz="1600" dirty="0">
                <a:solidFill>
                  <a:srgbClr val="000000"/>
                </a:solidFill>
                <a:latin typeface="Monaco"/>
                <a:ea typeface="Monaco"/>
                <a:cs typeface="Monaco"/>
              </a:rPr>
              <a:t>());</a:t>
            </a:r>
            <a:endParaRPr lang="en-GB" sz="1600" b="1" dirty="0">
              <a:latin typeface="Courier New" charset="0"/>
            </a:endParaRPr>
          </a:p>
        </p:txBody>
      </p:sp>
    </p:spTree>
    <p:extLst>
      <p:ext uri="{BB962C8B-B14F-4D97-AF65-F5344CB8AC3E}">
        <p14:creationId xmlns:p14="http://schemas.microsoft.com/office/powerpoint/2010/main" val="1839725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ctrTitle"/>
          </p:nvPr>
        </p:nvSpPr>
        <p:spPr/>
        <p:txBody>
          <a:bodyPr>
            <a:normAutofit fontScale="90000"/>
          </a:bodyPr>
          <a:lstStyle/>
          <a:p>
            <a:pPr>
              <a:lnSpc>
                <a:spcPct val="140000"/>
              </a:lnSpc>
            </a:pPr>
            <a:r>
              <a:rPr lang="en-GB" dirty="0" smtClean="0"/>
              <a:t>In Groovy, we can do better:</a:t>
            </a:r>
            <a:endParaRPr lang="en-GB" dirty="0"/>
          </a:p>
        </p:txBody>
      </p:sp>
      <p:sp>
        <p:nvSpPr>
          <p:cNvPr id="602115" name="Rectangle 3"/>
          <p:cNvSpPr>
            <a:spLocks noGrp="1" noChangeArrowheads="1"/>
          </p:cNvSpPr>
          <p:nvPr>
            <p:ph type="body" sz="quarter" idx="13"/>
          </p:nvPr>
        </p:nvSpPr>
        <p:spPr/>
        <p:txBody>
          <a:bodyPr/>
          <a:lstStyle/>
          <a:p>
            <a:pPr marL="0" indent="0">
              <a:buNone/>
            </a:pPr>
            <a:r>
              <a:rPr lang="en-US" sz="1800" dirty="0" err="1">
                <a:solidFill>
                  <a:srgbClr val="000000"/>
                </a:solidFill>
                <a:latin typeface="Monaco"/>
                <a:ea typeface="Monaco"/>
                <a:cs typeface="Monaco"/>
              </a:rPr>
              <a:t>SomeUnit</a:t>
            </a:r>
            <a:r>
              <a:rPr lang="en-US" sz="1800" dirty="0">
                <a:solidFill>
                  <a:srgbClr val="000000"/>
                </a:solidFill>
                <a:latin typeface="Monaco"/>
                <a:ea typeface="Monaco"/>
                <a:cs typeface="Monaco"/>
              </a:rPr>
              <a:t> </a:t>
            </a:r>
            <a:r>
              <a:rPr lang="en-US" sz="1800" dirty="0" err="1" smtClean="0">
                <a:solidFill>
                  <a:srgbClr val="000000"/>
                </a:solidFill>
                <a:latin typeface="Monaco"/>
                <a:ea typeface="Monaco"/>
                <a:cs typeface="Monaco"/>
              </a:rPr>
              <a:t>unitUnderTest</a:t>
            </a:r>
            <a:r>
              <a:rPr lang="en-US" sz="1800" dirty="0" smtClean="0">
                <a:solidFill>
                  <a:srgbClr val="000000"/>
                </a:solidFill>
                <a:latin typeface="Monaco"/>
                <a:ea typeface="Monaco"/>
                <a:cs typeface="Monaco"/>
              </a:rPr>
              <a:t> = </a:t>
            </a:r>
            <a:r>
              <a:rPr lang="en-US" sz="1800" dirty="0">
                <a:solidFill>
                  <a:srgbClr val="A9438B"/>
                </a:solidFill>
                <a:latin typeface="Monaco"/>
                <a:ea typeface="Monaco"/>
                <a:cs typeface="Monaco"/>
              </a:rPr>
              <a:t>new</a:t>
            </a:r>
            <a:r>
              <a:rPr lang="en-US" sz="1800" dirty="0">
                <a:solidFill>
                  <a:srgbClr val="000000"/>
                </a:solidFill>
                <a:latin typeface="Monaco"/>
                <a:ea typeface="Monaco"/>
                <a:cs typeface="Monaco"/>
              </a:rPr>
              <a:t> </a:t>
            </a:r>
            <a:r>
              <a:rPr lang="en-US" sz="1800" dirty="0" err="1">
                <a:solidFill>
                  <a:srgbClr val="000000"/>
                </a:solidFill>
                <a:latin typeface="Monaco"/>
                <a:ea typeface="Monaco"/>
                <a:cs typeface="Monaco"/>
              </a:rPr>
              <a:t>SomeUnit</a:t>
            </a:r>
            <a:r>
              <a:rPr lang="en-US" sz="1800" dirty="0">
                <a:solidFill>
                  <a:srgbClr val="000000"/>
                </a:solidFill>
                <a:latin typeface="Monaco"/>
                <a:ea typeface="Monaco"/>
                <a:cs typeface="Monaco"/>
              </a:rPr>
              <a:t>()</a:t>
            </a:r>
          </a:p>
          <a:p>
            <a:pPr marL="0" indent="0">
              <a:buNone/>
            </a:pPr>
            <a:endParaRPr lang="en-US" sz="1800" dirty="0" smtClean="0">
              <a:solidFill>
                <a:srgbClr val="000000"/>
              </a:solidFill>
              <a:latin typeface="Monaco"/>
              <a:ea typeface="Monaco"/>
              <a:cs typeface="Monaco"/>
            </a:endParaRPr>
          </a:p>
          <a:p>
            <a:pPr marL="0" indent="0">
              <a:buNone/>
            </a:pPr>
            <a:r>
              <a:rPr lang="en-US" sz="1800" dirty="0" err="1" smtClean="0">
                <a:solidFill>
                  <a:srgbClr val="000000"/>
                </a:solidFill>
                <a:latin typeface="Monaco"/>
                <a:ea typeface="Monaco"/>
                <a:cs typeface="Monaco"/>
              </a:rPr>
              <a:t>shouldFail</a:t>
            </a:r>
            <a:r>
              <a:rPr lang="en-US" sz="1800" dirty="0">
                <a:solidFill>
                  <a:srgbClr val="000000"/>
                </a:solidFill>
                <a:latin typeface="Monaco"/>
                <a:ea typeface="Monaco"/>
                <a:cs typeface="Monaco"/>
              </a:rPr>
              <a:t>(</a:t>
            </a:r>
            <a:r>
              <a:rPr lang="en-US" sz="1800" dirty="0" err="1">
                <a:solidFill>
                  <a:srgbClr val="000000"/>
                </a:solidFill>
                <a:latin typeface="Monaco"/>
                <a:ea typeface="Monaco"/>
                <a:cs typeface="Monaco"/>
              </a:rPr>
              <a:t>NastyException</a:t>
            </a:r>
            <a:r>
              <a:rPr lang="en-US" sz="1800" dirty="0">
                <a:solidFill>
                  <a:srgbClr val="000000"/>
                </a:solidFill>
                <a:latin typeface="Monaco"/>
                <a:ea typeface="Monaco"/>
                <a:cs typeface="Monaco"/>
              </a:rPr>
              <a:t>) {</a:t>
            </a:r>
          </a:p>
          <a:p>
            <a:pPr marL="0" indent="0">
              <a:buNone/>
            </a:pPr>
            <a:r>
              <a:rPr lang="en-US" sz="1800" dirty="0">
                <a:solidFill>
                  <a:srgbClr val="000000"/>
                </a:solidFill>
                <a:latin typeface="Monaco"/>
                <a:ea typeface="Monaco"/>
                <a:cs typeface="Monaco"/>
              </a:rPr>
              <a:t>	</a:t>
            </a:r>
            <a:r>
              <a:rPr lang="en-US" sz="1800" dirty="0" err="1">
                <a:solidFill>
                  <a:srgbClr val="000000"/>
                </a:solidFill>
                <a:latin typeface="Monaco"/>
                <a:ea typeface="Monaco"/>
                <a:cs typeface="Monaco"/>
              </a:rPr>
              <a:t>unitUnderTest.doSomethingNasty</a:t>
            </a:r>
            <a:r>
              <a:rPr lang="en-US" sz="1800" dirty="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a:t>
            </a:r>
          </a:p>
          <a:p>
            <a:pPr marL="0" indent="0">
              <a:buNone/>
            </a:pPr>
            <a:endParaRPr lang="en-US" sz="1800" dirty="0" smtClean="0">
              <a:solidFill>
                <a:srgbClr val="A9438B"/>
              </a:solidFill>
              <a:latin typeface="Monaco"/>
              <a:ea typeface="Monaco"/>
              <a:cs typeface="Monaco"/>
            </a:endParaRPr>
          </a:p>
          <a:p>
            <a:pPr marL="0" indent="0">
              <a:buNone/>
            </a:pPr>
            <a:r>
              <a:rPr lang="en-US" sz="1800" dirty="0" smtClean="0">
                <a:solidFill>
                  <a:srgbClr val="A9438B"/>
                </a:solidFill>
                <a:latin typeface="Monaco"/>
                <a:ea typeface="Monaco"/>
                <a:cs typeface="Monaco"/>
              </a:rPr>
              <a:t>assert</a:t>
            </a:r>
            <a:r>
              <a:rPr lang="en-US" sz="1800" dirty="0" smtClean="0">
                <a:solidFill>
                  <a:srgbClr val="000000"/>
                </a:solidFill>
                <a:latin typeface="Monaco"/>
                <a:ea typeface="Monaco"/>
                <a:cs typeface="Monaco"/>
              </a:rPr>
              <a:t> </a:t>
            </a:r>
            <a:r>
              <a:rPr lang="en-US" sz="1800" dirty="0" err="1">
                <a:solidFill>
                  <a:srgbClr val="000000"/>
                </a:solidFill>
                <a:latin typeface="Monaco"/>
                <a:ea typeface="Monaco"/>
                <a:cs typeface="Monaco"/>
              </a:rPr>
              <a:t>unitUnderTest.</a:t>
            </a:r>
            <a:r>
              <a:rPr lang="en-US" sz="1800" dirty="0" err="1">
                <a:solidFill>
                  <a:srgbClr val="0226CC"/>
                </a:solidFill>
                <a:latin typeface="Monaco"/>
                <a:ea typeface="Monaco"/>
                <a:cs typeface="Monaco"/>
              </a:rPr>
              <a:t>valid</a:t>
            </a:r>
            <a:r>
              <a:rPr lang="en-US" sz="1800" dirty="0">
                <a:solidFill>
                  <a:srgbClr val="000000"/>
                </a:solidFill>
                <a:latin typeface="Monaco"/>
                <a:ea typeface="Monaco"/>
                <a:cs typeface="Monaco"/>
              </a:rPr>
              <a:t>, </a:t>
            </a:r>
            <a:r>
              <a:rPr lang="en-US" sz="1800" dirty="0">
                <a:solidFill>
                  <a:srgbClr val="FF39D6"/>
                </a:solidFill>
                <a:latin typeface="Monaco"/>
                <a:ea typeface="Monaco"/>
                <a:cs typeface="Monaco"/>
              </a:rPr>
              <a:t>"Invariant violated"</a:t>
            </a:r>
            <a:endParaRPr lang="en-GB" sz="1800" b="1" dirty="0">
              <a:latin typeface="Courier New" charset="0"/>
            </a:endParaRPr>
          </a:p>
        </p:txBody>
      </p:sp>
    </p:spTree>
    <p:extLst>
      <p:ext uri="{BB962C8B-B14F-4D97-AF65-F5344CB8AC3E}">
        <p14:creationId xmlns:p14="http://schemas.microsoft.com/office/powerpoint/2010/main" val="2129769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ln/>
        </p:spPr>
        <p:txBody>
          <a:bodyPr rIns="116994"/>
          <a:lstStyle/>
          <a:p>
            <a:pPr marL="40182"/>
            <a:r>
              <a:rPr lang="en-US" dirty="0" smtClean="0"/>
              <a:t>Simulating exceptional situations</a:t>
            </a:r>
            <a:endParaRPr lang="en-US" i="1" dirty="0"/>
          </a:p>
        </p:txBody>
      </p:sp>
      <p:sp>
        <p:nvSpPr>
          <p:cNvPr id="17412" name="Rectangle 4"/>
          <p:cNvSpPr>
            <a:spLocks noGrp="1" noChangeArrowheads="1"/>
          </p:cNvSpPr>
          <p:nvPr>
            <p:ph type="body" sz="quarter" idx="13"/>
          </p:nvPr>
        </p:nvSpPr>
        <p:spPr>
          <a:xfrm>
            <a:off x="685800" y="1556792"/>
            <a:ext cx="8350696" cy="4680520"/>
          </a:xfrm>
          <a:ln/>
        </p:spPr>
        <p:txBody>
          <a:bodyPr rIns="116994"/>
          <a:lstStyle/>
          <a:p>
            <a:pPr marL="0" indent="0">
              <a:buNone/>
            </a:pPr>
            <a:r>
              <a:rPr lang="en-US" sz="1200" dirty="0" smtClean="0">
                <a:solidFill>
                  <a:srgbClr val="931968"/>
                </a:solidFill>
                <a:latin typeface="Monaco"/>
                <a:ea typeface="Monaco"/>
                <a:cs typeface="Monaco"/>
              </a:rPr>
              <a:t>public</a:t>
            </a:r>
            <a:r>
              <a:rPr lang="en-US" sz="1200" dirty="0" smtClean="0">
                <a:solidFill>
                  <a:srgbClr val="000000"/>
                </a:solidFill>
                <a:latin typeface="Monaco"/>
                <a:ea typeface="Monaco"/>
                <a:cs typeface="Monaco"/>
              </a:rPr>
              <a:t> </a:t>
            </a:r>
            <a:r>
              <a:rPr lang="en-US" sz="1200" dirty="0">
                <a:solidFill>
                  <a:srgbClr val="931968"/>
                </a:solidFill>
                <a:latin typeface="Monaco"/>
                <a:ea typeface="Monaco"/>
                <a:cs typeface="Monaco"/>
              </a:rPr>
              <a:t>void</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saveVisit</a:t>
            </a:r>
            <a:r>
              <a:rPr lang="en-US" sz="1200" dirty="0">
                <a:solidFill>
                  <a:srgbClr val="000000"/>
                </a:solidFill>
                <a:latin typeface="Monaco"/>
                <a:ea typeface="Monaco"/>
                <a:cs typeface="Monaco"/>
              </a:rPr>
              <a:t>(Visit visit) </a:t>
            </a:r>
            <a:r>
              <a:rPr lang="en-US" sz="1200" dirty="0">
                <a:solidFill>
                  <a:srgbClr val="931968"/>
                </a:solidFill>
                <a:latin typeface="Monaco"/>
                <a:ea typeface="Monaco"/>
                <a:cs typeface="Monaco"/>
              </a:rPr>
              <a:t>throws</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DataAccessException</a:t>
            </a:r>
            <a:r>
              <a:rPr lang="en-US" sz="1200" dirty="0">
                <a:solidFill>
                  <a:srgbClr val="000000"/>
                </a:solidFill>
                <a:latin typeface="Monaco"/>
                <a:ea typeface="Monaco"/>
                <a:cs typeface="Monaco"/>
              </a:rPr>
              <a:t> {</a:t>
            </a:r>
          </a:p>
          <a:p>
            <a:pPr marL="0" indent="0">
              <a:buNone/>
            </a:pP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a:t>
            </a:r>
            <a:endParaRPr lang="en-US" sz="1200" dirty="0">
              <a:solidFill>
                <a:srgbClr val="000000"/>
              </a:solidFill>
              <a:latin typeface="Monaco"/>
              <a:ea typeface="Monaco"/>
              <a:cs typeface="Monaco"/>
            </a:endParaRPr>
          </a:p>
          <a:p>
            <a:pPr marL="0" indent="0">
              <a:buNone/>
            </a:pPr>
            <a:r>
              <a:rPr lang="en-US" sz="1200" dirty="0">
                <a:solidFill>
                  <a:srgbClr val="000000"/>
                </a:solidFill>
                <a:latin typeface="Monaco"/>
                <a:ea typeface="Monaco"/>
                <a:cs typeface="Monaco"/>
              </a:rPr>
              <a:t>    </a:t>
            </a:r>
            <a:r>
              <a:rPr lang="en-US" sz="1200" dirty="0" err="1" smtClean="0">
                <a:solidFill>
                  <a:srgbClr val="0226CC"/>
                </a:solidFill>
                <a:latin typeface="Monaco"/>
                <a:ea typeface="Monaco"/>
                <a:cs typeface="Monaco"/>
              </a:rPr>
              <a:t>visitRepository</a:t>
            </a:r>
            <a:r>
              <a:rPr lang="en-US" sz="1200" dirty="0" err="1" smtClean="0">
                <a:solidFill>
                  <a:srgbClr val="000000"/>
                </a:solidFill>
                <a:latin typeface="Monaco"/>
                <a:ea typeface="Monaco"/>
                <a:cs typeface="Monaco"/>
              </a:rPr>
              <a:t>.save</a:t>
            </a:r>
            <a:r>
              <a:rPr lang="en-US" sz="1200" dirty="0">
                <a:solidFill>
                  <a:srgbClr val="000000"/>
                </a:solidFill>
                <a:latin typeface="Monaco"/>
                <a:ea typeface="Monaco"/>
                <a:cs typeface="Monaco"/>
              </a:rPr>
              <a:t>(visit)</a:t>
            </a:r>
            <a:r>
              <a:rPr lang="en-US" sz="1200" dirty="0" smtClean="0">
                <a:solidFill>
                  <a:srgbClr val="000000"/>
                </a:solidFill>
                <a:latin typeface="Monaco"/>
                <a:ea typeface="Monaco"/>
                <a:cs typeface="Monaco"/>
              </a:rPr>
              <a:t>;</a:t>
            </a:r>
          </a:p>
          <a:p>
            <a:pPr marL="0" indent="0">
              <a:buNone/>
            </a:pPr>
            <a:r>
              <a:rPr lang="en-US" sz="1200" dirty="0" smtClean="0">
                <a:solidFill>
                  <a:srgbClr val="000000"/>
                </a:solidFill>
                <a:latin typeface="Monaco"/>
                <a:ea typeface="Monaco"/>
                <a:cs typeface="Monaco"/>
              </a:rPr>
              <a:t>    ...</a:t>
            </a:r>
            <a:endParaRPr lang="en-US" sz="1200" dirty="0">
              <a:solidFill>
                <a:srgbClr val="000000"/>
              </a:solidFill>
              <a:latin typeface="Monaco"/>
              <a:ea typeface="Monaco"/>
              <a:cs typeface="Monaco"/>
            </a:endParaRPr>
          </a:p>
          <a:p>
            <a:pPr marL="0" indent="0">
              <a:buNone/>
            </a:pPr>
            <a:r>
              <a:rPr lang="en-US" sz="1200" dirty="0" smtClean="0">
                <a:solidFill>
                  <a:srgbClr val="000000"/>
                </a:solidFill>
                <a:latin typeface="Monaco"/>
                <a:ea typeface="Monaco"/>
                <a:cs typeface="Monaco"/>
              </a:rPr>
              <a:t>}</a:t>
            </a:r>
            <a:endParaRPr lang="en-US" sz="1200" dirty="0" smtClean="0">
              <a:latin typeface="Monaco" charset="0"/>
              <a:sym typeface="Monaco" charset="0"/>
            </a:endParaRPr>
          </a:p>
          <a:p>
            <a:pPr marL="0" indent="0">
              <a:buNone/>
            </a:pPr>
            <a:endParaRPr lang="en-US" sz="1200" dirty="0" smtClean="0">
              <a:latin typeface="Monaco" charset="0"/>
              <a:sym typeface="Monaco" charset="0"/>
            </a:endParaRPr>
          </a:p>
          <a:p>
            <a:pPr marL="0" indent="0">
              <a:buNone/>
            </a:pPr>
            <a:endParaRPr lang="en-US" sz="1200" dirty="0" smtClean="0">
              <a:latin typeface="Monaco" charset="0"/>
              <a:sym typeface="Monaco" charset="0"/>
            </a:endParaRPr>
          </a:p>
          <a:p>
            <a:pPr marL="0" indent="0">
              <a:buNone/>
            </a:pPr>
            <a:r>
              <a:rPr lang="en-US" sz="1200" dirty="0" smtClean="0">
                <a:solidFill>
                  <a:srgbClr val="585858"/>
                </a:solidFill>
                <a:latin typeface="Monaco"/>
                <a:ea typeface="Monaco"/>
                <a:cs typeface="Monaco"/>
              </a:rPr>
              <a:t>@</a:t>
            </a:r>
            <a:r>
              <a:rPr lang="en-US" sz="1200" dirty="0">
                <a:solidFill>
                  <a:srgbClr val="585858"/>
                </a:solidFill>
                <a:latin typeface="Monaco"/>
                <a:ea typeface="Monaco"/>
                <a:cs typeface="Monaco"/>
              </a:rPr>
              <a:t>Test</a:t>
            </a:r>
            <a:endParaRPr lang="en-US" sz="1200" dirty="0">
              <a:solidFill>
                <a:srgbClr val="000000"/>
              </a:solidFill>
              <a:latin typeface="Monaco"/>
              <a:ea typeface="Monaco"/>
              <a:cs typeface="Monaco"/>
            </a:endParaRPr>
          </a:p>
          <a:p>
            <a:pPr marL="0" indent="0">
              <a:buNone/>
            </a:pPr>
            <a:r>
              <a:rPr lang="en-US" sz="1200" dirty="0" smtClean="0">
                <a:solidFill>
                  <a:srgbClr val="A9438B"/>
                </a:solidFill>
                <a:latin typeface="Monaco"/>
                <a:ea typeface="Monaco"/>
                <a:cs typeface="Monaco"/>
              </a:rPr>
              <a:t>public</a:t>
            </a:r>
            <a:r>
              <a:rPr lang="en-US" sz="1200" dirty="0" smtClean="0">
                <a:solidFill>
                  <a:srgbClr val="000000"/>
                </a:solidFill>
                <a:latin typeface="Monaco"/>
                <a:ea typeface="Monaco"/>
                <a:cs typeface="Monaco"/>
              </a:rPr>
              <a:t> </a:t>
            </a:r>
            <a:r>
              <a:rPr lang="en-US" sz="1200" dirty="0">
                <a:solidFill>
                  <a:srgbClr val="A9438B"/>
                </a:solidFill>
                <a:latin typeface="Monaco"/>
                <a:ea typeface="Monaco"/>
                <a:cs typeface="Monaco"/>
              </a:rPr>
              <a:t>void</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testSaveVisitThrowsDataAccessException</a:t>
            </a:r>
            <a:r>
              <a:rPr lang="en-US" sz="1200" dirty="0">
                <a:solidFill>
                  <a:srgbClr val="000000"/>
                </a:solidFill>
                <a:latin typeface="Monaco"/>
                <a:ea typeface="Monaco"/>
                <a:cs typeface="Monaco"/>
              </a:rPr>
              <a:t>() {</a:t>
            </a:r>
            <a:endParaRPr lang="en-US" sz="1200" dirty="0">
              <a:latin typeface="Monaco" charset="0"/>
              <a:sym typeface="Monaco" charset="0"/>
            </a:endParaRPr>
          </a:p>
          <a:p>
            <a:pPr marL="0" indent="0">
              <a:buNone/>
            </a:pPr>
            <a:r>
              <a:rPr lang="en-US" sz="1200" dirty="0" smtClean="0">
                <a:solidFill>
                  <a:srgbClr val="A9438B"/>
                </a:solidFill>
                <a:latin typeface="Monaco"/>
                <a:ea typeface="Monaco"/>
                <a:cs typeface="Monaco"/>
              </a:rPr>
              <a:t>    </a:t>
            </a:r>
            <a:r>
              <a:rPr lang="en-US" sz="1200" dirty="0" err="1" smtClean="0">
                <a:solidFill>
                  <a:srgbClr val="A9438B"/>
                </a:solidFill>
                <a:latin typeface="Monaco"/>
                <a:ea typeface="Monaco"/>
                <a:cs typeface="Monaco"/>
              </a:rPr>
              <a:t>def</a:t>
            </a:r>
            <a:r>
              <a:rPr lang="en-US" sz="1200" dirty="0" smtClean="0">
                <a:solidFill>
                  <a:srgbClr val="000000"/>
                </a:solidFill>
                <a:latin typeface="Monaco"/>
                <a:ea typeface="Monaco"/>
                <a:cs typeface="Monaco"/>
              </a:rPr>
              <a:t> </a:t>
            </a:r>
            <a:r>
              <a:rPr lang="en-US" sz="1200" dirty="0" err="1">
                <a:solidFill>
                  <a:srgbClr val="000000"/>
                </a:solidFill>
                <a:latin typeface="Monaco"/>
                <a:ea typeface="Monaco"/>
                <a:cs typeface="Monaco"/>
              </a:rPr>
              <a:t>visitStub</a:t>
            </a:r>
            <a:r>
              <a:rPr lang="en-US" sz="1200" dirty="0">
                <a:solidFill>
                  <a:srgbClr val="000000"/>
                </a:solidFill>
                <a:latin typeface="Monaco"/>
                <a:ea typeface="Monaco"/>
                <a:cs typeface="Monaco"/>
              </a:rPr>
              <a:t> = </a:t>
            </a:r>
            <a:r>
              <a:rPr lang="en-US" sz="1200" dirty="0" smtClean="0">
                <a:solidFill>
                  <a:srgbClr val="000000"/>
                </a:solidFill>
                <a:latin typeface="Monaco"/>
                <a:ea typeface="Monaco"/>
                <a:cs typeface="Monaco"/>
              </a:rPr>
              <a:t>{</a:t>
            </a:r>
          </a:p>
          <a:p>
            <a:pPr marL="0" indent="0">
              <a:buNone/>
            </a:pP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       </a:t>
            </a:r>
            <a:r>
              <a:rPr lang="en-US" sz="1200" dirty="0" smtClean="0">
                <a:solidFill>
                  <a:srgbClr val="A9438B"/>
                </a:solidFill>
                <a:latin typeface="Monaco"/>
                <a:ea typeface="Monaco"/>
                <a:cs typeface="Monaco"/>
              </a:rPr>
              <a:t>throw</a:t>
            </a:r>
            <a:r>
              <a:rPr lang="en-US" sz="1200" dirty="0" smtClean="0">
                <a:solidFill>
                  <a:srgbClr val="000000"/>
                </a:solidFill>
                <a:latin typeface="Monaco"/>
                <a:ea typeface="Monaco"/>
                <a:cs typeface="Monaco"/>
              </a:rPr>
              <a:t> </a:t>
            </a:r>
            <a:r>
              <a:rPr lang="en-US" sz="1200" dirty="0">
                <a:solidFill>
                  <a:srgbClr val="A9438B"/>
                </a:solidFill>
                <a:latin typeface="Monaco"/>
                <a:ea typeface="Monaco"/>
                <a:cs typeface="Monaco"/>
              </a:rPr>
              <a:t>new</a:t>
            </a:r>
            <a:r>
              <a:rPr lang="en-US" sz="1200" dirty="0">
                <a:solidFill>
                  <a:srgbClr val="000000"/>
                </a:solidFill>
                <a:latin typeface="Monaco"/>
                <a:ea typeface="Monaco"/>
                <a:cs typeface="Monaco"/>
              </a:rPr>
              <a:t> </a:t>
            </a:r>
            <a:r>
              <a:rPr lang="en-US" sz="1200" dirty="0" err="1">
                <a:solidFill>
                  <a:srgbClr val="000000"/>
                </a:solidFill>
                <a:latin typeface="Monaco"/>
                <a:ea typeface="Monaco"/>
                <a:cs typeface="Monaco"/>
              </a:rPr>
              <a:t>DataIntegrityViolationException</a:t>
            </a:r>
            <a:r>
              <a:rPr lang="en-US" sz="1200" dirty="0">
                <a:solidFill>
                  <a:srgbClr val="000000"/>
                </a:solidFill>
                <a:latin typeface="Monaco"/>
                <a:ea typeface="Monaco"/>
                <a:cs typeface="Monaco"/>
              </a:rPr>
              <a:t>(</a:t>
            </a:r>
            <a:r>
              <a:rPr lang="en-US" sz="1200" dirty="0">
                <a:solidFill>
                  <a:srgbClr val="FF39D6"/>
                </a:solidFill>
                <a:latin typeface="Monaco"/>
                <a:ea typeface="Monaco"/>
                <a:cs typeface="Monaco"/>
              </a:rPr>
              <a:t>"Oops"</a:t>
            </a:r>
            <a:r>
              <a:rPr lang="en-US" sz="1200" dirty="0" smtClean="0">
                <a:solidFill>
                  <a:srgbClr val="000000"/>
                </a:solidFill>
                <a:latin typeface="Monaco"/>
                <a:ea typeface="Monaco"/>
                <a:cs typeface="Monaco"/>
              </a:rPr>
              <a:t>)</a:t>
            </a:r>
          </a:p>
          <a:p>
            <a:pPr marL="0" indent="0">
              <a:buNone/>
            </a:pPr>
            <a:r>
              <a:rPr lang="en-US" sz="1200" dirty="0">
                <a:solidFill>
                  <a:srgbClr val="000000"/>
                </a:solidFill>
                <a:latin typeface="Monaco"/>
                <a:ea typeface="Monaco"/>
                <a:cs typeface="Monaco"/>
              </a:rPr>
              <a:t> </a:t>
            </a:r>
            <a:r>
              <a:rPr lang="en-US" sz="1200" dirty="0" smtClean="0">
                <a:solidFill>
                  <a:srgbClr val="000000"/>
                </a:solidFill>
                <a:latin typeface="Monaco"/>
                <a:ea typeface="Monaco"/>
                <a:cs typeface="Monaco"/>
              </a:rPr>
              <a:t>   } </a:t>
            </a:r>
            <a:r>
              <a:rPr lang="en-US" sz="1200" dirty="0">
                <a:solidFill>
                  <a:srgbClr val="A9438B"/>
                </a:solidFill>
                <a:latin typeface="Monaco"/>
                <a:ea typeface="Monaco"/>
                <a:cs typeface="Monaco"/>
              </a:rPr>
              <a:t>as</a:t>
            </a:r>
            <a:r>
              <a:rPr lang="en-US" sz="1200" dirty="0">
                <a:solidFill>
                  <a:srgbClr val="000000"/>
                </a:solidFill>
                <a:latin typeface="Monaco"/>
                <a:ea typeface="Monaco"/>
                <a:cs typeface="Monaco"/>
              </a:rPr>
              <a:t> </a:t>
            </a:r>
            <a:r>
              <a:rPr lang="en-US" sz="1200" dirty="0" err="1" smtClean="0">
                <a:solidFill>
                  <a:srgbClr val="000000"/>
                </a:solidFill>
                <a:latin typeface="Monaco"/>
                <a:ea typeface="Monaco"/>
                <a:cs typeface="Monaco"/>
              </a:rPr>
              <a:t>VisitRepository</a:t>
            </a:r>
            <a:endParaRPr lang="en-US" sz="1200" dirty="0" smtClean="0">
              <a:solidFill>
                <a:srgbClr val="000000"/>
              </a:solidFill>
              <a:latin typeface="Monaco"/>
              <a:ea typeface="Monaco"/>
              <a:cs typeface="Monaco"/>
            </a:endParaRPr>
          </a:p>
          <a:p>
            <a:pPr marL="0" indent="0">
              <a:buNone/>
            </a:pPr>
            <a:r>
              <a:rPr lang="en-US" sz="1200" dirty="0">
                <a:solidFill>
                  <a:srgbClr val="000000"/>
                </a:solidFill>
                <a:latin typeface="Monaco"/>
                <a:ea typeface="Monaco"/>
                <a:cs typeface="Monaco"/>
                <a:sym typeface="Monaco" charset="0"/>
              </a:rPr>
              <a:t> </a:t>
            </a:r>
            <a:r>
              <a:rPr lang="en-US" sz="1200" dirty="0" smtClean="0">
                <a:solidFill>
                  <a:srgbClr val="000000"/>
                </a:solidFill>
                <a:latin typeface="Monaco"/>
                <a:ea typeface="Monaco"/>
                <a:cs typeface="Monaco"/>
                <a:sym typeface="Monaco" charset="0"/>
              </a:rPr>
              <a:t>   ...</a:t>
            </a:r>
          </a:p>
          <a:p>
            <a:pPr marL="0" indent="0">
              <a:buNone/>
            </a:pPr>
            <a:r>
              <a:rPr lang="en-US" sz="1200" dirty="0">
                <a:solidFill>
                  <a:srgbClr val="000000"/>
                </a:solidFill>
                <a:latin typeface="Monaco"/>
                <a:ea typeface="Monaco"/>
                <a:cs typeface="Monaco"/>
                <a:sym typeface="Monaco" charset="0"/>
              </a:rPr>
              <a:t>}</a:t>
            </a:r>
            <a:endParaRPr lang="en-US" sz="1200" dirty="0" smtClean="0">
              <a:latin typeface="Monaco" charset="0"/>
              <a:sym typeface="Monaco" charset="0"/>
            </a:endParaRPr>
          </a:p>
        </p:txBody>
      </p:sp>
    </p:spTree>
    <p:extLst>
      <p:ext uri="{BB962C8B-B14F-4D97-AF65-F5344CB8AC3E}">
        <p14:creationId xmlns:p14="http://schemas.microsoft.com/office/powerpoint/2010/main" val="260598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lstStyle/>
          <a:p>
            <a:pPr marL="40182"/>
            <a:r>
              <a:rPr lang="en-US" dirty="0" smtClean="0"/>
              <a:t>Example – Simulating Exceptions</a:t>
            </a:r>
            <a:endParaRPr lang="en-US" dirty="0"/>
          </a:p>
        </p:txBody>
      </p:sp>
      <p:sp>
        <p:nvSpPr>
          <p:cNvPr id="26628" name="Rectangle 4"/>
          <p:cNvSpPr>
            <a:spLocks noGrp="1" noChangeArrowheads="1"/>
          </p:cNvSpPr>
          <p:nvPr>
            <p:ph type="body" sz="quarter" idx="13"/>
          </p:nvPr>
        </p:nvSpPr>
        <p:spPr>
          <a:ln/>
        </p:spPr>
        <p:txBody>
          <a:bodyPr rIns="116994"/>
          <a:lstStyle/>
          <a:p>
            <a:r>
              <a:rPr lang="en-US" dirty="0"/>
              <a:t>The </a:t>
            </a:r>
            <a:r>
              <a:rPr lang="en-US" sz="1400" dirty="0" err="1" smtClean="0">
                <a:latin typeface="Monaco"/>
                <a:cs typeface="Monaco"/>
              </a:rPr>
              <a:t>testSaveVisitThrowsDataAccessException</a:t>
            </a:r>
            <a:r>
              <a:rPr lang="en-US" sz="1400" dirty="0" smtClean="0">
                <a:latin typeface="Monaco"/>
                <a:cs typeface="Monaco"/>
              </a:rPr>
              <a:t>(</a:t>
            </a:r>
            <a:r>
              <a:rPr lang="en-US" sz="1400" dirty="0">
                <a:latin typeface="Monaco"/>
                <a:cs typeface="Monaco"/>
              </a:rPr>
              <a:t>)</a:t>
            </a:r>
            <a:r>
              <a:rPr lang="en-US" dirty="0"/>
              <a:t> test in </a:t>
            </a:r>
            <a:r>
              <a:rPr lang="en-US" sz="1400" dirty="0">
                <a:latin typeface="Monaco"/>
                <a:cs typeface="Monaco"/>
              </a:rPr>
              <a:t>org.springframework.samples.petclinic.service.ClinicServiceImplTest</a:t>
            </a:r>
            <a:r>
              <a:rPr lang="en-US" sz="2000" dirty="0"/>
              <a:t> </a:t>
            </a:r>
            <a:r>
              <a:rPr lang="en-US" dirty="0"/>
              <a:t>shows an example of </a:t>
            </a:r>
            <a:r>
              <a:rPr lang="en-US" dirty="0" smtClean="0"/>
              <a:t>simulating an exception from a collaborator for </a:t>
            </a:r>
            <a:r>
              <a:rPr lang="en-US" dirty="0" err="1"/>
              <a:t>ClinicServiceImpl</a:t>
            </a:r>
            <a:r>
              <a:rPr lang="en-US" dirty="0"/>
              <a:t>:</a:t>
            </a:r>
          </a:p>
          <a:p>
            <a:pPr lvl="1"/>
            <a:r>
              <a:rPr lang="en-US" dirty="0" smtClean="0"/>
              <a:t>Mock </a:t>
            </a:r>
            <a:r>
              <a:rPr lang="en-US" dirty="0"/>
              <a:t>the </a:t>
            </a:r>
            <a:r>
              <a:rPr lang="en-US" dirty="0" err="1" smtClean="0"/>
              <a:t>VisitRepository</a:t>
            </a:r>
            <a:r>
              <a:rPr lang="en-US" dirty="0" smtClean="0"/>
              <a:t> to throw an exception</a:t>
            </a:r>
            <a:endParaRPr lang="en-US" dirty="0"/>
          </a:p>
          <a:p>
            <a:pPr lvl="1"/>
            <a:r>
              <a:rPr lang="en-US" dirty="0"/>
              <a:t>V</a:t>
            </a:r>
            <a:r>
              <a:rPr lang="en-US" dirty="0" smtClean="0"/>
              <a:t>erify </a:t>
            </a:r>
            <a:r>
              <a:rPr lang="en-US" dirty="0"/>
              <a:t>that a </a:t>
            </a:r>
            <a:r>
              <a:rPr lang="en-US" dirty="0" err="1" smtClean="0"/>
              <a:t>DataAccessException</a:t>
            </a:r>
            <a:r>
              <a:rPr lang="en-US" dirty="0" smtClean="0"/>
              <a:t> is passed through from the </a:t>
            </a:r>
            <a:r>
              <a:rPr lang="en-US" dirty="0" err="1" smtClean="0"/>
              <a:t>VisitRepository</a:t>
            </a:r>
            <a:endParaRPr lang="en-US" dirty="0" smtClean="0"/>
          </a:p>
        </p:txBody>
      </p:sp>
    </p:spTree>
    <p:extLst>
      <p:ext uri="{BB962C8B-B14F-4D97-AF65-F5344CB8AC3E}">
        <p14:creationId xmlns:p14="http://schemas.microsoft.com/office/powerpoint/2010/main" val="796412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Injecting collaborators</a:t>
            </a:r>
            <a:endParaRPr lang="en-US" dirty="0"/>
          </a:p>
        </p:txBody>
      </p:sp>
      <p:sp>
        <p:nvSpPr>
          <p:cNvPr id="3" name="Text Placeholder 2"/>
          <p:cNvSpPr>
            <a:spLocks noGrp="1"/>
          </p:cNvSpPr>
          <p:nvPr>
            <p:ph type="body" sz="quarter" idx="13"/>
          </p:nvPr>
        </p:nvSpPr>
        <p:spPr/>
        <p:txBody>
          <a:bodyPr/>
          <a:lstStyle/>
          <a:p>
            <a:pPr marL="0" indent="0">
              <a:buNone/>
            </a:pPr>
            <a:r>
              <a:rPr lang="en-US" sz="1400" dirty="0" smtClean="0">
                <a:solidFill>
                  <a:srgbClr val="BFBFBF"/>
                </a:solidFill>
                <a:latin typeface="Monaco"/>
                <a:ea typeface="Monaco"/>
                <a:cs typeface="Monaco"/>
              </a:rPr>
              <a:t>public </a:t>
            </a:r>
            <a:r>
              <a:rPr lang="en-US" sz="1400" dirty="0">
                <a:solidFill>
                  <a:srgbClr val="BFBFBF"/>
                </a:solidFill>
                <a:latin typeface="Monaco"/>
                <a:ea typeface="Monaco"/>
                <a:cs typeface="Monaco"/>
              </a:rPr>
              <a:t>class </a:t>
            </a:r>
            <a:r>
              <a:rPr lang="en-US" sz="1400" dirty="0" err="1">
                <a:solidFill>
                  <a:srgbClr val="BFBFBF"/>
                </a:solidFill>
                <a:latin typeface="Monaco"/>
                <a:ea typeface="Monaco"/>
                <a:cs typeface="Monaco"/>
              </a:rPr>
              <a:t>ClinicServiceImpl</a:t>
            </a:r>
            <a:r>
              <a:rPr lang="en-US" sz="1400" dirty="0">
                <a:solidFill>
                  <a:srgbClr val="BFBFBF"/>
                </a:solidFill>
                <a:latin typeface="Monaco"/>
                <a:ea typeface="Monaco"/>
                <a:cs typeface="Monaco"/>
              </a:rPr>
              <a:t> implements </a:t>
            </a:r>
            <a:r>
              <a:rPr lang="en-US" sz="1400" dirty="0" err="1">
                <a:solidFill>
                  <a:srgbClr val="BFBFBF"/>
                </a:solidFill>
                <a:latin typeface="Monaco"/>
                <a:ea typeface="Monaco"/>
                <a:cs typeface="Monaco"/>
              </a:rPr>
              <a:t>ClinicService</a:t>
            </a:r>
            <a:r>
              <a:rPr lang="en-US" sz="1400" dirty="0">
                <a:solidFill>
                  <a:srgbClr val="BFBFBF"/>
                </a:solidFill>
                <a:latin typeface="Monaco"/>
                <a:ea typeface="Monaco"/>
                <a:cs typeface="Monaco"/>
              </a:rPr>
              <a:t> {</a:t>
            </a:r>
          </a:p>
          <a:p>
            <a:pPr marL="0" indent="0">
              <a:buNone/>
            </a:pP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private</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static</a:t>
            </a:r>
            <a:r>
              <a:rPr lang="en-US" sz="1400" dirty="0">
                <a:solidFill>
                  <a:srgbClr val="000000"/>
                </a:solidFill>
                <a:latin typeface="Monaco"/>
                <a:ea typeface="Monaco"/>
                <a:cs typeface="Monaco"/>
              </a:rPr>
              <a:t> Logger </a:t>
            </a:r>
            <a:r>
              <a:rPr lang="en-US" sz="1400" dirty="0">
                <a:solidFill>
                  <a:srgbClr val="0226CC"/>
                </a:solidFill>
                <a:latin typeface="Monaco"/>
                <a:ea typeface="Monaco"/>
                <a:cs typeface="Monaco"/>
              </a:rPr>
              <a:t>log</a:t>
            </a: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	</a:t>
            </a:r>
            <a:r>
              <a:rPr lang="en-US" sz="1400" dirty="0" err="1" smtClean="0">
                <a:solidFill>
                  <a:srgbClr val="000000"/>
                </a:solidFill>
                <a:latin typeface="Monaco"/>
                <a:ea typeface="Monaco"/>
                <a:cs typeface="Monaco"/>
              </a:rPr>
              <a:t>LoggerFactory.getLogger</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ClinicServiceImpl.</a:t>
            </a:r>
            <a:r>
              <a:rPr lang="en-US" sz="1400" dirty="0" err="1">
                <a:solidFill>
                  <a:srgbClr val="931968"/>
                </a:solidFill>
                <a:latin typeface="Monaco"/>
                <a:ea typeface="Monaco"/>
                <a:cs typeface="Monaco"/>
              </a:rPr>
              <a:t>class</a:t>
            </a:r>
            <a:r>
              <a:rPr lang="en-US" sz="1400" dirty="0" smtClean="0">
                <a:solidFill>
                  <a:srgbClr val="000000"/>
                </a:solidFill>
                <a:latin typeface="Monaco"/>
                <a:ea typeface="Monaco"/>
                <a:cs typeface="Monaco"/>
              </a:rPr>
              <a:t>);</a:t>
            </a:r>
          </a:p>
          <a:p>
            <a:pPr marL="0" indent="0">
              <a:buNone/>
            </a:pPr>
            <a:endParaRPr lang="en-US" sz="1400" dirty="0">
              <a:solidFill>
                <a:srgbClr val="000000"/>
              </a:solidFill>
              <a:latin typeface="Monaco"/>
              <a:ea typeface="Monaco"/>
              <a:cs typeface="Monaco"/>
            </a:endParaRPr>
          </a:p>
          <a:p>
            <a:pPr marL="0" indent="0">
              <a:buNone/>
            </a:pPr>
            <a:r>
              <a:rPr lang="en-US" sz="1400" dirty="0" smtClean="0">
                <a:solidFill>
                  <a:srgbClr val="BFBFBF"/>
                </a:solidFill>
                <a:latin typeface="Monaco"/>
                <a:ea typeface="Monaco"/>
                <a:cs typeface="Monaco"/>
              </a:rPr>
              <a:t>	...</a:t>
            </a:r>
          </a:p>
          <a:p>
            <a:pPr marL="0" indent="0">
              <a:buNone/>
            </a:pPr>
            <a:endParaRPr lang="en-US" sz="1400" dirty="0">
              <a:solidFill>
                <a:srgbClr val="BFBFBF"/>
              </a:solidFill>
              <a:latin typeface="Monaco"/>
              <a:ea typeface="Monaco"/>
              <a:cs typeface="Monaco"/>
            </a:endParaRPr>
          </a:p>
          <a:p>
            <a:pPr marL="0" indent="0">
              <a:buNone/>
            </a:pPr>
            <a:r>
              <a:rPr lang="en-US" sz="1400" dirty="0" smtClean="0">
                <a:solidFill>
                  <a:srgbClr val="BFBFBF"/>
                </a:solidFill>
                <a:latin typeface="Monaco"/>
                <a:ea typeface="Monaco"/>
                <a:cs typeface="Monaco"/>
              </a:rPr>
              <a:t>	public </a:t>
            </a:r>
            <a:r>
              <a:rPr lang="en-US" sz="1400" dirty="0">
                <a:solidFill>
                  <a:srgbClr val="BFBFBF"/>
                </a:solidFill>
                <a:latin typeface="Monaco"/>
                <a:ea typeface="Monaco"/>
                <a:cs typeface="Monaco"/>
              </a:rPr>
              <a:t>void </a:t>
            </a:r>
            <a:r>
              <a:rPr lang="en-US" sz="1400" dirty="0" err="1">
                <a:solidFill>
                  <a:srgbClr val="BFBFBF"/>
                </a:solidFill>
                <a:latin typeface="Monaco"/>
                <a:ea typeface="Monaco"/>
                <a:cs typeface="Monaco"/>
              </a:rPr>
              <a:t>saveVisit</a:t>
            </a:r>
            <a:r>
              <a:rPr lang="en-US" sz="1400" dirty="0">
                <a:solidFill>
                  <a:srgbClr val="BFBFBF"/>
                </a:solidFill>
                <a:latin typeface="Monaco"/>
                <a:ea typeface="Monaco"/>
                <a:cs typeface="Monaco"/>
              </a:rPr>
              <a:t>(Visit visit) throws </a:t>
            </a:r>
            <a:r>
              <a:rPr lang="en-US" sz="1400" dirty="0" err="1">
                <a:solidFill>
                  <a:srgbClr val="BFBFBF"/>
                </a:solidFill>
                <a:latin typeface="Monaco"/>
                <a:ea typeface="Monaco"/>
                <a:cs typeface="Monaco"/>
              </a:rPr>
              <a:t>DataAccessException</a:t>
            </a: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calculatePrice</a:t>
            </a:r>
            <a:r>
              <a:rPr lang="en-US" sz="1400" dirty="0">
                <a:solidFill>
                  <a:srgbClr val="BFBFBF"/>
                </a:solidFill>
                <a:latin typeface="Monaco"/>
                <a:ea typeface="Monaco"/>
                <a:cs typeface="Monaco"/>
              </a:rPr>
              <a:t>(visit);</a:t>
            </a:r>
          </a:p>
          <a:p>
            <a:pPr marL="0" indent="0">
              <a:buNone/>
            </a:pP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visitRepository.save</a:t>
            </a:r>
            <a:r>
              <a:rPr lang="en-US" sz="1400" dirty="0">
                <a:solidFill>
                  <a:srgbClr val="BFBFBF"/>
                </a:solidFill>
                <a:latin typeface="Monaco"/>
                <a:ea typeface="Monaco"/>
                <a:cs typeface="Monaco"/>
              </a:rPr>
              <a:t>(visit);</a:t>
            </a:r>
          </a:p>
          <a:p>
            <a:pPr marL="0" indent="0">
              <a:buNone/>
            </a:pPr>
            <a:r>
              <a:rPr lang="en-US" sz="1400" dirty="0">
                <a:solidFill>
                  <a:srgbClr val="BFBFBF"/>
                </a:solidFill>
                <a:latin typeface="Monaco"/>
                <a:ea typeface="Monaco"/>
                <a:cs typeface="Monaco"/>
              </a:rPr>
              <a:t>        try {</a:t>
            </a:r>
          </a:p>
          <a:p>
            <a:pPr marL="0" indent="0">
              <a:buNone/>
            </a:pPr>
            <a:r>
              <a:rPr lang="en-US" sz="1400" dirty="0">
                <a:solidFill>
                  <a:srgbClr val="BFBFBF"/>
                </a:solidFill>
                <a:latin typeface="Monaco"/>
                <a:ea typeface="Monaco"/>
                <a:cs typeface="Monaco"/>
              </a:rPr>
              <a:t>			</a:t>
            </a:r>
            <a:r>
              <a:rPr lang="en-US" sz="1400" dirty="0" err="1">
                <a:solidFill>
                  <a:srgbClr val="BFBFBF"/>
                </a:solidFill>
                <a:latin typeface="Monaco"/>
                <a:ea typeface="Monaco"/>
                <a:cs typeface="Monaco"/>
              </a:rPr>
              <a:t>confirmationService.sendConfirmationMessage</a:t>
            </a:r>
            <a:r>
              <a:rPr lang="en-US" sz="1400" dirty="0">
                <a:solidFill>
                  <a:srgbClr val="BFBFBF"/>
                </a:solidFill>
                <a:latin typeface="Monaco"/>
                <a:ea typeface="Monaco"/>
                <a:cs typeface="Monaco"/>
              </a:rPr>
              <a:t>(visit);</a:t>
            </a:r>
          </a:p>
          <a:p>
            <a:pPr marL="0" indent="0">
              <a:buNone/>
            </a:pPr>
            <a:r>
              <a:rPr lang="en-US" sz="1400" dirty="0">
                <a:solidFill>
                  <a:srgbClr val="BFBFBF"/>
                </a:solidFill>
                <a:latin typeface="Monaco"/>
                <a:ea typeface="Monaco"/>
                <a:cs typeface="Monaco"/>
              </a:rPr>
              <a:t>		} catch (</a:t>
            </a:r>
            <a:r>
              <a:rPr lang="en-US" sz="1400" dirty="0" err="1">
                <a:solidFill>
                  <a:srgbClr val="BFBFBF"/>
                </a:solidFill>
                <a:latin typeface="Monaco"/>
                <a:ea typeface="Monaco"/>
                <a:cs typeface="Monaco"/>
              </a:rPr>
              <a:t>Throwable</a:t>
            </a:r>
            <a:r>
              <a:rPr lang="en-US" sz="1400" dirty="0">
                <a:solidFill>
                  <a:srgbClr val="BFBFBF"/>
                </a:solidFill>
                <a:latin typeface="Monaco"/>
                <a:ea typeface="Monaco"/>
                <a:cs typeface="Monaco"/>
              </a:rPr>
              <a:t> t) {</a:t>
            </a:r>
          </a:p>
          <a:p>
            <a:pPr marL="0" indent="0">
              <a:buNone/>
            </a:pPr>
            <a:r>
              <a:rPr lang="en-US" sz="1400" dirty="0">
                <a:solidFill>
                  <a:srgbClr val="000000"/>
                </a:solidFill>
                <a:latin typeface="Monaco"/>
                <a:ea typeface="Monaco"/>
                <a:cs typeface="Monaco"/>
              </a:rPr>
              <a:t>			</a:t>
            </a:r>
            <a:r>
              <a:rPr lang="en-US" sz="1400" dirty="0" err="1">
                <a:solidFill>
                  <a:srgbClr val="0226CC"/>
                </a:solidFill>
                <a:latin typeface="Monaco"/>
                <a:ea typeface="Monaco"/>
                <a:cs typeface="Monaco"/>
              </a:rPr>
              <a:t>log</a:t>
            </a:r>
            <a:r>
              <a:rPr lang="en-US" sz="1400" dirty="0" err="1">
                <a:solidFill>
                  <a:srgbClr val="000000"/>
                </a:solidFill>
                <a:latin typeface="Monaco"/>
                <a:ea typeface="Monaco"/>
                <a:cs typeface="Monaco"/>
              </a:rPr>
              <a:t>.error</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"Failed to send confirmation message: "</a:t>
            </a: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a:t>
            </a:r>
          </a:p>
          <a:p>
            <a:pPr marL="0" indent="0">
              <a:buNone/>
            </a:pP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			</a:t>
            </a:r>
            <a:r>
              <a:rPr lang="en-US" sz="1400" dirty="0" err="1" smtClean="0">
                <a:solidFill>
                  <a:srgbClr val="000000"/>
                </a:solidFill>
                <a:latin typeface="Monaco"/>
                <a:ea typeface="Monaco"/>
                <a:cs typeface="Monaco"/>
              </a:rPr>
              <a:t>t.getMessage</a:t>
            </a:r>
            <a:r>
              <a:rPr lang="en-US" sz="1400" dirty="0">
                <a:solidFill>
                  <a:srgbClr val="000000"/>
                </a:solidFill>
                <a:latin typeface="Monaco"/>
                <a:ea typeface="Monaco"/>
                <a:cs typeface="Monaco"/>
              </a:rPr>
              <a:t>());</a:t>
            </a:r>
          </a:p>
          <a:p>
            <a:pPr marL="0" indent="0">
              <a:buNone/>
            </a:pPr>
            <a:r>
              <a:rPr lang="en-US" sz="1400" dirty="0">
                <a:solidFill>
                  <a:srgbClr val="BFBFBF"/>
                </a:solidFill>
                <a:latin typeface="Monaco"/>
                <a:ea typeface="Monaco"/>
                <a:cs typeface="Monaco"/>
              </a:rPr>
              <a:t>		}</a:t>
            </a:r>
          </a:p>
          <a:p>
            <a:pPr marL="0" indent="0">
              <a:buNone/>
            </a:pPr>
            <a:r>
              <a:rPr lang="en-US" sz="1400" dirty="0">
                <a:solidFill>
                  <a:srgbClr val="BFBFBF"/>
                </a:solidFill>
                <a:latin typeface="Monaco"/>
                <a:ea typeface="Monaco"/>
                <a:cs typeface="Monaco"/>
              </a:rPr>
              <a:t>    </a:t>
            </a:r>
            <a:r>
              <a:rPr lang="en-US" sz="1400" dirty="0" smtClean="0">
                <a:solidFill>
                  <a:srgbClr val="BFBFBF"/>
                </a:solidFill>
                <a:latin typeface="Monaco"/>
                <a:ea typeface="Monaco"/>
                <a:cs typeface="Monaco"/>
              </a:rPr>
              <a:t>}</a:t>
            </a:r>
          </a:p>
          <a:p>
            <a:pPr marL="0" indent="0">
              <a:buNone/>
            </a:pPr>
            <a:r>
              <a:rPr lang="en-US" sz="1400" dirty="0">
                <a:solidFill>
                  <a:srgbClr val="BFBFBF"/>
                </a:solidFill>
                <a:latin typeface="Monaco"/>
                <a:ea typeface="Monaco"/>
                <a:cs typeface="Monaco"/>
              </a:rPr>
              <a:t>}</a:t>
            </a:r>
          </a:p>
        </p:txBody>
      </p:sp>
    </p:spTree>
    <p:extLst>
      <p:ext uri="{BB962C8B-B14F-4D97-AF65-F5344CB8AC3E}">
        <p14:creationId xmlns:p14="http://schemas.microsoft.com/office/powerpoint/2010/main" val="306517400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Injecting collaborators: Java</a:t>
            </a:r>
            <a:endParaRPr lang="en-US" dirty="0"/>
          </a:p>
        </p:txBody>
      </p:sp>
      <p:sp>
        <p:nvSpPr>
          <p:cNvPr id="3" name="Text Placeholder 2"/>
          <p:cNvSpPr>
            <a:spLocks noGrp="1"/>
          </p:cNvSpPr>
          <p:nvPr>
            <p:ph type="body" sz="quarter" idx="13"/>
          </p:nvPr>
        </p:nvSpPr>
        <p:spPr/>
        <p:txBody>
          <a:bodyPr/>
          <a:lstStyle/>
          <a:p>
            <a:pPr marL="0" indent="0">
              <a:buNone/>
            </a:pPr>
            <a:r>
              <a:rPr lang="en-US" sz="1600" dirty="0" smtClean="0">
                <a:solidFill>
                  <a:srgbClr val="BFBFBF"/>
                </a:solidFill>
                <a:latin typeface="Monaco"/>
                <a:ea typeface="Monaco"/>
                <a:cs typeface="Monaco"/>
              </a:rPr>
              <a:t>Logger </a:t>
            </a:r>
            <a:r>
              <a:rPr lang="en-US" sz="1600" dirty="0" err="1">
                <a:solidFill>
                  <a:srgbClr val="BFBFBF"/>
                </a:solidFill>
                <a:latin typeface="Monaco"/>
                <a:ea typeface="Monaco"/>
                <a:cs typeface="Monaco"/>
              </a:rPr>
              <a:t>loggerMock</a:t>
            </a:r>
            <a:r>
              <a:rPr lang="en-US" sz="1600" dirty="0">
                <a:solidFill>
                  <a:srgbClr val="BFBFBF"/>
                </a:solidFill>
                <a:latin typeface="Monaco"/>
                <a:ea typeface="Monaco"/>
                <a:cs typeface="Monaco"/>
              </a:rPr>
              <a:t> = </a:t>
            </a:r>
            <a:r>
              <a:rPr lang="en-US" sz="1600" i="1" dirty="0" smtClean="0">
                <a:solidFill>
                  <a:srgbClr val="BFBFBF"/>
                </a:solidFill>
                <a:latin typeface="Monaco"/>
                <a:ea typeface="Monaco"/>
                <a:cs typeface="Monaco"/>
              </a:rPr>
              <a:t>mock</a:t>
            </a:r>
            <a:r>
              <a:rPr lang="en-US" sz="1600" dirty="0">
                <a:solidFill>
                  <a:srgbClr val="BFBFBF"/>
                </a:solidFill>
                <a:latin typeface="Monaco"/>
                <a:ea typeface="Monaco"/>
                <a:cs typeface="Monaco"/>
              </a:rPr>
              <a:t>(</a:t>
            </a:r>
            <a:r>
              <a:rPr lang="en-US" sz="1600" dirty="0" err="1">
                <a:solidFill>
                  <a:srgbClr val="BFBFBF"/>
                </a:solidFill>
                <a:latin typeface="Monaco"/>
                <a:ea typeface="Monaco"/>
                <a:cs typeface="Monaco"/>
              </a:rPr>
              <a:t>Logger.class</a:t>
            </a:r>
            <a:r>
              <a:rPr lang="en-US" sz="1600" dirty="0">
                <a:solidFill>
                  <a:srgbClr val="BFBFBF"/>
                </a:solidFill>
                <a:latin typeface="Monaco"/>
                <a:ea typeface="Monaco"/>
                <a:cs typeface="Monaco"/>
              </a:rPr>
              <a:t>);</a:t>
            </a:r>
          </a:p>
          <a:p>
            <a:pPr marL="0" indent="0">
              <a:buNone/>
            </a:pPr>
            <a:r>
              <a:rPr lang="en-US" sz="1600" dirty="0" err="1" smtClean="0">
                <a:solidFill>
                  <a:srgbClr val="BFBFBF"/>
                </a:solidFill>
                <a:latin typeface="Monaco"/>
                <a:ea typeface="Monaco"/>
                <a:cs typeface="Monaco"/>
              </a:rPr>
              <a:t>ClinicServiceImpl</a:t>
            </a:r>
            <a:r>
              <a:rPr lang="en-US" sz="1600" dirty="0" smtClean="0">
                <a:solidFill>
                  <a:srgbClr val="BFBFBF"/>
                </a:solidFill>
                <a:latin typeface="Monaco"/>
                <a:ea typeface="Monaco"/>
                <a:cs typeface="Monaco"/>
              </a:rPr>
              <a:t> </a:t>
            </a:r>
            <a:r>
              <a:rPr lang="en-US" sz="1600" dirty="0">
                <a:solidFill>
                  <a:srgbClr val="BFBFBF"/>
                </a:solidFill>
                <a:latin typeface="Monaco"/>
                <a:ea typeface="Monaco"/>
                <a:cs typeface="Monaco"/>
              </a:rPr>
              <a:t>service </a:t>
            </a:r>
            <a:r>
              <a:rPr lang="en-US" sz="1600" dirty="0" smtClean="0">
                <a:solidFill>
                  <a:srgbClr val="BFBFBF"/>
                </a:solidFill>
                <a:latin typeface="Monaco"/>
                <a:ea typeface="Monaco"/>
                <a:cs typeface="Monaco"/>
              </a:rPr>
              <a:t>= new </a:t>
            </a:r>
            <a:r>
              <a:rPr lang="en-US" sz="1600" dirty="0" err="1">
                <a:solidFill>
                  <a:srgbClr val="BFBFBF"/>
                </a:solidFill>
                <a:latin typeface="Monaco"/>
                <a:ea typeface="Monaco"/>
                <a:cs typeface="Monaco"/>
              </a:rPr>
              <a:t>ClinicServiceImpl</a:t>
            </a:r>
            <a:r>
              <a:rPr lang="en-US" sz="1600" dirty="0" smtClean="0">
                <a:solidFill>
                  <a:srgbClr val="BFBFBF"/>
                </a:solidFill>
                <a:latin typeface="Monaco"/>
                <a:ea typeface="Monaco"/>
                <a:cs typeface="Monaco"/>
              </a:rPr>
              <a:t>(...)</a:t>
            </a:r>
            <a:r>
              <a:rPr lang="en-US" sz="1600" dirty="0">
                <a:solidFill>
                  <a:srgbClr val="BFBFBF"/>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ReflectionUtils.setStaticAttribute</a:t>
            </a:r>
            <a:r>
              <a:rPr lang="en-US" sz="1600" dirty="0">
                <a:solidFill>
                  <a:srgbClr val="000000"/>
                </a:solidFill>
                <a:latin typeface="Monaco"/>
                <a:ea typeface="Monaco"/>
                <a:cs typeface="Monaco"/>
              </a:rPr>
              <a:t>(</a:t>
            </a:r>
            <a:r>
              <a:rPr lang="en-US" sz="1600" dirty="0" err="1">
                <a:solidFill>
                  <a:srgbClr val="000000"/>
                </a:solidFill>
                <a:latin typeface="Monaco"/>
                <a:ea typeface="Monaco"/>
                <a:cs typeface="Monaco"/>
              </a:rPr>
              <a:t>ClinicServiceImpl.</a:t>
            </a:r>
            <a:r>
              <a:rPr lang="en-US" sz="1600" dirty="0" err="1">
                <a:solidFill>
                  <a:srgbClr val="931968"/>
                </a:solidFill>
                <a:latin typeface="Monaco"/>
                <a:ea typeface="Monaco"/>
                <a:cs typeface="Monaco"/>
              </a:rPr>
              <a:t>class</a:t>
            </a:r>
            <a:r>
              <a:rPr lang="en-US" sz="1600" dirty="0" smtClean="0">
                <a:solidFill>
                  <a:srgbClr val="000000"/>
                </a:solidFill>
                <a:latin typeface="Monaco"/>
                <a:ea typeface="Monaco"/>
                <a:cs typeface="Monaco"/>
              </a:rPr>
              <a:t>,</a:t>
            </a:r>
          </a:p>
          <a:p>
            <a:pPr marL="0" indent="0">
              <a:buNone/>
            </a:pPr>
            <a:r>
              <a:rPr lang="en-US" sz="1600" dirty="0" smtClean="0">
                <a:solidFill>
                  <a:srgbClr val="000000"/>
                </a:solidFill>
                <a:latin typeface="Monaco"/>
                <a:ea typeface="Monaco"/>
                <a:cs typeface="Monaco"/>
              </a:rPr>
              <a:t> 	</a:t>
            </a:r>
            <a:r>
              <a:rPr lang="en-US" sz="1600" dirty="0" smtClean="0">
                <a:solidFill>
                  <a:srgbClr val="3933FF"/>
                </a:solidFill>
                <a:latin typeface="Monaco"/>
                <a:ea typeface="Monaco"/>
                <a:cs typeface="Monaco"/>
              </a:rPr>
              <a:t>"</a:t>
            </a:r>
            <a:r>
              <a:rPr lang="en-US" sz="1600" dirty="0">
                <a:solidFill>
                  <a:srgbClr val="3933FF"/>
                </a:solidFill>
                <a:latin typeface="Monaco"/>
                <a:ea typeface="Monaco"/>
                <a:cs typeface="Monaco"/>
              </a:rPr>
              <a:t>log"</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loggerMock</a:t>
            </a:r>
            <a:r>
              <a:rPr lang="en-US" sz="1600" dirty="0">
                <a:solidFill>
                  <a:srgbClr val="000000"/>
                </a:solidFill>
                <a:latin typeface="Monaco"/>
                <a:ea typeface="Monaco"/>
                <a:cs typeface="Monaco"/>
              </a:rPr>
              <a:t>);</a:t>
            </a:r>
          </a:p>
          <a:p>
            <a:pPr marL="0" indent="0">
              <a:buNone/>
            </a:pPr>
            <a:endParaRPr lang="en-US" sz="1600" dirty="0" smtClean="0">
              <a:solidFill>
                <a:srgbClr val="000000"/>
              </a:solidFill>
              <a:latin typeface="Monaco"/>
              <a:ea typeface="Monaco"/>
              <a:cs typeface="Monaco"/>
            </a:endParaRPr>
          </a:p>
          <a:p>
            <a:pPr marL="0" indent="0">
              <a:buNone/>
            </a:pPr>
            <a:r>
              <a:rPr lang="en-US" sz="1600" dirty="0" err="1" smtClean="0">
                <a:solidFill>
                  <a:srgbClr val="BFBFBF"/>
                </a:solidFill>
                <a:latin typeface="Monaco"/>
                <a:ea typeface="Monaco"/>
                <a:cs typeface="Monaco"/>
              </a:rPr>
              <a:t>service.saveVisit</a:t>
            </a:r>
            <a:r>
              <a:rPr lang="en-US" sz="1600" dirty="0">
                <a:solidFill>
                  <a:srgbClr val="BFBFBF"/>
                </a:solidFill>
                <a:latin typeface="Monaco"/>
                <a:ea typeface="Monaco"/>
                <a:cs typeface="Monaco"/>
              </a:rPr>
              <a:t>(visit);</a:t>
            </a:r>
          </a:p>
          <a:p>
            <a:pPr marL="0" indent="0">
              <a:buNone/>
            </a:pPr>
            <a:endParaRPr lang="en-US" sz="1600" dirty="0" smtClean="0">
              <a:solidFill>
                <a:srgbClr val="BFBFBF"/>
              </a:solidFill>
              <a:latin typeface="Monaco"/>
              <a:ea typeface="Monaco"/>
              <a:cs typeface="Monaco"/>
            </a:endParaRPr>
          </a:p>
          <a:p>
            <a:pPr marL="0" indent="0">
              <a:buNone/>
            </a:pPr>
            <a:r>
              <a:rPr lang="en-US" sz="1600" i="1" dirty="0">
                <a:solidFill>
                  <a:srgbClr val="000000"/>
                </a:solidFill>
                <a:latin typeface="Monaco"/>
                <a:ea typeface="Monaco"/>
                <a:cs typeface="Monaco"/>
              </a:rPr>
              <a:t>verify</a:t>
            </a:r>
            <a:r>
              <a:rPr lang="en-US" sz="1600" dirty="0">
                <a:solidFill>
                  <a:srgbClr val="000000"/>
                </a:solidFill>
                <a:latin typeface="Monaco"/>
                <a:ea typeface="Monaco"/>
                <a:cs typeface="Monaco"/>
              </a:rPr>
              <a:t>(</a:t>
            </a:r>
            <a:r>
              <a:rPr lang="en-US" sz="1600" dirty="0" err="1">
                <a:solidFill>
                  <a:srgbClr val="000000"/>
                </a:solidFill>
                <a:latin typeface="Monaco"/>
                <a:ea typeface="Monaco"/>
                <a:cs typeface="Monaco"/>
              </a:rPr>
              <a:t>loggerMock</a:t>
            </a:r>
            <a:r>
              <a:rPr lang="en-US" sz="1600" dirty="0">
                <a:solidFill>
                  <a:srgbClr val="000000"/>
                </a:solidFill>
                <a:latin typeface="Monaco"/>
                <a:ea typeface="Monaco"/>
                <a:cs typeface="Monaco"/>
              </a:rPr>
              <a:t>).error(</a:t>
            </a:r>
            <a:r>
              <a:rPr lang="en-US" sz="1600" i="1" dirty="0" err="1">
                <a:solidFill>
                  <a:srgbClr val="000000"/>
                </a:solidFill>
                <a:latin typeface="Monaco"/>
                <a:ea typeface="Monaco"/>
                <a:cs typeface="Monaco"/>
              </a:rPr>
              <a:t>anyString</a:t>
            </a:r>
            <a:r>
              <a:rPr lang="en-US" sz="1600" dirty="0">
                <a:solidFill>
                  <a:srgbClr val="000000"/>
                </a:solidFill>
                <a:latin typeface="Monaco"/>
                <a:ea typeface="Monaco"/>
                <a:cs typeface="Monaco"/>
              </a:rPr>
              <a:t>(), </a:t>
            </a:r>
            <a:r>
              <a:rPr lang="en-US" sz="1600" i="1" dirty="0">
                <a:solidFill>
                  <a:srgbClr val="000000"/>
                </a:solidFill>
                <a:latin typeface="Monaco"/>
                <a:ea typeface="Monaco"/>
                <a:cs typeface="Monaco"/>
              </a:rPr>
              <a:t>any</a:t>
            </a:r>
            <a:r>
              <a:rPr lang="en-US" sz="1600" dirty="0">
                <a:solidFill>
                  <a:srgbClr val="000000"/>
                </a:solidFill>
                <a:latin typeface="Monaco"/>
                <a:ea typeface="Monaco"/>
                <a:cs typeface="Monaco"/>
              </a:rPr>
              <a:t>(</a:t>
            </a:r>
            <a:r>
              <a:rPr lang="en-US" sz="1600" dirty="0" err="1">
                <a:solidFill>
                  <a:srgbClr val="000000"/>
                </a:solidFill>
                <a:latin typeface="Monaco"/>
                <a:ea typeface="Monaco"/>
                <a:cs typeface="Monaco"/>
              </a:rPr>
              <a:t>Throwable.class</a:t>
            </a:r>
            <a:r>
              <a:rPr lang="en-US" sz="1600" dirty="0">
                <a:solidFill>
                  <a:srgbClr val="000000"/>
                </a:solidFill>
                <a:latin typeface="Monaco"/>
                <a:ea typeface="Monaco"/>
                <a:cs typeface="Monaco"/>
              </a:rPr>
              <a:t>));</a:t>
            </a:r>
          </a:p>
        </p:txBody>
      </p:sp>
    </p:spTree>
    <p:extLst>
      <p:ext uri="{BB962C8B-B14F-4D97-AF65-F5344CB8AC3E}">
        <p14:creationId xmlns:p14="http://schemas.microsoft.com/office/powerpoint/2010/main" val="71251466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ctrTitle"/>
          </p:nvPr>
        </p:nvSpPr>
        <p:spPr>
          <a:ln/>
        </p:spPr>
        <p:txBody>
          <a:bodyPr rIns="116994">
            <a:normAutofit fontScale="90000"/>
          </a:bodyPr>
          <a:lstStyle/>
          <a:p>
            <a:pPr marL="40182"/>
            <a:r>
              <a:rPr lang="en-US"/>
              <a:t>Meta-programming: Meta Object Protocol</a:t>
            </a:r>
          </a:p>
        </p:txBody>
      </p:sp>
      <p:sp>
        <p:nvSpPr>
          <p:cNvPr id="27652" name="Rectangle 4"/>
          <p:cNvSpPr>
            <a:spLocks noGrp="1" noChangeArrowheads="1"/>
          </p:cNvSpPr>
          <p:nvPr>
            <p:ph type="body" sz="quarter" idx="13"/>
          </p:nvPr>
        </p:nvSpPr>
        <p:spPr>
          <a:ln/>
        </p:spPr>
        <p:txBody>
          <a:bodyPr rIns="116994"/>
          <a:lstStyle/>
          <a:p>
            <a:r>
              <a:rPr lang="en-US" sz="2700" dirty="0"/>
              <a:t>Meta-programming: ≈ </a:t>
            </a:r>
            <a:r>
              <a:rPr lang="ja-JP" altLang="en-US" sz="2700" dirty="0">
                <a:latin typeface="Arial"/>
              </a:rPr>
              <a:t>”</a:t>
            </a:r>
            <a:r>
              <a:rPr lang="en-US" sz="2700" dirty="0"/>
              <a:t>programming the program</a:t>
            </a:r>
            <a:r>
              <a:rPr lang="ja-JP" altLang="en-US" sz="2700" dirty="0">
                <a:latin typeface="Arial"/>
              </a:rPr>
              <a:t>”</a:t>
            </a:r>
            <a:endParaRPr lang="en-US" sz="2700" dirty="0"/>
          </a:p>
          <a:p>
            <a:pPr lvl="1"/>
            <a:r>
              <a:rPr lang="en-US" dirty="0"/>
              <a:t>enables extensions to a program at runtime</a:t>
            </a:r>
          </a:p>
          <a:p>
            <a:r>
              <a:rPr lang="en-US" sz="2700" dirty="0"/>
              <a:t>Groovy gives every class or instance a </a:t>
            </a:r>
            <a:r>
              <a:rPr lang="en-US" dirty="0" err="1">
                <a:latin typeface="Monaco"/>
                <a:cs typeface="Monaco"/>
                <a:sym typeface="Calibri Bold" charset="0"/>
              </a:rPr>
              <a:t>metaClass</a:t>
            </a:r>
            <a:r>
              <a:rPr lang="en-US" sz="2700" dirty="0"/>
              <a:t> property, which allows you to</a:t>
            </a:r>
          </a:p>
          <a:p>
            <a:pPr lvl="1"/>
            <a:r>
              <a:rPr lang="en-US" dirty="0"/>
              <a:t>Add methods and properties</a:t>
            </a:r>
          </a:p>
          <a:p>
            <a:pPr lvl="1"/>
            <a:r>
              <a:rPr lang="en-US" dirty="0"/>
              <a:t>Intercept missing methods</a:t>
            </a:r>
          </a:p>
          <a:p>
            <a:r>
              <a:rPr lang="en-US" sz="2700" dirty="0"/>
              <a:t>Extremely powerful mechanism, which provides the foundation for </a:t>
            </a:r>
            <a:r>
              <a:rPr lang="en-US" sz="2700" dirty="0" smtClean="0"/>
              <a:t>DSLs and Builders</a:t>
            </a:r>
            <a:endParaRPr lang="en-US" dirty="0"/>
          </a:p>
        </p:txBody>
      </p:sp>
      <p:pic>
        <p:nvPicPr>
          <p:cNvPr id="27653"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439" y="3429000"/>
            <a:ext cx="1501304" cy="106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165996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r>
              <a:rPr lang="sv-SE"/>
              <a:t>The MetaClass</a:t>
            </a:r>
            <a:endParaRPr lang="en-US"/>
          </a:p>
        </p:txBody>
      </p:sp>
      <p:sp>
        <p:nvSpPr>
          <p:cNvPr id="30723" name="Rectangle 3"/>
          <p:cNvSpPr>
            <a:spLocks noGrp="1" noChangeArrowheads="1"/>
          </p:cNvSpPr>
          <p:nvPr>
            <p:ph type="body" sz="quarter" idx="13"/>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r>
              <a:rPr lang="sv-SE" dirty="0" err="1"/>
              <a:t>Obtain</a:t>
            </a:r>
            <a:r>
              <a:rPr lang="sv-SE" dirty="0"/>
              <a:t> a Class’ </a:t>
            </a:r>
            <a:r>
              <a:rPr lang="sv-SE" dirty="0" err="1"/>
              <a:t>MetaClass</a:t>
            </a:r>
            <a:r>
              <a:rPr lang="sv-SE" dirty="0"/>
              <a:t> </a:t>
            </a:r>
            <a:r>
              <a:rPr lang="sv-SE" dirty="0" err="1"/>
              <a:t>with</a:t>
            </a:r>
            <a:r>
              <a:rPr lang="sv-SE" dirty="0"/>
              <a:t>:</a:t>
            </a:r>
            <a:br>
              <a:rPr lang="sv-SE" dirty="0"/>
            </a:br>
            <a:r>
              <a:rPr lang="en-US" sz="1800" dirty="0" err="1">
                <a:solidFill>
                  <a:srgbClr val="A9438B"/>
                </a:solidFill>
                <a:latin typeface="Monaco"/>
                <a:ea typeface="Monaco"/>
                <a:cs typeface="Monaco"/>
              </a:rPr>
              <a:t>def</a:t>
            </a:r>
            <a:r>
              <a:rPr lang="en-US" sz="1800" dirty="0">
                <a:solidFill>
                  <a:srgbClr val="000000"/>
                </a:solidFill>
                <a:latin typeface="Monaco"/>
                <a:ea typeface="Monaco"/>
                <a:cs typeface="Monaco"/>
              </a:rPr>
              <a:t> </a:t>
            </a:r>
            <a:r>
              <a:rPr lang="en-US" sz="1800" dirty="0" err="1">
                <a:solidFill>
                  <a:srgbClr val="000000"/>
                </a:solidFill>
                <a:latin typeface="Monaco"/>
                <a:ea typeface="Monaco"/>
                <a:cs typeface="Monaco"/>
              </a:rPr>
              <a:t>metaClass</a:t>
            </a:r>
            <a:r>
              <a:rPr lang="en-US" sz="1800" dirty="0">
                <a:solidFill>
                  <a:srgbClr val="000000"/>
                </a:solidFill>
                <a:latin typeface="Monaco"/>
                <a:ea typeface="Monaco"/>
                <a:cs typeface="Monaco"/>
              </a:rPr>
              <a:t> = </a:t>
            </a:r>
            <a:r>
              <a:rPr lang="en-US" sz="1800" dirty="0" err="1">
                <a:solidFill>
                  <a:srgbClr val="000000"/>
                </a:solidFill>
                <a:latin typeface="Monaco"/>
                <a:ea typeface="Monaco"/>
                <a:cs typeface="Monaco"/>
              </a:rPr>
              <a:t>String.metaClass</a:t>
            </a:r>
            <a:endParaRPr lang="sv-SE" sz="1800" b="1" dirty="0">
              <a:latin typeface="Monaco" charset="0"/>
            </a:endParaRPr>
          </a:p>
          <a:p>
            <a:r>
              <a:rPr lang="sv-SE" dirty="0" err="1"/>
              <a:t>Obtain</a:t>
            </a:r>
            <a:r>
              <a:rPr lang="sv-SE" dirty="0"/>
              <a:t> an </a:t>
            </a:r>
            <a:r>
              <a:rPr lang="sv-SE" dirty="0" err="1"/>
              <a:t>object’s</a:t>
            </a:r>
            <a:r>
              <a:rPr lang="sv-SE" dirty="0"/>
              <a:t> </a:t>
            </a:r>
            <a:r>
              <a:rPr lang="sv-SE" dirty="0" err="1"/>
              <a:t>MetaClass</a:t>
            </a:r>
            <a:r>
              <a:rPr lang="sv-SE" dirty="0"/>
              <a:t> </a:t>
            </a:r>
            <a:r>
              <a:rPr lang="sv-SE" dirty="0" err="1"/>
              <a:t>with</a:t>
            </a:r>
            <a:r>
              <a:rPr lang="sv-SE" dirty="0" smtClean="0"/>
              <a:t>:</a:t>
            </a:r>
          </a:p>
          <a:p>
            <a:pPr marL="400050" lvl="1" indent="0">
              <a:buNone/>
            </a:pPr>
            <a:r>
              <a:rPr lang="en-US" sz="1600" dirty="0" smtClean="0">
                <a:solidFill>
                  <a:srgbClr val="000000"/>
                </a:solidFill>
                <a:latin typeface="Monaco"/>
                <a:ea typeface="Monaco"/>
                <a:cs typeface="Monaco"/>
              </a:rPr>
              <a:t>String </a:t>
            </a:r>
            <a:r>
              <a:rPr lang="en-US" sz="1600" dirty="0">
                <a:solidFill>
                  <a:srgbClr val="000000"/>
                </a:solidFill>
                <a:latin typeface="Monaco"/>
                <a:ea typeface="Monaco"/>
                <a:cs typeface="Monaco"/>
              </a:rPr>
              <a:t>s = </a:t>
            </a:r>
            <a:r>
              <a:rPr lang="en-US" sz="1600" dirty="0">
                <a:solidFill>
                  <a:srgbClr val="FF39D6"/>
                </a:solidFill>
                <a:latin typeface="Monaco"/>
                <a:ea typeface="Monaco"/>
                <a:cs typeface="Monaco"/>
              </a:rPr>
              <a:t>"Hello"</a:t>
            </a:r>
            <a:endParaRPr lang="en-US" sz="1600" dirty="0">
              <a:solidFill>
                <a:srgbClr val="000000"/>
              </a:solidFill>
              <a:latin typeface="Monaco"/>
              <a:ea typeface="Monaco"/>
              <a:cs typeface="Monaco"/>
            </a:endParaRPr>
          </a:p>
          <a:p>
            <a:pPr marL="400050" lvl="1" indent="0">
              <a:buNone/>
            </a:pPr>
            <a:r>
              <a:rPr lang="en-US" sz="1600" dirty="0" err="1">
                <a:solidFill>
                  <a:srgbClr val="A9438B"/>
                </a:solidFill>
                <a:latin typeface="Monaco"/>
                <a:ea typeface="Monaco"/>
                <a:cs typeface="Monaco"/>
              </a:rPr>
              <a:t>def</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metaClass</a:t>
            </a:r>
            <a:r>
              <a:rPr lang="en-US" sz="1600" dirty="0">
                <a:solidFill>
                  <a:srgbClr val="000000"/>
                </a:solidFill>
                <a:latin typeface="Monaco"/>
                <a:ea typeface="Monaco"/>
                <a:cs typeface="Monaco"/>
              </a:rPr>
              <a:t> = </a:t>
            </a:r>
            <a:r>
              <a:rPr lang="en-US" sz="1600" dirty="0" err="1" smtClean="0">
                <a:solidFill>
                  <a:srgbClr val="000000"/>
                </a:solidFill>
                <a:latin typeface="Monaco"/>
                <a:ea typeface="Monaco"/>
                <a:cs typeface="Monaco"/>
              </a:rPr>
              <a:t>s.metaClass</a:t>
            </a:r>
            <a:endParaRPr lang="en-US" sz="1600" dirty="0" smtClean="0">
              <a:solidFill>
                <a:srgbClr val="000000"/>
              </a:solidFill>
              <a:latin typeface="Monaco"/>
              <a:ea typeface="Monaco"/>
              <a:cs typeface="Monaco"/>
            </a:endParaRPr>
          </a:p>
          <a:p>
            <a:r>
              <a:rPr lang="sv-SE" dirty="0" smtClean="0"/>
              <a:t>The </a:t>
            </a:r>
            <a:r>
              <a:rPr lang="sv-SE" dirty="0" err="1"/>
              <a:t>MetaClass</a:t>
            </a:r>
            <a:r>
              <a:rPr lang="sv-SE" dirty="0"/>
              <a:t> </a:t>
            </a:r>
            <a:r>
              <a:rPr lang="sv-SE" dirty="0" err="1"/>
              <a:t>provides</a:t>
            </a:r>
            <a:r>
              <a:rPr lang="sv-SE" dirty="0"/>
              <a:t> information </a:t>
            </a:r>
            <a:r>
              <a:rPr lang="sv-SE" dirty="0" err="1"/>
              <a:t>about</a:t>
            </a:r>
            <a:r>
              <a:rPr lang="sv-SE" dirty="0"/>
              <a:t> the Class or </a:t>
            </a:r>
            <a:r>
              <a:rPr lang="sv-SE" dirty="0" err="1"/>
              <a:t>object</a:t>
            </a:r>
            <a:r>
              <a:rPr lang="sv-SE" dirty="0" smtClean="0"/>
              <a:t>:</a:t>
            </a:r>
          </a:p>
          <a:p>
            <a:pPr marL="400050" lvl="1" indent="0">
              <a:buNone/>
            </a:pPr>
            <a:r>
              <a:rPr lang="en-US" sz="1600" dirty="0" err="1">
                <a:solidFill>
                  <a:srgbClr val="000000"/>
                </a:solidFill>
                <a:latin typeface="Monaco"/>
                <a:ea typeface="Monaco"/>
                <a:cs typeface="Monaco"/>
              </a:rPr>
              <a:t>String.metaClass.methods.each</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err="1">
                <a:solidFill>
                  <a:srgbClr val="76D6FF"/>
                </a:solidFill>
                <a:latin typeface="Monaco"/>
                <a:ea typeface="Monaco"/>
                <a:cs typeface="Monaco"/>
              </a:rPr>
              <a:t>it</a:t>
            </a:r>
            <a:r>
              <a:rPr lang="en-US" sz="1600" dirty="0" err="1">
                <a:solidFill>
                  <a:srgbClr val="000000"/>
                </a:solidFill>
                <a:latin typeface="Monaco"/>
                <a:ea typeface="Monaco"/>
                <a:cs typeface="Monaco"/>
              </a:rPr>
              <a:t>.name</a:t>
            </a:r>
            <a:r>
              <a:rPr lang="en-US" sz="1600" dirty="0" smtClean="0">
                <a:solidFill>
                  <a:srgbClr val="000000"/>
                </a:solidFill>
                <a:latin typeface="Monaco"/>
                <a:ea typeface="Monaco"/>
                <a:cs typeface="Monaco"/>
              </a:rPr>
              <a:t>}</a:t>
            </a:r>
            <a:endParaRPr lang="en-US" sz="1600" dirty="0">
              <a:solidFill>
                <a:srgbClr val="000000"/>
              </a:solidFill>
              <a:latin typeface="Monaco"/>
              <a:ea typeface="Monaco"/>
              <a:cs typeface="Monaco"/>
            </a:endParaRPr>
          </a:p>
          <a:p>
            <a:pPr marL="400050" lvl="1" indent="0">
              <a:buNone/>
            </a:pPr>
            <a:r>
              <a:rPr lang="en-US" sz="1600" dirty="0" err="1" smtClean="0">
                <a:solidFill>
                  <a:srgbClr val="000000"/>
                </a:solidFill>
                <a:latin typeface="Monaco"/>
                <a:ea typeface="Monaco"/>
                <a:cs typeface="Monaco"/>
              </a:rPr>
              <a:t>String.metaClass.properties.each</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println</a:t>
            </a:r>
            <a:r>
              <a:rPr lang="en-US" sz="1600" dirty="0" smtClean="0">
                <a:solidFill>
                  <a:srgbClr val="000000"/>
                </a:solidFill>
                <a:latin typeface="Monaco"/>
                <a:ea typeface="Monaco"/>
                <a:cs typeface="Monaco"/>
              </a:rPr>
              <a:t> </a:t>
            </a:r>
            <a:r>
              <a:rPr lang="en-US" sz="1600" dirty="0" err="1" smtClean="0">
                <a:solidFill>
                  <a:srgbClr val="76D6FF"/>
                </a:solidFill>
                <a:latin typeface="Monaco"/>
                <a:ea typeface="Monaco"/>
                <a:cs typeface="Monaco"/>
              </a:rPr>
              <a:t>it</a:t>
            </a:r>
            <a:r>
              <a:rPr lang="en-US" sz="1600" dirty="0" err="1" smtClean="0">
                <a:solidFill>
                  <a:srgbClr val="000000"/>
                </a:solidFill>
                <a:latin typeface="Monaco"/>
                <a:ea typeface="Monaco"/>
                <a:cs typeface="Monaco"/>
              </a:rPr>
              <a:t>.</a:t>
            </a:r>
            <a:r>
              <a:rPr lang="en-US" sz="1600" dirty="0" err="1" smtClean="0">
                <a:solidFill>
                  <a:srgbClr val="0226CC"/>
                </a:solidFill>
                <a:latin typeface="Monaco"/>
                <a:ea typeface="Monaco"/>
                <a:cs typeface="Monaco"/>
              </a:rPr>
              <a:t>name</a:t>
            </a:r>
            <a:r>
              <a:rPr lang="en-US" sz="1600" dirty="0" smtClean="0">
                <a:solidFill>
                  <a:srgbClr val="000000"/>
                </a:solidFill>
                <a:latin typeface="Monaco"/>
                <a:ea typeface="Monaco"/>
                <a:cs typeface="Monaco"/>
              </a:rPr>
              <a:t>}</a:t>
            </a:r>
            <a:endParaRPr lang="en-US" dirty="0"/>
          </a:p>
        </p:txBody>
      </p:sp>
    </p:spTree>
    <p:extLst>
      <p:ext uri="{BB962C8B-B14F-4D97-AF65-F5344CB8AC3E}">
        <p14:creationId xmlns:p14="http://schemas.microsoft.com/office/powerpoint/2010/main" val="3697982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r>
              <a:rPr lang="sv-SE"/>
              <a:t>ExpandoMetaClass</a:t>
            </a:r>
            <a:endParaRPr lang="en-US"/>
          </a:p>
        </p:txBody>
      </p:sp>
      <p:sp>
        <p:nvSpPr>
          <p:cNvPr id="52227" name="Rectangle 3"/>
          <p:cNvSpPr>
            <a:spLocks noGrp="1" noChangeArrowheads="1"/>
          </p:cNvSpPr>
          <p:nvPr>
            <p:ph type="body" sz="quarter" idx="13"/>
          </p:nvPr>
        </p:nvSpPr>
        <p:spPr bwMode="auto">
          <a:xfrm>
            <a:off x="683568" y="1412776"/>
            <a:ext cx="7721303" cy="489654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r>
              <a:rPr lang="sv-SE" dirty="0" smtClean="0"/>
              <a:t>The </a:t>
            </a:r>
            <a:r>
              <a:rPr lang="sv-SE" dirty="0" err="1" smtClean="0"/>
              <a:t>MetaClass</a:t>
            </a:r>
            <a:r>
              <a:rPr lang="sv-SE" dirty="0" smtClean="0"/>
              <a:t> is </a:t>
            </a:r>
            <a:r>
              <a:rPr lang="sv-SE" dirty="0" err="1" smtClean="0"/>
              <a:t>actually</a:t>
            </a:r>
            <a:r>
              <a:rPr lang="sv-SE" dirty="0" smtClean="0"/>
              <a:t> an </a:t>
            </a:r>
            <a:r>
              <a:rPr lang="sv-SE" i="1" dirty="0" err="1" smtClean="0"/>
              <a:t>extensible</a:t>
            </a:r>
            <a:r>
              <a:rPr lang="sv-SE" dirty="0" smtClean="0"/>
              <a:t> </a:t>
            </a:r>
            <a:r>
              <a:rPr lang="sv-SE" dirty="0" err="1" smtClean="0"/>
              <a:t>Metaclass</a:t>
            </a:r>
            <a:r>
              <a:rPr lang="sv-SE" dirty="0" smtClean="0"/>
              <a:t> (</a:t>
            </a:r>
            <a:r>
              <a:rPr lang="sv-SE" dirty="0" err="1" smtClean="0"/>
              <a:t>a.k.a</a:t>
            </a:r>
            <a:r>
              <a:rPr lang="sv-SE" dirty="0" smtClean="0"/>
              <a:t>. </a:t>
            </a:r>
            <a:r>
              <a:rPr lang="sv-SE" dirty="0" err="1" smtClean="0"/>
              <a:t>ExpandoMetaClass</a:t>
            </a:r>
            <a:r>
              <a:rPr lang="sv-SE" dirty="0" smtClean="0"/>
              <a:t>), </a:t>
            </a:r>
            <a:r>
              <a:rPr lang="sv-SE" dirty="0" err="1" smtClean="0"/>
              <a:t>which</a:t>
            </a:r>
            <a:r>
              <a:rPr lang="sv-SE" dirty="0" smtClean="0"/>
              <a:t> </a:t>
            </a:r>
            <a:r>
              <a:rPr lang="sv-SE" dirty="0" err="1" smtClean="0"/>
              <a:t>allows</a:t>
            </a:r>
            <a:r>
              <a:rPr lang="sv-SE" dirty="0" smtClean="0"/>
              <a:t> </a:t>
            </a:r>
            <a:r>
              <a:rPr lang="sv-SE" dirty="0" err="1" smtClean="0"/>
              <a:t>us</a:t>
            </a:r>
            <a:r>
              <a:rPr lang="sv-SE" dirty="0" smtClean="0"/>
              <a:t> </a:t>
            </a:r>
            <a:r>
              <a:rPr lang="sv-SE" dirty="0" err="1" smtClean="0"/>
              <a:t>to</a:t>
            </a:r>
            <a:r>
              <a:rPr lang="sv-SE" dirty="0" smtClean="0"/>
              <a:t> </a:t>
            </a:r>
            <a:r>
              <a:rPr lang="sv-SE" dirty="0" err="1" smtClean="0"/>
              <a:t>dynamically</a:t>
            </a:r>
            <a:r>
              <a:rPr lang="sv-SE" dirty="0" smtClean="0"/>
              <a:t> </a:t>
            </a:r>
            <a:r>
              <a:rPr lang="sv-SE" dirty="0" err="1" smtClean="0"/>
              <a:t>add</a:t>
            </a:r>
            <a:r>
              <a:rPr lang="sv-SE" dirty="0" smtClean="0"/>
              <a:t> </a:t>
            </a:r>
            <a:r>
              <a:rPr lang="sv-SE" dirty="0" err="1" smtClean="0"/>
              <a:t>methods</a:t>
            </a:r>
            <a:r>
              <a:rPr lang="sv-SE" dirty="0" smtClean="0"/>
              <a:t>, </a:t>
            </a:r>
            <a:r>
              <a:rPr lang="sv-SE" dirty="0" err="1" smtClean="0"/>
              <a:t>properties</a:t>
            </a:r>
            <a:r>
              <a:rPr lang="sv-SE" dirty="0" smtClean="0"/>
              <a:t> and </a:t>
            </a:r>
            <a:r>
              <a:rPr lang="sv-SE" dirty="0" err="1" smtClean="0"/>
              <a:t>fields</a:t>
            </a:r>
            <a:r>
              <a:rPr lang="sv-SE" dirty="0" smtClean="0"/>
              <a:t>:</a:t>
            </a:r>
          </a:p>
          <a:p>
            <a:pPr marL="0" indent="0">
              <a:buNone/>
            </a:pPr>
            <a:r>
              <a:rPr lang="en-US" sz="1800" dirty="0" smtClean="0">
                <a:latin typeface="Monaco"/>
              </a:rPr>
              <a:t>	</a:t>
            </a:r>
            <a:r>
              <a:rPr lang="en-US" sz="1800" dirty="0">
                <a:solidFill>
                  <a:srgbClr val="000000"/>
                </a:solidFill>
                <a:latin typeface="Monaco"/>
                <a:ea typeface="Monaco"/>
                <a:cs typeface="Monaco"/>
              </a:rPr>
              <a:t>class Dog </a:t>
            </a:r>
            <a:r>
              <a:rPr lang="en-US" sz="1800" dirty="0" smtClean="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	private String secret = </a:t>
            </a:r>
            <a:r>
              <a:rPr lang="en-US" sz="1800" dirty="0" smtClean="0">
                <a:solidFill>
                  <a:srgbClr val="FF39D6"/>
                </a:solidFill>
                <a:latin typeface="Monaco"/>
                <a:ea typeface="Monaco"/>
                <a:cs typeface="Monaco"/>
              </a:rPr>
              <a:t>"..."</a:t>
            </a:r>
            <a:r>
              <a:rPr lang="en-US" sz="1800" dirty="0" smtClean="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a:t>
            </a:r>
            <a:endParaRPr lang="en-US" sz="1800" dirty="0">
              <a:solidFill>
                <a:srgbClr val="000000"/>
              </a:solidFill>
              <a:latin typeface="Monaco"/>
              <a:ea typeface="Monaco"/>
              <a:cs typeface="Monaco"/>
            </a:endParaRPr>
          </a:p>
          <a:p>
            <a:pPr marL="0" indent="0">
              <a:buNone/>
            </a:pPr>
            <a:r>
              <a:rPr lang="en-US" sz="1800" dirty="0" smtClean="0">
                <a:solidFill>
                  <a:srgbClr val="000000"/>
                </a:solidFill>
                <a:latin typeface="Monaco"/>
                <a:ea typeface="Monaco"/>
                <a:cs typeface="Monaco"/>
              </a:rPr>
              <a:t>	</a:t>
            </a:r>
            <a:r>
              <a:rPr lang="en-US" sz="1800" dirty="0" err="1" smtClean="0">
                <a:solidFill>
                  <a:srgbClr val="000000"/>
                </a:solidFill>
                <a:latin typeface="Monaco"/>
                <a:ea typeface="Monaco"/>
                <a:cs typeface="Monaco"/>
              </a:rPr>
              <a:t>Dog.metaClass.</a:t>
            </a:r>
            <a:r>
              <a:rPr lang="en-US" sz="1800" u="sng" dirty="0" err="1" smtClean="0">
                <a:solidFill>
                  <a:srgbClr val="000000"/>
                </a:solidFill>
                <a:latin typeface="Monaco"/>
                <a:ea typeface="Monaco"/>
                <a:cs typeface="Monaco"/>
              </a:rPr>
              <a:t>bark</a:t>
            </a:r>
            <a:r>
              <a:rPr lang="en-US" sz="1800" dirty="0" smtClean="0">
                <a:solidFill>
                  <a:srgbClr val="000000"/>
                </a:solidFill>
                <a:latin typeface="Monaco"/>
                <a:ea typeface="Monaco"/>
                <a:cs typeface="Monaco"/>
              </a:rPr>
              <a:t> </a:t>
            </a:r>
            <a:r>
              <a:rPr lang="en-US" sz="1800" dirty="0">
                <a:solidFill>
                  <a:srgbClr val="000000"/>
                </a:solidFill>
                <a:latin typeface="Monaco"/>
                <a:ea typeface="Monaco"/>
                <a:cs typeface="Monaco"/>
              </a:rPr>
              <a:t>= { </a:t>
            </a:r>
            <a:r>
              <a:rPr lang="en-US" sz="1800" dirty="0">
                <a:solidFill>
                  <a:srgbClr val="FF39D6"/>
                </a:solidFill>
                <a:latin typeface="Monaco"/>
                <a:ea typeface="Monaco"/>
                <a:cs typeface="Monaco"/>
              </a:rPr>
              <a:t>"Woof!"</a:t>
            </a:r>
            <a:r>
              <a:rPr lang="en-US" sz="1800" dirty="0">
                <a:solidFill>
                  <a:srgbClr val="000000"/>
                </a:solidFill>
                <a:latin typeface="Monaco"/>
                <a:ea typeface="Monaco"/>
                <a:cs typeface="Monaco"/>
              </a:rPr>
              <a:t> }</a:t>
            </a:r>
          </a:p>
          <a:p>
            <a:pPr marL="0" indent="0">
              <a:buNone/>
            </a:pPr>
            <a:r>
              <a:rPr lang="en-US" sz="1800" dirty="0" smtClean="0">
                <a:solidFill>
                  <a:srgbClr val="000000"/>
                </a:solidFill>
                <a:latin typeface="Monaco"/>
                <a:ea typeface="Monaco"/>
                <a:cs typeface="Monaco"/>
              </a:rPr>
              <a:t>	</a:t>
            </a:r>
            <a:r>
              <a:rPr lang="en-US" sz="1800" dirty="0" err="1" smtClean="0">
                <a:solidFill>
                  <a:srgbClr val="000000"/>
                </a:solidFill>
                <a:latin typeface="Monaco"/>
                <a:ea typeface="Monaco"/>
                <a:cs typeface="Monaco"/>
              </a:rPr>
              <a:t>println</a:t>
            </a:r>
            <a:r>
              <a:rPr lang="en-US" sz="1800" dirty="0" smtClean="0">
                <a:solidFill>
                  <a:srgbClr val="000000"/>
                </a:solidFill>
                <a:latin typeface="Monaco"/>
                <a:ea typeface="Monaco"/>
                <a:cs typeface="Monaco"/>
              </a:rPr>
              <a:t> </a:t>
            </a:r>
            <a:r>
              <a:rPr lang="en-US" sz="1800" dirty="0">
                <a:solidFill>
                  <a:srgbClr val="A9438B"/>
                </a:solidFill>
                <a:latin typeface="Monaco"/>
                <a:ea typeface="Monaco"/>
                <a:cs typeface="Monaco"/>
              </a:rPr>
              <a:t>new</a:t>
            </a:r>
            <a:r>
              <a:rPr lang="en-US" sz="1800" dirty="0">
                <a:solidFill>
                  <a:srgbClr val="000000"/>
                </a:solidFill>
                <a:latin typeface="Monaco"/>
                <a:ea typeface="Monaco"/>
                <a:cs typeface="Monaco"/>
              </a:rPr>
              <a:t> Dog().</a:t>
            </a:r>
            <a:r>
              <a:rPr lang="en-US" sz="1800" u="sng" dirty="0">
                <a:solidFill>
                  <a:srgbClr val="000000"/>
                </a:solidFill>
                <a:latin typeface="Monaco"/>
                <a:ea typeface="Monaco"/>
                <a:cs typeface="Monaco"/>
              </a:rPr>
              <a:t>bark</a:t>
            </a:r>
            <a:r>
              <a:rPr lang="en-US" sz="1800" dirty="0">
                <a:solidFill>
                  <a:srgbClr val="000000"/>
                </a:solidFill>
                <a:latin typeface="Monaco"/>
                <a:ea typeface="Monaco"/>
                <a:cs typeface="Monaco"/>
              </a:rPr>
              <a:t>()</a:t>
            </a:r>
          </a:p>
          <a:p>
            <a:pPr marL="0" indent="0">
              <a:buNone/>
            </a:pPr>
            <a:r>
              <a:rPr lang="en-US" sz="1800" dirty="0" smtClean="0">
                <a:solidFill>
                  <a:srgbClr val="A9438B"/>
                </a:solidFill>
                <a:latin typeface="Monaco"/>
                <a:ea typeface="Monaco"/>
                <a:cs typeface="Monaco"/>
              </a:rPr>
              <a:t>	</a:t>
            </a:r>
            <a:r>
              <a:rPr lang="en-US" sz="1800" dirty="0" err="1" smtClean="0">
                <a:solidFill>
                  <a:srgbClr val="A9438B"/>
                </a:solidFill>
                <a:latin typeface="Monaco"/>
                <a:ea typeface="Monaco"/>
                <a:cs typeface="Monaco"/>
              </a:rPr>
              <a:t>def</a:t>
            </a:r>
            <a:r>
              <a:rPr lang="en-US" sz="1800" dirty="0" smtClean="0">
                <a:solidFill>
                  <a:srgbClr val="000000"/>
                </a:solidFill>
                <a:latin typeface="Monaco"/>
                <a:ea typeface="Monaco"/>
                <a:cs typeface="Monaco"/>
              </a:rPr>
              <a:t> </a:t>
            </a:r>
            <a:r>
              <a:rPr lang="en-US" sz="1800" dirty="0">
                <a:solidFill>
                  <a:srgbClr val="000000"/>
                </a:solidFill>
                <a:latin typeface="Monaco"/>
                <a:ea typeface="Monaco"/>
                <a:cs typeface="Monaco"/>
              </a:rPr>
              <a:t>dog = </a:t>
            </a:r>
            <a:r>
              <a:rPr lang="en-US" sz="1800" dirty="0">
                <a:solidFill>
                  <a:srgbClr val="A9438B"/>
                </a:solidFill>
                <a:latin typeface="Monaco"/>
                <a:ea typeface="Monaco"/>
                <a:cs typeface="Monaco"/>
              </a:rPr>
              <a:t>new</a:t>
            </a:r>
            <a:r>
              <a:rPr lang="en-US" sz="1800" dirty="0">
                <a:solidFill>
                  <a:srgbClr val="000000"/>
                </a:solidFill>
                <a:latin typeface="Monaco"/>
                <a:ea typeface="Monaco"/>
                <a:cs typeface="Monaco"/>
              </a:rPr>
              <a:t> Dog()</a:t>
            </a:r>
          </a:p>
          <a:p>
            <a:pPr marL="0" indent="0">
              <a:buNone/>
            </a:pPr>
            <a:r>
              <a:rPr lang="en-US" sz="1800" dirty="0" smtClean="0">
                <a:solidFill>
                  <a:srgbClr val="000000"/>
                </a:solidFill>
                <a:latin typeface="Monaco"/>
                <a:ea typeface="Monaco"/>
                <a:cs typeface="Monaco"/>
              </a:rPr>
              <a:t>	</a:t>
            </a:r>
            <a:r>
              <a:rPr lang="en-US" sz="1800" dirty="0" err="1" smtClean="0">
                <a:solidFill>
                  <a:srgbClr val="000000"/>
                </a:solidFill>
                <a:latin typeface="Monaco"/>
                <a:ea typeface="Monaco"/>
                <a:cs typeface="Monaco"/>
              </a:rPr>
              <a:t>dog.</a:t>
            </a:r>
            <a:r>
              <a:rPr lang="en-US" sz="1800" dirty="0" err="1" smtClean="0">
                <a:solidFill>
                  <a:srgbClr val="0226CC"/>
                </a:solidFill>
                <a:latin typeface="Monaco"/>
                <a:ea typeface="Monaco"/>
                <a:cs typeface="Monaco"/>
              </a:rPr>
              <a:t>metaClass</a:t>
            </a:r>
            <a:r>
              <a:rPr lang="en-US" sz="1800" dirty="0" err="1" smtClean="0">
                <a:solidFill>
                  <a:srgbClr val="000000"/>
                </a:solidFill>
                <a:latin typeface="Monaco"/>
                <a:ea typeface="Monaco"/>
                <a:cs typeface="Monaco"/>
              </a:rPr>
              <a:t>.</a:t>
            </a:r>
            <a:r>
              <a:rPr lang="en-US" sz="1800" u="sng" dirty="0" err="1" smtClean="0">
                <a:solidFill>
                  <a:srgbClr val="000000"/>
                </a:solidFill>
                <a:latin typeface="Monaco"/>
                <a:ea typeface="Monaco"/>
                <a:cs typeface="Monaco"/>
              </a:rPr>
              <a:t>getBreed</a:t>
            </a:r>
            <a:r>
              <a:rPr lang="en-US" sz="1800" dirty="0" smtClean="0">
                <a:solidFill>
                  <a:srgbClr val="000000"/>
                </a:solidFill>
                <a:latin typeface="Monaco"/>
                <a:ea typeface="Monaco"/>
                <a:cs typeface="Monaco"/>
              </a:rPr>
              <a:t> </a:t>
            </a:r>
            <a:r>
              <a:rPr lang="en-US" sz="1800" dirty="0">
                <a:solidFill>
                  <a:srgbClr val="000000"/>
                </a:solidFill>
                <a:latin typeface="Monaco"/>
                <a:ea typeface="Monaco"/>
                <a:cs typeface="Monaco"/>
              </a:rPr>
              <a:t>= { </a:t>
            </a:r>
            <a:r>
              <a:rPr lang="en-US" sz="1800" dirty="0">
                <a:solidFill>
                  <a:srgbClr val="FF39D6"/>
                </a:solidFill>
                <a:latin typeface="Monaco"/>
                <a:ea typeface="Monaco"/>
                <a:cs typeface="Monaco"/>
              </a:rPr>
              <a:t>"Poodle"</a:t>
            </a:r>
            <a:r>
              <a:rPr lang="en-US" sz="1800" dirty="0">
                <a:solidFill>
                  <a:srgbClr val="000000"/>
                </a:solidFill>
                <a:latin typeface="Monaco"/>
                <a:ea typeface="Monaco"/>
                <a:cs typeface="Monaco"/>
              </a:rPr>
              <a:t> }</a:t>
            </a:r>
          </a:p>
          <a:p>
            <a:pPr marL="0" indent="0">
              <a:buNone/>
            </a:pPr>
            <a:r>
              <a:rPr lang="en-US" sz="1800" dirty="0" smtClean="0">
                <a:solidFill>
                  <a:srgbClr val="000000"/>
                </a:solidFill>
                <a:latin typeface="Monaco"/>
                <a:ea typeface="Monaco"/>
                <a:cs typeface="Monaco"/>
              </a:rPr>
              <a:t>	</a:t>
            </a:r>
            <a:r>
              <a:rPr lang="en-US" sz="1800" dirty="0" err="1" smtClean="0">
                <a:solidFill>
                  <a:srgbClr val="000000"/>
                </a:solidFill>
                <a:latin typeface="Monaco"/>
                <a:ea typeface="Monaco"/>
                <a:cs typeface="Monaco"/>
              </a:rPr>
              <a:t>println</a:t>
            </a:r>
            <a:r>
              <a:rPr lang="en-US" sz="1800" dirty="0" smtClean="0">
                <a:solidFill>
                  <a:srgbClr val="000000"/>
                </a:solidFill>
                <a:latin typeface="Monaco"/>
                <a:ea typeface="Monaco"/>
                <a:cs typeface="Monaco"/>
              </a:rPr>
              <a:t> </a:t>
            </a:r>
            <a:r>
              <a:rPr lang="en-US" sz="1800" dirty="0" err="1" smtClean="0">
                <a:solidFill>
                  <a:srgbClr val="000000"/>
                </a:solidFill>
                <a:latin typeface="Monaco"/>
                <a:ea typeface="Monaco"/>
                <a:cs typeface="Monaco"/>
              </a:rPr>
              <a:t>dog.</a:t>
            </a:r>
            <a:r>
              <a:rPr lang="en-US" sz="1800" u="sng" dirty="0" err="1" smtClean="0">
                <a:solidFill>
                  <a:srgbClr val="000000"/>
                </a:solidFill>
                <a:latin typeface="Monaco"/>
                <a:ea typeface="Monaco"/>
                <a:cs typeface="Monaco"/>
              </a:rPr>
              <a:t>breed</a:t>
            </a:r>
            <a:endParaRPr lang="en-US" sz="1800" u="sng" dirty="0" smtClean="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err="1" smtClean="0">
                <a:solidFill>
                  <a:srgbClr val="000000"/>
                </a:solidFill>
                <a:latin typeface="Monaco"/>
                <a:ea typeface="Monaco"/>
                <a:cs typeface="Monaco"/>
              </a:rPr>
              <a:t>Dog.metaClass.setAttribute</a:t>
            </a:r>
            <a:r>
              <a:rPr lang="en-US" sz="1800" dirty="0" smtClean="0">
                <a:solidFill>
                  <a:srgbClr val="000000"/>
                </a:solidFill>
                <a:latin typeface="Monaco"/>
                <a:ea typeface="Monaco"/>
                <a:cs typeface="Monaco"/>
              </a:rPr>
              <a:t>(dog,</a:t>
            </a:r>
            <a:r>
              <a:rPr lang="en-US" sz="1800" dirty="0">
                <a:solidFill>
                  <a:srgbClr val="FF39D6"/>
                </a:solidFill>
                <a:latin typeface="Monaco"/>
                <a:ea typeface="Monaco"/>
                <a:cs typeface="Monaco"/>
              </a:rPr>
              <a:t> </a:t>
            </a:r>
            <a:r>
              <a:rPr lang="en-US" sz="1800" dirty="0" smtClean="0">
                <a:solidFill>
                  <a:srgbClr val="FF39D6"/>
                </a:solidFill>
                <a:latin typeface="Monaco"/>
                <a:ea typeface="Monaco"/>
                <a:cs typeface="Monaco"/>
              </a:rPr>
              <a:t>"secret"</a:t>
            </a:r>
            <a:r>
              <a:rPr lang="en-US" sz="1800" dirty="0">
                <a:solidFill>
                  <a:srgbClr val="000000"/>
                </a:solidFill>
                <a:latin typeface="Monaco"/>
                <a:ea typeface="Monaco"/>
                <a:cs typeface="Monaco"/>
              </a:rPr>
              <a:t>,</a:t>
            </a:r>
            <a:r>
              <a:rPr lang="en-US" sz="1800" dirty="0">
                <a:solidFill>
                  <a:srgbClr val="FF39D6"/>
                </a:solidFill>
                <a:latin typeface="Monaco"/>
                <a:ea typeface="Monaco"/>
                <a:cs typeface="Monaco"/>
              </a:rPr>
              <a:t> </a:t>
            </a:r>
            <a:r>
              <a:rPr lang="en-US" sz="1800" dirty="0" smtClean="0">
                <a:solidFill>
                  <a:srgbClr val="FF39D6"/>
                </a:solidFill>
                <a:latin typeface="Monaco"/>
                <a:ea typeface="Monaco"/>
                <a:cs typeface="Monaco"/>
              </a:rPr>
              <a:t>"42"</a:t>
            </a:r>
            <a:r>
              <a:rPr lang="en-US" sz="1800" dirty="0">
                <a:solidFill>
                  <a:srgbClr val="000000"/>
                </a:solidFill>
                <a:latin typeface="Monaco"/>
                <a:ea typeface="Monaco"/>
                <a:cs typeface="Monaco"/>
              </a:rPr>
              <a:t>)</a:t>
            </a:r>
            <a:r>
              <a:rPr lang="en-US" sz="1800" dirty="0" smtClean="0">
                <a:solidFill>
                  <a:srgbClr val="000000"/>
                </a:solidFill>
                <a:latin typeface="Monaco"/>
                <a:ea typeface="Monaco"/>
                <a:cs typeface="Monaco"/>
              </a:rPr>
              <a:t> </a:t>
            </a:r>
            <a:endParaRPr lang="en-US" sz="1800" u="sng" dirty="0" smtClean="0">
              <a:solidFill>
                <a:srgbClr val="000000"/>
              </a:solidFill>
              <a:latin typeface="Monaco"/>
              <a:ea typeface="Monaco"/>
              <a:cs typeface="Monaco"/>
            </a:endParaRPr>
          </a:p>
          <a:p>
            <a:endParaRPr lang="sv-SE" dirty="0" err="1" smtClean="0"/>
          </a:p>
        </p:txBody>
      </p:sp>
    </p:spTree>
    <p:extLst>
      <p:ext uri="{BB962C8B-B14F-4D97-AF65-F5344CB8AC3E}">
        <p14:creationId xmlns:p14="http://schemas.microsoft.com/office/powerpoint/2010/main" val="234345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r>
              <a:rPr lang="sv-SE"/>
              <a:t>ExpandoMetaClass</a:t>
            </a:r>
            <a:endParaRPr lang="en-US"/>
          </a:p>
        </p:txBody>
      </p:sp>
      <p:sp>
        <p:nvSpPr>
          <p:cNvPr id="52227" name="Rectangle 3"/>
          <p:cNvSpPr>
            <a:spLocks noGrp="1" noChangeArrowheads="1"/>
          </p:cNvSpPr>
          <p:nvPr>
            <p:ph type="body" sz="quarter" idx="13"/>
          </p:nvPr>
        </p:nvSpPr>
        <p:spPr bwMode="auto">
          <a:xfrm>
            <a:off x="683568" y="1412776"/>
            <a:ext cx="7721303" cy="489654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r>
              <a:rPr lang="sv-SE" dirty="0" err="1" smtClean="0"/>
              <a:t>Add</a:t>
            </a:r>
            <a:r>
              <a:rPr lang="sv-SE" dirty="0" smtClean="0"/>
              <a:t> </a:t>
            </a:r>
            <a:r>
              <a:rPr lang="sv-SE" dirty="0" err="1" smtClean="0"/>
              <a:t>static</a:t>
            </a:r>
            <a:r>
              <a:rPr lang="sv-SE" dirty="0" smtClean="0"/>
              <a:t> </a:t>
            </a:r>
            <a:r>
              <a:rPr lang="sv-SE" dirty="0" err="1" smtClean="0"/>
              <a:t>methods</a:t>
            </a:r>
            <a:r>
              <a:rPr lang="sv-SE" dirty="0" smtClean="0"/>
              <a:t> </a:t>
            </a:r>
            <a:r>
              <a:rPr lang="sv-SE" dirty="0" err="1" smtClean="0"/>
              <a:t>using</a:t>
            </a:r>
            <a:r>
              <a:rPr lang="sv-SE" dirty="0" smtClean="0"/>
              <a:t> the </a:t>
            </a:r>
            <a:r>
              <a:rPr lang="sv-SE" dirty="0" err="1" smtClean="0"/>
              <a:t>static</a:t>
            </a:r>
            <a:r>
              <a:rPr lang="sv-SE" dirty="0" smtClean="0"/>
              <a:t> prefix:</a:t>
            </a:r>
          </a:p>
          <a:p>
            <a:pPr marL="0" indent="0">
              <a:buNone/>
            </a:pPr>
            <a:endParaRPr lang="en-US" sz="2000" dirty="0" smtClean="0">
              <a:solidFill>
                <a:srgbClr val="000000"/>
              </a:solidFill>
              <a:latin typeface="Monaco"/>
              <a:ea typeface="Monaco"/>
              <a:cs typeface="Monaco"/>
            </a:endParaRPr>
          </a:p>
          <a:p>
            <a:pPr marL="0" indent="0">
              <a:buNone/>
            </a:pPr>
            <a:r>
              <a:rPr lang="en-US" sz="2000" dirty="0" smtClean="0">
                <a:solidFill>
                  <a:srgbClr val="000000"/>
                </a:solidFill>
                <a:latin typeface="Monaco"/>
                <a:ea typeface="Monaco"/>
                <a:cs typeface="Monaco"/>
              </a:rPr>
              <a:t>	</a:t>
            </a:r>
            <a:r>
              <a:rPr lang="en-US" sz="1800" dirty="0" err="1" smtClean="0">
                <a:solidFill>
                  <a:srgbClr val="000000"/>
                </a:solidFill>
                <a:latin typeface="Monaco"/>
                <a:ea typeface="Monaco"/>
                <a:cs typeface="Monaco"/>
              </a:rPr>
              <a:t>Dog.metaClass.static.create</a:t>
            </a:r>
            <a:r>
              <a:rPr lang="en-US" sz="1800" dirty="0" smtClean="0">
                <a:solidFill>
                  <a:srgbClr val="000000"/>
                </a:solidFill>
                <a:latin typeface="Monaco"/>
                <a:ea typeface="Monaco"/>
                <a:cs typeface="Monaco"/>
              </a:rPr>
              <a:t> </a:t>
            </a: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 </a:t>
            </a:r>
            <a:r>
              <a:rPr lang="en-US" sz="1800" dirty="0" smtClean="0">
                <a:solidFill>
                  <a:srgbClr val="A9438B"/>
                </a:solidFill>
                <a:latin typeface="Monaco"/>
                <a:ea typeface="Monaco"/>
                <a:cs typeface="Monaco"/>
              </a:rPr>
              <a:t>new</a:t>
            </a:r>
            <a:r>
              <a:rPr lang="en-US" sz="1800" dirty="0" smtClean="0">
                <a:solidFill>
                  <a:srgbClr val="000000"/>
                </a:solidFill>
                <a:latin typeface="Monaco"/>
                <a:ea typeface="Monaco"/>
                <a:cs typeface="Monaco"/>
              </a:rPr>
              <a:t> </a:t>
            </a:r>
            <a:r>
              <a:rPr lang="en-US" sz="1800" dirty="0">
                <a:solidFill>
                  <a:srgbClr val="000000"/>
                </a:solidFill>
                <a:latin typeface="Monaco"/>
                <a:ea typeface="Monaco"/>
                <a:cs typeface="Monaco"/>
              </a:rPr>
              <a:t>Dog()</a:t>
            </a:r>
            <a:r>
              <a:rPr lang="en-US" sz="1800" dirty="0" smtClean="0">
                <a:solidFill>
                  <a:srgbClr val="000000"/>
                </a:solidFill>
                <a:latin typeface="Monaco"/>
                <a:ea typeface="Monaco"/>
                <a:cs typeface="Monaco"/>
              </a:rPr>
              <a:t> }</a:t>
            </a:r>
          </a:p>
          <a:p>
            <a:pPr marL="0" indent="0">
              <a:buNone/>
            </a:pPr>
            <a:endParaRPr lang="sv-SE" sz="1800" b="1" dirty="0" smtClean="0">
              <a:latin typeface="Monaco" charset="0"/>
            </a:endParaRPr>
          </a:p>
          <a:p>
            <a:r>
              <a:rPr lang="sv-SE" dirty="0" err="1" smtClean="0"/>
              <a:t>Add</a:t>
            </a:r>
            <a:r>
              <a:rPr lang="sv-SE" dirty="0" smtClean="0"/>
              <a:t> </a:t>
            </a:r>
            <a:r>
              <a:rPr lang="sv-SE" dirty="0" err="1"/>
              <a:t>constructors</a:t>
            </a:r>
            <a:r>
              <a:rPr lang="sv-SE" dirty="0"/>
              <a:t> </a:t>
            </a:r>
            <a:r>
              <a:rPr lang="sv-SE" dirty="0" err="1"/>
              <a:t>using</a:t>
            </a:r>
            <a:r>
              <a:rPr lang="sv-SE" dirty="0"/>
              <a:t> the </a:t>
            </a:r>
            <a:r>
              <a:rPr lang="sv-SE" dirty="0" err="1"/>
              <a:t>constructor</a:t>
            </a:r>
            <a:r>
              <a:rPr lang="sv-SE" dirty="0"/>
              <a:t> prefix</a:t>
            </a:r>
            <a:r>
              <a:rPr lang="sv-SE" dirty="0" smtClean="0"/>
              <a:t>:</a:t>
            </a:r>
          </a:p>
          <a:p>
            <a:pPr marL="0" indent="0">
              <a:buNone/>
            </a:pPr>
            <a:endParaRPr lang="en-US" sz="1600" dirty="0" smtClean="0">
              <a:solidFill>
                <a:srgbClr val="000000"/>
              </a:solidFill>
              <a:latin typeface="Monaco"/>
              <a:ea typeface="Monaco"/>
              <a:cs typeface="Monaco"/>
            </a:endParaRPr>
          </a:p>
          <a:p>
            <a:pPr marL="0" indent="0">
              <a:buNone/>
            </a:pPr>
            <a:r>
              <a:rPr lang="en-US" sz="1600" dirty="0" smtClean="0">
                <a:solidFill>
                  <a:srgbClr val="000000"/>
                </a:solidFill>
                <a:latin typeface="Monaco"/>
                <a:ea typeface="Monaco"/>
                <a:cs typeface="Monaco"/>
              </a:rPr>
              <a:t>	</a:t>
            </a:r>
            <a:r>
              <a:rPr lang="en-US" sz="1800" dirty="0" err="1" smtClean="0">
                <a:solidFill>
                  <a:srgbClr val="000000"/>
                </a:solidFill>
                <a:latin typeface="Monaco"/>
                <a:ea typeface="Monaco"/>
                <a:cs typeface="Monaco"/>
              </a:rPr>
              <a:t>Dog.metaClass.constructor</a:t>
            </a:r>
            <a:r>
              <a:rPr lang="en-US" sz="1800" dirty="0" smtClean="0">
                <a:solidFill>
                  <a:srgbClr val="000000"/>
                </a:solidFill>
                <a:latin typeface="Monaco"/>
                <a:ea typeface="Monaco"/>
                <a:cs typeface="Monaco"/>
              </a:rPr>
              <a:t> </a:t>
            </a: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{n -&gt; </a:t>
            </a:r>
            <a:r>
              <a:rPr lang="en-US" sz="1800" dirty="0" smtClean="0">
                <a:solidFill>
                  <a:srgbClr val="A9438B"/>
                </a:solidFill>
                <a:latin typeface="Monaco"/>
                <a:ea typeface="Monaco"/>
                <a:cs typeface="Monaco"/>
              </a:rPr>
              <a:t>new</a:t>
            </a:r>
            <a:r>
              <a:rPr lang="en-US" sz="1800" dirty="0" smtClean="0">
                <a:solidFill>
                  <a:srgbClr val="000000"/>
                </a:solidFill>
                <a:latin typeface="Monaco"/>
                <a:ea typeface="Monaco"/>
                <a:cs typeface="Monaco"/>
              </a:rPr>
              <a:t> </a:t>
            </a:r>
            <a:r>
              <a:rPr lang="en-US" sz="1800" dirty="0">
                <a:solidFill>
                  <a:srgbClr val="000000"/>
                </a:solidFill>
                <a:latin typeface="Monaco"/>
                <a:ea typeface="Monaco"/>
                <a:cs typeface="Monaco"/>
              </a:rPr>
              <a:t>Dog</a:t>
            </a:r>
            <a:r>
              <a:rPr lang="en-US" sz="1800" dirty="0" smtClean="0">
                <a:solidFill>
                  <a:srgbClr val="000000"/>
                </a:solidFill>
                <a:latin typeface="Monaco"/>
                <a:ea typeface="Monaco"/>
                <a:cs typeface="Monaco"/>
              </a:rPr>
              <a:t>(</a:t>
            </a:r>
            <a:r>
              <a:rPr lang="en-US" sz="1800" dirty="0" err="1" smtClean="0">
                <a:solidFill>
                  <a:srgbClr val="000000"/>
                </a:solidFill>
                <a:latin typeface="Monaco"/>
                <a:ea typeface="Monaco"/>
                <a:cs typeface="Monaco"/>
              </a:rPr>
              <a:t>name:n</a:t>
            </a:r>
            <a:r>
              <a:rPr lang="en-US" sz="1800" dirty="0" smtClean="0">
                <a:solidFill>
                  <a:srgbClr val="000000"/>
                </a:solidFill>
                <a:latin typeface="Monaco"/>
                <a:ea typeface="Monaco"/>
                <a:cs typeface="Monaco"/>
              </a:rPr>
              <a:t>)}</a:t>
            </a:r>
          </a:p>
          <a:p>
            <a:pPr marL="0" indent="0">
              <a:buNone/>
            </a:pPr>
            <a:endParaRPr lang="sv-SE" sz="1800" b="1" dirty="0">
              <a:latin typeface="Monaco" charset="0"/>
            </a:endParaRPr>
          </a:p>
        </p:txBody>
      </p:sp>
    </p:spTree>
    <p:extLst>
      <p:ext uri="{BB962C8B-B14F-4D97-AF65-F5344CB8AC3E}">
        <p14:creationId xmlns:p14="http://schemas.microsoft.com/office/powerpoint/2010/main" val="4828909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ctrTitle"/>
          </p:nvPr>
        </p:nvSpPr>
        <p:spPr>
          <a:xfrm>
            <a:off x="683568" y="44624"/>
            <a:ext cx="7772400" cy="648073"/>
          </a:xfrm>
          <a:ln/>
        </p:spPr>
        <p:txBody>
          <a:bodyPr rIns="116994">
            <a:normAutofit/>
          </a:bodyPr>
          <a:lstStyle/>
          <a:p>
            <a:pPr marL="40182"/>
            <a:r>
              <a:rPr lang="en-US" dirty="0" smtClean="0"/>
              <a:t>Example app: Spring Pet Clinic</a:t>
            </a:r>
            <a:endParaRPr lang="en-US" dirty="0"/>
          </a:p>
        </p:txBody>
      </p:sp>
      <p:pic>
        <p:nvPicPr>
          <p:cNvPr id="3" name="Picture 2"/>
          <p:cNvPicPr>
            <a:picLocks noChangeAspect="1"/>
          </p:cNvPicPr>
          <p:nvPr/>
        </p:nvPicPr>
        <p:blipFill>
          <a:blip r:embed="rId2"/>
          <a:stretch>
            <a:fillRect/>
          </a:stretch>
        </p:blipFill>
        <p:spPr>
          <a:xfrm>
            <a:off x="107504" y="388828"/>
            <a:ext cx="8916916" cy="6801827"/>
          </a:xfrm>
          <a:prstGeom prst="rect">
            <a:avLst/>
          </a:prstGeom>
        </p:spPr>
      </p:pic>
    </p:spTree>
    <p:extLst>
      <p:ext uri="{BB962C8B-B14F-4D97-AF65-F5344CB8AC3E}">
        <p14:creationId xmlns:p14="http://schemas.microsoft.com/office/powerpoint/2010/main" val="4093229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lstStyle/>
          <a:p>
            <a:pPr marL="40182"/>
            <a:r>
              <a:rPr lang="en-US" dirty="0"/>
              <a:t>Exercise </a:t>
            </a:r>
            <a:r>
              <a:rPr lang="en-US" dirty="0" smtClean="0"/>
              <a:t>2 </a:t>
            </a:r>
            <a:r>
              <a:rPr lang="en-US" dirty="0"/>
              <a:t>– </a:t>
            </a:r>
            <a:r>
              <a:rPr lang="en-US" dirty="0" smtClean="0"/>
              <a:t>Test Doubles</a:t>
            </a:r>
            <a:endParaRPr lang="en-US" dirty="0"/>
          </a:p>
        </p:txBody>
      </p:sp>
      <p:sp>
        <p:nvSpPr>
          <p:cNvPr id="26628" name="Rectangle 4"/>
          <p:cNvSpPr>
            <a:spLocks noGrp="1" noChangeArrowheads="1"/>
          </p:cNvSpPr>
          <p:nvPr>
            <p:ph type="body" sz="quarter" idx="13"/>
          </p:nvPr>
        </p:nvSpPr>
        <p:spPr>
          <a:ln/>
        </p:spPr>
        <p:txBody>
          <a:bodyPr rIns="116994"/>
          <a:lstStyle/>
          <a:p>
            <a:r>
              <a:rPr lang="en-US" dirty="0" smtClean="0"/>
              <a:t>Implement the </a:t>
            </a:r>
            <a:r>
              <a:rPr lang="en-US" sz="1400" dirty="0" err="1">
                <a:latin typeface="Monaco"/>
                <a:cs typeface="Monaco"/>
              </a:rPr>
              <a:t>testSaveVisitLogsConfirmationError</a:t>
            </a:r>
            <a:r>
              <a:rPr lang="en-US" sz="1400" dirty="0">
                <a:latin typeface="Monaco"/>
                <a:cs typeface="Monaco"/>
              </a:rPr>
              <a:t>()</a:t>
            </a:r>
            <a:r>
              <a:rPr lang="en-US" dirty="0" smtClean="0"/>
              <a:t> test method </a:t>
            </a:r>
            <a:r>
              <a:rPr lang="en-US" dirty="0"/>
              <a:t>in </a:t>
            </a:r>
            <a:r>
              <a:rPr lang="en-US" sz="1400" dirty="0">
                <a:latin typeface="Monaco"/>
                <a:cs typeface="Monaco"/>
              </a:rPr>
              <a:t>org.springframework.samples.petclinic.service.ClinicServiceImplTest</a:t>
            </a:r>
            <a:r>
              <a:rPr lang="en-US" dirty="0"/>
              <a:t> to </a:t>
            </a:r>
            <a:r>
              <a:rPr lang="en-US" dirty="0" smtClean="0"/>
              <a:t>verify that an exception thrown from the  </a:t>
            </a:r>
            <a:r>
              <a:rPr lang="en-US" sz="1400" dirty="0" err="1">
                <a:latin typeface="Monaco"/>
                <a:cs typeface="Monaco"/>
              </a:rPr>
              <a:t>ConfirmationService</a:t>
            </a:r>
            <a:r>
              <a:rPr lang="en-US" dirty="0" smtClean="0"/>
              <a:t> collaborator is properly handled by logging the exception</a:t>
            </a:r>
            <a:endParaRPr lang="en-US" dirty="0"/>
          </a:p>
          <a:p>
            <a:pPr lvl="1"/>
            <a:r>
              <a:rPr lang="en-US" dirty="0" smtClean="0"/>
              <a:t>Create a Mock object for the logger, using a closure</a:t>
            </a:r>
          </a:p>
          <a:p>
            <a:pPr lvl="1"/>
            <a:r>
              <a:rPr lang="en-US" dirty="0" smtClean="0"/>
              <a:t>Inject the mock logger into </a:t>
            </a:r>
            <a:r>
              <a:rPr lang="en-US" sz="1600" dirty="0" err="1">
                <a:latin typeface="Monaco"/>
                <a:cs typeface="Monaco"/>
              </a:rPr>
              <a:t>ClinicServiceImpl</a:t>
            </a:r>
            <a:r>
              <a:rPr lang="en-US" dirty="0" smtClean="0"/>
              <a:t> using </a:t>
            </a:r>
            <a:r>
              <a:rPr lang="en-US" sz="1400" dirty="0" err="1">
                <a:latin typeface="Monaco"/>
                <a:cs typeface="Monaco"/>
              </a:rPr>
              <a:t>metaClass.setAttribute</a:t>
            </a:r>
            <a:endParaRPr lang="en-US" sz="1400" dirty="0">
              <a:latin typeface="Monaco"/>
              <a:cs typeface="Monaco"/>
            </a:endParaRPr>
          </a:p>
        </p:txBody>
      </p:sp>
    </p:spTree>
    <p:extLst>
      <p:ext uri="{BB962C8B-B14F-4D97-AF65-F5344CB8AC3E}">
        <p14:creationId xmlns:p14="http://schemas.microsoft.com/office/powerpoint/2010/main" val="1715438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r>
              <a:rPr lang="sv-SE"/>
              <a:t>Meta Hooks</a:t>
            </a:r>
            <a:endParaRPr lang="en-US"/>
          </a:p>
        </p:txBody>
      </p:sp>
      <p:sp>
        <p:nvSpPr>
          <p:cNvPr id="53251" name="Rectangle 3"/>
          <p:cNvSpPr>
            <a:spLocks noGrp="1" noChangeArrowheads="1"/>
          </p:cNvSpPr>
          <p:nvPr>
            <p:ph type="body" sz="quarter" idx="13"/>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r>
              <a:rPr lang="sv-SE"/>
              <a:t>The MetaClass also allows intercepting and overriding key dynamic method dispatch hooks:</a:t>
            </a:r>
          </a:p>
          <a:p>
            <a:pPr lvl="1"/>
            <a:r>
              <a:rPr lang="sv-SE"/>
              <a:t>invokeMethod()</a:t>
            </a:r>
          </a:p>
          <a:p>
            <a:pPr lvl="1"/>
            <a:r>
              <a:rPr lang="sv-SE"/>
              <a:t>set/getProperty()</a:t>
            </a:r>
          </a:p>
          <a:p>
            <a:pPr lvl="1"/>
            <a:r>
              <a:rPr lang="sv-SE"/>
              <a:t>methodMissing()</a:t>
            </a:r>
          </a:p>
          <a:p>
            <a:pPr lvl="1"/>
            <a:r>
              <a:rPr lang="sv-SE"/>
              <a:t>propertyMissing()</a:t>
            </a:r>
            <a:endParaRPr lang="en-US"/>
          </a:p>
        </p:txBody>
      </p:sp>
    </p:spTree>
    <p:extLst>
      <p:ext uri="{BB962C8B-B14F-4D97-AF65-F5344CB8AC3E}">
        <p14:creationId xmlns:p14="http://schemas.microsoft.com/office/powerpoint/2010/main" val="2255399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r>
              <a:rPr lang="sv-SE" dirty="0" err="1"/>
              <a:t>Overriding</a:t>
            </a:r>
            <a:r>
              <a:rPr lang="sv-SE" dirty="0"/>
              <a:t> </a:t>
            </a:r>
            <a:r>
              <a:rPr lang="sv-SE" dirty="0" err="1"/>
              <a:t>methodMissing</a:t>
            </a:r>
            <a:endParaRPr lang="en-US" dirty="0"/>
          </a:p>
        </p:txBody>
      </p:sp>
      <p:sp>
        <p:nvSpPr>
          <p:cNvPr id="55299" name="Rectangle 3"/>
          <p:cNvSpPr>
            <a:spLocks noGrp="1" noChangeArrowheads="1"/>
          </p:cNvSpPr>
          <p:nvPr>
            <p:ph type="body" sz="quarter" idx="13"/>
          </p:nvPr>
        </p:nvSpPr>
        <p:spPr bwMode="auto">
          <a:xfrm>
            <a:off x="467544" y="1556792"/>
            <a:ext cx="8568952" cy="468052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a:lnSpc>
                <a:spcPct val="90000"/>
              </a:lnSpc>
            </a:pPr>
            <a:r>
              <a:rPr lang="sv-SE" dirty="0" err="1"/>
              <a:t>Overriding</a:t>
            </a:r>
            <a:r>
              <a:rPr lang="sv-SE" dirty="0"/>
              <a:t> the </a:t>
            </a:r>
            <a:r>
              <a:rPr lang="sv-SE" dirty="0" err="1"/>
              <a:t>methodMissing</a:t>
            </a:r>
            <a:r>
              <a:rPr lang="sv-SE" dirty="0"/>
              <a:t> </a:t>
            </a:r>
            <a:r>
              <a:rPr lang="sv-SE" dirty="0" err="1"/>
              <a:t>method</a:t>
            </a:r>
            <a:r>
              <a:rPr lang="sv-SE" dirty="0"/>
              <a:t> </a:t>
            </a:r>
            <a:r>
              <a:rPr lang="sv-SE" dirty="0" err="1"/>
              <a:t>allows</a:t>
            </a:r>
            <a:r>
              <a:rPr lang="sv-SE" dirty="0"/>
              <a:t> for </a:t>
            </a:r>
            <a:r>
              <a:rPr lang="sv-SE" dirty="0" err="1"/>
              <a:t>dynamic</a:t>
            </a:r>
            <a:r>
              <a:rPr lang="sv-SE" dirty="0"/>
              <a:t> </a:t>
            </a:r>
            <a:r>
              <a:rPr lang="sv-SE" dirty="0" err="1"/>
              <a:t>creation</a:t>
            </a:r>
            <a:r>
              <a:rPr lang="sv-SE" dirty="0"/>
              <a:t> </a:t>
            </a:r>
            <a:r>
              <a:rPr lang="sv-SE" dirty="0" err="1"/>
              <a:t>of</a:t>
            </a:r>
            <a:r>
              <a:rPr lang="sv-SE" dirty="0"/>
              <a:t> </a:t>
            </a:r>
            <a:r>
              <a:rPr lang="sv-SE" dirty="0" err="1"/>
              <a:t>capabilities</a:t>
            </a:r>
            <a:r>
              <a:rPr lang="sv-SE" dirty="0"/>
              <a:t> and </a:t>
            </a:r>
            <a:r>
              <a:rPr lang="sv-SE" dirty="0" err="1"/>
              <a:t>behavior</a:t>
            </a:r>
            <a:endParaRPr lang="sv-SE" dirty="0"/>
          </a:p>
          <a:p>
            <a:pPr>
              <a:lnSpc>
                <a:spcPct val="90000"/>
              </a:lnSpc>
            </a:pPr>
            <a:r>
              <a:rPr lang="sv-SE" dirty="0" err="1" smtClean="0"/>
              <a:t>Typical</a:t>
            </a:r>
            <a:r>
              <a:rPr lang="sv-SE" dirty="0" smtClean="0"/>
              <a:t> </a:t>
            </a:r>
            <a:r>
              <a:rPr lang="sv-SE" dirty="0"/>
              <a:t>idiom </a:t>
            </a:r>
            <a:r>
              <a:rPr lang="sv-SE" dirty="0" err="1"/>
              <a:t>when</a:t>
            </a:r>
            <a:r>
              <a:rPr lang="sv-SE" dirty="0"/>
              <a:t> </a:t>
            </a:r>
            <a:r>
              <a:rPr lang="sv-SE" dirty="0" err="1"/>
              <a:t>overriding</a:t>
            </a:r>
            <a:r>
              <a:rPr lang="sv-SE" dirty="0"/>
              <a:t> the </a:t>
            </a:r>
            <a:r>
              <a:rPr lang="sv-SE" dirty="0" err="1"/>
              <a:t>methodMissing</a:t>
            </a:r>
            <a:r>
              <a:rPr lang="sv-SE" dirty="0"/>
              <a:t>: </a:t>
            </a:r>
            <a:r>
              <a:rPr lang="sv-SE" dirty="0" err="1"/>
              <a:t>Intercept</a:t>
            </a:r>
            <a:r>
              <a:rPr lang="sv-SE" dirty="0"/>
              <a:t>, cache a </a:t>
            </a:r>
            <a:r>
              <a:rPr lang="sv-SE" dirty="0" err="1"/>
              <a:t>dynamically</a:t>
            </a:r>
            <a:r>
              <a:rPr lang="sv-SE" dirty="0"/>
              <a:t> </a:t>
            </a:r>
            <a:r>
              <a:rPr lang="sv-SE" dirty="0" err="1"/>
              <a:t>created</a:t>
            </a:r>
            <a:r>
              <a:rPr lang="sv-SE" dirty="0"/>
              <a:t> </a:t>
            </a:r>
            <a:r>
              <a:rPr lang="sv-SE" dirty="0" err="1"/>
              <a:t>method</a:t>
            </a:r>
            <a:r>
              <a:rPr lang="sv-SE" dirty="0"/>
              <a:t>, </a:t>
            </a:r>
            <a:r>
              <a:rPr lang="sv-SE" dirty="0" err="1"/>
              <a:t>then</a:t>
            </a:r>
            <a:r>
              <a:rPr lang="sv-SE" dirty="0"/>
              <a:t> </a:t>
            </a:r>
            <a:r>
              <a:rPr lang="sv-SE" dirty="0" err="1"/>
              <a:t>invoke</a:t>
            </a:r>
            <a:r>
              <a:rPr lang="sv-SE" dirty="0"/>
              <a:t> it:</a:t>
            </a:r>
          </a:p>
          <a:p>
            <a:pPr>
              <a:lnSpc>
                <a:spcPct val="90000"/>
              </a:lnSpc>
              <a:buFont typeface="Arial" charset="0"/>
              <a:buNone/>
            </a:pPr>
            <a:endParaRPr lang="sv-SE" sz="2000" b="1" dirty="0" smtClean="0">
              <a:latin typeface="Monaco" charset="0"/>
            </a:endParaRPr>
          </a:p>
          <a:p>
            <a:pPr marL="400050" lvl="1" indent="0">
              <a:buNone/>
            </a:pPr>
            <a:r>
              <a:rPr lang="en-US" sz="1600" dirty="0">
                <a:solidFill>
                  <a:srgbClr val="A9438B"/>
                </a:solidFill>
                <a:latin typeface="Monaco"/>
                <a:ea typeface="Monaco"/>
                <a:cs typeface="Monaco"/>
              </a:rPr>
              <a:t>class</a:t>
            </a:r>
            <a:r>
              <a:rPr lang="en-US" sz="1600" dirty="0">
                <a:solidFill>
                  <a:srgbClr val="000000"/>
                </a:solidFill>
                <a:latin typeface="Monaco"/>
                <a:ea typeface="Monaco"/>
                <a:cs typeface="Monaco"/>
              </a:rPr>
              <a:t> Dog {}</a:t>
            </a:r>
          </a:p>
          <a:p>
            <a:pPr marL="400050" lvl="1" indent="0">
              <a:buNone/>
            </a:pPr>
            <a:r>
              <a:rPr lang="en-US" sz="1600" dirty="0" err="1">
                <a:solidFill>
                  <a:srgbClr val="000000"/>
                </a:solidFill>
                <a:latin typeface="Monaco"/>
                <a:ea typeface="Monaco"/>
                <a:cs typeface="Monaco"/>
              </a:rPr>
              <a:t>Dog.metaClass.</a:t>
            </a:r>
            <a:r>
              <a:rPr lang="en-US" sz="1600" u="sng" dirty="0" err="1">
                <a:solidFill>
                  <a:srgbClr val="000000"/>
                </a:solidFill>
                <a:latin typeface="Monaco"/>
                <a:ea typeface="Monaco"/>
                <a:cs typeface="Monaco"/>
              </a:rPr>
              <a:t>methodMissing</a:t>
            </a:r>
            <a:r>
              <a:rPr lang="en-US" sz="1600" dirty="0">
                <a:solidFill>
                  <a:srgbClr val="000000"/>
                </a:solidFill>
                <a:latin typeface="Monaco"/>
                <a:ea typeface="Monaco"/>
                <a:cs typeface="Monaco"/>
              </a:rPr>
              <a:t> = {String </a:t>
            </a:r>
            <a:r>
              <a:rPr lang="en-US" sz="1600" dirty="0" err="1" smtClean="0">
                <a:solidFill>
                  <a:srgbClr val="000000"/>
                </a:solidFill>
                <a:latin typeface="Monaco"/>
                <a:ea typeface="Monaco"/>
                <a:cs typeface="Monaco"/>
              </a:rPr>
              <a:t>methodName</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args</a:t>
            </a:r>
            <a:r>
              <a:rPr lang="en-US" sz="1600" dirty="0">
                <a:solidFill>
                  <a:srgbClr val="000000"/>
                </a:solidFill>
                <a:latin typeface="Monaco"/>
                <a:ea typeface="Monaco"/>
                <a:cs typeface="Monaco"/>
              </a:rPr>
              <a:t> -&gt;</a:t>
            </a:r>
          </a:p>
          <a:p>
            <a:pPr marL="400050" lvl="1" indent="0">
              <a:buNone/>
            </a:pPr>
            <a:r>
              <a:rPr lang="en-US" sz="1600" dirty="0">
                <a:solidFill>
                  <a:srgbClr val="000000"/>
                </a:solidFill>
                <a:latin typeface="Monaco"/>
                <a:ea typeface="Monaco"/>
                <a:cs typeface="Monaco"/>
              </a:rPr>
              <a:t>  Dog.</a:t>
            </a:r>
            <a:r>
              <a:rPr lang="en-US" sz="1600" dirty="0" err="1">
                <a:solidFill>
                  <a:srgbClr val="000000"/>
                </a:solidFill>
                <a:latin typeface="Monaco"/>
                <a:ea typeface="Monaco"/>
                <a:cs typeface="Monaco"/>
              </a:rPr>
              <a:t>metaClass</a:t>
            </a:r>
            <a:r>
              <a:rPr lang="en-US" sz="1600" dirty="0">
                <a:solidFill>
                  <a:srgbClr val="000000"/>
                </a:solidFill>
                <a:latin typeface="Monaco"/>
                <a:ea typeface="Monaco"/>
                <a:cs typeface="Monaco"/>
              </a:rPr>
              <a:t>.</a:t>
            </a:r>
            <a:r>
              <a:rPr lang="en-US" sz="1600" dirty="0">
                <a:solidFill>
                  <a:srgbClr val="FF39D6"/>
                </a:solidFill>
                <a:latin typeface="Monaco"/>
                <a:ea typeface="Monaco"/>
                <a:cs typeface="Monaco"/>
              </a:rPr>
              <a:t>"</a:t>
            </a:r>
            <a:r>
              <a:rPr lang="en-US" sz="1600" dirty="0" smtClean="0">
                <a:solidFill>
                  <a:srgbClr val="FF39D6"/>
                </a:solidFill>
                <a:latin typeface="Monaco"/>
                <a:ea typeface="Monaco"/>
                <a:cs typeface="Monaco"/>
              </a:rPr>
              <a:t>$</a:t>
            </a:r>
            <a:r>
              <a:rPr lang="en-US" sz="1600" dirty="0" err="1" smtClean="0">
                <a:solidFill>
                  <a:srgbClr val="FF39D6"/>
                </a:solidFill>
                <a:latin typeface="Monaco"/>
                <a:ea typeface="Monaco"/>
                <a:cs typeface="Monaco"/>
              </a:rPr>
              <a:t>methodName</a:t>
            </a:r>
            <a:r>
              <a:rPr lang="en-US" sz="1600" dirty="0">
                <a:solidFill>
                  <a:srgbClr val="FF39D6"/>
                </a:solidFill>
                <a:latin typeface="Monaco"/>
                <a:ea typeface="Monaco"/>
                <a:cs typeface="Monaco"/>
              </a:rPr>
              <a:t>"</a:t>
            </a:r>
            <a:r>
              <a:rPr lang="en-US" sz="1600" dirty="0">
                <a:solidFill>
                  <a:srgbClr val="000000"/>
                </a:solidFill>
                <a:latin typeface="Monaco"/>
                <a:ea typeface="Monaco"/>
                <a:cs typeface="Monaco"/>
              </a:rPr>
              <a:t> = {Object[] </a:t>
            </a:r>
            <a:r>
              <a:rPr lang="en-US" sz="1600" dirty="0" err="1">
                <a:solidFill>
                  <a:srgbClr val="000000"/>
                </a:solidFill>
                <a:latin typeface="Monaco"/>
                <a:ea typeface="Monaco"/>
                <a:cs typeface="Monaco"/>
              </a:rPr>
              <a:t>varargs</a:t>
            </a:r>
            <a:r>
              <a:rPr lang="en-US" sz="1600" dirty="0">
                <a:solidFill>
                  <a:srgbClr val="000000"/>
                </a:solidFill>
                <a:latin typeface="Monaco"/>
                <a:ea typeface="Monaco"/>
                <a:cs typeface="Monaco"/>
              </a:rPr>
              <a:t>-&gt;</a:t>
            </a:r>
          </a:p>
          <a:p>
            <a:pPr marL="400050" lvl="1" indent="0">
              <a:buNone/>
            </a:pP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"cached $</a:t>
            </a:r>
            <a:r>
              <a:rPr lang="en-US" sz="1600" dirty="0" err="1">
                <a:solidFill>
                  <a:srgbClr val="FF39D6"/>
                </a:solidFill>
                <a:latin typeface="Monaco"/>
                <a:ea typeface="Monaco"/>
                <a:cs typeface="Monaco"/>
              </a:rPr>
              <a:t>methodName</a:t>
            </a:r>
            <a:r>
              <a:rPr lang="en-US" sz="1600" dirty="0">
                <a:solidFill>
                  <a:srgbClr val="FF39D6"/>
                </a:solidFill>
                <a:latin typeface="Monaco"/>
                <a:ea typeface="Monaco"/>
                <a:cs typeface="Monaco"/>
              </a:rPr>
              <a:t>"</a:t>
            </a:r>
            <a:endParaRPr lang="en-US" sz="1600" dirty="0">
              <a:solidFill>
                <a:srgbClr val="000000"/>
              </a:solidFill>
              <a:latin typeface="Monaco"/>
              <a:ea typeface="Monaco"/>
              <a:cs typeface="Monaco"/>
            </a:endParaRPr>
          </a:p>
          <a:p>
            <a:pPr marL="400050" lvl="1" indent="0">
              <a:buNone/>
            </a:pPr>
            <a:r>
              <a:rPr lang="en-US" sz="1600" dirty="0">
                <a:solidFill>
                  <a:srgbClr val="000000"/>
                </a:solidFill>
                <a:latin typeface="Monaco"/>
                <a:ea typeface="Monaco"/>
                <a:cs typeface="Monaco"/>
              </a:rPr>
              <a:t>  }</a:t>
            </a:r>
          </a:p>
          <a:p>
            <a:pPr marL="400050" lvl="1" indent="0">
              <a:buNone/>
            </a:pP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"dynamic $</a:t>
            </a:r>
            <a:r>
              <a:rPr lang="en-US" sz="1600" dirty="0" err="1">
                <a:solidFill>
                  <a:srgbClr val="FF39D6"/>
                </a:solidFill>
                <a:latin typeface="Monaco"/>
                <a:ea typeface="Monaco"/>
                <a:cs typeface="Monaco"/>
              </a:rPr>
              <a:t>methodName</a:t>
            </a:r>
            <a:r>
              <a:rPr lang="en-US" sz="1600" dirty="0">
                <a:solidFill>
                  <a:srgbClr val="FF39D6"/>
                </a:solidFill>
                <a:latin typeface="Monaco"/>
                <a:ea typeface="Monaco"/>
                <a:cs typeface="Monaco"/>
              </a:rPr>
              <a:t>"</a:t>
            </a:r>
            <a:endParaRPr lang="en-US" sz="1600" dirty="0">
              <a:solidFill>
                <a:srgbClr val="000000"/>
              </a:solidFill>
              <a:latin typeface="Monaco"/>
              <a:ea typeface="Monaco"/>
              <a:cs typeface="Monaco"/>
            </a:endParaRPr>
          </a:p>
          <a:p>
            <a:pPr marL="400050" lvl="1" indent="0">
              <a:buNone/>
            </a:pPr>
            <a:r>
              <a:rPr lang="en-US" sz="1600" dirty="0">
                <a:solidFill>
                  <a:srgbClr val="000000"/>
                </a:solidFill>
                <a:latin typeface="Monaco"/>
                <a:ea typeface="Monaco"/>
                <a:cs typeface="Monaco"/>
              </a:rPr>
              <a:t>}</a:t>
            </a:r>
          </a:p>
          <a:p>
            <a:pPr marL="400050" lvl="1" indent="0">
              <a:buNone/>
            </a:pPr>
            <a:r>
              <a:rPr lang="en-US" sz="1600" dirty="0">
                <a:solidFill>
                  <a:srgbClr val="A9438B"/>
                </a:solidFill>
                <a:latin typeface="Monaco"/>
                <a:ea typeface="Monaco"/>
                <a:cs typeface="Monaco"/>
              </a:rPr>
              <a:t>assert</a:t>
            </a:r>
            <a:r>
              <a:rPr lang="en-US" sz="1600" dirty="0">
                <a:solidFill>
                  <a:srgbClr val="000000"/>
                </a:solidFill>
                <a:latin typeface="Monaco"/>
                <a:ea typeface="Monaco"/>
                <a:cs typeface="Monaco"/>
              </a:rPr>
              <a:t> </a:t>
            </a:r>
            <a:r>
              <a:rPr lang="en-US" sz="1600" dirty="0">
                <a:solidFill>
                  <a:srgbClr val="A9438B"/>
                </a:solidFill>
                <a:latin typeface="Monaco"/>
                <a:ea typeface="Monaco"/>
                <a:cs typeface="Monaco"/>
              </a:rPr>
              <a:t>new</a:t>
            </a:r>
            <a:r>
              <a:rPr lang="en-US" sz="1600" dirty="0">
                <a:solidFill>
                  <a:srgbClr val="000000"/>
                </a:solidFill>
                <a:latin typeface="Monaco"/>
                <a:ea typeface="Monaco"/>
                <a:cs typeface="Monaco"/>
              </a:rPr>
              <a:t> Dog().</a:t>
            </a:r>
            <a:r>
              <a:rPr lang="en-US" sz="1600" u="sng" dirty="0">
                <a:solidFill>
                  <a:srgbClr val="000000"/>
                </a:solidFill>
                <a:latin typeface="Monaco"/>
                <a:ea typeface="Monaco"/>
                <a:cs typeface="Monaco"/>
              </a:rPr>
              <a:t>howl</a:t>
            </a:r>
            <a:r>
              <a:rPr lang="en-US" sz="1600" dirty="0">
                <a:solidFill>
                  <a:srgbClr val="000000"/>
                </a:solidFill>
                <a:latin typeface="Monaco"/>
                <a:ea typeface="Monaco"/>
                <a:cs typeface="Monaco"/>
              </a:rPr>
              <a:t>() == </a:t>
            </a:r>
            <a:r>
              <a:rPr lang="en-US" sz="1600" dirty="0">
                <a:solidFill>
                  <a:srgbClr val="FF39D6"/>
                </a:solidFill>
                <a:latin typeface="Monaco"/>
                <a:ea typeface="Monaco"/>
                <a:cs typeface="Monaco"/>
              </a:rPr>
              <a:t>"dynamic howl"</a:t>
            </a:r>
            <a:endParaRPr lang="en-US" sz="1600" dirty="0">
              <a:solidFill>
                <a:srgbClr val="000000"/>
              </a:solidFill>
              <a:latin typeface="Monaco"/>
              <a:ea typeface="Monaco"/>
              <a:cs typeface="Monaco"/>
            </a:endParaRPr>
          </a:p>
          <a:p>
            <a:pPr marL="400050" lvl="1" indent="0">
              <a:buNone/>
            </a:pPr>
            <a:r>
              <a:rPr lang="en-US" sz="1600" dirty="0">
                <a:solidFill>
                  <a:srgbClr val="A9438B"/>
                </a:solidFill>
                <a:latin typeface="Monaco"/>
                <a:ea typeface="Monaco"/>
                <a:cs typeface="Monaco"/>
              </a:rPr>
              <a:t>assert</a:t>
            </a:r>
            <a:r>
              <a:rPr lang="en-US" sz="1600" dirty="0">
                <a:solidFill>
                  <a:srgbClr val="000000"/>
                </a:solidFill>
                <a:latin typeface="Monaco"/>
                <a:ea typeface="Monaco"/>
                <a:cs typeface="Monaco"/>
              </a:rPr>
              <a:t> </a:t>
            </a:r>
            <a:r>
              <a:rPr lang="en-US" sz="1600" dirty="0">
                <a:solidFill>
                  <a:srgbClr val="A9438B"/>
                </a:solidFill>
                <a:latin typeface="Monaco"/>
                <a:ea typeface="Monaco"/>
                <a:cs typeface="Monaco"/>
              </a:rPr>
              <a:t>new</a:t>
            </a:r>
            <a:r>
              <a:rPr lang="en-US" sz="1600" dirty="0">
                <a:solidFill>
                  <a:srgbClr val="000000"/>
                </a:solidFill>
                <a:latin typeface="Monaco"/>
                <a:ea typeface="Monaco"/>
                <a:cs typeface="Monaco"/>
              </a:rPr>
              <a:t> Dog().</a:t>
            </a:r>
            <a:r>
              <a:rPr lang="en-US" sz="1600" u="sng" dirty="0">
                <a:solidFill>
                  <a:srgbClr val="000000"/>
                </a:solidFill>
                <a:latin typeface="Monaco"/>
                <a:ea typeface="Monaco"/>
                <a:cs typeface="Monaco"/>
              </a:rPr>
              <a:t>howl</a:t>
            </a:r>
            <a:r>
              <a:rPr lang="en-US" sz="1600" dirty="0">
                <a:solidFill>
                  <a:srgbClr val="000000"/>
                </a:solidFill>
                <a:latin typeface="Monaco"/>
                <a:ea typeface="Monaco"/>
                <a:cs typeface="Monaco"/>
              </a:rPr>
              <a:t>() == </a:t>
            </a:r>
            <a:r>
              <a:rPr lang="en-US" sz="1600" dirty="0">
                <a:solidFill>
                  <a:srgbClr val="FF39D6"/>
                </a:solidFill>
                <a:latin typeface="Monaco"/>
                <a:ea typeface="Monaco"/>
                <a:cs typeface="Monaco"/>
              </a:rPr>
              <a:t>"cached howl</a:t>
            </a:r>
            <a:r>
              <a:rPr lang="en-US" sz="1600" dirty="0" smtClean="0">
                <a:solidFill>
                  <a:srgbClr val="FF39D6"/>
                </a:solidFill>
                <a:latin typeface="Monaco"/>
                <a:ea typeface="Monaco"/>
                <a:cs typeface="Monaco"/>
              </a:rPr>
              <a:t>"</a:t>
            </a:r>
          </a:p>
          <a:p>
            <a:pPr marL="400050" lvl="1" indent="0">
              <a:buNone/>
            </a:pPr>
            <a:r>
              <a:rPr lang="en-US" sz="1600" dirty="0">
                <a:solidFill>
                  <a:srgbClr val="A9438B"/>
                </a:solidFill>
                <a:latin typeface="Monaco"/>
                <a:ea typeface="Monaco"/>
                <a:cs typeface="Monaco"/>
              </a:rPr>
              <a:t>assert</a:t>
            </a:r>
            <a:r>
              <a:rPr lang="en-US" sz="1600" dirty="0">
                <a:solidFill>
                  <a:srgbClr val="000000"/>
                </a:solidFill>
                <a:latin typeface="Monaco"/>
                <a:ea typeface="Monaco"/>
                <a:cs typeface="Monaco"/>
              </a:rPr>
              <a:t> </a:t>
            </a:r>
            <a:r>
              <a:rPr lang="en-US" sz="1600" dirty="0">
                <a:solidFill>
                  <a:srgbClr val="A9438B"/>
                </a:solidFill>
                <a:latin typeface="Monaco"/>
                <a:ea typeface="Monaco"/>
                <a:cs typeface="Monaco"/>
              </a:rPr>
              <a:t>new</a:t>
            </a:r>
            <a:r>
              <a:rPr lang="en-US" sz="1600" dirty="0">
                <a:solidFill>
                  <a:srgbClr val="000000"/>
                </a:solidFill>
                <a:latin typeface="Monaco"/>
                <a:ea typeface="Monaco"/>
                <a:cs typeface="Monaco"/>
              </a:rPr>
              <a:t> Dog().</a:t>
            </a:r>
            <a:r>
              <a:rPr lang="en-US" sz="1600" u="sng" dirty="0">
                <a:solidFill>
                  <a:srgbClr val="000000"/>
                </a:solidFill>
                <a:latin typeface="Monaco"/>
                <a:ea typeface="Monaco"/>
                <a:cs typeface="Monaco"/>
              </a:rPr>
              <a:t>crawl</a:t>
            </a:r>
            <a:r>
              <a:rPr lang="en-US" sz="1600" dirty="0">
                <a:solidFill>
                  <a:srgbClr val="000000"/>
                </a:solidFill>
                <a:latin typeface="Monaco"/>
                <a:ea typeface="Monaco"/>
                <a:cs typeface="Monaco"/>
              </a:rPr>
              <a:t>() == </a:t>
            </a:r>
            <a:r>
              <a:rPr lang="en-US" sz="1600" dirty="0">
                <a:solidFill>
                  <a:srgbClr val="FF39D6"/>
                </a:solidFill>
                <a:latin typeface="Monaco"/>
                <a:ea typeface="Monaco"/>
                <a:cs typeface="Monaco"/>
              </a:rPr>
              <a:t>"dynamic crawl"</a:t>
            </a:r>
            <a:endParaRPr lang="en-US" sz="1600" b="1" dirty="0">
              <a:latin typeface="Monaco" charset="0"/>
            </a:endParaRPr>
          </a:p>
          <a:p>
            <a:pPr marL="400050" lvl="1" indent="0">
              <a:buNone/>
            </a:pPr>
            <a:endParaRPr lang="en-US" sz="1800" b="1" dirty="0">
              <a:latin typeface="Monaco" charset="0"/>
            </a:endParaRPr>
          </a:p>
        </p:txBody>
      </p:sp>
    </p:spTree>
    <p:extLst>
      <p:ext uri="{BB962C8B-B14F-4D97-AF65-F5344CB8AC3E}">
        <p14:creationId xmlns:p14="http://schemas.microsoft.com/office/powerpoint/2010/main" val="2832864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ln/>
        </p:spPr>
        <p:txBody>
          <a:bodyPr rIns="116994"/>
          <a:lstStyle/>
          <a:p>
            <a:pPr marL="40182"/>
            <a:r>
              <a:rPr lang="en-US"/>
              <a:t>Builders</a:t>
            </a:r>
          </a:p>
        </p:txBody>
      </p:sp>
      <p:sp>
        <p:nvSpPr>
          <p:cNvPr id="30724" name="Rectangle 4"/>
          <p:cNvSpPr>
            <a:spLocks noGrp="1" noChangeArrowheads="1"/>
          </p:cNvSpPr>
          <p:nvPr>
            <p:ph type="body" sz="quarter" idx="13"/>
          </p:nvPr>
        </p:nvSpPr>
        <p:spPr>
          <a:ln/>
        </p:spPr>
        <p:txBody>
          <a:bodyPr rIns="116994"/>
          <a:lstStyle/>
          <a:p>
            <a:pPr>
              <a:lnSpc>
                <a:spcPct val="90000"/>
              </a:lnSpc>
            </a:pPr>
            <a:r>
              <a:rPr lang="en-US" sz="2700" dirty="0"/>
              <a:t>The need to produce and work with hierarchical (tree) structures are everywhere</a:t>
            </a:r>
          </a:p>
          <a:p>
            <a:pPr lvl="1">
              <a:lnSpc>
                <a:spcPct val="90000"/>
              </a:lnSpc>
            </a:pPr>
            <a:r>
              <a:rPr lang="en-US" sz="2400" dirty="0"/>
              <a:t>XML documents</a:t>
            </a:r>
          </a:p>
          <a:p>
            <a:pPr lvl="1">
              <a:lnSpc>
                <a:spcPct val="90000"/>
              </a:lnSpc>
            </a:pPr>
            <a:r>
              <a:rPr lang="en-US" sz="2400" dirty="0" smtClean="0"/>
              <a:t>Test data</a:t>
            </a:r>
            <a:endParaRPr lang="en-US" sz="2400" dirty="0"/>
          </a:p>
          <a:p>
            <a:pPr lvl="1">
              <a:lnSpc>
                <a:spcPct val="90000"/>
              </a:lnSpc>
            </a:pPr>
            <a:r>
              <a:rPr lang="en-US" sz="2400" dirty="0" smtClean="0"/>
              <a:t>...</a:t>
            </a:r>
            <a:endParaRPr lang="en-US" sz="2400" dirty="0"/>
          </a:p>
          <a:p>
            <a:pPr>
              <a:lnSpc>
                <a:spcPct val="90000"/>
              </a:lnSpc>
            </a:pPr>
            <a:r>
              <a:rPr lang="en-US" sz="2700" dirty="0"/>
              <a:t>The </a:t>
            </a:r>
            <a:r>
              <a:rPr lang="en-US" sz="2700" dirty="0">
                <a:latin typeface="Calibri Italic" charset="0"/>
                <a:cs typeface="Calibri Italic" charset="0"/>
                <a:sym typeface="Calibri Italic" charset="0"/>
              </a:rPr>
              <a:t>Builder</a:t>
            </a:r>
            <a:r>
              <a:rPr lang="en-US" sz="2700" dirty="0"/>
              <a:t> pattern can be used to construct such hierarchical data structures</a:t>
            </a:r>
          </a:p>
          <a:p>
            <a:pPr>
              <a:lnSpc>
                <a:spcPct val="90000"/>
              </a:lnSpc>
            </a:pPr>
            <a:r>
              <a:rPr lang="en-US" sz="2700" dirty="0"/>
              <a:t>Trivial and elegant to implement in Groovy using </a:t>
            </a:r>
            <a:r>
              <a:rPr lang="en-US" sz="2700" dirty="0" err="1"/>
              <a:t>methodMissing</a:t>
            </a:r>
            <a:r>
              <a:rPr lang="en-US" sz="2700" dirty="0"/>
              <a:t>(), closures and chained method calls</a:t>
            </a:r>
          </a:p>
        </p:txBody>
      </p:sp>
    </p:spTree>
    <p:extLst>
      <p:ext uri="{BB962C8B-B14F-4D97-AF65-F5344CB8AC3E}">
        <p14:creationId xmlns:p14="http://schemas.microsoft.com/office/powerpoint/2010/main" val="837045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7" name="Rectangle 3"/>
          <p:cNvSpPr>
            <a:spLocks noGrp="1" noChangeArrowheads="1"/>
          </p:cNvSpPr>
          <p:nvPr>
            <p:ph type="ctrTitle"/>
          </p:nvPr>
        </p:nvSpPr>
        <p:spPr>
          <a:ln/>
        </p:spPr>
        <p:txBody>
          <a:bodyPr rIns="116994"/>
          <a:lstStyle/>
          <a:p>
            <a:pPr marL="40182"/>
            <a:r>
              <a:rPr lang="en-US"/>
              <a:t>XML Builder example</a:t>
            </a:r>
          </a:p>
        </p:txBody>
      </p:sp>
      <p:sp>
        <p:nvSpPr>
          <p:cNvPr id="31748" name="Rectangle 4"/>
          <p:cNvSpPr>
            <a:spLocks noGrp="1" noChangeArrowheads="1"/>
          </p:cNvSpPr>
          <p:nvPr>
            <p:ph type="body" sz="quarter" idx="13"/>
          </p:nvPr>
        </p:nvSpPr>
        <p:spPr>
          <a:ln/>
        </p:spPr>
        <p:txBody>
          <a:bodyPr rIns="116994"/>
          <a:lstStyle/>
          <a:p>
            <a:pPr marL="382847" indent="-342665">
              <a:buNone/>
            </a:pPr>
            <a:r>
              <a:rPr lang="en-US" sz="1500" dirty="0" err="1">
                <a:latin typeface="Monaco" charset="0"/>
                <a:cs typeface="Monaco" charset="0"/>
                <a:sym typeface="Monaco" charset="0"/>
              </a:rPr>
              <a:t>def</a:t>
            </a:r>
            <a:r>
              <a:rPr lang="en-US" sz="1500" dirty="0">
                <a:latin typeface="Monaco" charset="0"/>
                <a:cs typeface="Monaco" charset="0"/>
                <a:sym typeface="Monaco" charset="0"/>
              </a:rPr>
              <a:t> builder = new </a:t>
            </a:r>
            <a:r>
              <a:rPr lang="en-US" sz="1500" dirty="0" err="1">
                <a:latin typeface="Monaco" charset="0"/>
                <a:cs typeface="Monaco" charset="0"/>
                <a:sym typeface="Monaco" charset="0"/>
              </a:rPr>
              <a:t>groovy.xml.MarkupBuilder</a:t>
            </a:r>
            <a:r>
              <a:rPr lang="en-US" sz="1500" dirty="0">
                <a:latin typeface="Monaco" charset="0"/>
                <a:cs typeface="Monaco" charset="0"/>
                <a:sym typeface="Monaco" charset="0"/>
              </a:rPr>
              <a:t>()</a:t>
            </a:r>
            <a:endParaRPr lang="en-US" sz="1500" dirty="0">
              <a:latin typeface="Monaco" charset="0"/>
              <a:sym typeface="Monaco" charset="0"/>
            </a:endParaRPr>
          </a:p>
          <a:p>
            <a:pPr marL="382847" indent="-342665">
              <a:buNone/>
            </a:pPr>
            <a:r>
              <a:rPr lang="en-US" sz="1500" dirty="0" err="1">
                <a:latin typeface="Monaco" charset="0"/>
                <a:cs typeface="Monaco" charset="0"/>
                <a:sym typeface="Monaco" charset="0"/>
              </a:rPr>
              <a:t>builder.employees</a:t>
            </a:r>
            <a:r>
              <a:rPr lang="en-US" sz="1500" dirty="0">
                <a:latin typeface="Monaco" charset="0"/>
                <a:cs typeface="Monaco" charset="0"/>
                <a:sym typeface="Monaco" charset="0"/>
              </a:rPr>
              <a:t> {</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  employee(</a:t>
            </a:r>
            <a:r>
              <a:rPr lang="en-US" sz="1500" dirty="0" err="1">
                <a:latin typeface="Monaco" charset="0"/>
                <a:cs typeface="Monaco" charset="0"/>
                <a:sym typeface="Monaco" charset="0"/>
              </a:rPr>
              <a:t>name:'Björn</a:t>
            </a:r>
            <a:r>
              <a:rPr lang="en-US" sz="1500" dirty="0">
                <a:latin typeface="Monaco" charset="0"/>
                <a:cs typeface="Monaco" charset="0"/>
                <a:sym typeface="Monaco" charset="0"/>
              </a:rPr>
              <a:t>') {</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    address(street:'</a:t>
            </a:r>
            <a:r>
              <a:rPr lang="en-US" sz="1500" dirty="0" err="1">
                <a:latin typeface="Monaco" charset="0"/>
                <a:cs typeface="Monaco" charset="0"/>
                <a:sym typeface="Monaco" charset="0"/>
              </a:rPr>
              <a:t>Vallhamnsgatan</a:t>
            </a:r>
            <a:r>
              <a:rPr lang="en-US" sz="1500" dirty="0">
                <a:latin typeface="Monaco" charset="0"/>
                <a:cs typeface="Monaco" charset="0"/>
                <a:sym typeface="Monaco" charset="0"/>
              </a:rPr>
              <a:t>', city:'</a:t>
            </a:r>
            <a:r>
              <a:rPr lang="en-US" sz="1500" dirty="0" err="1">
                <a:latin typeface="Monaco" charset="0"/>
                <a:cs typeface="Monaco" charset="0"/>
                <a:sym typeface="Monaco" charset="0"/>
              </a:rPr>
              <a:t>Västra</a:t>
            </a:r>
            <a:r>
              <a:rPr lang="en-US" sz="1500" dirty="0">
                <a:latin typeface="Monaco" charset="0"/>
                <a:cs typeface="Monaco" charset="0"/>
                <a:sym typeface="Monaco" charset="0"/>
              </a:rPr>
              <a:t> </a:t>
            </a:r>
            <a:r>
              <a:rPr lang="en-US" sz="1500" dirty="0" err="1">
                <a:latin typeface="Monaco" charset="0"/>
                <a:cs typeface="Monaco" charset="0"/>
                <a:sym typeface="Monaco" charset="0"/>
              </a:rPr>
              <a:t>Frölunda</a:t>
            </a:r>
            <a:r>
              <a:rPr lang="en-US" sz="1500" dirty="0">
                <a:latin typeface="Monaco" charset="0"/>
                <a:cs typeface="Monaco" charset="0"/>
                <a:sym typeface="Monaco" charset="0"/>
              </a:rPr>
              <a:t>')</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    phone('0733-519173')</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  }</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a:t>
            </a:r>
            <a:endParaRPr lang="en-US" sz="1500" dirty="0">
              <a:latin typeface="Monaco" charset="0"/>
              <a:sym typeface="Monaco" charset="0"/>
            </a:endParaRPr>
          </a:p>
          <a:p>
            <a:pPr marL="382847" indent="-342665">
              <a:buNone/>
            </a:pPr>
            <a:r>
              <a:rPr lang="en-US" sz="2700" dirty="0"/>
              <a:t>produces</a:t>
            </a:r>
          </a:p>
          <a:p>
            <a:pPr marL="382847" indent="-342665">
              <a:buNone/>
            </a:pPr>
            <a:r>
              <a:rPr lang="en-US" sz="1500" dirty="0">
                <a:latin typeface="Monaco" charset="0"/>
                <a:cs typeface="Monaco" charset="0"/>
                <a:sym typeface="Monaco" charset="0"/>
              </a:rPr>
              <a:t>&lt;employees&gt;</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  &lt;employee name='Björn'&gt;</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    &lt;address street='</a:t>
            </a:r>
            <a:r>
              <a:rPr lang="en-US" sz="1500" dirty="0" err="1">
                <a:latin typeface="Monaco" charset="0"/>
                <a:cs typeface="Monaco" charset="0"/>
                <a:sym typeface="Monaco" charset="0"/>
              </a:rPr>
              <a:t>Vallhamnsgatan</a:t>
            </a:r>
            <a:r>
              <a:rPr lang="en-US" sz="1500" dirty="0">
                <a:latin typeface="Monaco" charset="0"/>
                <a:cs typeface="Monaco" charset="0"/>
                <a:sym typeface="Monaco" charset="0"/>
              </a:rPr>
              <a:t>' city='</a:t>
            </a:r>
            <a:r>
              <a:rPr lang="en-US" sz="1500" dirty="0" err="1">
                <a:latin typeface="Monaco" charset="0"/>
                <a:cs typeface="Monaco" charset="0"/>
                <a:sym typeface="Monaco" charset="0"/>
              </a:rPr>
              <a:t>Västra</a:t>
            </a:r>
            <a:r>
              <a:rPr lang="en-US" sz="1500" dirty="0">
                <a:latin typeface="Monaco" charset="0"/>
                <a:cs typeface="Monaco" charset="0"/>
                <a:sym typeface="Monaco" charset="0"/>
              </a:rPr>
              <a:t> </a:t>
            </a:r>
            <a:r>
              <a:rPr lang="en-US" sz="1500" dirty="0" err="1">
                <a:latin typeface="Monaco" charset="0"/>
                <a:cs typeface="Monaco" charset="0"/>
                <a:sym typeface="Monaco" charset="0"/>
              </a:rPr>
              <a:t>Frölunda</a:t>
            </a:r>
            <a:r>
              <a:rPr lang="en-US" sz="1500" dirty="0">
                <a:latin typeface="Monaco" charset="0"/>
                <a:cs typeface="Monaco" charset="0"/>
                <a:sym typeface="Monaco" charset="0"/>
              </a:rPr>
              <a:t>' /&gt;</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    &lt;phone&gt;0733-519173&lt;/phone&gt;</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  &lt;/employee&gt;</a:t>
            </a:r>
            <a:endParaRPr lang="en-US" sz="1500" dirty="0">
              <a:latin typeface="Monaco" charset="0"/>
              <a:sym typeface="Monaco" charset="0"/>
            </a:endParaRPr>
          </a:p>
          <a:p>
            <a:pPr marL="382847" indent="-342665">
              <a:buNone/>
            </a:pPr>
            <a:r>
              <a:rPr lang="en-US" sz="1500" dirty="0">
                <a:latin typeface="Monaco" charset="0"/>
                <a:cs typeface="Monaco" charset="0"/>
                <a:sym typeface="Monaco" charset="0"/>
              </a:rPr>
              <a:t>&lt;/employees&gt;</a:t>
            </a:r>
            <a:endParaRPr lang="en-US" sz="1500" dirty="0">
              <a:latin typeface="Monaco" charset="0"/>
              <a:sym typeface="Monaco" charset="0"/>
            </a:endParaRPr>
          </a:p>
        </p:txBody>
      </p:sp>
    </p:spTree>
    <p:extLst>
      <p:ext uri="{BB962C8B-B14F-4D97-AF65-F5344CB8AC3E}">
        <p14:creationId xmlns:p14="http://schemas.microsoft.com/office/powerpoint/2010/main" val="3566482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ctrTitle"/>
          </p:nvPr>
        </p:nvSpPr>
        <p:spPr>
          <a:ln/>
        </p:spPr>
        <p:txBody>
          <a:bodyPr rIns="116994"/>
          <a:lstStyle/>
          <a:p>
            <a:pPr marL="40182"/>
            <a:r>
              <a:rPr lang="en-US" dirty="0" err="1" smtClean="0"/>
              <a:t>ObjectGraphBuilder</a:t>
            </a:r>
            <a:r>
              <a:rPr lang="en-US" dirty="0" smtClean="0"/>
              <a:t> example</a:t>
            </a:r>
            <a:endParaRPr lang="en-US" dirty="0"/>
          </a:p>
        </p:txBody>
      </p:sp>
      <p:sp>
        <p:nvSpPr>
          <p:cNvPr id="31748" name="Rectangle 4"/>
          <p:cNvSpPr>
            <a:spLocks noGrp="1" noChangeArrowheads="1"/>
          </p:cNvSpPr>
          <p:nvPr>
            <p:ph type="body" sz="quarter" idx="13"/>
          </p:nvPr>
        </p:nvSpPr>
        <p:spPr>
          <a:ln/>
        </p:spPr>
        <p:txBody>
          <a:bodyPr rIns="116994"/>
          <a:lstStyle/>
          <a:p>
            <a:pPr marL="0" indent="0">
              <a:buNone/>
            </a:pPr>
            <a:r>
              <a:rPr lang="en-US" sz="1600" dirty="0" err="1" smtClean="0">
                <a:solidFill>
                  <a:srgbClr val="A9438B"/>
                </a:solidFill>
                <a:latin typeface="Monaco"/>
                <a:ea typeface="Monaco"/>
                <a:cs typeface="Monaco"/>
              </a:rPr>
              <a:t>def</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builder = </a:t>
            </a:r>
            <a:r>
              <a:rPr lang="en-US" sz="1600" dirty="0">
                <a:solidFill>
                  <a:srgbClr val="A9438B"/>
                </a:solidFill>
                <a:latin typeface="Monaco"/>
                <a:ea typeface="Monaco"/>
                <a:cs typeface="Monaco"/>
              </a:rPr>
              <a:t>new</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ObjectGraphBuilder</a:t>
            </a:r>
            <a:r>
              <a:rPr lang="en-US" sz="1600" dirty="0">
                <a:solidFill>
                  <a:srgbClr val="000000"/>
                </a:solidFill>
                <a:latin typeface="Monaco"/>
                <a:ea typeface="Monaco"/>
                <a:cs typeface="Monaco"/>
              </a:rPr>
              <a:t>()</a:t>
            </a:r>
          </a:p>
          <a:p>
            <a:pPr marL="0" indent="0">
              <a:buNone/>
            </a:pPr>
            <a:r>
              <a:rPr lang="en-US" sz="1600" dirty="0" err="1" smtClean="0">
                <a:solidFill>
                  <a:srgbClr val="000000"/>
                </a:solidFill>
                <a:latin typeface="Monaco"/>
                <a:ea typeface="Monaco"/>
                <a:cs typeface="Monaco"/>
              </a:rPr>
              <a:t>builder.</a:t>
            </a:r>
            <a:r>
              <a:rPr lang="en-US" sz="1600" dirty="0" err="1" smtClean="0">
                <a:solidFill>
                  <a:srgbClr val="0226CC"/>
                </a:solidFill>
                <a:latin typeface="Monaco"/>
                <a:ea typeface="Monaco"/>
                <a:cs typeface="Monaco"/>
              </a:rPr>
              <a:t>classNameResolver</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 </a:t>
            </a:r>
            <a:endParaRPr lang="en-US" sz="1600" dirty="0" smtClean="0">
              <a:solidFill>
                <a:srgbClr val="000000"/>
              </a:solidFill>
              <a:latin typeface="Monaco"/>
              <a:ea typeface="Monaco"/>
              <a:cs typeface="Monaco"/>
            </a:endParaRPr>
          </a:p>
          <a:p>
            <a:pPr marL="0" indent="0">
              <a:buNone/>
            </a:pPr>
            <a:r>
              <a:rPr lang="en-US" sz="1600" dirty="0">
                <a:solidFill>
                  <a:srgbClr val="000000"/>
                </a:solidFill>
                <a:latin typeface="Monaco"/>
                <a:ea typeface="Monaco"/>
                <a:cs typeface="Monaco"/>
              </a:rPr>
              <a:t>	</a:t>
            </a:r>
            <a:r>
              <a:rPr lang="en-US" sz="1600" dirty="0" smtClean="0">
                <a:solidFill>
                  <a:srgbClr val="FF39D6"/>
                </a:solidFill>
                <a:latin typeface="Monaco"/>
                <a:ea typeface="Monaco"/>
                <a:cs typeface="Monaco"/>
              </a:rPr>
              <a:t>"</a:t>
            </a:r>
            <a:r>
              <a:rPr lang="en-US" sz="1600" dirty="0" err="1" smtClean="0">
                <a:solidFill>
                  <a:srgbClr val="FF39D6"/>
                </a:solidFill>
                <a:latin typeface="Monaco"/>
                <a:ea typeface="Monaco"/>
                <a:cs typeface="Monaco"/>
              </a:rPr>
              <a:t>org.springframework.samples.petclinic.model</a:t>
            </a:r>
            <a:r>
              <a:rPr lang="en-US" sz="1600" dirty="0">
                <a:solidFill>
                  <a:srgbClr val="FF39D6"/>
                </a:solidFill>
                <a:latin typeface="Monaco"/>
                <a:ea typeface="Monaco"/>
                <a:cs typeface="Monaco"/>
              </a:rPr>
              <a:t>"</a:t>
            </a:r>
            <a:endParaRPr lang="en-US" sz="1600" dirty="0">
              <a:solidFill>
                <a:srgbClr val="000000"/>
              </a:solidFill>
              <a:latin typeface="Monaco"/>
              <a:ea typeface="Monaco"/>
              <a:cs typeface="Monaco"/>
            </a:endParaRPr>
          </a:p>
          <a:p>
            <a:pPr marL="0" indent="0">
              <a:buNone/>
            </a:pPr>
            <a:r>
              <a:rPr lang="en-US" sz="1600" dirty="0" smtClean="0">
                <a:solidFill>
                  <a:srgbClr val="0226CC"/>
                </a:solidFill>
                <a:latin typeface="Monaco"/>
                <a:ea typeface="Monaco"/>
                <a:cs typeface="Monaco"/>
              </a:rPr>
              <a:t>visit</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builder.</a:t>
            </a:r>
            <a:r>
              <a:rPr lang="en-US" sz="1600" u="sng" dirty="0" err="1">
                <a:solidFill>
                  <a:srgbClr val="000000"/>
                </a:solidFill>
                <a:latin typeface="Monaco"/>
                <a:ea typeface="Monaco"/>
                <a:cs typeface="Monaco"/>
              </a:rPr>
              <a:t>visit</a:t>
            </a:r>
            <a:r>
              <a:rPr lang="en-US" sz="1600" dirty="0" smtClean="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date</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DateTime.now</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description</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"visit description"</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a:solidFill>
                  <a:srgbClr val="0226CC"/>
                </a:solidFill>
                <a:latin typeface="Monaco"/>
                <a:ea typeface="Monaco"/>
                <a:cs typeface="Monaco"/>
              </a:rPr>
              <a:t>pet</a:t>
            </a:r>
            <a:r>
              <a:rPr lang="en-US" sz="1600" dirty="0">
                <a:solidFill>
                  <a:srgbClr val="000000"/>
                </a:solidFill>
                <a:latin typeface="Monaco"/>
                <a:ea typeface="Monaco"/>
                <a:cs typeface="Monaco"/>
              </a:rPr>
              <a:t>(name: </a:t>
            </a:r>
            <a:r>
              <a:rPr lang="en-US" sz="1600" dirty="0">
                <a:solidFill>
                  <a:srgbClr val="FF39D6"/>
                </a:solidFill>
                <a:latin typeface="Monaco"/>
                <a:ea typeface="Monaco"/>
                <a:cs typeface="Monaco"/>
              </a:rPr>
              <a:t>"a pet"</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 </a:t>
            </a:r>
            <a:r>
              <a:rPr lang="en-US" sz="1600" u="sng" dirty="0" err="1">
                <a:solidFill>
                  <a:srgbClr val="000000"/>
                </a:solidFill>
                <a:latin typeface="Monaco"/>
                <a:ea typeface="Monaco"/>
                <a:cs typeface="Monaco"/>
              </a:rPr>
              <a:t>petType</a:t>
            </a:r>
            <a:r>
              <a:rPr lang="en-US" sz="1600" dirty="0">
                <a:solidFill>
                  <a:srgbClr val="000000"/>
                </a:solidFill>
                <a:latin typeface="Monaco"/>
                <a:ea typeface="Monaco"/>
                <a:cs typeface="Monaco"/>
              </a:rPr>
              <a:t>(name: </a:t>
            </a:r>
            <a:r>
              <a:rPr lang="en-US" sz="1600" dirty="0">
                <a:solidFill>
                  <a:srgbClr val="FF39D6"/>
                </a:solidFill>
                <a:latin typeface="Monaco"/>
                <a:ea typeface="Monaco"/>
                <a:cs typeface="Monaco"/>
              </a:rPr>
              <a:t>"type"</a:t>
            </a:r>
            <a:r>
              <a:rPr lang="en-US" sz="1600" dirty="0">
                <a:solidFill>
                  <a:srgbClr val="000000"/>
                </a:solidFill>
                <a:latin typeface="Monaco"/>
                <a:ea typeface="Monaco"/>
                <a:cs typeface="Monaco"/>
              </a:rPr>
              <a:t>) },</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 </a:t>
            </a:r>
            <a:r>
              <a:rPr lang="en-US" sz="1600" dirty="0">
                <a:solidFill>
                  <a:srgbClr val="0226CC"/>
                </a:solidFill>
                <a:latin typeface="Monaco"/>
                <a:ea typeface="Monaco"/>
                <a:cs typeface="Monaco"/>
              </a:rPr>
              <a:t>owner</a:t>
            </a:r>
            <a:r>
              <a:rPr lang="en-US" sz="1600" dirty="0">
                <a:solidFill>
                  <a:srgbClr val="000000"/>
                </a:solidFill>
                <a:latin typeface="Monaco"/>
                <a:ea typeface="Monaco"/>
                <a:cs typeface="Monaco"/>
              </a:rPr>
              <a:t>(</a:t>
            </a:r>
            <a:r>
              <a:rPr lang="en-US" sz="1600" dirty="0" err="1">
                <a:solidFill>
                  <a:srgbClr val="000000"/>
                </a:solidFill>
                <a:latin typeface="Monaco"/>
                <a:ea typeface="Monaco"/>
                <a:cs typeface="Monaco"/>
              </a:rPr>
              <a:t>firstName</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a:t>
            </a:r>
            <a:r>
              <a:rPr lang="en-US" sz="1600" dirty="0" err="1" smtClean="0">
                <a:solidFill>
                  <a:srgbClr val="FF39D6"/>
                </a:solidFill>
                <a:latin typeface="Monaco"/>
                <a:ea typeface="Monaco"/>
                <a:cs typeface="Monaco"/>
              </a:rPr>
              <a:t>firstName</a:t>
            </a:r>
            <a:r>
              <a:rPr lang="en-US" sz="1600" dirty="0">
                <a:solidFill>
                  <a:srgbClr val="FF39D6"/>
                </a:solidFill>
                <a:latin typeface="Monaco"/>
                <a:ea typeface="Monaco"/>
                <a:cs typeface="Monaco"/>
              </a:rPr>
              <a:t>"</a:t>
            </a:r>
            <a:r>
              <a:rPr lang="en-US" sz="1600" dirty="0" smtClean="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lastName</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a:t>
            </a:r>
            <a:r>
              <a:rPr lang="en-US" sz="1600" dirty="0" err="1" smtClean="0">
                <a:solidFill>
                  <a:srgbClr val="FF39D6"/>
                </a:solidFill>
                <a:latin typeface="Monaco"/>
                <a:ea typeface="Monaco"/>
                <a:cs typeface="Monaco"/>
              </a:rPr>
              <a:t>lastName</a:t>
            </a:r>
            <a:r>
              <a:rPr lang="en-US" sz="1600" dirty="0">
                <a:solidFill>
                  <a:srgbClr val="FF39D6"/>
                </a:solidFill>
                <a:latin typeface="Monaco"/>
                <a:ea typeface="Monaco"/>
                <a:cs typeface="Monaco"/>
              </a:rPr>
              <a:t>"</a:t>
            </a:r>
            <a:r>
              <a:rPr lang="en-US" sz="1600" dirty="0" smtClean="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address</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"address"</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city</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a:t>
            </a:r>
            <a:r>
              <a:rPr lang="en-US" sz="1600" dirty="0" smtClean="0">
                <a:solidFill>
                  <a:srgbClr val="FF39D6"/>
                </a:solidFill>
                <a:latin typeface="Monaco"/>
                <a:ea typeface="Monaco"/>
                <a:cs typeface="Monaco"/>
              </a:rPr>
              <a:t>city"</a:t>
            </a:r>
            <a:r>
              <a:rPr lang="en-US" sz="1600" dirty="0" smtClean="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email</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a:t>
            </a:r>
            <a:r>
              <a:rPr lang="en-US" sz="1600" dirty="0" err="1">
                <a:solidFill>
                  <a:srgbClr val="FF39D6"/>
                </a:solidFill>
                <a:latin typeface="Monaco"/>
                <a:ea typeface="Monaco"/>
                <a:cs typeface="Monaco"/>
              </a:rPr>
              <a:t>name@gmail.com</a:t>
            </a:r>
            <a:r>
              <a:rPr lang="en-US" sz="1600" dirty="0">
                <a:solidFill>
                  <a:srgbClr val="FF39D6"/>
                </a:solidFill>
                <a:latin typeface="Monaco"/>
                <a:ea typeface="Monaco"/>
                <a:cs typeface="Monaco"/>
              </a:rPr>
              <a:t>"</a:t>
            </a:r>
            <a:r>
              <a:rPr lang="en-US" sz="1600" dirty="0">
                <a:solidFill>
                  <a:srgbClr val="000000"/>
                </a:solidFill>
                <a:latin typeface="Monaco"/>
                <a:ea typeface="Monaco"/>
                <a:cs typeface="Monaco"/>
              </a:rPr>
              <a:t>) } )</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a:t>
            </a:r>
            <a:r>
              <a:rPr lang="en-US" sz="1600" dirty="0">
                <a:solidFill>
                  <a:srgbClr val="000000"/>
                </a:solidFill>
                <a:latin typeface="Monaco"/>
                <a:ea typeface="Monaco"/>
                <a:cs typeface="Monaco"/>
              </a:rPr>
              <a:t>)</a:t>
            </a:r>
            <a:endParaRPr lang="en-US" sz="1500" dirty="0">
              <a:latin typeface="Monaco" charset="0"/>
              <a:sym typeface="Monaco" charset="0"/>
            </a:endParaRPr>
          </a:p>
        </p:txBody>
      </p:sp>
    </p:spTree>
    <p:extLst>
      <p:ext uri="{BB962C8B-B14F-4D97-AF65-F5344CB8AC3E}">
        <p14:creationId xmlns:p14="http://schemas.microsoft.com/office/powerpoint/2010/main" val="136911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ctrTitle"/>
          </p:nvPr>
        </p:nvSpPr>
        <p:spPr>
          <a:ln/>
        </p:spPr>
        <p:txBody>
          <a:bodyPr rIns="116994"/>
          <a:lstStyle/>
          <a:p>
            <a:pPr marL="40182"/>
            <a:r>
              <a:rPr lang="en-US"/>
              <a:t>Parsing and navigating XML</a:t>
            </a:r>
          </a:p>
        </p:txBody>
      </p:sp>
      <p:sp>
        <p:nvSpPr>
          <p:cNvPr id="32772" name="Rectangle 4"/>
          <p:cNvSpPr>
            <a:spLocks noGrp="1" noChangeArrowheads="1"/>
          </p:cNvSpPr>
          <p:nvPr>
            <p:ph type="body" sz="quarter" idx="13"/>
          </p:nvPr>
        </p:nvSpPr>
        <p:spPr>
          <a:xfrm>
            <a:off x="685800" y="1556792"/>
            <a:ext cx="8062664" cy="4680520"/>
          </a:xfrm>
          <a:ln/>
        </p:spPr>
        <p:txBody>
          <a:bodyPr rIns="116994"/>
          <a:lstStyle/>
          <a:p>
            <a:pPr>
              <a:lnSpc>
                <a:spcPct val="90000"/>
              </a:lnSpc>
            </a:pPr>
            <a:r>
              <a:rPr lang="en-US" sz="2700" dirty="0"/>
              <a:t>Given the following </a:t>
            </a:r>
            <a:r>
              <a:rPr lang="en-US" sz="2700" dirty="0" smtClean="0"/>
              <a:t>XML:</a:t>
            </a:r>
          </a:p>
          <a:p>
            <a:pPr marL="0" indent="0">
              <a:buNone/>
            </a:pPr>
            <a:r>
              <a:rPr lang="en-US" sz="1400" dirty="0" err="1">
                <a:solidFill>
                  <a:srgbClr val="A9438B"/>
                </a:solidFill>
                <a:latin typeface="Monaco"/>
                <a:ea typeface="Monaco"/>
                <a:cs typeface="Monaco"/>
              </a:rPr>
              <a:t>def</a:t>
            </a:r>
            <a:r>
              <a:rPr lang="en-US" sz="1400" dirty="0">
                <a:solidFill>
                  <a:srgbClr val="000000"/>
                </a:solidFill>
                <a:latin typeface="Monaco"/>
                <a:ea typeface="Monaco"/>
                <a:cs typeface="Monaco"/>
              </a:rPr>
              <a:t> xml = </a:t>
            </a:r>
            <a:r>
              <a:rPr lang="en-US" sz="1400" dirty="0">
                <a:solidFill>
                  <a:srgbClr val="FF39D6"/>
                </a:solidFill>
                <a:latin typeface="Monaco"/>
                <a:ea typeface="Monaco"/>
                <a:cs typeface="Monaco"/>
              </a:rPr>
              <a:t>"""&lt;employees&gt;</a:t>
            </a:r>
            <a:endParaRPr lang="en-US" sz="1400" dirty="0">
              <a:solidFill>
                <a:srgbClr val="000000"/>
              </a:solidFill>
              <a:latin typeface="Monaco"/>
              <a:ea typeface="Monaco"/>
              <a:cs typeface="Monaco"/>
            </a:endParaRPr>
          </a:p>
          <a:p>
            <a:pPr marL="0" indent="0">
              <a:buNone/>
            </a:pPr>
            <a:r>
              <a:rPr lang="en-US" sz="1400" dirty="0">
                <a:solidFill>
                  <a:srgbClr val="FF39D6"/>
                </a:solidFill>
                <a:latin typeface="Monaco"/>
                <a:ea typeface="Monaco"/>
                <a:cs typeface="Monaco"/>
              </a:rPr>
              <a:t>  &lt;employee name='</a:t>
            </a:r>
            <a:r>
              <a:rPr lang="en-US" sz="1400" u="sng" dirty="0">
                <a:solidFill>
                  <a:srgbClr val="FF39D6"/>
                </a:solidFill>
                <a:latin typeface="Monaco"/>
                <a:ea typeface="Monaco"/>
                <a:cs typeface="Monaco"/>
              </a:rPr>
              <a:t>Björn</a:t>
            </a:r>
            <a:r>
              <a:rPr lang="en-US" sz="1400" dirty="0">
                <a:solidFill>
                  <a:srgbClr val="FF39D6"/>
                </a:solidFill>
                <a:latin typeface="Monaco"/>
                <a:ea typeface="Monaco"/>
                <a:cs typeface="Monaco"/>
              </a:rPr>
              <a:t>'&gt;</a:t>
            </a:r>
            <a:endParaRPr lang="en-US" sz="1400" dirty="0">
              <a:solidFill>
                <a:srgbClr val="000000"/>
              </a:solidFill>
              <a:latin typeface="Monaco"/>
              <a:ea typeface="Monaco"/>
              <a:cs typeface="Monaco"/>
            </a:endParaRPr>
          </a:p>
          <a:p>
            <a:pPr marL="0" indent="0">
              <a:buNone/>
            </a:pPr>
            <a:r>
              <a:rPr lang="en-US" sz="1400" dirty="0">
                <a:solidFill>
                  <a:srgbClr val="FF39D6"/>
                </a:solidFill>
                <a:latin typeface="Monaco"/>
                <a:ea typeface="Monaco"/>
                <a:cs typeface="Monaco"/>
              </a:rPr>
              <a:t>    &lt;phone&gt;0733-519173&lt;/phone&gt;</a:t>
            </a:r>
            <a:endParaRPr lang="en-US" sz="1400" dirty="0">
              <a:solidFill>
                <a:srgbClr val="000000"/>
              </a:solidFill>
              <a:latin typeface="Monaco"/>
              <a:ea typeface="Monaco"/>
              <a:cs typeface="Monaco"/>
            </a:endParaRPr>
          </a:p>
          <a:p>
            <a:pPr marL="0" indent="0">
              <a:buNone/>
            </a:pPr>
            <a:r>
              <a:rPr lang="en-US" sz="1400" dirty="0">
                <a:solidFill>
                  <a:srgbClr val="FF39D6"/>
                </a:solidFill>
                <a:latin typeface="Monaco"/>
                <a:ea typeface="Monaco"/>
                <a:cs typeface="Monaco"/>
              </a:rPr>
              <a:t>  &lt;/employee&gt;</a:t>
            </a:r>
            <a:endParaRPr lang="en-US" sz="1400" dirty="0">
              <a:solidFill>
                <a:srgbClr val="000000"/>
              </a:solidFill>
              <a:latin typeface="Monaco"/>
              <a:ea typeface="Monaco"/>
              <a:cs typeface="Monaco"/>
            </a:endParaRPr>
          </a:p>
          <a:p>
            <a:pPr marL="0" indent="0">
              <a:buNone/>
            </a:pPr>
            <a:r>
              <a:rPr lang="en-US" sz="1400" dirty="0">
                <a:solidFill>
                  <a:srgbClr val="FF39D6"/>
                </a:solidFill>
                <a:latin typeface="Monaco"/>
                <a:ea typeface="Monaco"/>
                <a:cs typeface="Monaco"/>
              </a:rPr>
              <a:t>  &lt;employee name='</a:t>
            </a:r>
            <a:r>
              <a:rPr lang="en-US" sz="1400" u="sng" dirty="0">
                <a:solidFill>
                  <a:srgbClr val="FF39D6"/>
                </a:solidFill>
                <a:latin typeface="Monaco"/>
                <a:ea typeface="Monaco"/>
                <a:cs typeface="Monaco"/>
              </a:rPr>
              <a:t>Johan</a:t>
            </a:r>
            <a:r>
              <a:rPr lang="en-US" sz="1400" dirty="0">
                <a:solidFill>
                  <a:srgbClr val="FF39D6"/>
                </a:solidFill>
                <a:latin typeface="Monaco"/>
                <a:ea typeface="Monaco"/>
                <a:cs typeface="Monaco"/>
              </a:rPr>
              <a:t>'&gt;</a:t>
            </a:r>
            <a:endParaRPr lang="en-US" sz="1400" dirty="0">
              <a:solidFill>
                <a:srgbClr val="000000"/>
              </a:solidFill>
              <a:latin typeface="Monaco"/>
              <a:ea typeface="Monaco"/>
              <a:cs typeface="Monaco"/>
            </a:endParaRPr>
          </a:p>
          <a:p>
            <a:pPr marL="0" indent="0">
              <a:buNone/>
            </a:pPr>
            <a:r>
              <a:rPr lang="en-US" sz="1400" dirty="0">
                <a:solidFill>
                  <a:srgbClr val="FF39D6"/>
                </a:solidFill>
                <a:latin typeface="Monaco"/>
                <a:ea typeface="Monaco"/>
                <a:cs typeface="Monaco"/>
              </a:rPr>
              <a:t>    &lt;phone&gt;0733-519175&lt;/phone&gt;</a:t>
            </a:r>
            <a:endParaRPr lang="en-US" sz="1400" dirty="0">
              <a:solidFill>
                <a:srgbClr val="000000"/>
              </a:solidFill>
              <a:latin typeface="Monaco"/>
              <a:ea typeface="Monaco"/>
              <a:cs typeface="Monaco"/>
            </a:endParaRPr>
          </a:p>
          <a:p>
            <a:pPr marL="0" indent="0">
              <a:buNone/>
            </a:pPr>
            <a:r>
              <a:rPr lang="en-US" sz="1400" dirty="0">
                <a:solidFill>
                  <a:srgbClr val="FF39D6"/>
                </a:solidFill>
                <a:latin typeface="Monaco"/>
                <a:ea typeface="Monaco"/>
                <a:cs typeface="Monaco"/>
              </a:rPr>
              <a:t>  &lt;/employee&gt;</a:t>
            </a:r>
            <a:endParaRPr lang="en-US" sz="1400" dirty="0">
              <a:solidFill>
                <a:srgbClr val="000000"/>
              </a:solidFill>
              <a:latin typeface="Monaco"/>
              <a:ea typeface="Monaco"/>
              <a:cs typeface="Monaco"/>
            </a:endParaRPr>
          </a:p>
          <a:p>
            <a:pPr marL="0" indent="0">
              <a:buNone/>
            </a:pPr>
            <a:r>
              <a:rPr lang="en-US" sz="1400" dirty="0">
                <a:solidFill>
                  <a:srgbClr val="FF39D6"/>
                </a:solidFill>
                <a:latin typeface="Monaco"/>
                <a:ea typeface="Monaco"/>
                <a:cs typeface="Monaco"/>
              </a:rPr>
              <a:t>&lt;/employees&gt;"</a:t>
            </a:r>
            <a:r>
              <a:rPr lang="en-US" sz="1400" dirty="0" smtClean="0">
                <a:solidFill>
                  <a:srgbClr val="FF39D6"/>
                </a:solidFill>
                <a:latin typeface="Monaco"/>
                <a:ea typeface="Monaco"/>
                <a:cs typeface="Monaco"/>
              </a:rPr>
              <a:t>"</a:t>
            </a:r>
            <a:r>
              <a:rPr lang="en-US" sz="1400" dirty="0">
                <a:solidFill>
                  <a:srgbClr val="FF39D6"/>
                </a:solidFill>
                <a:latin typeface="Monaco"/>
                <a:ea typeface="Monaco"/>
                <a:cs typeface="Monaco"/>
              </a:rPr>
              <a:t>"</a:t>
            </a:r>
            <a:endParaRPr lang="en-US" sz="1400" dirty="0"/>
          </a:p>
          <a:p>
            <a:pPr>
              <a:lnSpc>
                <a:spcPct val="90000"/>
              </a:lnSpc>
            </a:pPr>
            <a:r>
              <a:rPr lang="en-US" sz="2700" dirty="0" smtClean="0"/>
              <a:t>Parsing </a:t>
            </a:r>
            <a:r>
              <a:rPr lang="en-US" sz="2700" dirty="0"/>
              <a:t>the XML and navigating the object graph using </a:t>
            </a:r>
            <a:r>
              <a:rPr lang="en-US" sz="2700" dirty="0" err="1"/>
              <a:t>GPath</a:t>
            </a:r>
            <a:r>
              <a:rPr lang="en-US" sz="2700" dirty="0"/>
              <a:t> is simple:</a:t>
            </a:r>
          </a:p>
          <a:p>
            <a:pPr marL="0" indent="0">
              <a:buNone/>
            </a:pPr>
            <a:r>
              <a:rPr lang="en-US" sz="1600" dirty="0" err="1">
                <a:solidFill>
                  <a:srgbClr val="A9438B"/>
                </a:solidFill>
                <a:latin typeface="Monaco"/>
                <a:ea typeface="Monaco"/>
                <a:cs typeface="Monaco"/>
              </a:rPr>
              <a:t>def</a:t>
            </a:r>
            <a:r>
              <a:rPr lang="en-US" sz="1600" dirty="0">
                <a:solidFill>
                  <a:srgbClr val="000000"/>
                </a:solidFill>
                <a:latin typeface="Monaco"/>
                <a:ea typeface="Monaco"/>
                <a:cs typeface="Monaco"/>
              </a:rPr>
              <a:t> root = </a:t>
            </a:r>
            <a:r>
              <a:rPr lang="en-US" sz="1600" dirty="0">
                <a:solidFill>
                  <a:srgbClr val="A9438B"/>
                </a:solidFill>
                <a:latin typeface="Monaco"/>
                <a:ea typeface="Monaco"/>
                <a:cs typeface="Monaco"/>
              </a:rPr>
              <a:t>new</a:t>
            </a:r>
            <a:r>
              <a:rPr lang="en-US" sz="1600" dirty="0">
                <a:solidFill>
                  <a:srgbClr val="000000"/>
                </a:solidFill>
                <a:latin typeface="Monaco"/>
                <a:ea typeface="Monaco"/>
                <a:cs typeface="Monaco"/>
              </a:rPr>
              <a:t> </a:t>
            </a:r>
            <a:r>
              <a:rPr lang="en-US" sz="1600" dirty="0" err="1" smtClean="0">
                <a:solidFill>
                  <a:srgbClr val="000000"/>
                </a:solidFill>
                <a:latin typeface="Monaco"/>
                <a:ea typeface="Monaco"/>
                <a:cs typeface="Monaco"/>
              </a:rPr>
              <a:t>XmlSlurper</a:t>
            </a:r>
            <a:r>
              <a:rPr lang="en-US" sz="1600" dirty="0" smtClean="0">
                <a:solidFill>
                  <a:srgbClr val="000000"/>
                </a:solidFill>
                <a:latin typeface="Monaco"/>
                <a:ea typeface="Monaco"/>
                <a:cs typeface="Monaco"/>
              </a:rPr>
              <a:t>(</a:t>
            </a:r>
            <a:r>
              <a:rPr lang="en-US" sz="1600" dirty="0">
                <a:solidFill>
                  <a:srgbClr val="000000"/>
                </a:solidFill>
                <a:latin typeface="Monaco"/>
                <a:ea typeface="Monaco"/>
                <a:cs typeface="Monaco"/>
              </a:rPr>
              <a:t>).</a:t>
            </a:r>
            <a:r>
              <a:rPr lang="en-US" sz="1600" dirty="0" err="1">
                <a:solidFill>
                  <a:srgbClr val="000000"/>
                </a:solidFill>
                <a:latin typeface="Monaco"/>
                <a:ea typeface="Monaco"/>
                <a:cs typeface="Monaco"/>
              </a:rPr>
              <a:t>parseText</a:t>
            </a:r>
            <a:r>
              <a:rPr lang="en-US" sz="1600" dirty="0">
                <a:solidFill>
                  <a:srgbClr val="000000"/>
                </a:solidFill>
                <a:latin typeface="Monaco"/>
                <a:ea typeface="Monaco"/>
                <a:cs typeface="Monaco"/>
              </a:rPr>
              <a:t>(xml)</a:t>
            </a:r>
          </a:p>
          <a:p>
            <a:pPr marL="0" indent="0">
              <a:buNone/>
            </a:pP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root.</a:t>
            </a:r>
            <a:r>
              <a:rPr lang="en-US" sz="1600" u="sng" dirty="0" err="1">
                <a:solidFill>
                  <a:srgbClr val="000000"/>
                </a:solidFill>
                <a:latin typeface="Monaco"/>
                <a:ea typeface="Monaco"/>
                <a:cs typeface="Monaco"/>
              </a:rPr>
              <a:t>employee</a:t>
            </a:r>
            <a:r>
              <a:rPr lang="en-US" sz="1600" dirty="0">
                <a:solidFill>
                  <a:srgbClr val="000000"/>
                </a:solidFill>
                <a:latin typeface="Monaco"/>
                <a:ea typeface="Monaco"/>
                <a:cs typeface="Monaco"/>
              </a:rPr>
              <a:t>[</a:t>
            </a:r>
            <a:r>
              <a:rPr lang="en-US" sz="1600" dirty="0">
                <a:solidFill>
                  <a:srgbClr val="D94700"/>
                </a:solidFill>
                <a:latin typeface="Monaco"/>
                <a:ea typeface="Monaco"/>
                <a:cs typeface="Monaco"/>
              </a:rPr>
              <a:t>1</a:t>
            </a:r>
            <a:r>
              <a:rPr lang="en-US" sz="1600" dirty="0">
                <a:solidFill>
                  <a:srgbClr val="000000"/>
                </a:solidFill>
                <a:latin typeface="Monaco"/>
                <a:ea typeface="Monaco"/>
                <a:cs typeface="Monaco"/>
              </a:rPr>
              <a:t>].</a:t>
            </a:r>
            <a:r>
              <a:rPr lang="en-US" sz="1600" u="sng" dirty="0" err="1">
                <a:solidFill>
                  <a:srgbClr val="000000"/>
                </a:solidFill>
                <a:latin typeface="Monaco"/>
                <a:ea typeface="Monaco"/>
                <a:cs typeface="Monaco"/>
              </a:rPr>
              <a:t>phone</a:t>
            </a:r>
            <a:r>
              <a:rPr lang="en-US" sz="1600" dirty="0" err="1">
                <a:solidFill>
                  <a:srgbClr val="000000"/>
                </a:solidFill>
                <a:latin typeface="Monaco"/>
                <a:ea typeface="Monaco"/>
                <a:cs typeface="Monaco"/>
              </a:rPr>
              <a:t>.</a:t>
            </a:r>
            <a:r>
              <a:rPr lang="en-US" sz="1600" u="sng" dirty="0" err="1">
                <a:solidFill>
                  <a:srgbClr val="000000"/>
                </a:solidFill>
                <a:latin typeface="Monaco"/>
                <a:ea typeface="Monaco"/>
                <a:cs typeface="Monaco"/>
              </a:rPr>
              <a:t>text</a:t>
            </a:r>
            <a:r>
              <a:rPr lang="en-US" sz="1600" dirty="0">
                <a:solidFill>
                  <a:srgbClr val="000000"/>
                </a:solidFill>
                <a:latin typeface="Monaco"/>
                <a:ea typeface="Monaco"/>
                <a:cs typeface="Monaco"/>
              </a:rPr>
              <a:t>()</a:t>
            </a:r>
          </a:p>
          <a:p>
            <a:pPr marL="0" indent="0">
              <a:buNone/>
            </a:pP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root.</a:t>
            </a:r>
            <a:r>
              <a:rPr lang="en-US" sz="1600" u="sng" dirty="0" err="1">
                <a:solidFill>
                  <a:srgbClr val="000000"/>
                </a:solidFill>
                <a:latin typeface="Monaco"/>
                <a:ea typeface="Monaco"/>
                <a:cs typeface="Monaco"/>
              </a:rPr>
              <a:t>employee</a:t>
            </a:r>
            <a:r>
              <a:rPr lang="en-US" sz="1600" dirty="0" err="1">
                <a:solidFill>
                  <a:srgbClr val="000000"/>
                </a:solidFill>
                <a:latin typeface="Monaco"/>
                <a:ea typeface="Monaco"/>
                <a:cs typeface="Monaco"/>
              </a:rPr>
              <a:t>.findAll</a:t>
            </a:r>
            <a:r>
              <a:rPr lang="en-US" sz="1600" dirty="0" smtClean="0">
                <a:solidFill>
                  <a:srgbClr val="000000"/>
                </a:solidFill>
                <a:latin typeface="Monaco"/>
                <a:ea typeface="Monaco"/>
                <a:cs typeface="Monaco"/>
              </a:rPr>
              <a:t>{</a:t>
            </a:r>
            <a:r>
              <a:rPr lang="en-US" sz="1600" dirty="0" err="1" smtClean="0">
                <a:solidFill>
                  <a:srgbClr val="76D6FF"/>
                </a:solidFill>
                <a:latin typeface="Monaco"/>
                <a:ea typeface="Monaco"/>
                <a:cs typeface="Monaco"/>
              </a:rPr>
              <a:t>emp</a:t>
            </a:r>
            <a:r>
              <a:rPr lang="en-US" sz="1600" dirty="0" smtClean="0">
                <a:solidFill>
                  <a:srgbClr val="000000"/>
                </a:solidFill>
                <a:latin typeface="Monaco"/>
                <a:ea typeface="Monaco"/>
                <a:cs typeface="Monaco"/>
              </a:rPr>
              <a:t> -&gt; </a:t>
            </a:r>
            <a:r>
              <a:rPr lang="en-US" sz="1600" dirty="0" err="1" smtClean="0">
                <a:solidFill>
                  <a:srgbClr val="76D6FF"/>
                </a:solidFill>
                <a:latin typeface="Monaco"/>
                <a:ea typeface="Monaco"/>
                <a:cs typeface="Monaco"/>
              </a:rPr>
              <a:t>emp</a:t>
            </a:r>
            <a:r>
              <a:rPr lang="en-US" sz="1600" dirty="0" smtClean="0">
                <a:solidFill>
                  <a:srgbClr val="000000"/>
                </a:solidFill>
                <a:latin typeface="Monaco"/>
                <a:ea typeface="Monaco"/>
                <a:cs typeface="Monaco"/>
              </a:rPr>
              <a:t>[</a:t>
            </a:r>
            <a:r>
              <a:rPr lang="en-US" sz="1600" dirty="0">
                <a:solidFill>
                  <a:srgbClr val="FF39D6"/>
                </a:solidFill>
                <a:latin typeface="Monaco"/>
                <a:ea typeface="Monaco"/>
                <a:cs typeface="Monaco"/>
              </a:rPr>
              <a:t>'@name'</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'Björn'</a:t>
            </a:r>
            <a:r>
              <a:rPr lang="en-US" sz="1600" dirty="0">
                <a:solidFill>
                  <a:srgbClr val="000000"/>
                </a:solidFill>
                <a:latin typeface="Monaco"/>
                <a:ea typeface="Monaco"/>
                <a:cs typeface="Monaco"/>
              </a:rPr>
              <a:t> }</a:t>
            </a:r>
            <a:endParaRPr lang="en-US" sz="1500" dirty="0">
              <a:latin typeface="Monaco" charset="0"/>
              <a:sym typeface="Monaco" charset="0"/>
            </a:endParaRPr>
          </a:p>
        </p:txBody>
      </p:sp>
    </p:spTree>
    <p:extLst>
      <p:ext uri="{BB962C8B-B14F-4D97-AF65-F5344CB8AC3E}">
        <p14:creationId xmlns:p14="http://schemas.microsoft.com/office/powerpoint/2010/main" val="298848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lstStyle/>
          <a:p>
            <a:pPr marL="40182"/>
            <a:r>
              <a:rPr lang="en-US" dirty="0" smtClean="0"/>
              <a:t>Example – Verifying XML content</a:t>
            </a:r>
            <a:endParaRPr lang="en-US" dirty="0"/>
          </a:p>
        </p:txBody>
      </p:sp>
      <p:sp>
        <p:nvSpPr>
          <p:cNvPr id="26628" name="Rectangle 4"/>
          <p:cNvSpPr>
            <a:spLocks noGrp="1" noChangeArrowheads="1"/>
          </p:cNvSpPr>
          <p:nvPr>
            <p:ph type="body" sz="quarter" idx="13"/>
          </p:nvPr>
        </p:nvSpPr>
        <p:spPr>
          <a:xfrm>
            <a:off x="685800" y="1556792"/>
            <a:ext cx="7990656" cy="4680520"/>
          </a:xfrm>
          <a:ln/>
        </p:spPr>
        <p:txBody>
          <a:bodyPr rIns="116994"/>
          <a:lstStyle/>
          <a:p>
            <a:r>
              <a:rPr lang="en-US" dirty="0"/>
              <a:t>Consider </a:t>
            </a:r>
            <a:r>
              <a:rPr lang="en-US" sz="1400" dirty="0" smtClean="0">
                <a:latin typeface="Monaco"/>
                <a:cs typeface="Monaco"/>
              </a:rPr>
              <a:t>org.springframework.samples.petclinic.service.ConfirmationServiceImpl</a:t>
            </a:r>
            <a:r>
              <a:rPr lang="en-US" dirty="0" smtClean="0"/>
              <a:t> and </a:t>
            </a:r>
            <a:r>
              <a:rPr lang="en-US" dirty="0"/>
              <a:t>its dependency </a:t>
            </a:r>
            <a:r>
              <a:rPr lang="en-US" dirty="0" smtClean="0"/>
              <a:t>on the </a:t>
            </a:r>
            <a:r>
              <a:rPr lang="en-US" sz="1400" dirty="0" err="1" smtClean="0">
                <a:latin typeface="Monaco"/>
                <a:cs typeface="Monaco"/>
              </a:rPr>
              <a:t>org.springframework.samples.petclinic.service.MessageSender</a:t>
            </a:r>
            <a:r>
              <a:rPr lang="en-US" sz="1400" dirty="0">
                <a:latin typeface="Monaco"/>
                <a:cs typeface="Monaco"/>
              </a:rPr>
              <a:t> </a:t>
            </a:r>
            <a:r>
              <a:rPr lang="en-US" dirty="0"/>
              <a:t>collaborator</a:t>
            </a:r>
          </a:p>
          <a:p>
            <a:r>
              <a:rPr lang="en-US" dirty="0" smtClean="0"/>
              <a:t>The </a:t>
            </a:r>
            <a:r>
              <a:rPr lang="en-US" sz="1800" dirty="0" smtClean="0"/>
              <a:t>org.springframework.samples.petclinic.service.ConfirmationServiceImplTest</a:t>
            </a:r>
            <a:r>
              <a:rPr lang="en-US" dirty="0"/>
              <a:t> shows an example of </a:t>
            </a:r>
            <a:r>
              <a:rPr lang="en-US" dirty="0" smtClean="0"/>
              <a:t>verifying XML content:</a:t>
            </a:r>
            <a:endParaRPr lang="en-US" dirty="0"/>
          </a:p>
          <a:p>
            <a:pPr lvl="1"/>
            <a:r>
              <a:rPr lang="en-US" dirty="0" smtClean="0"/>
              <a:t>verifies that </a:t>
            </a:r>
            <a:r>
              <a:rPr lang="en-US" dirty="0" err="1" smtClean="0"/>
              <a:t>sendConfirmationMessage</a:t>
            </a:r>
            <a:r>
              <a:rPr lang="en-US" dirty="0" smtClean="0"/>
              <a:t>(Visit visit) calls its </a:t>
            </a:r>
            <a:r>
              <a:rPr lang="en-US" dirty="0" err="1" smtClean="0"/>
              <a:t>MessageSender</a:t>
            </a:r>
            <a:r>
              <a:rPr lang="en-US" dirty="0" smtClean="0"/>
              <a:t> collaborator </a:t>
            </a:r>
            <a:r>
              <a:rPr lang="en-US" dirty="0"/>
              <a:t>with the correct </a:t>
            </a:r>
            <a:r>
              <a:rPr lang="en-US" dirty="0" smtClean="0"/>
              <a:t>recipient and a properly formatted XML message representing the visit</a:t>
            </a:r>
          </a:p>
        </p:txBody>
      </p:sp>
    </p:spTree>
    <p:extLst>
      <p:ext uri="{BB962C8B-B14F-4D97-AF65-F5344CB8AC3E}">
        <p14:creationId xmlns:p14="http://schemas.microsoft.com/office/powerpoint/2010/main" val="170806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685800" y="570920"/>
            <a:ext cx="7918648" cy="758351"/>
          </a:xfrm>
        </p:spPr>
        <p:txBody>
          <a:bodyPr>
            <a:normAutofit fontScale="90000"/>
          </a:bodyPr>
          <a:lstStyle/>
          <a:p>
            <a:r>
              <a:rPr lang="en-US" dirty="0"/>
              <a:t>Typical </a:t>
            </a:r>
            <a:r>
              <a:rPr lang="en-US" dirty="0" smtClean="0"/>
              <a:t>Unit </a:t>
            </a:r>
            <a:r>
              <a:rPr lang="en-US" dirty="0"/>
              <a:t>test scenario – The Three A’s</a:t>
            </a:r>
          </a:p>
        </p:txBody>
      </p:sp>
      <p:sp>
        <p:nvSpPr>
          <p:cNvPr id="481283" name="Rectangle 3"/>
          <p:cNvSpPr>
            <a:spLocks noGrp="1" noChangeArrowheads="1"/>
          </p:cNvSpPr>
          <p:nvPr>
            <p:ph type="body" sz="quarter" idx="13"/>
          </p:nvPr>
        </p:nvSpPr>
        <p:spPr>
          <a:xfrm>
            <a:off x="685800" y="1556792"/>
            <a:ext cx="8134672" cy="4680520"/>
          </a:xfrm>
        </p:spPr>
        <p:txBody>
          <a:bodyPr/>
          <a:lstStyle/>
          <a:p>
            <a:pPr>
              <a:lnSpc>
                <a:spcPct val="120000"/>
              </a:lnSpc>
              <a:buFont typeface="Wingdings" charset="0"/>
              <a:buAutoNum type="arabicPeriod"/>
            </a:pPr>
            <a:r>
              <a:rPr lang="en-US" sz="2400" b="1" dirty="0"/>
              <a:t> A</a:t>
            </a:r>
            <a:r>
              <a:rPr lang="en-US" dirty="0"/>
              <a:t>rrange - Instantiate Unit under Test and set up test data</a:t>
            </a:r>
          </a:p>
          <a:p>
            <a:pPr>
              <a:lnSpc>
                <a:spcPct val="120000"/>
              </a:lnSpc>
              <a:buFont typeface="Wingdings" charset="0"/>
              <a:buAutoNum type="arabicPeriod"/>
            </a:pPr>
            <a:r>
              <a:rPr lang="en-US" sz="2400" b="1" dirty="0"/>
              <a:t> A</a:t>
            </a:r>
            <a:r>
              <a:rPr lang="en-US" dirty="0"/>
              <a:t>ct - Execute one or more methods on the Unit Under Test</a:t>
            </a:r>
          </a:p>
          <a:p>
            <a:pPr>
              <a:lnSpc>
                <a:spcPct val="120000"/>
              </a:lnSpc>
              <a:buFont typeface="Wingdings" charset="0"/>
              <a:buAutoNum type="arabicPeriod"/>
            </a:pPr>
            <a:r>
              <a:rPr lang="en-US" sz="2400" b="1" dirty="0"/>
              <a:t> A</a:t>
            </a:r>
            <a:r>
              <a:rPr lang="en-US" dirty="0"/>
              <a:t>ssert - Verify the results</a:t>
            </a:r>
          </a:p>
          <a:p>
            <a:pPr>
              <a:buNone/>
            </a:pPr>
            <a:r>
              <a:rPr lang="en-US" sz="1200" dirty="0"/>
              <a:t/>
            </a:r>
            <a:br>
              <a:rPr lang="en-US" sz="1200" dirty="0"/>
            </a:br>
            <a:r>
              <a:rPr lang="en-US" sz="1200" dirty="0"/>
              <a:t/>
            </a:r>
            <a:br>
              <a:rPr lang="en-US" sz="1200" dirty="0"/>
            </a:br>
            <a:r>
              <a:rPr lang="en-US" sz="1400" b="1" dirty="0" smtClean="0">
                <a:latin typeface="Courier New" charset="0"/>
              </a:rPr>
              <a:t>@</a:t>
            </a:r>
            <a:r>
              <a:rPr lang="en-US" sz="1400" b="1" dirty="0">
                <a:latin typeface="Courier New" charset="0"/>
              </a:rPr>
              <a:t>Test</a:t>
            </a:r>
            <a:br>
              <a:rPr lang="en-US" sz="1400" b="1" dirty="0">
                <a:latin typeface="Courier New" charset="0"/>
              </a:rPr>
            </a:br>
            <a:r>
              <a:rPr lang="en-US" sz="1400" b="1" dirty="0" smtClean="0">
                <a:latin typeface="Courier New" charset="0"/>
              </a:rPr>
              <a:t>public </a:t>
            </a:r>
            <a:r>
              <a:rPr lang="en-US" sz="1400" b="1" dirty="0">
                <a:latin typeface="Courier New" charset="0"/>
              </a:rPr>
              <a:t>void </a:t>
            </a:r>
            <a:r>
              <a:rPr lang="en-US" sz="1400" b="1" dirty="0" err="1">
                <a:latin typeface="Courier New" charset="0"/>
              </a:rPr>
              <a:t>testWithdraw</a:t>
            </a:r>
            <a:r>
              <a:rPr lang="en-US" sz="1400" b="1" dirty="0">
                <a:latin typeface="Courier New" charset="0"/>
              </a:rPr>
              <a:t>() {</a:t>
            </a:r>
            <a:br>
              <a:rPr lang="en-US" sz="1400" b="1" dirty="0">
                <a:latin typeface="Courier New" charset="0"/>
              </a:rPr>
            </a:br>
            <a:r>
              <a:rPr lang="en-US" sz="1400" b="1" dirty="0" smtClean="0">
                <a:latin typeface="Courier New" charset="0"/>
              </a:rPr>
              <a:t>    </a:t>
            </a:r>
            <a:r>
              <a:rPr lang="en-US" sz="1400" b="1" dirty="0" err="1">
                <a:latin typeface="Courier New" charset="0"/>
              </a:rPr>
              <a:t>AccountImpl</a:t>
            </a:r>
            <a:r>
              <a:rPr lang="en-US" sz="1400" b="1" dirty="0">
                <a:latin typeface="Courier New" charset="0"/>
              </a:rPr>
              <a:t> account = new </a:t>
            </a:r>
            <a:r>
              <a:rPr lang="en-US" sz="1400" b="1" dirty="0" err="1">
                <a:latin typeface="Courier New" charset="0"/>
              </a:rPr>
              <a:t>AccountImpl</a:t>
            </a:r>
            <a:r>
              <a:rPr lang="en-US" sz="1400" b="1" dirty="0" smtClean="0">
                <a:latin typeface="Courier New" charset="0"/>
              </a:rPr>
              <a:t>("1234", </a:t>
            </a:r>
            <a:r>
              <a:rPr lang="en-US" sz="1400" b="1" dirty="0">
                <a:latin typeface="Courier New" charset="0"/>
              </a:rPr>
              <a:t>2000); // </a:t>
            </a:r>
            <a:r>
              <a:rPr lang="en-US" sz="1400" b="1" dirty="0" smtClean="0">
                <a:latin typeface="Courier New" charset="0"/>
              </a:rPr>
              <a:t>Arrange</a:t>
            </a:r>
            <a:r>
              <a:rPr lang="en-US" sz="1400" b="1" dirty="0">
                <a:latin typeface="Courier New" charset="0"/>
              </a:rPr>
              <a:t/>
            </a:r>
            <a:br>
              <a:rPr lang="en-US" sz="1400" b="1" dirty="0">
                <a:latin typeface="Courier New" charset="0"/>
              </a:rPr>
            </a:br>
            <a:r>
              <a:rPr lang="en-US" sz="1400" b="1" dirty="0" smtClean="0">
                <a:latin typeface="Courier New" charset="0"/>
              </a:rPr>
              <a:t>    </a:t>
            </a:r>
            <a:r>
              <a:rPr lang="en-US" sz="1400" b="1" dirty="0" err="1">
                <a:latin typeface="Courier New" charset="0"/>
              </a:rPr>
              <a:t>account.withdraw</a:t>
            </a:r>
            <a:r>
              <a:rPr lang="en-US" sz="1400" b="1" dirty="0">
                <a:latin typeface="Courier New" charset="0"/>
              </a:rPr>
              <a:t>(300);                               </a:t>
            </a:r>
            <a:r>
              <a:rPr lang="en-US" sz="1400" b="1" dirty="0" smtClean="0">
                <a:latin typeface="Courier New" charset="0"/>
              </a:rPr>
              <a:t>/</a:t>
            </a:r>
            <a:r>
              <a:rPr lang="en-US" sz="1400" b="1" dirty="0">
                <a:latin typeface="Courier New" charset="0"/>
              </a:rPr>
              <a:t>/ Act</a:t>
            </a:r>
            <a:br>
              <a:rPr lang="en-US" sz="1400" b="1" dirty="0">
                <a:latin typeface="Courier New" charset="0"/>
              </a:rPr>
            </a:br>
            <a:r>
              <a:rPr lang="en-US" sz="1400" b="1" dirty="0" smtClean="0">
                <a:latin typeface="Courier New" charset="0"/>
              </a:rPr>
              <a:t>    </a:t>
            </a:r>
            <a:r>
              <a:rPr lang="en-US" sz="1400" b="1" i="1" dirty="0" err="1" smtClean="0">
                <a:latin typeface="Courier New" charset="0"/>
              </a:rPr>
              <a:t>assertEquals</a:t>
            </a:r>
            <a:r>
              <a:rPr lang="en-US" sz="1400" b="1" dirty="0">
                <a:latin typeface="Courier New" charset="0"/>
              </a:rPr>
              <a:t>(1700, </a:t>
            </a:r>
            <a:r>
              <a:rPr lang="en-US" sz="1400" b="1" dirty="0" err="1">
                <a:latin typeface="Courier New" charset="0"/>
              </a:rPr>
              <a:t>account.balance</a:t>
            </a:r>
            <a:r>
              <a:rPr lang="en-US" sz="1400" b="1" dirty="0">
                <a:latin typeface="Courier New" charset="0"/>
              </a:rPr>
              <a:t>());        </a:t>
            </a:r>
            <a:r>
              <a:rPr lang="en-US" sz="1400" b="1" dirty="0" smtClean="0">
                <a:latin typeface="Courier New" charset="0"/>
              </a:rPr>
              <a:t>       /</a:t>
            </a:r>
            <a:r>
              <a:rPr lang="en-US" sz="1400" b="1" dirty="0">
                <a:latin typeface="Courier New" charset="0"/>
              </a:rPr>
              <a:t>/ Assert</a:t>
            </a:r>
            <a:br>
              <a:rPr lang="en-US" sz="1400" b="1" dirty="0">
                <a:latin typeface="Courier New" charset="0"/>
              </a:rPr>
            </a:br>
            <a:r>
              <a:rPr lang="en-US" sz="1400" b="1" dirty="0" smtClean="0">
                <a:latin typeface="Courier New" charset="0"/>
              </a:rPr>
              <a:t>}</a:t>
            </a:r>
            <a:r>
              <a:rPr lang="en-US" sz="1400" b="1" dirty="0">
                <a:latin typeface="Courier New" charset="0"/>
              </a:rPr>
              <a:t/>
            </a:r>
            <a:br>
              <a:rPr lang="en-US" sz="1400" b="1" dirty="0">
                <a:latin typeface="Courier New" charset="0"/>
              </a:rPr>
            </a:br>
            <a:endParaRPr lang="en-US" sz="1400" b="1" dirty="0">
              <a:latin typeface="Courier New" charset="0"/>
            </a:endParaRPr>
          </a:p>
        </p:txBody>
      </p:sp>
    </p:spTree>
    <p:extLst>
      <p:ext uri="{BB962C8B-B14F-4D97-AF65-F5344CB8AC3E}">
        <p14:creationId xmlns:p14="http://schemas.microsoft.com/office/powerpoint/2010/main" val="1873031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ctrTitle"/>
          </p:nvPr>
        </p:nvSpPr>
        <p:spPr/>
        <p:txBody>
          <a:bodyPr/>
          <a:lstStyle/>
          <a:p>
            <a:r>
              <a:rPr lang="en-US" dirty="0" smtClean="0"/>
              <a:t>Spock</a:t>
            </a:r>
            <a:endParaRPr lang="en-US" dirty="0"/>
          </a:p>
        </p:txBody>
      </p:sp>
      <p:sp>
        <p:nvSpPr>
          <p:cNvPr id="22530" name="Rectangle 2"/>
          <p:cNvSpPr>
            <a:spLocks noGrp="1" noChangeArrowheads="1"/>
          </p:cNvSpPr>
          <p:nvPr>
            <p:ph type="body" sz="quarter" idx="13"/>
          </p:nvPr>
        </p:nvSpPr>
        <p:spPr/>
        <p:txBody>
          <a:bodyPr/>
          <a:lstStyle/>
          <a:p>
            <a:r>
              <a:rPr lang="en-US" dirty="0" smtClean="0"/>
              <a:t>A Groovy-based testing framework</a:t>
            </a:r>
          </a:p>
          <a:p>
            <a:r>
              <a:rPr lang="en-US" dirty="0" smtClean="0"/>
              <a:t>Fully compatible with </a:t>
            </a:r>
            <a:r>
              <a:rPr lang="en-US" dirty="0" err="1" smtClean="0"/>
              <a:t>JUnit</a:t>
            </a:r>
            <a:endParaRPr lang="en-US" dirty="0"/>
          </a:p>
          <a:p>
            <a:r>
              <a:rPr lang="en-US" dirty="0" smtClean="0"/>
              <a:t>Utilizes the power of Groovy to</a:t>
            </a:r>
          </a:p>
          <a:p>
            <a:pPr lvl="1"/>
            <a:r>
              <a:rPr lang="en-US" dirty="0"/>
              <a:t>Reduce the lines of test code</a:t>
            </a:r>
          </a:p>
          <a:p>
            <a:pPr lvl="1"/>
            <a:r>
              <a:rPr lang="en-US" dirty="0"/>
              <a:t>Make tests more readable</a:t>
            </a:r>
          </a:p>
          <a:p>
            <a:pPr lvl="1"/>
            <a:r>
              <a:rPr lang="en-US" dirty="0"/>
              <a:t>Turn tests into </a:t>
            </a:r>
            <a:r>
              <a:rPr lang="en-US" dirty="0" smtClean="0"/>
              <a:t>specifications</a:t>
            </a:r>
            <a:endParaRPr lang="en-US" dirty="0"/>
          </a:p>
        </p:txBody>
      </p:sp>
      <p:pic>
        <p:nvPicPr>
          <p:cNvPr id="4" name="Picture 3" descr="Screen Shot 2014-01-13 at 18.09.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548680"/>
            <a:ext cx="4152900" cy="787400"/>
          </a:xfrm>
          <a:prstGeom prst="rect">
            <a:avLst/>
          </a:prstGeom>
        </p:spPr>
      </p:pic>
    </p:spTree>
    <p:extLst>
      <p:ext uri="{BB962C8B-B14F-4D97-AF65-F5344CB8AC3E}">
        <p14:creationId xmlns:p14="http://schemas.microsoft.com/office/powerpoint/2010/main" val="1176430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ctrTitle"/>
          </p:nvPr>
        </p:nvSpPr>
        <p:spPr>
          <a:xfrm>
            <a:off x="683568" y="44624"/>
            <a:ext cx="7772400" cy="648073"/>
          </a:xfrm>
          <a:ln/>
        </p:spPr>
        <p:txBody>
          <a:bodyPr rIns="116994">
            <a:normAutofit/>
          </a:bodyPr>
          <a:lstStyle/>
          <a:p>
            <a:pPr marL="40182"/>
            <a:r>
              <a:rPr lang="en-US" dirty="0" smtClean="0"/>
              <a:t>Example app: Project Layout</a:t>
            </a:r>
            <a:endParaRPr lang="en-US" dirty="0"/>
          </a:p>
        </p:txBody>
      </p:sp>
      <p:pic>
        <p:nvPicPr>
          <p:cNvPr id="2" name="Picture 1"/>
          <p:cNvPicPr>
            <a:picLocks noChangeAspect="1"/>
          </p:cNvPicPr>
          <p:nvPr/>
        </p:nvPicPr>
        <p:blipFill>
          <a:blip r:embed="rId2"/>
          <a:stretch>
            <a:fillRect/>
          </a:stretch>
        </p:blipFill>
        <p:spPr>
          <a:xfrm>
            <a:off x="2195736" y="980728"/>
            <a:ext cx="4356100" cy="5372100"/>
          </a:xfrm>
          <a:prstGeom prst="rect">
            <a:avLst/>
          </a:prstGeom>
        </p:spPr>
      </p:pic>
      <p:sp>
        <p:nvSpPr>
          <p:cNvPr id="3" name="Left Arrow 2"/>
          <p:cNvSpPr/>
          <p:nvPr/>
        </p:nvSpPr>
        <p:spPr>
          <a:xfrm>
            <a:off x="4427984" y="2204864"/>
            <a:ext cx="576064" cy="21602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Left Arrow 5"/>
          <p:cNvSpPr/>
          <p:nvPr/>
        </p:nvSpPr>
        <p:spPr>
          <a:xfrm>
            <a:off x="4427984" y="2708920"/>
            <a:ext cx="576064" cy="21602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Arrow 6"/>
          <p:cNvSpPr/>
          <p:nvPr/>
        </p:nvSpPr>
        <p:spPr>
          <a:xfrm>
            <a:off x="4499992" y="3140968"/>
            <a:ext cx="576064" cy="21602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a:off x="4572000" y="5301208"/>
            <a:ext cx="576064" cy="216024"/>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92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Basics</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a:solidFill>
                  <a:srgbClr val="A9438B"/>
                </a:solidFill>
                <a:latin typeface="Monaco"/>
                <a:ea typeface="Monaco"/>
                <a:cs typeface="Monaco"/>
              </a:rPr>
              <a:t>import</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spock.lang</a:t>
            </a:r>
            <a:r>
              <a:rPr lang="en-US" sz="2000" dirty="0">
                <a:solidFill>
                  <a:srgbClr val="000000"/>
                </a:solidFill>
                <a:latin typeface="Monaco"/>
                <a:ea typeface="Monaco"/>
                <a:cs typeface="Monaco"/>
              </a:rPr>
              <a:t>.*</a:t>
            </a:r>
          </a:p>
          <a:p>
            <a:pPr marL="0" indent="0">
              <a:buNone/>
            </a:pPr>
            <a:endParaRPr lang="en-US" sz="2000" dirty="0">
              <a:solidFill>
                <a:srgbClr val="000000"/>
              </a:solidFill>
              <a:latin typeface="Monaco"/>
              <a:ea typeface="Monaco"/>
              <a:cs typeface="Monaco"/>
            </a:endParaRPr>
          </a:p>
          <a:p>
            <a:pPr marL="0" indent="0">
              <a:buNone/>
            </a:pPr>
            <a:r>
              <a:rPr lang="en-US" sz="2000" dirty="0">
                <a:solidFill>
                  <a:srgbClr val="A9438B"/>
                </a:solidFill>
                <a:latin typeface="Monaco"/>
                <a:ea typeface="Monaco"/>
                <a:cs typeface="Monaco"/>
              </a:rPr>
              <a:t>class</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MyFirstSpecification</a:t>
            </a:r>
            <a:r>
              <a:rPr lang="en-US" sz="2000" dirty="0">
                <a:solidFill>
                  <a:srgbClr val="000000"/>
                </a:solidFill>
                <a:latin typeface="Monaco"/>
                <a:ea typeface="Monaco"/>
                <a:cs typeface="Monaco"/>
              </a:rPr>
              <a:t> </a:t>
            </a:r>
            <a:r>
              <a:rPr lang="en-US" sz="2000" dirty="0">
                <a:solidFill>
                  <a:srgbClr val="A9438B"/>
                </a:solidFill>
                <a:latin typeface="Monaco"/>
                <a:ea typeface="Monaco"/>
                <a:cs typeface="Monaco"/>
              </a:rPr>
              <a:t>extends</a:t>
            </a:r>
            <a:r>
              <a:rPr lang="en-US" sz="2000" dirty="0">
                <a:solidFill>
                  <a:srgbClr val="000000"/>
                </a:solidFill>
                <a:latin typeface="Monaco"/>
                <a:ea typeface="Monaco"/>
                <a:cs typeface="Monaco"/>
              </a:rPr>
              <a:t> Specification {</a:t>
            </a:r>
          </a:p>
          <a:p>
            <a:pPr marL="0" indent="0">
              <a:buNone/>
            </a:pPr>
            <a:r>
              <a:rPr lang="en-US" sz="2000" dirty="0">
                <a:solidFill>
                  <a:srgbClr val="000000"/>
                </a:solidFill>
                <a:latin typeface="Monaco"/>
                <a:ea typeface="Monaco"/>
                <a:cs typeface="Monaco"/>
              </a:rPr>
              <a:t>	</a:t>
            </a:r>
            <a:r>
              <a:rPr lang="en-US" sz="2000" dirty="0">
                <a:solidFill>
                  <a:srgbClr val="4D9072"/>
                </a:solidFill>
                <a:latin typeface="Monaco"/>
                <a:ea typeface="Monaco"/>
                <a:cs typeface="Monaco"/>
              </a:rPr>
              <a:t>// fields</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a:solidFill>
                  <a:srgbClr val="4D9072"/>
                </a:solidFill>
                <a:latin typeface="Monaco"/>
                <a:ea typeface="Monaco"/>
                <a:cs typeface="Monaco"/>
              </a:rPr>
              <a:t>// fixture methods</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a:solidFill>
                  <a:srgbClr val="4D9072"/>
                </a:solidFill>
                <a:latin typeface="Monaco"/>
                <a:ea typeface="Monaco"/>
                <a:cs typeface="Monaco"/>
              </a:rPr>
              <a:t>// feature methods</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a:solidFill>
                  <a:srgbClr val="4D9072"/>
                </a:solidFill>
                <a:latin typeface="Monaco"/>
                <a:ea typeface="Monaco"/>
                <a:cs typeface="Monaco"/>
              </a:rPr>
              <a:t>// helper methods</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a:t>
            </a:r>
            <a:endParaRPr lang="en-US" sz="2000" dirty="0"/>
          </a:p>
        </p:txBody>
      </p:sp>
    </p:spTree>
    <p:extLst>
      <p:ext uri="{BB962C8B-B14F-4D97-AF65-F5344CB8AC3E}">
        <p14:creationId xmlns:p14="http://schemas.microsoft.com/office/powerpoint/2010/main" val="222116122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Fields</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a:solidFill>
                  <a:schemeClr val="bg1">
                    <a:lumMod val="75000"/>
                  </a:schemeClr>
                </a:solidFill>
                <a:latin typeface="Monaco"/>
                <a:ea typeface="Monaco"/>
                <a:cs typeface="Monaco"/>
              </a:rPr>
              <a:t>class </a:t>
            </a:r>
            <a:r>
              <a:rPr lang="en-US" sz="2000" dirty="0" err="1">
                <a:solidFill>
                  <a:schemeClr val="bg1">
                    <a:lumMod val="75000"/>
                  </a:schemeClr>
                </a:solidFill>
                <a:latin typeface="Monaco"/>
                <a:ea typeface="Monaco"/>
                <a:cs typeface="Monaco"/>
              </a:rPr>
              <a:t>MyFirstSpecification</a:t>
            </a:r>
            <a:r>
              <a:rPr lang="en-US" sz="2000" dirty="0">
                <a:solidFill>
                  <a:schemeClr val="bg1">
                    <a:lumMod val="75000"/>
                  </a:schemeClr>
                </a:solidFill>
                <a:latin typeface="Monaco"/>
                <a:ea typeface="Monaco"/>
                <a:cs typeface="Monaco"/>
              </a:rPr>
              <a:t> extends 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err="1">
                <a:solidFill>
                  <a:srgbClr val="0226CC"/>
                </a:solidFill>
                <a:latin typeface="Monaco"/>
                <a:ea typeface="Monaco"/>
                <a:cs typeface="Monaco"/>
              </a:rPr>
              <a:t>obj</a:t>
            </a:r>
            <a:r>
              <a:rPr lang="en-US" sz="2000" dirty="0">
                <a:solidFill>
                  <a:srgbClr val="000000"/>
                </a:solidFill>
                <a:latin typeface="Monaco"/>
                <a:ea typeface="Monaco"/>
                <a:cs typeface="Monaco"/>
              </a:rPr>
              <a:t> = </a:t>
            </a:r>
            <a:r>
              <a:rPr lang="en-US" sz="2000" dirty="0">
                <a:solidFill>
                  <a:srgbClr val="A9438B"/>
                </a:solidFill>
                <a:latin typeface="Monaco"/>
                <a:ea typeface="Monaco"/>
                <a:cs typeface="Monaco"/>
              </a:rPr>
              <a:t>new</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ClassUnderSpecification</a:t>
            </a:r>
            <a:r>
              <a:rPr lang="en-US" sz="2000" dirty="0">
                <a:solidFill>
                  <a:srgbClr val="000000"/>
                </a:solidFill>
                <a:latin typeface="Monaco"/>
                <a:ea typeface="Monaco"/>
                <a:cs typeface="Monaco"/>
              </a:rPr>
              <a:t>()</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err="1">
                <a:solidFill>
                  <a:srgbClr val="0226CC"/>
                </a:solidFill>
                <a:latin typeface="Monaco"/>
                <a:ea typeface="Monaco"/>
                <a:cs typeface="Monaco"/>
              </a:rPr>
              <a:t>coll</a:t>
            </a:r>
            <a:r>
              <a:rPr lang="en-US" sz="2000" dirty="0">
                <a:solidFill>
                  <a:srgbClr val="000000"/>
                </a:solidFill>
                <a:latin typeface="Monaco"/>
                <a:ea typeface="Monaco"/>
                <a:cs typeface="Monaco"/>
              </a:rPr>
              <a:t> = </a:t>
            </a:r>
            <a:r>
              <a:rPr lang="en-US" sz="2000" dirty="0">
                <a:solidFill>
                  <a:srgbClr val="A9438B"/>
                </a:solidFill>
                <a:latin typeface="Monaco"/>
                <a:ea typeface="Monaco"/>
                <a:cs typeface="Monaco"/>
              </a:rPr>
              <a:t>new</a:t>
            </a:r>
            <a:r>
              <a:rPr lang="en-US" sz="2000" dirty="0">
                <a:solidFill>
                  <a:srgbClr val="000000"/>
                </a:solidFill>
                <a:latin typeface="Monaco"/>
                <a:ea typeface="Monaco"/>
                <a:cs typeface="Monaco"/>
              </a:rPr>
              <a:t> Collaborator()</a:t>
            </a:r>
          </a:p>
          <a:p>
            <a:pPr marL="0" indent="0">
              <a:buNone/>
            </a:pPr>
            <a:r>
              <a:rPr lang="en-US" sz="2000" dirty="0">
                <a:solidFill>
                  <a:srgbClr val="000000"/>
                </a:solidFill>
                <a:latin typeface="Monaco"/>
                <a:ea typeface="Monaco"/>
                <a:cs typeface="Monaco"/>
              </a:rPr>
              <a:t>	</a:t>
            </a:r>
            <a:r>
              <a:rPr lang="en-US" sz="2000" dirty="0">
                <a:solidFill>
                  <a:srgbClr val="585858"/>
                </a:solidFill>
                <a:latin typeface="Monaco"/>
                <a:ea typeface="Monaco"/>
                <a:cs typeface="Monaco"/>
              </a:rPr>
              <a:t>@Shared</a:t>
            </a:r>
            <a:r>
              <a:rPr lang="en-US" sz="2000" dirty="0">
                <a:solidFill>
                  <a:srgbClr val="000000"/>
                </a:solidFill>
                <a:latin typeface="Monaco"/>
                <a:ea typeface="Monaco"/>
                <a:cs typeface="Monaco"/>
              </a:rPr>
              <a:t> </a:t>
            </a:r>
            <a:r>
              <a:rPr lang="en-US" sz="2000" dirty="0">
                <a:solidFill>
                  <a:srgbClr val="0226CC"/>
                </a:solidFill>
                <a:latin typeface="Monaco"/>
                <a:ea typeface="Monaco"/>
                <a:cs typeface="Monaco"/>
              </a:rPr>
              <a:t>res</a:t>
            </a:r>
            <a:r>
              <a:rPr lang="en-US" sz="2000" dirty="0">
                <a:solidFill>
                  <a:srgbClr val="000000"/>
                </a:solidFill>
                <a:latin typeface="Monaco"/>
                <a:ea typeface="Monaco"/>
                <a:cs typeface="Monaco"/>
              </a:rPr>
              <a:t> = </a:t>
            </a:r>
            <a:r>
              <a:rPr lang="en-US" sz="2000" dirty="0">
                <a:solidFill>
                  <a:srgbClr val="A9438B"/>
                </a:solidFill>
                <a:latin typeface="Monaco"/>
                <a:ea typeface="Monaco"/>
                <a:cs typeface="Monaco"/>
              </a:rPr>
              <a:t>new</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VeryExpensiveResource</a:t>
            </a:r>
            <a:r>
              <a:rPr lang="en-US" sz="2000" dirty="0">
                <a:solidFill>
                  <a:srgbClr val="000000"/>
                </a:solidFill>
                <a:latin typeface="Monaco"/>
                <a:ea typeface="Monaco"/>
                <a:cs typeface="Monaco"/>
              </a:rPr>
              <a:t>()</a:t>
            </a:r>
          </a:p>
          <a:p>
            <a:pPr marL="0" indent="0">
              <a:buNone/>
            </a:pPr>
            <a:r>
              <a:rPr lang="en-US" sz="2000" dirty="0">
                <a:solidFill>
                  <a:srgbClr val="000000"/>
                </a:solidFill>
                <a:latin typeface="Monaco"/>
                <a:ea typeface="Monaco"/>
                <a:cs typeface="Monaco"/>
              </a:rPr>
              <a:t>	</a:t>
            </a:r>
            <a:r>
              <a:rPr lang="en-US" sz="2000" dirty="0">
                <a:solidFill>
                  <a:srgbClr val="A9438B"/>
                </a:solidFill>
                <a:latin typeface="Monaco"/>
                <a:ea typeface="Monaco"/>
                <a:cs typeface="Monaco"/>
              </a:rPr>
              <a:t>static</a:t>
            </a:r>
            <a:r>
              <a:rPr lang="en-US" sz="2000" dirty="0">
                <a:solidFill>
                  <a:srgbClr val="000000"/>
                </a:solidFill>
                <a:latin typeface="Monaco"/>
                <a:ea typeface="Monaco"/>
                <a:cs typeface="Monaco"/>
              </a:rPr>
              <a:t> </a:t>
            </a:r>
            <a:r>
              <a:rPr lang="en-US" sz="2000" dirty="0">
                <a:solidFill>
                  <a:srgbClr val="A9438B"/>
                </a:solidFill>
                <a:latin typeface="Monaco"/>
                <a:ea typeface="Monaco"/>
                <a:cs typeface="Monaco"/>
              </a:rPr>
              <a:t>final</a:t>
            </a:r>
            <a:r>
              <a:rPr lang="en-US" sz="2000" dirty="0">
                <a:solidFill>
                  <a:srgbClr val="000000"/>
                </a:solidFill>
                <a:latin typeface="Monaco"/>
                <a:ea typeface="Monaco"/>
                <a:cs typeface="Monaco"/>
              </a:rPr>
              <a:t> </a:t>
            </a:r>
            <a:r>
              <a:rPr lang="en-US" sz="2000" dirty="0">
                <a:solidFill>
                  <a:srgbClr val="0226CC"/>
                </a:solidFill>
                <a:latin typeface="Monaco"/>
                <a:ea typeface="Monaco"/>
                <a:cs typeface="Monaco"/>
              </a:rPr>
              <a:t>PI</a:t>
            </a:r>
            <a:r>
              <a:rPr lang="en-US" sz="2000" dirty="0">
                <a:solidFill>
                  <a:srgbClr val="000000"/>
                </a:solidFill>
                <a:latin typeface="Monaco"/>
                <a:ea typeface="Monaco"/>
                <a:cs typeface="Monaco"/>
              </a:rPr>
              <a:t> = </a:t>
            </a:r>
            <a:r>
              <a:rPr lang="en-US" sz="2000" dirty="0">
                <a:solidFill>
                  <a:srgbClr val="D94700"/>
                </a:solidFill>
                <a:latin typeface="Monaco"/>
                <a:ea typeface="Monaco"/>
                <a:cs typeface="Monaco"/>
              </a:rPr>
              <a:t>3.141592654</a:t>
            </a:r>
            <a:endParaRPr lang="en-US" sz="2000" dirty="0">
              <a:solidFill>
                <a:srgbClr val="000000"/>
              </a:solidFill>
              <a:latin typeface="Monaco"/>
              <a:ea typeface="Monaco"/>
              <a:cs typeface="Monaco"/>
            </a:endParaRPr>
          </a:p>
          <a:p>
            <a:pPr marL="0" indent="0">
              <a:buNone/>
            </a:pPr>
            <a:r>
              <a:rPr lang="en-US" sz="2000" dirty="0">
                <a:solidFill>
                  <a:schemeClr val="bg1">
                    <a:lumMod val="75000"/>
                  </a:schemeClr>
                </a:solidFill>
                <a:latin typeface="Monaco"/>
                <a:ea typeface="Monaco"/>
                <a:cs typeface="Monaco"/>
              </a:rPr>
              <a:t>	// fixture methods</a:t>
            </a:r>
          </a:p>
          <a:p>
            <a:pPr marL="0" indent="0">
              <a:buNone/>
            </a:pPr>
            <a:r>
              <a:rPr lang="en-US" sz="2000" dirty="0">
                <a:solidFill>
                  <a:schemeClr val="bg1">
                    <a:lumMod val="75000"/>
                  </a:schemeClr>
                </a:solidFill>
                <a:latin typeface="Monaco"/>
                <a:ea typeface="Monaco"/>
                <a:cs typeface="Monaco"/>
              </a:rPr>
              <a:t>	// feature methods</a:t>
            </a:r>
          </a:p>
          <a:p>
            <a:pPr marL="0" indent="0">
              <a:buNone/>
            </a:pPr>
            <a:r>
              <a:rPr lang="en-US" sz="2000" dirty="0">
                <a:solidFill>
                  <a:schemeClr val="bg1">
                    <a:lumMod val="75000"/>
                  </a:schemeClr>
                </a:solidFill>
                <a:latin typeface="Monaco"/>
                <a:ea typeface="Monaco"/>
                <a:cs typeface="Monaco"/>
              </a:rPr>
              <a:t>	// helper methods</a:t>
            </a:r>
          </a:p>
          <a:p>
            <a:pPr marL="0" indent="0">
              <a:buNone/>
            </a:pPr>
            <a:r>
              <a:rPr lang="en-US" sz="2000" dirty="0">
                <a:solidFill>
                  <a:schemeClr val="bg1">
                    <a:lumMod val="75000"/>
                  </a:schemeClr>
                </a:solidFill>
                <a:latin typeface="Monaco"/>
                <a:ea typeface="Monaco"/>
                <a:cs typeface="Monaco"/>
              </a:rPr>
              <a:t>}</a:t>
            </a:r>
          </a:p>
        </p:txBody>
      </p:sp>
    </p:spTree>
    <p:extLst>
      <p:ext uri="{BB962C8B-B14F-4D97-AF65-F5344CB8AC3E}">
        <p14:creationId xmlns:p14="http://schemas.microsoft.com/office/powerpoint/2010/main" val="4034311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Fixture Methods</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a:solidFill>
                  <a:srgbClr val="BFBFBF"/>
                </a:solidFill>
                <a:latin typeface="Monaco"/>
                <a:ea typeface="Monaco"/>
                <a:cs typeface="Monaco"/>
              </a:rPr>
              <a:t>import </a:t>
            </a:r>
            <a:r>
              <a:rPr lang="en-US" sz="2000" dirty="0" err="1">
                <a:solidFill>
                  <a:srgbClr val="BFBFBF"/>
                </a:solidFill>
                <a:latin typeface="Monaco"/>
                <a:ea typeface="Monaco"/>
                <a:cs typeface="Monaco"/>
              </a:rPr>
              <a:t>spock.lang</a:t>
            </a:r>
            <a:r>
              <a:rPr lang="en-US" sz="2000" dirty="0">
                <a:solidFill>
                  <a:srgbClr val="BFBFBF"/>
                </a:solidFill>
                <a:latin typeface="Monaco"/>
                <a:ea typeface="Monaco"/>
                <a:cs typeface="Monaco"/>
              </a:rPr>
              <a:t>.*</a:t>
            </a:r>
          </a:p>
          <a:p>
            <a:pPr marL="0" indent="0">
              <a:buNone/>
            </a:pPr>
            <a:endParaRPr lang="en-US" sz="2000" dirty="0">
              <a:solidFill>
                <a:srgbClr val="BFBFBF"/>
              </a:solidFill>
              <a:latin typeface="Monaco"/>
              <a:ea typeface="Monaco"/>
              <a:cs typeface="Monaco"/>
            </a:endParaRPr>
          </a:p>
          <a:p>
            <a:pPr marL="0" indent="0">
              <a:buNone/>
            </a:pPr>
            <a:r>
              <a:rPr lang="en-US" sz="2000" dirty="0">
                <a:solidFill>
                  <a:srgbClr val="BFBFBF"/>
                </a:solidFill>
                <a:latin typeface="Monaco"/>
                <a:ea typeface="Monaco"/>
                <a:cs typeface="Monaco"/>
              </a:rPr>
              <a:t>class </a:t>
            </a:r>
            <a:r>
              <a:rPr lang="en-US" sz="2000" dirty="0" err="1">
                <a:solidFill>
                  <a:srgbClr val="BFBFBF"/>
                </a:solidFill>
                <a:latin typeface="Monaco"/>
                <a:ea typeface="Monaco"/>
                <a:cs typeface="Monaco"/>
              </a:rPr>
              <a:t>MyFirstSpecification</a:t>
            </a:r>
            <a:r>
              <a:rPr lang="en-US" sz="2000" dirty="0">
                <a:solidFill>
                  <a:srgbClr val="BFBFBF"/>
                </a:solidFill>
                <a:latin typeface="Monaco"/>
                <a:ea typeface="Monaco"/>
                <a:cs typeface="Monaco"/>
              </a:rPr>
              <a:t> extends Specification {</a:t>
            </a:r>
          </a:p>
          <a:p>
            <a:pPr marL="0" indent="0">
              <a:buNone/>
            </a:pPr>
            <a:r>
              <a:rPr lang="en-US" sz="2000" dirty="0">
                <a:solidFill>
                  <a:srgbClr val="BFBFBF"/>
                </a:solidFill>
                <a:latin typeface="Monaco"/>
                <a:ea typeface="Monaco"/>
                <a:cs typeface="Monaco"/>
              </a:rPr>
              <a:t>	// fields</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setup() {}      </a:t>
            </a:r>
            <a:r>
              <a:rPr lang="en-US" sz="2000" dirty="0" smtClean="0">
                <a:solidFill>
                  <a:srgbClr val="000000"/>
                </a:solidFill>
                <a:latin typeface="Monaco"/>
                <a:ea typeface="Monaco"/>
                <a:cs typeface="Monaco"/>
              </a:rPr>
              <a:t> </a:t>
            </a:r>
            <a:r>
              <a:rPr lang="en-US" sz="2000" dirty="0" smtClean="0">
                <a:solidFill>
                  <a:srgbClr val="4D9072"/>
                </a:solidFill>
                <a:latin typeface="Monaco"/>
                <a:ea typeface="Monaco"/>
                <a:cs typeface="Monaco"/>
              </a:rPr>
              <a:t>//run </a:t>
            </a:r>
            <a:r>
              <a:rPr lang="en-US" sz="2000" dirty="0">
                <a:solidFill>
                  <a:srgbClr val="4D9072"/>
                </a:solidFill>
                <a:latin typeface="Monaco"/>
                <a:ea typeface="Monaco"/>
                <a:cs typeface="Monaco"/>
              </a:rPr>
              <a:t>before every </a:t>
            </a:r>
            <a:r>
              <a:rPr lang="en-US" sz="2000" dirty="0" smtClean="0">
                <a:solidFill>
                  <a:srgbClr val="4D9072"/>
                </a:solidFill>
                <a:latin typeface="Monaco"/>
                <a:ea typeface="Monaco"/>
                <a:cs typeface="Monaco"/>
              </a:rPr>
              <a:t>test</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cleanup() {}    </a:t>
            </a:r>
            <a:r>
              <a:rPr lang="en-US" sz="2000" dirty="0" smtClean="0">
                <a:solidFill>
                  <a:srgbClr val="000000"/>
                </a:solidFill>
                <a:latin typeface="Monaco"/>
                <a:ea typeface="Monaco"/>
                <a:cs typeface="Monaco"/>
              </a:rPr>
              <a:t> </a:t>
            </a:r>
            <a:r>
              <a:rPr lang="en-US" sz="2000" dirty="0" smtClean="0">
                <a:solidFill>
                  <a:srgbClr val="4D9072"/>
                </a:solidFill>
                <a:latin typeface="Monaco"/>
                <a:ea typeface="Monaco"/>
                <a:cs typeface="Monaco"/>
              </a:rPr>
              <a:t>//run </a:t>
            </a:r>
            <a:r>
              <a:rPr lang="en-US" sz="2000" dirty="0">
                <a:solidFill>
                  <a:srgbClr val="4D9072"/>
                </a:solidFill>
                <a:latin typeface="Monaco"/>
                <a:ea typeface="Monaco"/>
                <a:cs typeface="Monaco"/>
              </a:rPr>
              <a:t>after every </a:t>
            </a:r>
            <a:r>
              <a:rPr lang="en-US" sz="2000" dirty="0" smtClean="0">
                <a:solidFill>
                  <a:srgbClr val="4D9072"/>
                </a:solidFill>
                <a:latin typeface="Monaco"/>
                <a:ea typeface="Monaco"/>
                <a:cs typeface="Monaco"/>
              </a:rPr>
              <a:t>test</a:t>
            </a:r>
            <a:endParaRPr lang="en-US" sz="2000" dirty="0" smtClean="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  </a:t>
            </a:r>
            <a:r>
              <a:rPr lang="en-US" sz="2000" dirty="0" err="1" smtClean="0">
                <a:solidFill>
                  <a:srgbClr val="A9438B"/>
                </a:solidFill>
                <a:latin typeface="Monaco"/>
                <a:ea typeface="Monaco"/>
                <a:cs typeface="Monaco"/>
              </a:rPr>
              <a:t>def</a:t>
            </a:r>
            <a:r>
              <a:rPr lang="en-US" sz="2000" dirty="0" smtClean="0">
                <a:solidFill>
                  <a:srgbClr val="000000"/>
                </a:solidFill>
                <a:latin typeface="Monaco"/>
                <a:ea typeface="Monaco"/>
                <a:cs typeface="Monaco"/>
              </a:rPr>
              <a:t> </a:t>
            </a:r>
            <a:r>
              <a:rPr lang="en-US" sz="2000" dirty="0" err="1">
                <a:solidFill>
                  <a:srgbClr val="000000"/>
                </a:solidFill>
                <a:latin typeface="Monaco"/>
                <a:ea typeface="Monaco"/>
                <a:cs typeface="Monaco"/>
              </a:rPr>
              <a:t>setupSpec</a:t>
            </a:r>
            <a:r>
              <a:rPr lang="en-US" sz="2000" dirty="0">
                <a:solidFill>
                  <a:srgbClr val="000000"/>
                </a:solidFill>
                <a:latin typeface="Monaco"/>
                <a:ea typeface="Monaco"/>
                <a:cs typeface="Monaco"/>
              </a:rPr>
              <a:t>() {}  </a:t>
            </a:r>
            <a:r>
              <a:rPr lang="en-US" sz="2000" dirty="0" smtClean="0">
                <a:solidFill>
                  <a:srgbClr val="000000"/>
                </a:solidFill>
                <a:latin typeface="Monaco"/>
                <a:ea typeface="Monaco"/>
                <a:cs typeface="Monaco"/>
              </a:rPr>
              <a:t> </a:t>
            </a:r>
            <a:r>
              <a:rPr lang="en-US" sz="2000" dirty="0" smtClean="0">
                <a:solidFill>
                  <a:srgbClr val="4D9072"/>
                </a:solidFill>
                <a:latin typeface="Monaco"/>
                <a:ea typeface="Monaco"/>
                <a:cs typeface="Monaco"/>
              </a:rPr>
              <a:t>//run </a:t>
            </a:r>
            <a:r>
              <a:rPr lang="en-US" sz="2000" dirty="0">
                <a:solidFill>
                  <a:srgbClr val="4D9072"/>
                </a:solidFill>
                <a:latin typeface="Monaco"/>
                <a:ea typeface="Monaco"/>
                <a:cs typeface="Monaco"/>
              </a:rPr>
              <a:t>before </a:t>
            </a:r>
            <a:r>
              <a:rPr lang="en-US" sz="2000" dirty="0" smtClean="0">
                <a:solidFill>
                  <a:srgbClr val="4D9072"/>
                </a:solidFill>
                <a:latin typeface="Monaco"/>
                <a:ea typeface="Monaco"/>
                <a:cs typeface="Monaco"/>
              </a:rPr>
              <a:t>first test</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cleanupSpec</a:t>
            </a:r>
            <a:r>
              <a:rPr lang="en-US" sz="2000" dirty="0">
                <a:solidFill>
                  <a:srgbClr val="000000"/>
                </a:solidFill>
                <a:latin typeface="Monaco"/>
                <a:ea typeface="Monaco"/>
                <a:cs typeface="Monaco"/>
              </a:rPr>
              <a:t>() {} </a:t>
            </a:r>
            <a:r>
              <a:rPr lang="en-US" sz="2000" dirty="0" smtClean="0">
                <a:solidFill>
                  <a:srgbClr val="4D9072"/>
                </a:solidFill>
                <a:latin typeface="Monaco"/>
                <a:ea typeface="Monaco"/>
                <a:cs typeface="Monaco"/>
              </a:rPr>
              <a:t>//run </a:t>
            </a:r>
            <a:r>
              <a:rPr lang="en-US" sz="2000" dirty="0">
                <a:solidFill>
                  <a:srgbClr val="4D9072"/>
                </a:solidFill>
                <a:latin typeface="Monaco"/>
                <a:ea typeface="Monaco"/>
                <a:cs typeface="Monaco"/>
              </a:rPr>
              <a:t>after </a:t>
            </a:r>
            <a:r>
              <a:rPr lang="en-US" sz="2000" dirty="0" smtClean="0">
                <a:solidFill>
                  <a:srgbClr val="4D9072"/>
                </a:solidFill>
                <a:latin typeface="Monaco"/>
                <a:ea typeface="Monaco"/>
                <a:cs typeface="Monaco"/>
              </a:rPr>
              <a:t>last test</a:t>
            </a:r>
          </a:p>
          <a:p>
            <a:pPr marL="0" indent="0">
              <a:buNone/>
            </a:pPr>
            <a:r>
              <a:rPr lang="en-US" sz="2000" dirty="0">
                <a:solidFill>
                  <a:srgbClr val="BFBFBF"/>
                </a:solidFill>
                <a:latin typeface="Monaco"/>
                <a:ea typeface="Monaco"/>
                <a:cs typeface="Monaco"/>
              </a:rPr>
              <a:t>	// feature methods</a:t>
            </a:r>
          </a:p>
          <a:p>
            <a:pPr marL="0" indent="0">
              <a:buNone/>
            </a:pPr>
            <a:r>
              <a:rPr lang="en-US" sz="2000" dirty="0">
                <a:solidFill>
                  <a:srgbClr val="BFBFBF"/>
                </a:solidFill>
                <a:latin typeface="Monaco"/>
                <a:ea typeface="Monaco"/>
                <a:cs typeface="Monaco"/>
              </a:rPr>
              <a:t>	// helper methods</a:t>
            </a:r>
          </a:p>
          <a:p>
            <a:pPr marL="0" indent="0">
              <a:buNone/>
            </a:pPr>
            <a:r>
              <a:rPr lang="en-US" sz="2000" dirty="0">
                <a:solidFill>
                  <a:srgbClr val="BFBFBF"/>
                </a:solidFill>
                <a:latin typeface="Monaco"/>
                <a:ea typeface="Monaco"/>
                <a:cs typeface="Monaco"/>
              </a:rPr>
              <a:t>}</a:t>
            </a:r>
            <a:endParaRPr lang="en-US" sz="2000" dirty="0">
              <a:solidFill>
                <a:srgbClr val="BFBFBF"/>
              </a:solidFill>
            </a:endParaRPr>
          </a:p>
        </p:txBody>
      </p:sp>
    </p:spTree>
    <p:extLst>
      <p:ext uri="{BB962C8B-B14F-4D97-AF65-F5344CB8AC3E}">
        <p14:creationId xmlns:p14="http://schemas.microsoft.com/office/powerpoint/2010/main" val="1608124786"/>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Feature Methods</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smtClean="0">
                <a:solidFill>
                  <a:srgbClr val="BFBFBF"/>
                </a:solidFill>
                <a:latin typeface="Monaco"/>
                <a:ea typeface="Monaco"/>
                <a:cs typeface="Monaco"/>
              </a:rPr>
              <a:t>class </a:t>
            </a:r>
            <a:r>
              <a:rPr lang="en-US" sz="2000" dirty="0" err="1">
                <a:solidFill>
                  <a:srgbClr val="BFBFBF"/>
                </a:solidFill>
                <a:latin typeface="Monaco"/>
                <a:ea typeface="Monaco"/>
                <a:cs typeface="Monaco"/>
              </a:rPr>
              <a:t>MyFirstSpecification</a:t>
            </a:r>
            <a:r>
              <a:rPr lang="en-US" sz="2000" dirty="0">
                <a:solidFill>
                  <a:srgbClr val="BFBFBF"/>
                </a:solidFill>
                <a:latin typeface="Monaco"/>
                <a:ea typeface="Monaco"/>
                <a:cs typeface="Monaco"/>
              </a:rPr>
              <a:t> extends 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"specification for a feature"() {</a:t>
            </a:r>
          </a:p>
          <a:p>
            <a:pPr marL="0" indent="0">
              <a:buNone/>
            </a:pPr>
            <a:r>
              <a:rPr lang="en-US" sz="2000" dirty="0">
                <a:solidFill>
                  <a:srgbClr val="000000"/>
                </a:solidFill>
                <a:latin typeface="Monaco"/>
                <a:ea typeface="Monaco"/>
                <a:cs typeface="Monaco"/>
              </a:rPr>
              <a:t>	  </a:t>
            </a:r>
            <a:r>
              <a:rPr lang="en-US" sz="2000" dirty="0">
                <a:solidFill>
                  <a:srgbClr val="4D9072"/>
                </a:solidFill>
                <a:latin typeface="Monaco"/>
                <a:ea typeface="Monaco"/>
                <a:cs typeface="Monaco"/>
              </a:rPr>
              <a:t>// blocks go here</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a:t>
            </a:r>
          </a:p>
          <a:p>
            <a:pPr marL="0" indent="0">
              <a:buNone/>
            </a:pPr>
            <a:r>
              <a:rPr lang="en-US" sz="2000" dirty="0" smtClean="0">
                <a:solidFill>
                  <a:srgbClr val="BFBFBF"/>
                </a:solidFill>
                <a:latin typeface="Monaco"/>
                <a:ea typeface="Monaco"/>
                <a:cs typeface="Monaco"/>
              </a:rPr>
              <a:t>}</a:t>
            </a:r>
          </a:p>
          <a:p>
            <a:pPr marL="0" indent="0">
              <a:buNone/>
            </a:pPr>
            <a:endParaRPr lang="en-US" sz="2000" dirty="0" smtClean="0">
              <a:solidFill>
                <a:srgbClr val="BFBFBF"/>
              </a:solidFill>
              <a:latin typeface="Monaco"/>
              <a:ea typeface="Monaco"/>
              <a:cs typeface="Monaco"/>
            </a:endParaRPr>
          </a:p>
          <a:p>
            <a:r>
              <a:rPr lang="en-US" dirty="0" smtClean="0"/>
              <a:t>A </a:t>
            </a:r>
            <a:r>
              <a:rPr lang="en-US" dirty="0"/>
              <a:t>feature method consists of four </a:t>
            </a:r>
            <a:r>
              <a:rPr lang="en-US" dirty="0" smtClean="0"/>
              <a:t>phases:</a:t>
            </a:r>
          </a:p>
          <a:p>
            <a:pPr lvl="1"/>
            <a:r>
              <a:rPr lang="en-US" sz="2000" dirty="0" smtClean="0"/>
              <a:t>Optional: Set </a:t>
            </a:r>
            <a:r>
              <a:rPr lang="en-US" sz="2000" dirty="0"/>
              <a:t>up the feature's </a:t>
            </a:r>
            <a:r>
              <a:rPr lang="en-US" sz="2000" dirty="0" smtClean="0"/>
              <a:t>fixture</a:t>
            </a:r>
          </a:p>
          <a:p>
            <a:pPr lvl="1"/>
            <a:r>
              <a:rPr lang="en-US" sz="2000" dirty="0" smtClean="0"/>
              <a:t>Provide </a:t>
            </a:r>
            <a:r>
              <a:rPr lang="en-US" sz="2000" dirty="0"/>
              <a:t>a </a:t>
            </a:r>
            <a:r>
              <a:rPr lang="en-US" sz="2000" b="1" i="1" dirty="0"/>
              <a:t>stimulus</a:t>
            </a:r>
            <a:r>
              <a:rPr lang="en-US" sz="2000" dirty="0"/>
              <a:t> to the system under </a:t>
            </a:r>
            <a:r>
              <a:rPr lang="en-US" sz="2000" dirty="0" smtClean="0"/>
              <a:t>specification</a:t>
            </a:r>
          </a:p>
          <a:p>
            <a:pPr lvl="1"/>
            <a:r>
              <a:rPr lang="en-US" sz="2000" dirty="0" smtClean="0"/>
              <a:t>Describe </a:t>
            </a:r>
            <a:r>
              <a:rPr lang="en-US" sz="2000" dirty="0"/>
              <a:t>the </a:t>
            </a:r>
            <a:r>
              <a:rPr lang="en-US" sz="2000" b="1" i="1" dirty="0"/>
              <a:t>response</a:t>
            </a:r>
            <a:r>
              <a:rPr lang="en-US" sz="2000" dirty="0"/>
              <a:t> expected from the </a:t>
            </a:r>
            <a:r>
              <a:rPr lang="en-US" sz="2000" dirty="0" smtClean="0"/>
              <a:t>system</a:t>
            </a:r>
          </a:p>
          <a:p>
            <a:pPr lvl="1"/>
            <a:r>
              <a:rPr lang="en-US" sz="2000" dirty="0"/>
              <a:t>Optional: </a:t>
            </a:r>
            <a:r>
              <a:rPr lang="en-US" sz="2000" dirty="0" smtClean="0"/>
              <a:t>Clean </a:t>
            </a:r>
            <a:r>
              <a:rPr lang="en-US" sz="2000" dirty="0"/>
              <a:t>up the feature's </a:t>
            </a:r>
            <a:r>
              <a:rPr lang="en-US" sz="2000" dirty="0" smtClean="0"/>
              <a:t>fixture</a:t>
            </a:r>
          </a:p>
        </p:txBody>
      </p:sp>
    </p:spTree>
    <p:extLst>
      <p:ext uri="{BB962C8B-B14F-4D97-AF65-F5344CB8AC3E}">
        <p14:creationId xmlns:p14="http://schemas.microsoft.com/office/powerpoint/2010/main" val="3702232859"/>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Feature Blocks</a:t>
            </a:r>
            <a:endParaRPr lang="en-US" dirty="0"/>
          </a:p>
        </p:txBody>
      </p:sp>
      <p:sp>
        <p:nvSpPr>
          <p:cNvPr id="3" name="Text Placeholder 2"/>
          <p:cNvSpPr>
            <a:spLocks noGrp="1"/>
          </p:cNvSpPr>
          <p:nvPr>
            <p:ph type="body" sz="quarter" idx="13"/>
          </p:nvPr>
        </p:nvSpPr>
        <p:spPr>
          <a:xfrm>
            <a:off x="685800" y="1556792"/>
            <a:ext cx="3886200" cy="4680520"/>
          </a:xfrm>
        </p:spPr>
        <p:txBody>
          <a:bodyPr/>
          <a:lstStyle/>
          <a:p>
            <a:r>
              <a:rPr lang="en-US" sz="2000" dirty="0" smtClean="0"/>
              <a:t>A </a:t>
            </a:r>
            <a:r>
              <a:rPr lang="en-US" sz="2000" b="1" i="1" dirty="0" smtClean="0"/>
              <a:t>block</a:t>
            </a:r>
            <a:r>
              <a:rPr lang="en-US" sz="2000" dirty="0" smtClean="0"/>
              <a:t> is a section of a feature method, prefixed by a label that describe the purpose of the section:</a:t>
            </a:r>
          </a:p>
          <a:p>
            <a:pPr lvl="1"/>
            <a:r>
              <a:rPr lang="en-US" sz="1800" dirty="0" smtClean="0"/>
              <a:t>setup:</a:t>
            </a:r>
          </a:p>
          <a:p>
            <a:pPr lvl="1"/>
            <a:r>
              <a:rPr lang="en-US" sz="1800" dirty="0" smtClean="0"/>
              <a:t>when:</a:t>
            </a:r>
          </a:p>
          <a:p>
            <a:pPr lvl="1"/>
            <a:r>
              <a:rPr lang="en-US" sz="1800" dirty="0" smtClean="0"/>
              <a:t>then:</a:t>
            </a:r>
          </a:p>
          <a:p>
            <a:pPr lvl="1"/>
            <a:r>
              <a:rPr lang="en-US" sz="1800" dirty="0" smtClean="0"/>
              <a:t>expect:</a:t>
            </a:r>
          </a:p>
          <a:p>
            <a:pPr lvl="1"/>
            <a:r>
              <a:rPr lang="en-US" sz="1800" dirty="0" smtClean="0"/>
              <a:t>cleanup:</a:t>
            </a:r>
          </a:p>
          <a:p>
            <a:pPr lvl="1"/>
            <a:r>
              <a:rPr lang="en-US" sz="1800" dirty="0" smtClean="0"/>
              <a:t>where:</a:t>
            </a:r>
          </a:p>
        </p:txBody>
      </p:sp>
      <p:pic>
        <p:nvPicPr>
          <p:cNvPr id="4" name="Picture 3" descr="Screen Shot 2014-01-18 at 11.01.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700808"/>
            <a:ext cx="4203700" cy="3644900"/>
          </a:xfrm>
          <a:prstGeom prst="rect">
            <a:avLst/>
          </a:prstGeom>
        </p:spPr>
      </p:pic>
    </p:spTree>
    <p:extLst>
      <p:ext uri="{BB962C8B-B14F-4D97-AF65-F5344CB8AC3E}">
        <p14:creationId xmlns:p14="http://schemas.microsoft.com/office/powerpoint/2010/main" val="2529423115"/>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Setup</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smtClean="0">
                <a:solidFill>
                  <a:srgbClr val="BFBFBF"/>
                </a:solidFill>
                <a:latin typeface="Monaco"/>
                <a:ea typeface="Monaco"/>
                <a:cs typeface="Monaco"/>
              </a:rPr>
              <a:t>class </a:t>
            </a:r>
            <a:r>
              <a:rPr lang="en-US" sz="2000" dirty="0" err="1">
                <a:solidFill>
                  <a:srgbClr val="BFBFBF"/>
                </a:solidFill>
                <a:latin typeface="Monaco"/>
                <a:ea typeface="Monaco"/>
                <a:cs typeface="Monaco"/>
              </a:rPr>
              <a:t>StackSpecification</a:t>
            </a:r>
            <a:r>
              <a:rPr lang="en-US" sz="2000" dirty="0">
                <a:solidFill>
                  <a:srgbClr val="BFBFBF"/>
                </a:solidFill>
                <a:latin typeface="Monaco"/>
                <a:ea typeface="Monaco"/>
                <a:cs typeface="Monaco"/>
              </a:rPr>
              <a:t> </a:t>
            </a:r>
            <a:r>
              <a:rPr lang="en-US" sz="2000" dirty="0" smtClean="0">
                <a:solidFill>
                  <a:srgbClr val="BFBFBF"/>
                </a:solidFill>
                <a:latin typeface="Monaco"/>
                <a:ea typeface="Monaco"/>
                <a:cs typeface="Monaco"/>
              </a:rPr>
              <a:t>extends </a:t>
            </a:r>
            <a:r>
              <a:rPr lang="en-US" sz="2000" dirty="0">
                <a:solidFill>
                  <a:srgbClr val="BFBFBF"/>
                </a:solidFill>
                <a:latin typeface="Monaco"/>
                <a:ea typeface="Monaco"/>
                <a:cs typeface="Monaco"/>
              </a:rPr>
              <a:t>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"specification for a </a:t>
            </a:r>
            <a:r>
              <a:rPr lang="en-US" sz="2000" dirty="0" smtClean="0">
                <a:solidFill>
                  <a:srgbClr val="000000"/>
                </a:solidFill>
                <a:latin typeface="Monaco"/>
                <a:ea typeface="Monaco"/>
                <a:cs typeface="Monaco"/>
              </a:rPr>
              <a:t>stack"</a:t>
            </a:r>
            <a:r>
              <a:rPr lang="en-US" sz="2000" dirty="0">
                <a:solidFill>
                  <a:srgbClr val="000000"/>
                </a:solidFill>
                <a:latin typeface="Monaco"/>
                <a:ea typeface="Monaco"/>
                <a:cs typeface="Monaco"/>
              </a:rPr>
              <a:t>() {</a:t>
            </a:r>
          </a:p>
          <a:p>
            <a:pPr marL="0" indent="0">
              <a:buNone/>
            </a:pPr>
            <a:r>
              <a:rPr lang="en-US" sz="2000" dirty="0">
                <a:solidFill>
                  <a:srgbClr val="000000"/>
                </a:solidFill>
                <a:latin typeface="Monaco"/>
                <a:ea typeface="Monaco"/>
                <a:cs typeface="Monaco"/>
              </a:rPr>
              <a:t>		setup:</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stack = </a:t>
            </a:r>
            <a:r>
              <a:rPr lang="en-US" sz="2000" dirty="0">
                <a:solidFill>
                  <a:srgbClr val="A9438B"/>
                </a:solidFill>
                <a:latin typeface="Monaco"/>
                <a:ea typeface="Monaco"/>
                <a:cs typeface="Monaco"/>
              </a:rPr>
              <a:t>new</a:t>
            </a:r>
            <a:r>
              <a:rPr lang="en-US" sz="2000" dirty="0">
                <a:solidFill>
                  <a:srgbClr val="000000"/>
                </a:solidFill>
                <a:latin typeface="Monaco"/>
                <a:ea typeface="Monaco"/>
                <a:cs typeface="Monaco"/>
              </a:rPr>
              <a:t> Stack()</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elem</a:t>
            </a:r>
            <a:r>
              <a:rPr lang="en-US" sz="2000" dirty="0">
                <a:solidFill>
                  <a:srgbClr val="000000"/>
                </a:solidFill>
                <a:latin typeface="Monaco"/>
                <a:ea typeface="Monaco"/>
                <a:cs typeface="Monaco"/>
              </a:rPr>
              <a:t> = </a:t>
            </a:r>
            <a:r>
              <a:rPr lang="en-US" sz="2000" dirty="0">
                <a:solidFill>
                  <a:srgbClr val="FF39D6"/>
                </a:solidFill>
                <a:latin typeface="Monaco"/>
                <a:ea typeface="Monaco"/>
                <a:cs typeface="Monaco"/>
              </a:rPr>
              <a:t>"push </a:t>
            </a:r>
            <a:r>
              <a:rPr lang="en-US" sz="2000" dirty="0" smtClean="0">
                <a:solidFill>
                  <a:srgbClr val="FF39D6"/>
                </a:solidFill>
                <a:latin typeface="Monaco"/>
                <a:ea typeface="Monaco"/>
                <a:cs typeface="Monaco"/>
              </a:rPr>
              <a:t>me”</a:t>
            </a:r>
          </a:p>
          <a:p>
            <a:pPr marL="0" indent="0">
              <a:buNone/>
            </a:pPr>
            <a:r>
              <a:rPr lang="en-US" sz="2000" dirty="0">
                <a:solidFill>
                  <a:srgbClr val="FF39D6"/>
                </a:solidFill>
                <a:latin typeface="Monaco"/>
                <a:ea typeface="Monaco"/>
                <a:cs typeface="Monaco"/>
              </a:rPr>
              <a:t>		</a:t>
            </a:r>
            <a:r>
              <a:rPr lang="en-US" sz="2000" dirty="0" smtClean="0">
                <a:solidFill>
                  <a:srgbClr val="000000"/>
                </a:solidFill>
                <a:latin typeface="Monaco"/>
                <a:ea typeface="Monaco"/>
                <a:cs typeface="Monaco"/>
              </a:rPr>
              <a:t>...</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endParaRPr lang="en-US" sz="2000" dirty="0" smtClean="0">
              <a:solidFill>
                <a:srgbClr val="BFBFBF"/>
              </a:solidFill>
              <a:latin typeface="Monaco"/>
              <a:ea typeface="Monaco"/>
              <a:cs typeface="Monaco"/>
            </a:endParaRPr>
          </a:p>
          <a:p>
            <a:pPr marL="0" indent="0">
              <a:buNone/>
            </a:pPr>
            <a:r>
              <a:rPr lang="en-US" sz="2000" dirty="0" smtClean="0">
                <a:solidFill>
                  <a:srgbClr val="BFBFBF"/>
                </a:solidFill>
                <a:latin typeface="Monaco"/>
                <a:ea typeface="Monaco"/>
                <a:cs typeface="Monaco"/>
              </a:rPr>
              <a:t>}</a:t>
            </a:r>
          </a:p>
          <a:p>
            <a:pPr marL="0" indent="0">
              <a:buNone/>
            </a:pPr>
            <a:endParaRPr lang="en-US" sz="2000" dirty="0">
              <a:solidFill>
                <a:srgbClr val="BFBFBF"/>
              </a:solidFill>
              <a:latin typeface="Monaco"/>
              <a:ea typeface="Monaco"/>
              <a:cs typeface="Monaco"/>
            </a:endParaRPr>
          </a:p>
        </p:txBody>
      </p:sp>
    </p:spTree>
    <p:extLst>
      <p:ext uri="{BB962C8B-B14F-4D97-AF65-F5344CB8AC3E}">
        <p14:creationId xmlns:p14="http://schemas.microsoft.com/office/powerpoint/2010/main" val="296486323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Given alias</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smtClean="0">
                <a:solidFill>
                  <a:srgbClr val="BFBFBF"/>
                </a:solidFill>
                <a:latin typeface="Monaco"/>
                <a:ea typeface="Monaco"/>
                <a:cs typeface="Monaco"/>
              </a:rPr>
              <a:t>class </a:t>
            </a:r>
            <a:r>
              <a:rPr lang="en-US" sz="2000" dirty="0" err="1">
                <a:solidFill>
                  <a:srgbClr val="BFBFBF"/>
                </a:solidFill>
                <a:latin typeface="Monaco"/>
                <a:ea typeface="Monaco"/>
                <a:cs typeface="Monaco"/>
              </a:rPr>
              <a:t>StackSpecification</a:t>
            </a:r>
            <a:r>
              <a:rPr lang="en-US" sz="2000" dirty="0">
                <a:solidFill>
                  <a:srgbClr val="BFBFBF"/>
                </a:solidFill>
                <a:latin typeface="Monaco"/>
                <a:ea typeface="Monaco"/>
                <a:cs typeface="Monaco"/>
              </a:rPr>
              <a:t> </a:t>
            </a:r>
            <a:r>
              <a:rPr lang="en-US" sz="2000" dirty="0" smtClean="0">
                <a:solidFill>
                  <a:srgbClr val="BFBFBF"/>
                </a:solidFill>
                <a:latin typeface="Monaco"/>
                <a:ea typeface="Monaco"/>
                <a:cs typeface="Monaco"/>
              </a:rPr>
              <a:t>extends </a:t>
            </a:r>
            <a:r>
              <a:rPr lang="en-US" sz="2000" dirty="0">
                <a:solidFill>
                  <a:srgbClr val="BFBFBF"/>
                </a:solidFill>
                <a:latin typeface="Monaco"/>
                <a:ea typeface="Monaco"/>
                <a:cs typeface="Monaco"/>
              </a:rPr>
              <a:t>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"specification for a </a:t>
            </a:r>
            <a:r>
              <a:rPr lang="en-US" sz="2000" dirty="0" smtClean="0">
                <a:solidFill>
                  <a:srgbClr val="000000"/>
                </a:solidFill>
                <a:latin typeface="Monaco"/>
                <a:ea typeface="Monaco"/>
                <a:cs typeface="Monaco"/>
              </a:rPr>
              <a:t>stack"</a:t>
            </a:r>
            <a:r>
              <a:rPr lang="en-US" sz="2000" dirty="0">
                <a:solidFill>
                  <a:srgbClr val="000000"/>
                </a:solidFill>
                <a:latin typeface="Monaco"/>
                <a:ea typeface="Monaco"/>
                <a:cs typeface="Monaco"/>
              </a:rPr>
              <a:t>() {</a:t>
            </a: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given:</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stack = </a:t>
            </a:r>
            <a:r>
              <a:rPr lang="en-US" sz="2000" dirty="0">
                <a:solidFill>
                  <a:srgbClr val="A9438B"/>
                </a:solidFill>
                <a:latin typeface="Monaco"/>
                <a:ea typeface="Monaco"/>
                <a:cs typeface="Monaco"/>
              </a:rPr>
              <a:t>new</a:t>
            </a:r>
            <a:r>
              <a:rPr lang="en-US" sz="2000" dirty="0">
                <a:solidFill>
                  <a:srgbClr val="000000"/>
                </a:solidFill>
                <a:latin typeface="Monaco"/>
                <a:ea typeface="Monaco"/>
                <a:cs typeface="Monaco"/>
              </a:rPr>
              <a:t> Stack()</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elem</a:t>
            </a:r>
            <a:r>
              <a:rPr lang="en-US" sz="2000" dirty="0">
                <a:solidFill>
                  <a:srgbClr val="000000"/>
                </a:solidFill>
                <a:latin typeface="Monaco"/>
                <a:ea typeface="Monaco"/>
                <a:cs typeface="Monaco"/>
              </a:rPr>
              <a:t> = </a:t>
            </a:r>
            <a:r>
              <a:rPr lang="en-US" sz="2000" dirty="0">
                <a:solidFill>
                  <a:srgbClr val="FF39D6"/>
                </a:solidFill>
                <a:latin typeface="Monaco"/>
                <a:ea typeface="Monaco"/>
                <a:cs typeface="Monaco"/>
              </a:rPr>
              <a:t>"push </a:t>
            </a:r>
            <a:r>
              <a:rPr lang="en-US" sz="2000" dirty="0" smtClean="0">
                <a:solidFill>
                  <a:srgbClr val="FF39D6"/>
                </a:solidFill>
                <a:latin typeface="Monaco"/>
                <a:ea typeface="Monaco"/>
                <a:cs typeface="Monaco"/>
              </a:rPr>
              <a:t>me”</a:t>
            </a:r>
          </a:p>
          <a:p>
            <a:pPr marL="0" indent="0">
              <a:buNone/>
            </a:pPr>
            <a:r>
              <a:rPr lang="en-US" sz="2000" dirty="0">
                <a:solidFill>
                  <a:srgbClr val="FF39D6"/>
                </a:solidFill>
                <a:latin typeface="Monaco"/>
                <a:ea typeface="Monaco"/>
                <a:cs typeface="Monaco"/>
              </a:rPr>
              <a:t>	</a:t>
            </a:r>
            <a:r>
              <a:rPr lang="en-US" sz="2000" dirty="0" smtClean="0">
                <a:solidFill>
                  <a:srgbClr val="FF39D6"/>
                </a:solidFill>
                <a:latin typeface="Monaco"/>
                <a:ea typeface="Monaco"/>
                <a:cs typeface="Monaco"/>
              </a:rPr>
              <a:t>	</a:t>
            </a:r>
            <a:r>
              <a:rPr lang="en-US" sz="2000" dirty="0" smtClean="0">
                <a:solidFill>
                  <a:srgbClr val="000000"/>
                </a:solidFill>
                <a:latin typeface="Monaco"/>
                <a:ea typeface="Monaco"/>
                <a:cs typeface="Monaco"/>
              </a:rPr>
              <a:t>...</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endParaRPr lang="en-US" sz="2000" dirty="0" smtClean="0">
              <a:solidFill>
                <a:srgbClr val="BFBFBF"/>
              </a:solidFill>
              <a:latin typeface="Monaco"/>
              <a:ea typeface="Monaco"/>
              <a:cs typeface="Monaco"/>
            </a:endParaRPr>
          </a:p>
          <a:p>
            <a:pPr marL="0" indent="0">
              <a:buNone/>
            </a:pPr>
            <a:r>
              <a:rPr lang="en-US" sz="2000" dirty="0" smtClean="0">
                <a:solidFill>
                  <a:srgbClr val="BFBFBF"/>
                </a:solidFill>
                <a:latin typeface="Monaco"/>
                <a:ea typeface="Monaco"/>
                <a:cs typeface="Monaco"/>
              </a:rPr>
              <a:t>}</a:t>
            </a:r>
          </a:p>
        </p:txBody>
      </p:sp>
    </p:spTree>
    <p:extLst>
      <p:ext uri="{BB962C8B-B14F-4D97-AF65-F5344CB8AC3E}">
        <p14:creationId xmlns:p14="http://schemas.microsoft.com/office/powerpoint/2010/main" val="277390157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Implicit setup</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smtClean="0">
                <a:solidFill>
                  <a:srgbClr val="BFBFBF"/>
                </a:solidFill>
                <a:latin typeface="Monaco"/>
                <a:ea typeface="Monaco"/>
                <a:cs typeface="Monaco"/>
              </a:rPr>
              <a:t>class </a:t>
            </a:r>
            <a:r>
              <a:rPr lang="en-US" sz="2000" dirty="0" err="1">
                <a:solidFill>
                  <a:srgbClr val="BFBFBF"/>
                </a:solidFill>
                <a:latin typeface="Monaco"/>
                <a:ea typeface="Monaco"/>
                <a:cs typeface="Monaco"/>
              </a:rPr>
              <a:t>StackSpecification</a:t>
            </a:r>
            <a:r>
              <a:rPr lang="en-US" sz="2000" dirty="0">
                <a:solidFill>
                  <a:srgbClr val="BFBFBF"/>
                </a:solidFill>
                <a:latin typeface="Monaco"/>
                <a:ea typeface="Monaco"/>
                <a:cs typeface="Monaco"/>
              </a:rPr>
              <a:t> </a:t>
            </a:r>
            <a:r>
              <a:rPr lang="en-US" sz="2000" dirty="0" smtClean="0">
                <a:solidFill>
                  <a:srgbClr val="BFBFBF"/>
                </a:solidFill>
                <a:latin typeface="Monaco"/>
                <a:ea typeface="Monaco"/>
                <a:cs typeface="Monaco"/>
              </a:rPr>
              <a:t>extends </a:t>
            </a:r>
            <a:r>
              <a:rPr lang="en-US" sz="2000" dirty="0">
                <a:solidFill>
                  <a:srgbClr val="BFBFBF"/>
                </a:solidFill>
                <a:latin typeface="Monaco"/>
                <a:ea typeface="Monaco"/>
                <a:cs typeface="Monaco"/>
              </a:rPr>
              <a:t>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"specification for a </a:t>
            </a:r>
            <a:r>
              <a:rPr lang="en-US" sz="2000" dirty="0" smtClean="0">
                <a:solidFill>
                  <a:srgbClr val="000000"/>
                </a:solidFill>
                <a:latin typeface="Monaco"/>
                <a:ea typeface="Monaco"/>
                <a:cs typeface="Monaco"/>
              </a:rPr>
              <a:t>stack"</a:t>
            </a:r>
            <a:r>
              <a:rPr lang="en-US" sz="2000" dirty="0">
                <a:solidFill>
                  <a:srgbClr val="000000"/>
                </a:solidFill>
                <a:latin typeface="Monaco"/>
                <a:ea typeface="Monaco"/>
                <a:cs typeface="Monaco"/>
              </a:rPr>
              <a:t>()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stack = </a:t>
            </a:r>
            <a:r>
              <a:rPr lang="en-US" sz="2000" dirty="0">
                <a:solidFill>
                  <a:srgbClr val="A9438B"/>
                </a:solidFill>
                <a:latin typeface="Monaco"/>
                <a:ea typeface="Monaco"/>
                <a:cs typeface="Monaco"/>
              </a:rPr>
              <a:t>new</a:t>
            </a:r>
            <a:r>
              <a:rPr lang="en-US" sz="2000" dirty="0">
                <a:solidFill>
                  <a:srgbClr val="000000"/>
                </a:solidFill>
                <a:latin typeface="Monaco"/>
                <a:ea typeface="Monaco"/>
                <a:cs typeface="Monaco"/>
              </a:rPr>
              <a:t> Stack()</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elem</a:t>
            </a:r>
            <a:r>
              <a:rPr lang="en-US" sz="2000" dirty="0">
                <a:solidFill>
                  <a:srgbClr val="000000"/>
                </a:solidFill>
                <a:latin typeface="Monaco"/>
                <a:ea typeface="Monaco"/>
                <a:cs typeface="Monaco"/>
              </a:rPr>
              <a:t> = </a:t>
            </a:r>
            <a:r>
              <a:rPr lang="en-US" sz="2000" dirty="0">
                <a:solidFill>
                  <a:srgbClr val="FF39D6"/>
                </a:solidFill>
                <a:latin typeface="Monaco"/>
                <a:ea typeface="Monaco"/>
                <a:cs typeface="Monaco"/>
              </a:rPr>
              <a:t>"push </a:t>
            </a:r>
            <a:r>
              <a:rPr lang="en-US" sz="2000" dirty="0" smtClean="0">
                <a:solidFill>
                  <a:srgbClr val="FF39D6"/>
                </a:solidFill>
                <a:latin typeface="Monaco"/>
                <a:ea typeface="Monaco"/>
                <a:cs typeface="Monaco"/>
              </a:rPr>
              <a:t>me”</a:t>
            </a:r>
          </a:p>
          <a:p>
            <a:pPr marL="0" indent="0">
              <a:buNone/>
            </a:pPr>
            <a:r>
              <a:rPr lang="en-US" sz="2000" dirty="0">
                <a:solidFill>
                  <a:srgbClr val="FF39D6"/>
                </a:solidFill>
                <a:latin typeface="Monaco"/>
                <a:ea typeface="Monaco"/>
                <a:cs typeface="Monaco"/>
              </a:rPr>
              <a:t>	</a:t>
            </a:r>
            <a:r>
              <a:rPr lang="en-US" sz="2000" dirty="0" smtClean="0">
                <a:solidFill>
                  <a:srgbClr val="FF39D6"/>
                </a:solidFill>
                <a:latin typeface="Monaco"/>
                <a:ea typeface="Monaco"/>
                <a:cs typeface="Monaco"/>
              </a:rPr>
              <a:t>	</a:t>
            </a:r>
            <a:r>
              <a:rPr lang="en-US" sz="2000" dirty="0" smtClean="0">
                <a:solidFill>
                  <a:srgbClr val="000000"/>
                </a:solidFill>
                <a:latin typeface="Monaco"/>
                <a:ea typeface="Monaco"/>
                <a:cs typeface="Monaco"/>
              </a:rPr>
              <a:t>...</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endParaRPr lang="en-US" sz="2000" dirty="0" smtClean="0">
              <a:solidFill>
                <a:srgbClr val="BFBFBF"/>
              </a:solidFill>
              <a:latin typeface="Monaco"/>
              <a:ea typeface="Monaco"/>
              <a:cs typeface="Monaco"/>
            </a:endParaRPr>
          </a:p>
          <a:p>
            <a:pPr marL="0" indent="0">
              <a:buNone/>
            </a:pPr>
            <a:r>
              <a:rPr lang="en-US" sz="2000" dirty="0" smtClean="0">
                <a:solidFill>
                  <a:srgbClr val="BFBFBF"/>
                </a:solidFill>
                <a:latin typeface="Monaco"/>
                <a:ea typeface="Monaco"/>
                <a:cs typeface="Monaco"/>
              </a:rPr>
              <a:t>}</a:t>
            </a:r>
          </a:p>
        </p:txBody>
      </p:sp>
    </p:spTree>
    <p:extLst>
      <p:ext uri="{BB962C8B-B14F-4D97-AF65-F5344CB8AC3E}">
        <p14:creationId xmlns:p14="http://schemas.microsoft.com/office/powerpoint/2010/main" val="2019154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Additional documentation</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smtClean="0">
                <a:solidFill>
                  <a:srgbClr val="BFBFBF"/>
                </a:solidFill>
                <a:latin typeface="Monaco"/>
                <a:ea typeface="Monaco"/>
                <a:cs typeface="Monaco"/>
              </a:rPr>
              <a:t>class </a:t>
            </a:r>
            <a:r>
              <a:rPr lang="en-US" sz="2000" dirty="0" err="1">
                <a:solidFill>
                  <a:srgbClr val="BFBFBF"/>
                </a:solidFill>
                <a:latin typeface="Monaco"/>
                <a:ea typeface="Monaco"/>
                <a:cs typeface="Monaco"/>
              </a:rPr>
              <a:t>StackSpecification</a:t>
            </a:r>
            <a:r>
              <a:rPr lang="en-US" sz="2000" dirty="0">
                <a:solidFill>
                  <a:srgbClr val="BFBFBF"/>
                </a:solidFill>
                <a:latin typeface="Monaco"/>
                <a:ea typeface="Monaco"/>
                <a:cs typeface="Monaco"/>
              </a:rPr>
              <a:t> </a:t>
            </a:r>
            <a:r>
              <a:rPr lang="en-US" sz="2000" dirty="0" smtClean="0">
                <a:solidFill>
                  <a:srgbClr val="BFBFBF"/>
                </a:solidFill>
                <a:latin typeface="Monaco"/>
                <a:ea typeface="Monaco"/>
                <a:cs typeface="Monaco"/>
              </a:rPr>
              <a:t>extends </a:t>
            </a:r>
            <a:r>
              <a:rPr lang="en-US" sz="2000" dirty="0">
                <a:solidFill>
                  <a:srgbClr val="BFBFBF"/>
                </a:solidFill>
                <a:latin typeface="Monaco"/>
                <a:ea typeface="Monaco"/>
                <a:cs typeface="Monaco"/>
              </a:rPr>
              <a:t>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"specification for a </a:t>
            </a:r>
            <a:r>
              <a:rPr lang="en-US" sz="2000" dirty="0" smtClean="0">
                <a:solidFill>
                  <a:srgbClr val="000000"/>
                </a:solidFill>
                <a:latin typeface="Monaco"/>
                <a:ea typeface="Monaco"/>
                <a:cs typeface="Monaco"/>
              </a:rPr>
              <a:t>stack"</a:t>
            </a:r>
            <a:r>
              <a:rPr lang="en-US" sz="2000" dirty="0">
                <a:solidFill>
                  <a:srgbClr val="000000"/>
                </a:solidFill>
                <a:latin typeface="Monaco"/>
                <a:ea typeface="Monaco"/>
                <a:cs typeface="Monaco"/>
              </a:rPr>
              <a:t>() {</a:t>
            </a: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given: </a:t>
            </a:r>
            <a:r>
              <a:rPr lang="en-US" sz="2000" dirty="0" smtClean="0">
                <a:solidFill>
                  <a:srgbClr val="FF39D6"/>
                </a:solidFill>
                <a:latin typeface="Monaco"/>
                <a:ea typeface="Monaco"/>
                <a:cs typeface="Monaco"/>
              </a:rPr>
              <a:t>"an empty stack"</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stack = </a:t>
            </a:r>
            <a:r>
              <a:rPr lang="en-US" sz="2000" dirty="0">
                <a:solidFill>
                  <a:srgbClr val="A9438B"/>
                </a:solidFill>
                <a:latin typeface="Monaco"/>
                <a:ea typeface="Monaco"/>
                <a:cs typeface="Monaco"/>
              </a:rPr>
              <a:t>new</a:t>
            </a:r>
            <a:r>
              <a:rPr lang="en-US" sz="2000" dirty="0">
                <a:solidFill>
                  <a:srgbClr val="000000"/>
                </a:solidFill>
                <a:latin typeface="Monaco"/>
                <a:ea typeface="Monaco"/>
                <a:cs typeface="Monaco"/>
              </a:rPr>
              <a:t> Stack()</a:t>
            </a: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and: </a:t>
            </a:r>
            <a:r>
              <a:rPr lang="en-US" sz="2000" dirty="0">
                <a:solidFill>
                  <a:srgbClr val="FF39D6"/>
                </a:solidFill>
                <a:latin typeface="Monaco"/>
                <a:ea typeface="Monaco"/>
                <a:cs typeface="Monaco"/>
              </a:rPr>
              <a:t>"an </a:t>
            </a:r>
            <a:r>
              <a:rPr lang="en-US" sz="2000" dirty="0" smtClean="0">
                <a:solidFill>
                  <a:srgbClr val="FF39D6"/>
                </a:solidFill>
                <a:latin typeface="Monaco"/>
                <a:ea typeface="Monaco"/>
                <a:cs typeface="Monaco"/>
              </a:rPr>
              <a:t>element that can be pushed"</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elem</a:t>
            </a:r>
            <a:r>
              <a:rPr lang="en-US" sz="2000" dirty="0">
                <a:solidFill>
                  <a:srgbClr val="000000"/>
                </a:solidFill>
                <a:latin typeface="Monaco"/>
                <a:ea typeface="Monaco"/>
                <a:cs typeface="Monaco"/>
              </a:rPr>
              <a:t> = </a:t>
            </a:r>
            <a:r>
              <a:rPr lang="en-US" sz="2000" dirty="0">
                <a:solidFill>
                  <a:srgbClr val="FF39D6"/>
                </a:solidFill>
                <a:latin typeface="Monaco"/>
                <a:ea typeface="Monaco"/>
                <a:cs typeface="Monaco"/>
              </a:rPr>
              <a:t>"push </a:t>
            </a:r>
            <a:r>
              <a:rPr lang="en-US" sz="2000" dirty="0" smtClean="0">
                <a:solidFill>
                  <a:srgbClr val="FF39D6"/>
                </a:solidFill>
                <a:latin typeface="Monaco"/>
                <a:ea typeface="Monaco"/>
                <a:cs typeface="Monaco"/>
              </a:rPr>
              <a:t>me</a:t>
            </a:r>
            <a:r>
              <a:rPr lang="en-US" sz="2000" dirty="0">
                <a:solidFill>
                  <a:srgbClr val="FF39D6"/>
                </a:solidFill>
                <a:latin typeface="Monaco"/>
                <a:ea typeface="Monaco"/>
                <a:cs typeface="Monaco"/>
              </a:rPr>
              <a:t>"</a:t>
            </a:r>
            <a:endParaRPr lang="en-US" sz="2000" dirty="0" smtClean="0">
              <a:solidFill>
                <a:srgbClr val="FF39D6"/>
              </a:solidFill>
              <a:latin typeface="Monaco"/>
              <a:ea typeface="Monaco"/>
              <a:cs typeface="Monaco"/>
            </a:endParaRPr>
          </a:p>
          <a:p>
            <a:pPr marL="0" indent="0">
              <a:buNone/>
            </a:pPr>
            <a:r>
              <a:rPr lang="en-US" sz="2000" dirty="0">
                <a:solidFill>
                  <a:srgbClr val="FF39D6"/>
                </a:solidFill>
                <a:latin typeface="Monaco"/>
                <a:ea typeface="Monaco"/>
                <a:cs typeface="Monaco"/>
              </a:rPr>
              <a:t>	</a:t>
            </a:r>
            <a:r>
              <a:rPr lang="en-US" sz="2000" dirty="0" smtClean="0">
                <a:solidFill>
                  <a:srgbClr val="FF39D6"/>
                </a:solidFill>
                <a:latin typeface="Monaco"/>
                <a:ea typeface="Monaco"/>
                <a:cs typeface="Monaco"/>
              </a:rPr>
              <a:t>	</a:t>
            </a:r>
            <a:r>
              <a:rPr lang="en-US" sz="2000" dirty="0" smtClean="0">
                <a:solidFill>
                  <a:srgbClr val="000000"/>
                </a:solidFill>
                <a:latin typeface="Monaco"/>
                <a:ea typeface="Monaco"/>
                <a:cs typeface="Monaco"/>
              </a:rPr>
              <a:t>...</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endParaRPr lang="en-US" sz="2000" dirty="0" smtClean="0">
              <a:solidFill>
                <a:srgbClr val="BFBFBF"/>
              </a:solidFill>
              <a:latin typeface="Monaco"/>
              <a:ea typeface="Monaco"/>
              <a:cs typeface="Monaco"/>
            </a:endParaRPr>
          </a:p>
          <a:p>
            <a:pPr marL="0" indent="0">
              <a:buNone/>
            </a:pPr>
            <a:r>
              <a:rPr lang="en-US" sz="2000" dirty="0" smtClean="0">
                <a:solidFill>
                  <a:srgbClr val="BFBFBF"/>
                </a:solidFill>
                <a:latin typeface="Monaco"/>
                <a:ea typeface="Monaco"/>
                <a:cs typeface="Monaco"/>
              </a:rPr>
              <a:t>}</a:t>
            </a:r>
          </a:p>
        </p:txBody>
      </p:sp>
    </p:spTree>
    <p:extLst>
      <p:ext uri="{BB962C8B-B14F-4D97-AF65-F5344CB8AC3E}">
        <p14:creationId xmlns:p14="http://schemas.microsoft.com/office/powerpoint/2010/main" val="35851049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Triggers and Conditions</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smtClean="0">
                <a:solidFill>
                  <a:srgbClr val="BFBFBF"/>
                </a:solidFill>
                <a:latin typeface="Monaco"/>
                <a:ea typeface="Monaco"/>
                <a:cs typeface="Monaco"/>
              </a:rPr>
              <a:t>class </a:t>
            </a:r>
            <a:r>
              <a:rPr lang="en-US" sz="2000" dirty="0" err="1">
                <a:solidFill>
                  <a:srgbClr val="BFBFBF"/>
                </a:solidFill>
                <a:latin typeface="Monaco"/>
                <a:ea typeface="Monaco"/>
                <a:cs typeface="Monaco"/>
              </a:rPr>
              <a:t>StackSpecification</a:t>
            </a:r>
            <a:r>
              <a:rPr lang="en-US" sz="2000" dirty="0">
                <a:solidFill>
                  <a:srgbClr val="BFBFBF"/>
                </a:solidFill>
                <a:latin typeface="Monaco"/>
                <a:ea typeface="Monaco"/>
                <a:cs typeface="Monaco"/>
              </a:rPr>
              <a:t> </a:t>
            </a:r>
            <a:r>
              <a:rPr lang="en-US" sz="2000" dirty="0" smtClean="0">
                <a:solidFill>
                  <a:srgbClr val="BFBFBF"/>
                </a:solidFill>
                <a:latin typeface="Monaco"/>
                <a:ea typeface="Monaco"/>
                <a:cs typeface="Monaco"/>
              </a:rPr>
              <a:t>extends </a:t>
            </a:r>
            <a:r>
              <a:rPr lang="en-US" sz="2000" dirty="0">
                <a:solidFill>
                  <a:srgbClr val="BFBFBF"/>
                </a:solidFill>
                <a:latin typeface="Monaco"/>
                <a:ea typeface="Monaco"/>
                <a:cs typeface="Monaco"/>
              </a:rPr>
              <a:t>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"push element to empty stack"</a:t>
            </a:r>
            <a:r>
              <a:rPr lang="en-US" sz="2000" dirty="0">
                <a:solidFill>
                  <a:srgbClr val="000000"/>
                </a:solidFill>
                <a:latin typeface="Monaco"/>
                <a:ea typeface="Monaco"/>
                <a:cs typeface="Monaco"/>
              </a:rPr>
              <a:t>() {</a:t>
            </a:r>
          </a:p>
          <a:p>
            <a:pPr marL="0" indent="0">
              <a:buNone/>
            </a:pPr>
            <a:r>
              <a:rPr lang="en-US" sz="2000" dirty="0">
                <a:solidFill>
                  <a:srgbClr val="BFBFBF"/>
                </a:solidFill>
                <a:latin typeface="Monaco"/>
                <a:ea typeface="Monaco"/>
                <a:cs typeface="Monaco"/>
              </a:rPr>
              <a:t>		given: "an empty stack"</a:t>
            </a:r>
          </a:p>
          <a:p>
            <a:pPr marL="0" indent="0">
              <a:buNone/>
            </a:pPr>
            <a:r>
              <a:rPr lang="en-US" sz="2000" dirty="0">
                <a:solidFill>
                  <a:srgbClr val="BFBFBF"/>
                </a:solidFill>
                <a:latin typeface="Monaco"/>
                <a:ea typeface="Monaco"/>
                <a:cs typeface="Monaco"/>
              </a:rPr>
              <a:t>		...</a:t>
            </a: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when</a:t>
            </a:r>
            <a:r>
              <a:rPr lang="en-US" sz="2000" dirty="0">
                <a:solidFill>
                  <a:srgbClr val="000000"/>
                </a:solidFill>
                <a:latin typeface="Monaco"/>
                <a:ea typeface="Monaco"/>
                <a:cs typeface="Monaco"/>
              </a:rPr>
              <a:t>: </a:t>
            </a:r>
            <a:r>
              <a:rPr lang="en-US" sz="2000" dirty="0">
                <a:solidFill>
                  <a:srgbClr val="FF39D6"/>
                </a:solidFill>
                <a:latin typeface="Monaco"/>
                <a:ea typeface="Monaco"/>
                <a:cs typeface="Monaco"/>
              </a:rPr>
              <a:t>"an </a:t>
            </a:r>
            <a:r>
              <a:rPr lang="en-US" sz="2000" dirty="0" smtClean="0">
                <a:solidFill>
                  <a:srgbClr val="FF39D6"/>
                </a:solidFill>
                <a:latin typeface="Monaco"/>
                <a:ea typeface="Monaco"/>
                <a:cs typeface="Monaco"/>
              </a:rPr>
              <a:t>element is pushed"</a:t>
            </a:r>
            <a:r>
              <a:rPr lang="en-US" sz="2000" dirty="0" smtClean="0">
                <a:solidFill>
                  <a:srgbClr val="000000"/>
                </a:solidFill>
                <a:latin typeface="Monaco"/>
                <a:ea typeface="Monaco"/>
                <a:cs typeface="Monaco"/>
              </a:rPr>
              <a:t>     </a:t>
            </a:r>
            <a:r>
              <a:rPr lang="en-US" sz="2000" dirty="0" smtClean="0">
                <a:solidFill>
                  <a:srgbClr val="4D9072"/>
                </a:solidFill>
                <a:latin typeface="Monaco"/>
                <a:ea typeface="Monaco"/>
                <a:cs typeface="Monaco"/>
              </a:rPr>
              <a:t>/</a:t>
            </a:r>
            <a:r>
              <a:rPr lang="en-US" sz="2000" dirty="0">
                <a:solidFill>
                  <a:srgbClr val="4D9072"/>
                </a:solidFill>
                <a:latin typeface="Monaco"/>
                <a:ea typeface="Monaco"/>
                <a:cs typeface="Monaco"/>
              </a:rPr>
              <a:t>/ stimulus</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stack.push</a:t>
            </a:r>
            <a:r>
              <a:rPr lang="en-US" sz="2000" dirty="0">
                <a:solidFill>
                  <a:srgbClr val="000000"/>
                </a:solidFill>
                <a:latin typeface="Monaco"/>
                <a:ea typeface="Monaco"/>
                <a:cs typeface="Monaco"/>
              </a:rPr>
              <a:t>(</a:t>
            </a:r>
            <a:r>
              <a:rPr lang="en-US" sz="2000" dirty="0" err="1">
                <a:solidFill>
                  <a:srgbClr val="000000"/>
                </a:solidFill>
                <a:latin typeface="Monaco"/>
                <a:ea typeface="Monaco"/>
                <a:cs typeface="Monaco"/>
              </a:rPr>
              <a:t>elem</a:t>
            </a:r>
            <a:r>
              <a:rPr lang="en-US" sz="2000" dirty="0">
                <a:solidFill>
                  <a:srgbClr val="000000"/>
                </a:solidFill>
                <a:latin typeface="Monaco"/>
                <a:ea typeface="Monaco"/>
                <a:cs typeface="Monaco"/>
              </a:rPr>
              <a:t>)</a:t>
            </a: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then</a:t>
            </a:r>
            <a:r>
              <a:rPr lang="en-US" sz="2000" dirty="0">
                <a:solidFill>
                  <a:srgbClr val="000000"/>
                </a:solidFill>
                <a:latin typeface="Monaco"/>
                <a:ea typeface="Monaco"/>
                <a:cs typeface="Monaco"/>
              </a:rPr>
              <a:t>: </a:t>
            </a:r>
            <a:r>
              <a:rPr lang="en-US" sz="2000" dirty="0">
                <a:solidFill>
                  <a:srgbClr val="FF39D6"/>
                </a:solidFill>
                <a:latin typeface="Monaco"/>
                <a:ea typeface="Monaco"/>
                <a:cs typeface="Monaco"/>
              </a:rPr>
              <a:t>"</a:t>
            </a:r>
            <a:r>
              <a:rPr lang="en-US" sz="2000" dirty="0" smtClean="0">
                <a:solidFill>
                  <a:srgbClr val="FF39D6"/>
                </a:solidFill>
                <a:latin typeface="Monaco"/>
                <a:ea typeface="Monaco"/>
                <a:cs typeface="Monaco"/>
              </a:rPr>
              <a:t>stack is not empty</a:t>
            </a:r>
            <a:r>
              <a:rPr lang="en-US" sz="2000" dirty="0">
                <a:solidFill>
                  <a:srgbClr val="FF39D6"/>
                </a:solidFill>
                <a:latin typeface="Monaco"/>
                <a:ea typeface="Monaco"/>
                <a:cs typeface="Monaco"/>
              </a:rPr>
              <a:t>"</a:t>
            </a:r>
            <a:r>
              <a:rPr lang="en-US" sz="2000" dirty="0" smtClean="0">
                <a:solidFill>
                  <a:srgbClr val="FF39D6"/>
                </a:solidFill>
                <a:latin typeface="Monaco"/>
                <a:ea typeface="Monaco"/>
                <a:cs typeface="Monaco"/>
              </a:rPr>
              <a:t>  </a:t>
            </a:r>
            <a:r>
              <a:rPr lang="en-US" sz="2000" dirty="0" smtClean="0">
                <a:solidFill>
                  <a:srgbClr val="000000"/>
                </a:solidFill>
                <a:latin typeface="Monaco"/>
                <a:ea typeface="Monaco"/>
                <a:cs typeface="Monaco"/>
              </a:rPr>
              <a:t>     </a:t>
            </a:r>
            <a:r>
              <a:rPr lang="en-US" sz="2000" dirty="0" smtClean="0">
                <a:solidFill>
                  <a:srgbClr val="4D9072"/>
                </a:solidFill>
                <a:latin typeface="Monaco"/>
                <a:ea typeface="Monaco"/>
                <a:cs typeface="Monaco"/>
              </a:rPr>
              <a:t>/</a:t>
            </a:r>
            <a:r>
              <a:rPr lang="en-US" sz="2000" dirty="0">
                <a:solidFill>
                  <a:srgbClr val="4D9072"/>
                </a:solidFill>
                <a:latin typeface="Monaco"/>
                <a:ea typeface="Monaco"/>
                <a:cs typeface="Monaco"/>
              </a:rPr>
              <a:t>/ response</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stack.empty</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and: </a:t>
            </a:r>
            <a:r>
              <a:rPr lang="en-US" sz="2000" dirty="0" smtClean="0">
                <a:solidFill>
                  <a:srgbClr val="FF39D6"/>
                </a:solidFill>
                <a:latin typeface="Monaco"/>
                <a:ea typeface="Monaco"/>
                <a:cs typeface="Monaco"/>
              </a:rPr>
              <a:t>"pushed element is on top"</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stack.peek</a:t>
            </a:r>
            <a:r>
              <a:rPr lang="en-US" sz="2000" dirty="0">
                <a:solidFill>
                  <a:srgbClr val="000000"/>
                </a:solidFill>
                <a:latin typeface="Monaco"/>
                <a:ea typeface="Monaco"/>
                <a:cs typeface="Monaco"/>
              </a:rPr>
              <a:t>() == </a:t>
            </a:r>
            <a:r>
              <a:rPr lang="en-US" sz="2000" dirty="0" err="1">
                <a:solidFill>
                  <a:srgbClr val="000000"/>
                </a:solidFill>
                <a:latin typeface="Monaco"/>
                <a:ea typeface="Monaco"/>
                <a:cs typeface="Monaco"/>
              </a:rPr>
              <a:t>elem</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endParaRPr lang="en-US" sz="2000" dirty="0" smtClean="0">
              <a:solidFill>
                <a:srgbClr val="BFBFBF"/>
              </a:solidFill>
              <a:latin typeface="Monaco"/>
              <a:ea typeface="Monaco"/>
              <a:cs typeface="Monaco"/>
            </a:endParaRPr>
          </a:p>
          <a:p>
            <a:pPr marL="0" indent="0">
              <a:buNone/>
            </a:pPr>
            <a:r>
              <a:rPr lang="en-US" sz="2000" dirty="0" smtClean="0">
                <a:solidFill>
                  <a:srgbClr val="BFBFBF"/>
                </a:solidFill>
                <a:latin typeface="Monaco"/>
                <a:ea typeface="Monaco"/>
                <a:cs typeface="Monaco"/>
              </a:rPr>
              <a:t>}</a:t>
            </a:r>
          </a:p>
        </p:txBody>
      </p:sp>
    </p:spTree>
    <p:extLst>
      <p:ext uri="{BB962C8B-B14F-4D97-AF65-F5344CB8AC3E}">
        <p14:creationId xmlns:p14="http://schemas.microsoft.com/office/powerpoint/2010/main" val="23445103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ctrTitle"/>
          </p:nvPr>
        </p:nvSpPr>
        <p:spPr>
          <a:xfrm>
            <a:off x="683568" y="44624"/>
            <a:ext cx="7772400" cy="648073"/>
          </a:xfrm>
          <a:ln/>
        </p:spPr>
        <p:txBody>
          <a:bodyPr rIns="116994">
            <a:normAutofit/>
          </a:bodyPr>
          <a:lstStyle/>
          <a:p>
            <a:pPr marL="40182"/>
            <a:r>
              <a:rPr lang="en-US" dirty="0" smtClean="0"/>
              <a:t>Solution Examples: copy-solution</a:t>
            </a:r>
            <a:endParaRPr lang="en-US" dirty="0"/>
          </a:p>
        </p:txBody>
      </p:sp>
      <p:pic>
        <p:nvPicPr>
          <p:cNvPr id="4" name="Picture 3"/>
          <p:cNvPicPr>
            <a:picLocks noChangeAspect="1"/>
          </p:cNvPicPr>
          <p:nvPr/>
        </p:nvPicPr>
        <p:blipFill>
          <a:blip r:embed="rId2"/>
          <a:stretch>
            <a:fillRect/>
          </a:stretch>
        </p:blipFill>
        <p:spPr>
          <a:xfrm>
            <a:off x="35496" y="620688"/>
            <a:ext cx="9036496" cy="5951086"/>
          </a:xfrm>
          <a:prstGeom prst="rect">
            <a:avLst/>
          </a:prstGeom>
        </p:spPr>
      </p:pic>
    </p:spTree>
    <p:extLst>
      <p:ext uri="{BB962C8B-B14F-4D97-AF65-F5344CB8AC3E}">
        <p14:creationId xmlns:p14="http://schemas.microsoft.com/office/powerpoint/2010/main" val="2383213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Exception Conditions</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a:solidFill>
                  <a:srgbClr val="BFBFBF"/>
                </a:solidFill>
                <a:latin typeface="Monaco"/>
                <a:ea typeface="Monaco"/>
                <a:cs typeface="Monaco"/>
              </a:rPr>
              <a:t>c</a:t>
            </a:r>
            <a:r>
              <a:rPr lang="en-US" sz="2000" dirty="0" smtClean="0">
                <a:solidFill>
                  <a:srgbClr val="BFBFBF"/>
                </a:solidFill>
                <a:latin typeface="Monaco"/>
                <a:ea typeface="Monaco"/>
                <a:cs typeface="Monaco"/>
              </a:rPr>
              <a:t>lass </a:t>
            </a:r>
            <a:r>
              <a:rPr lang="en-US" sz="2000" dirty="0" err="1" smtClean="0">
                <a:solidFill>
                  <a:srgbClr val="BFBFBF"/>
                </a:solidFill>
                <a:latin typeface="Monaco"/>
                <a:ea typeface="Monaco"/>
                <a:cs typeface="Monaco"/>
              </a:rPr>
              <a:t>StackSpecification</a:t>
            </a:r>
            <a:r>
              <a:rPr lang="en-US" sz="2000" dirty="0" smtClean="0">
                <a:solidFill>
                  <a:srgbClr val="BFBFBF"/>
                </a:solidFill>
                <a:latin typeface="Monaco"/>
                <a:ea typeface="Monaco"/>
                <a:cs typeface="Monaco"/>
              </a:rPr>
              <a:t> </a:t>
            </a:r>
            <a:r>
              <a:rPr lang="en-US" sz="2000" dirty="0">
                <a:solidFill>
                  <a:srgbClr val="BFBFBF"/>
                </a:solidFill>
                <a:latin typeface="Monaco"/>
                <a:ea typeface="Monaco"/>
                <a:cs typeface="Monaco"/>
              </a:rPr>
              <a:t>extends 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"popping an empty stack"</a:t>
            </a:r>
            <a:r>
              <a:rPr lang="en-US" sz="2000" dirty="0">
                <a:solidFill>
                  <a:srgbClr val="000000"/>
                </a:solidFill>
                <a:latin typeface="Monaco"/>
                <a:ea typeface="Monaco"/>
                <a:cs typeface="Monaco"/>
              </a:rPr>
              <a:t>() {</a:t>
            </a:r>
          </a:p>
          <a:p>
            <a:pPr marL="0" indent="0">
              <a:buNone/>
            </a:pPr>
            <a:r>
              <a:rPr lang="en-US" sz="2000" dirty="0">
                <a:solidFill>
                  <a:srgbClr val="BFBFBF"/>
                </a:solidFill>
                <a:latin typeface="Monaco"/>
                <a:ea typeface="Monaco"/>
                <a:cs typeface="Monaco"/>
              </a:rPr>
              <a:t>		given:</a:t>
            </a:r>
          </a:p>
          <a:p>
            <a:pPr marL="0" indent="0">
              <a:buNone/>
            </a:pPr>
            <a:r>
              <a:rPr lang="en-US" sz="2000" dirty="0">
                <a:solidFill>
                  <a:srgbClr val="BFBFBF"/>
                </a:solidFill>
                <a:latin typeface="Monaco"/>
                <a:ea typeface="Monaco"/>
                <a:cs typeface="Monaco"/>
              </a:rPr>
              <a:t>		...</a:t>
            </a: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when</a:t>
            </a:r>
            <a:r>
              <a:rPr lang="en-US" sz="2000" dirty="0">
                <a:solidFill>
                  <a:srgbClr val="000000"/>
                </a:solidFill>
                <a:latin typeface="Monaco"/>
                <a:ea typeface="Monaco"/>
                <a:cs typeface="Monaco"/>
              </a:rPr>
              <a:t>: </a:t>
            </a:r>
            <a:r>
              <a:rPr lang="en-US" sz="2000" dirty="0" smtClean="0">
                <a:solidFill>
                  <a:srgbClr val="FF39D6"/>
                </a:solidFill>
                <a:latin typeface="Monaco"/>
                <a:ea typeface="Monaco"/>
                <a:cs typeface="Monaco"/>
              </a:rPr>
              <a:t>"popping an empty stack"</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stack.pop</a:t>
            </a:r>
            <a:r>
              <a:rPr lang="en-US" sz="2000" dirty="0">
                <a:solidFill>
                  <a:srgbClr val="000000"/>
                </a:solidFill>
                <a:latin typeface="Monaco"/>
                <a:ea typeface="Monaco"/>
                <a:cs typeface="Monaco"/>
              </a:rPr>
              <a:t>()		</a:t>
            </a: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then</a:t>
            </a:r>
            <a:r>
              <a:rPr lang="en-US" sz="2000" dirty="0">
                <a:solidFill>
                  <a:srgbClr val="000000"/>
                </a:solidFill>
                <a:latin typeface="Monaco"/>
                <a:ea typeface="Monaco"/>
                <a:cs typeface="Monaco"/>
              </a:rPr>
              <a:t>: </a:t>
            </a:r>
            <a:r>
              <a:rPr lang="en-US" sz="2000" dirty="0" smtClean="0">
                <a:solidFill>
                  <a:srgbClr val="FF39D6"/>
                </a:solidFill>
                <a:latin typeface="Monaco"/>
                <a:ea typeface="Monaco"/>
                <a:cs typeface="Monaco"/>
              </a:rPr>
              <a:t>"an exception is thrown"</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EmptyStackException</a:t>
            </a:r>
            <a:r>
              <a:rPr lang="en-US" sz="2000" dirty="0">
                <a:solidFill>
                  <a:srgbClr val="000000"/>
                </a:solidFill>
                <a:latin typeface="Monaco"/>
                <a:ea typeface="Monaco"/>
                <a:cs typeface="Monaco"/>
              </a:rPr>
              <a:t> e = thrown()</a:t>
            </a:r>
          </a:p>
          <a:p>
            <a:pPr marL="0" indent="0">
              <a:buNone/>
            </a:pP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e.</a:t>
            </a:r>
            <a:r>
              <a:rPr lang="en-US" sz="2000" dirty="0" err="1">
                <a:solidFill>
                  <a:srgbClr val="0226CC"/>
                </a:solidFill>
                <a:latin typeface="Monaco"/>
                <a:ea typeface="Monaco"/>
                <a:cs typeface="Monaco"/>
              </a:rPr>
              <a:t>cause</a:t>
            </a:r>
            <a:r>
              <a:rPr lang="en-US" sz="2000" dirty="0">
                <a:solidFill>
                  <a:srgbClr val="000000"/>
                </a:solidFill>
                <a:latin typeface="Monaco"/>
                <a:ea typeface="Monaco"/>
                <a:cs typeface="Monaco"/>
              </a:rPr>
              <a:t> == </a:t>
            </a:r>
            <a:r>
              <a:rPr lang="en-US" sz="2000" dirty="0">
                <a:solidFill>
                  <a:srgbClr val="A9438B"/>
                </a:solidFill>
                <a:latin typeface="Monaco"/>
                <a:ea typeface="Monaco"/>
                <a:cs typeface="Monaco"/>
              </a:rPr>
              <a:t>null</a:t>
            </a:r>
            <a:endParaRPr lang="en-US" sz="2000" dirty="0" smtClean="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endParaRPr lang="en-US" sz="2000" dirty="0" smtClean="0">
              <a:solidFill>
                <a:srgbClr val="BFBFBF"/>
              </a:solidFill>
              <a:latin typeface="Monaco"/>
              <a:ea typeface="Monaco"/>
              <a:cs typeface="Monaco"/>
            </a:endParaRPr>
          </a:p>
          <a:p>
            <a:pPr marL="0" indent="0">
              <a:buNone/>
            </a:pPr>
            <a:r>
              <a:rPr lang="en-US" sz="2000" dirty="0" smtClean="0">
                <a:solidFill>
                  <a:srgbClr val="BFBFBF"/>
                </a:solidFill>
                <a:latin typeface="Monaco"/>
                <a:ea typeface="Monaco"/>
                <a:cs typeface="Monaco"/>
              </a:rPr>
              <a:t>}</a:t>
            </a:r>
          </a:p>
        </p:txBody>
      </p:sp>
    </p:spTree>
    <p:extLst>
      <p:ext uri="{BB962C8B-B14F-4D97-AF65-F5344CB8AC3E}">
        <p14:creationId xmlns:p14="http://schemas.microsoft.com/office/powerpoint/2010/main" val="410784781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expect</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smtClean="0">
                <a:solidFill>
                  <a:srgbClr val="BFBFBF"/>
                </a:solidFill>
                <a:latin typeface="Monaco"/>
                <a:ea typeface="Monaco"/>
                <a:cs typeface="Monaco"/>
              </a:rPr>
              <a:t>class </a:t>
            </a:r>
            <a:r>
              <a:rPr lang="en-US" sz="2000" dirty="0" err="1" smtClean="0">
                <a:solidFill>
                  <a:srgbClr val="BFBFBF"/>
                </a:solidFill>
                <a:latin typeface="Monaco"/>
                <a:ea typeface="Monaco"/>
                <a:cs typeface="Monaco"/>
              </a:rPr>
              <a:t>StackSpecification</a:t>
            </a:r>
            <a:r>
              <a:rPr lang="en-US" sz="2000" dirty="0" smtClean="0">
                <a:solidFill>
                  <a:srgbClr val="BFBFBF"/>
                </a:solidFill>
                <a:latin typeface="Monaco"/>
                <a:ea typeface="Monaco"/>
                <a:cs typeface="Monaco"/>
              </a:rPr>
              <a:t> </a:t>
            </a:r>
            <a:r>
              <a:rPr lang="en-US" sz="2000" dirty="0">
                <a:solidFill>
                  <a:srgbClr val="BFBFBF"/>
                </a:solidFill>
                <a:latin typeface="Monaco"/>
                <a:ea typeface="Monaco"/>
                <a:cs typeface="Monaco"/>
              </a:rPr>
              <a:t>extends 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"pop returns last pushed element"</a:t>
            </a:r>
            <a:r>
              <a:rPr lang="en-US" sz="2000" dirty="0">
                <a:solidFill>
                  <a:srgbClr val="000000"/>
                </a:solidFill>
                <a:latin typeface="Monaco"/>
                <a:ea typeface="Monaco"/>
                <a:cs typeface="Monaco"/>
              </a:rPr>
              <a:t>() {</a:t>
            </a:r>
          </a:p>
          <a:p>
            <a:pPr marL="0" indent="0">
              <a:buNone/>
            </a:pPr>
            <a:r>
              <a:rPr lang="en-US" sz="2000" dirty="0">
                <a:solidFill>
                  <a:srgbClr val="BFBFBF"/>
                </a:solidFill>
                <a:latin typeface="Monaco"/>
                <a:ea typeface="Monaco"/>
                <a:cs typeface="Monaco"/>
              </a:rPr>
              <a:t>		given: "a stack with one element"</a:t>
            </a:r>
          </a:p>
          <a:p>
            <a:pPr marL="0" indent="0">
              <a:buNone/>
            </a:pPr>
            <a:r>
              <a:rPr lang="en-US" sz="2000" dirty="0">
                <a:solidFill>
                  <a:srgbClr val="BFBFBF"/>
                </a:solidFill>
                <a:latin typeface="Monaco"/>
                <a:ea typeface="Monaco"/>
                <a:cs typeface="Monaco"/>
              </a:rPr>
              <a:t>		</a:t>
            </a:r>
            <a:r>
              <a:rPr lang="en-US" sz="2000" dirty="0" err="1">
                <a:solidFill>
                  <a:srgbClr val="BFBFBF"/>
                </a:solidFill>
                <a:latin typeface="Monaco"/>
                <a:ea typeface="Monaco"/>
                <a:cs typeface="Monaco"/>
              </a:rPr>
              <a:t>def</a:t>
            </a:r>
            <a:r>
              <a:rPr lang="en-US" sz="2000" dirty="0">
                <a:solidFill>
                  <a:srgbClr val="BFBFBF"/>
                </a:solidFill>
                <a:latin typeface="Monaco"/>
                <a:ea typeface="Monaco"/>
                <a:cs typeface="Monaco"/>
              </a:rPr>
              <a:t> stack = new Stack()</a:t>
            </a:r>
          </a:p>
          <a:p>
            <a:pPr marL="0" indent="0">
              <a:buNone/>
            </a:pPr>
            <a:r>
              <a:rPr lang="en-US" sz="2000" dirty="0">
                <a:solidFill>
                  <a:srgbClr val="BFBFBF"/>
                </a:solidFill>
                <a:latin typeface="Monaco"/>
                <a:ea typeface="Monaco"/>
                <a:cs typeface="Monaco"/>
              </a:rPr>
              <a:t>		</a:t>
            </a:r>
            <a:r>
              <a:rPr lang="en-US" sz="2000" dirty="0" err="1">
                <a:solidFill>
                  <a:srgbClr val="BFBFBF"/>
                </a:solidFill>
                <a:latin typeface="Monaco"/>
                <a:ea typeface="Monaco"/>
                <a:cs typeface="Monaco"/>
              </a:rPr>
              <a:t>def</a:t>
            </a:r>
            <a:r>
              <a:rPr lang="en-US" sz="2000" dirty="0">
                <a:solidFill>
                  <a:srgbClr val="BFBFBF"/>
                </a:solidFill>
                <a:latin typeface="Monaco"/>
                <a:ea typeface="Monaco"/>
                <a:cs typeface="Monaco"/>
              </a:rPr>
              <a:t> </a:t>
            </a:r>
            <a:r>
              <a:rPr lang="en-US" sz="2000" dirty="0" err="1">
                <a:solidFill>
                  <a:srgbClr val="BFBFBF"/>
                </a:solidFill>
                <a:latin typeface="Monaco"/>
                <a:ea typeface="Monaco"/>
                <a:cs typeface="Monaco"/>
              </a:rPr>
              <a:t>elem</a:t>
            </a:r>
            <a:r>
              <a:rPr lang="en-US" sz="2000" dirty="0">
                <a:solidFill>
                  <a:srgbClr val="BFBFBF"/>
                </a:solidFill>
                <a:latin typeface="Monaco"/>
                <a:ea typeface="Monaco"/>
                <a:cs typeface="Monaco"/>
              </a:rPr>
              <a:t> = "push me"</a:t>
            </a:r>
          </a:p>
          <a:p>
            <a:pPr marL="0" indent="0">
              <a:buNone/>
            </a:pPr>
            <a:r>
              <a:rPr lang="en-US" sz="2000" dirty="0">
                <a:solidFill>
                  <a:srgbClr val="BFBFBF"/>
                </a:solidFill>
                <a:latin typeface="Monaco"/>
                <a:ea typeface="Monaco"/>
                <a:cs typeface="Monaco"/>
              </a:rPr>
              <a:t>		</a:t>
            </a:r>
            <a:r>
              <a:rPr lang="en-US" sz="2000" dirty="0" err="1">
                <a:solidFill>
                  <a:srgbClr val="BFBFBF"/>
                </a:solidFill>
                <a:latin typeface="Monaco"/>
                <a:ea typeface="Monaco"/>
                <a:cs typeface="Monaco"/>
              </a:rPr>
              <a:t>stack.push</a:t>
            </a:r>
            <a:r>
              <a:rPr lang="en-US" sz="2000" dirty="0">
                <a:solidFill>
                  <a:srgbClr val="BFBFBF"/>
                </a:solidFill>
                <a:latin typeface="Monaco"/>
                <a:ea typeface="Monaco"/>
                <a:cs typeface="Monaco"/>
              </a:rPr>
              <a:t>(</a:t>
            </a:r>
            <a:r>
              <a:rPr lang="en-US" sz="2000" dirty="0" err="1">
                <a:solidFill>
                  <a:srgbClr val="BFBFBF"/>
                </a:solidFill>
                <a:latin typeface="Monaco"/>
                <a:ea typeface="Monaco"/>
                <a:cs typeface="Monaco"/>
              </a:rPr>
              <a:t>elem</a:t>
            </a:r>
            <a:r>
              <a:rPr lang="en-US" sz="2000" dirty="0">
                <a:solidFill>
                  <a:srgbClr val="BFBFBF"/>
                </a:solidFill>
                <a:latin typeface="Monaco"/>
                <a:ea typeface="Monaco"/>
                <a:cs typeface="Monaco"/>
              </a:rPr>
              <a:t>)</a:t>
            </a:r>
          </a:p>
          <a:p>
            <a:pPr marL="0" indent="0">
              <a:buNone/>
            </a:pP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expect: </a:t>
            </a:r>
            <a:r>
              <a:rPr lang="en-US" sz="2000" dirty="0">
                <a:solidFill>
                  <a:srgbClr val="FF39D6"/>
                </a:solidFill>
                <a:latin typeface="Monaco"/>
                <a:ea typeface="Monaco"/>
                <a:cs typeface="Monaco"/>
              </a:rPr>
              <a:t>"pop </a:t>
            </a:r>
            <a:r>
              <a:rPr lang="en-US" sz="2000" dirty="0" smtClean="0">
                <a:solidFill>
                  <a:srgbClr val="FF39D6"/>
                </a:solidFill>
                <a:latin typeface="Monaco"/>
                <a:ea typeface="Monaco"/>
                <a:cs typeface="Monaco"/>
              </a:rPr>
              <a:t>returns that single element"</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smtClean="0">
                <a:solidFill>
                  <a:srgbClr val="000000"/>
                </a:solidFill>
                <a:latin typeface="Monaco"/>
                <a:ea typeface="Monaco"/>
                <a:cs typeface="Monaco"/>
              </a:rPr>
              <a:t>stack.pop</a:t>
            </a:r>
            <a:r>
              <a:rPr lang="en-US" sz="2000" dirty="0">
                <a:solidFill>
                  <a:srgbClr val="000000"/>
                </a:solidFill>
                <a:latin typeface="Monaco"/>
                <a:ea typeface="Monaco"/>
                <a:cs typeface="Monaco"/>
              </a:rPr>
              <a:t>()	</a:t>
            </a:r>
            <a:r>
              <a:rPr lang="en-US" sz="2000" dirty="0" smtClean="0">
                <a:solidFill>
                  <a:srgbClr val="000000"/>
                </a:solidFill>
                <a:latin typeface="Monaco"/>
                <a:ea typeface="Monaco"/>
                <a:cs typeface="Monaco"/>
              </a:rPr>
              <a:t>== </a:t>
            </a:r>
            <a:r>
              <a:rPr lang="en-US" sz="2000" dirty="0" err="1" smtClean="0">
                <a:solidFill>
                  <a:srgbClr val="000000"/>
                </a:solidFill>
                <a:latin typeface="Monaco"/>
                <a:ea typeface="Monaco"/>
                <a:cs typeface="Monaco"/>
              </a:rPr>
              <a:t>elem</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endParaRPr lang="en-US" sz="2000" dirty="0" smtClean="0">
              <a:solidFill>
                <a:srgbClr val="BFBFBF"/>
              </a:solidFill>
              <a:latin typeface="Monaco"/>
              <a:ea typeface="Monaco"/>
              <a:cs typeface="Monaco"/>
            </a:endParaRPr>
          </a:p>
          <a:p>
            <a:pPr marL="0" indent="0">
              <a:buNone/>
            </a:pPr>
            <a:r>
              <a:rPr lang="en-US" sz="2000" dirty="0" smtClean="0">
                <a:solidFill>
                  <a:srgbClr val="BFBFBF"/>
                </a:solidFill>
                <a:latin typeface="Monaco"/>
                <a:ea typeface="Monaco"/>
                <a:cs typeface="Monaco"/>
              </a:rPr>
              <a:t>}</a:t>
            </a:r>
          </a:p>
        </p:txBody>
      </p:sp>
    </p:spTree>
    <p:extLst>
      <p:ext uri="{BB962C8B-B14F-4D97-AF65-F5344CB8AC3E}">
        <p14:creationId xmlns:p14="http://schemas.microsoft.com/office/powerpoint/2010/main" val="1731368021"/>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corresponding when/then</a:t>
            </a:r>
            <a:endParaRPr lang="en-US" dirty="0"/>
          </a:p>
        </p:txBody>
      </p:sp>
      <p:sp>
        <p:nvSpPr>
          <p:cNvPr id="3" name="Text Placeholder 2"/>
          <p:cNvSpPr>
            <a:spLocks noGrp="1"/>
          </p:cNvSpPr>
          <p:nvPr>
            <p:ph type="body" sz="quarter" idx="13"/>
          </p:nvPr>
        </p:nvSpPr>
        <p:spPr>
          <a:xfrm>
            <a:off x="685800" y="1556792"/>
            <a:ext cx="7918648" cy="4680520"/>
          </a:xfrm>
        </p:spPr>
        <p:txBody>
          <a:bodyPr/>
          <a:lstStyle/>
          <a:p>
            <a:pPr marL="0" indent="0">
              <a:buNone/>
            </a:pPr>
            <a:r>
              <a:rPr lang="en-US" sz="2000" dirty="0" smtClean="0">
                <a:solidFill>
                  <a:srgbClr val="BFBFBF"/>
                </a:solidFill>
                <a:latin typeface="Monaco"/>
                <a:ea typeface="Monaco"/>
                <a:cs typeface="Monaco"/>
              </a:rPr>
              <a:t>class </a:t>
            </a:r>
            <a:r>
              <a:rPr lang="en-US" sz="2000" dirty="0" err="1" smtClean="0">
                <a:solidFill>
                  <a:srgbClr val="BFBFBF"/>
                </a:solidFill>
                <a:latin typeface="Monaco"/>
                <a:ea typeface="Monaco"/>
                <a:cs typeface="Monaco"/>
              </a:rPr>
              <a:t>StackSpecification</a:t>
            </a:r>
            <a:r>
              <a:rPr lang="en-US" sz="2000" dirty="0" smtClean="0">
                <a:solidFill>
                  <a:srgbClr val="BFBFBF"/>
                </a:solidFill>
                <a:latin typeface="Monaco"/>
                <a:ea typeface="Monaco"/>
                <a:cs typeface="Monaco"/>
              </a:rPr>
              <a:t> </a:t>
            </a:r>
            <a:r>
              <a:rPr lang="en-US" sz="2000" dirty="0">
                <a:solidFill>
                  <a:srgbClr val="BFBFBF"/>
                </a:solidFill>
                <a:latin typeface="Monaco"/>
                <a:ea typeface="Monaco"/>
                <a:cs typeface="Monaco"/>
              </a:rPr>
              <a:t>extends Specification {</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"pop returns last pushed element"() {</a:t>
            </a:r>
          </a:p>
          <a:p>
            <a:pPr marL="0" indent="0">
              <a:buNone/>
            </a:pPr>
            <a:r>
              <a:rPr lang="en-US" sz="2000" dirty="0">
                <a:solidFill>
                  <a:srgbClr val="000000"/>
                </a:solidFill>
                <a:latin typeface="Monaco"/>
                <a:ea typeface="Monaco"/>
                <a:cs typeface="Monaco"/>
              </a:rPr>
              <a:t>		given: </a:t>
            </a:r>
            <a:r>
              <a:rPr lang="en-US" sz="2000" dirty="0">
                <a:solidFill>
                  <a:srgbClr val="FF39D6"/>
                </a:solidFill>
                <a:latin typeface="Monaco"/>
                <a:ea typeface="Monaco"/>
                <a:cs typeface="Monaco"/>
              </a:rPr>
              <a:t>"a stack with one element"</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stack = </a:t>
            </a:r>
            <a:r>
              <a:rPr lang="en-US" sz="2000" dirty="0">
                <a:solidFill>
                  <a:srgbClr val="A9438B"/>
                </a:solidFill>
                <a:latin typeface="Monaco"/>
                <a:ea typeface="Monaco"/>
                <a:cs typeface="Monaco"/>
              </a:rPr>
              <a:t>new</a:t>
            </a:r>
            <a:r>
              <a:rPr lang="en-US" sz="2000" dirty="0">
                <a:solidFill>
                  <a:srgbClr val="000000"/>
                </a:solidFill>
                <a:latin typeface="Monaco"/>
                <a:ea typeface="Monaco"/>
                <a:cs typeface="Monaco"/>
              </a:rPr>
              <a:t> Stack()</a:t>
            </a: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a:t>
            </a:r>
            <a:r>
              <a:rPr lang="en-US" sz="2000" dirty="0" err="1">
                <a:solidFill>
                  <a:srgbClr val="000000"/>
                </a:solidFill>
                <a:latin typeface="Monaco"/>
                <a:ea typeface="Monaco"/>
                <a:cs typeface="Monaco"/>
              </a:rPr>
              <a:t>elem</a:t>
            </a:r>
            <a:r>
              <a:rPr lang="en-US" sz="2000" dirty="0">
                <a:solidFill>
                  <a:srgbClr val="000000"/>
                </a:solidFill>
                <a:latin typeface="Monaco"/>
                <a:ea typeface="Monaco"/>
                <a:cs typeface="Monaco"/>
              </a:rPr>
              <a:t> = </a:t>
            </a:r>
            <a:r>
              <a:rPr lang="en-US" sz="2000" dirty="0">
                <a:solidFill>
                  <a:srgbClr val="FF39D6"/>
                </a:solidFill>
                <a:latin typeface="Monaco"/>
                <a:ea typeface="Monaco"/>
                <a:cs typeface="Monaco"/>
              </a:rPr>
              <a:t>"push me"</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smtClean="0">
                <a:solidFill>
                  <a:srgbClr val="000000"/>
                </a:solidFill>
                <a:latin typeface="Monaco"/>
                <a:ea typeface="Monaco"/>
                <a:cs typeface="Monaco"/>
              </a:rPr>
              <a:t>stack.push</a:t>
            </a:r>
            <a:r>
              <a:rPr lang="en-US" sz="2000" dirty="0" smtClean="0">
                <a:solidFill>
                  <a:srgbClr val="000000"/>
                </a:solidFill>
                <a:latin typeface="Monaco"/>
                <a:ea typeface="Monaco"/>
                <a:cs typeface="Monaco"/>
              </a:rPr>
              <a:t>(</a:t>
            </a:r>
            <a:r>
              <a:rPr lang="en-US" sz="2000" dirty="0" err="1">
                <a:solidFill>
                  <a:srgbClr val="000000"/>
                </a:solidFill>
                <a:latin typeface="Monaco"/>
                <a:ea typeface="Monaco"/>
                <a:cs typeface="Monaco"/>
              </a:rPr>
              <a:t>elem</a:t>
            </a:r>
            <a:r>
              <a:rPr lang="en-US" sz="2000" dirty="0">
                <a:solidFill>
                  <a:srgbClr val="000000"/>
                </a:solidFill>
                <a:latin typeface="Monaco"/>
                <a:ea typeface="Monaco"/>
                <a:cs typeface="Monaco"/>
              </a:rPr>
              <a:t>)</a:t>
            </a:r>
          </a:p>
          <a:p>
            <a:pPr marL="0" indent="0">
              <a:buNone/>
            </a:pPr>
            <a:r>
              <a:rPr lang="en-US" sz="2000" dirty="0">
                <a:solidFill>
                  <a:srgbClr val="000000"/>
                </a:solidFill>
                <a:latin typeface="Monaco"/>
                <a:ea typeface="Monaco"/>
                <a:cs typeface="Monaco"/>
              </a:rPr>
              <a:t>		when: </a:t>
            </a:r>
            <a:r>
              <a:rPr lang="en-US" sz="2000" dirty="0">
                <a:solidFill>
                  <a:srgbClr val="FF39D6"/>
                </a:solidFill>
                <a:latin typeface="Monaco"/>
                <a:ea typeface="Monaco"/>
                <a:cs typeface="Monaco"/>
              </a:rPr>
              <a:t>"pop is called"</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r>
              <a:rPr lang="en-US" sz="2000" dirty="0" err="1">
                <a:solidFill>
                  <a:srgbClr val="A9438B"/>
                </a:solidFill>
                <a:latin typeface="Monaco"/>
                <a:ea typeface="Monaco"/>
                <a:cs typeface="Monaco"/>
              </a:rPr>
              <a:t>def</a:t>
            </a:r>
            <a:r>
              <a:rPr lang="en-US" sz="2000" dirty="0">
                <a:solidFill>
                  <a:srgbClr val="000000"/>
                </a:solidFill>
                <a:latin typeface="Monaco"/>
                <a:ea typeface="Monaco"/>
                <a:cs typeface="Monaco"/>
              </a:rPr>
              <a:t> popped = </a:t>
            </a:r>
            <a:r>
              <a:rPr lang="en-US" sz="2000" dirty="0" err="1">
                <a:solidFill>
                  <a:srgbClr val="000000"/>
                </a:solidFill>
                <a:latin typeface="Monaco"/>
                <a:ea typeface="Monaco"/>
                <a:cs typeface="Monaco"/>
              </a:rPr>
              <a:t>stack.pop</a:t>
            </a:r>
            <a:r>
              <a:rPr lang="en-US" sz="2000" dirty="0">
                <a:solidFill>
                  <a:srgbClr val="000000"/>
                </a:solidFill>
                <a:latin typeface="Monaco"/>
                <a:ea typeface="Monaco"/>
                <a:cs typeface="Monaco"/>
              </a:rPr>
              <a:t>()		</a:t>
            </a:r>
          </a:p>
          <a:p>
            <a:pPr marL="0" indent="0">
              <a:buNone/>
            </a:pPr>
            <a:r>
              <a:rPr lang="en-US" sz="2000" dirty="0">
                <a:solidFill>
                  <a:srgbClr val="000000"/>
                </a:solidFill>
                <a:latin typeface="Monaco"/>
                <a:ea typeface="Monaco"/>
                <a:cs typeface="Monaco"/>
              </a:rPr>
              <a:t>		then: </a:t>
            </a:r>
            <a:r>
              <a:rPr lang="en-US" sz="2000" dirty="0">
                <a:solidFill>
                  <a:srgbClr val="FF39D6"/>
                </a:solidFill>
                <a:latin typeface="Monaco"/>
                <a:ea typeface="Monaco"/>
                <a:cs typeface="Monaco"/>
              </a:rPr>
              <a:t>"that single element is returned"</a:t>
            </a:r>
            <a:endParaRPr lang="en-US" sz="2000" dirty="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popped == </a:t>
            </a:r>
            <a:r>
              <a:rPr lang="en-US" sz="2000" dirty="0" err="1">
                <a:solidFill>
                  <a:srgbClr val="000000"/>
                </a:solidFill>
                <a:latin typeface="Monaco"/>
                <a:ea typeface="Monaco"/>
                <a:cs typeface="Monaco"/>
              </a:rPr>
              <a:t>elem</a:t>
            </a:r>
            <a:endParaRPr lang="en-US" sz="2000" dirty="0" smtClean="0">
              <a:solidFill>
                <a:srgbClr val="000000"/>
              </a:solidFill>
              <a:latin typeface="Monaco"/>
              <a:ea typeface="Monaco"/>
              <a:cs typeface="Monaco"/>
            </a:endParaRPr>
          </a:p>
          <a:p>
            <a:pPr marL="0" indent="0">
              <a:buNone/>
            </a:pPr>
            <a:r>
              <a:rPr lang="en-US" sz="2000" dirty="0">
                <a:solidFill>
                  <a:srgbClr val="000000"/>
                </a:solidFill>
                <a:latin typeface="Monaco"/>
                <a:ea typeface="Monaco"/>
                <a:cs typeface="Monaco"/>
              </a:rPr>
              <a:t>	}</a:t>
            </a:r>
            <a:endParaRPr lang="en-US" sz="2000" dirty="0" smtClean="0">
              <a:solidFill>
                <a:srgbClr val="BFBFBF"/>
              </a:solidFill>
              <a:latin typeface="Monaco"/>
              <a:ea typeface="Monaco"/>
              <a:cs typeface="Monaco"/>
            </a:endParaRPr>
          </a:p>
          <a:p>
            <a:pPr marL="0" indent="0">
              <a:buNone/>
            </a:pPr>
            <a:r>
              <a:rPr lang="en-US" sz="2000" dirty="0" smtClean="0">
                <a:solidFill>
                  <a:srgbClr val="BFBFBF"/>
                </a:solidFill>
                <a:latin typeface="Monaco"/>
                <a:ea typeface="Monaco"/>
                <a:cs typeface="Monaco"/>
              </a:rPr>
              <a:t>}</a:t>
            </a:r>
          </a:p>
        </p:txBody>
      </p:sp>
    </p:spTree>
    <p:extLst>
      <p:ext uri="{BB962C8B-B14F-4D97-AF65-F5344CB8AC3E}">
        <p14:creationId xmlns:p14="http://schemas.microsoft.com/office/powerpoint/2010/main" val="903982024"/>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Data-driven testing</a:t>
            </a:r>
            <a:endParaRPr lang="en-US" dirty="0"/>
          </a:p>
        </p:txBody>
      </p:sp>
      <p:sp>
        <p:nvSpPr>
          <p:cNvPr id="3" name="Text Placeholder 2"/>
          <p:cNvSpPr>
            <a:spLocks noGrp="1"/>
          </p:cNvSpPr>
          <p:nvPr>
            <p:ph type="body" sz="quarter" idx="13"/>
          </p:nvPr>
        </p:nvSpPr>
        <p:spPr>
          <a:xfrm>
            <a:off x="685800" y="1556792"/>
            <a:ext cx="7721303" cy="4824536"/>
          </a:xfrm>
        </p:spPr>
        <p:txBody>
          <a:bodyPr/>
          <a:lstStyle/>
          <a:p>
            <a:r>
              <a:rPr lang="en-US" dirty="0" smtClean="0"/>
              <a:t>A feature method may be </a:t>
            </a:r>
            <a:r>
              <a:rPr lang="en-US" i="1" dirty="0" smtClean="0"/>
              <a:t>parameterized</a:t>
            </a:r>
            <a:r>
              <a:rPr lang="en-US" dirty="0" smtClean="0"/>
              <a:t> using a </a:t>
            </a:r>
            <a:r>
              <a:rPr lang="en-US" sz="1800" dirty="0">
                <a:solidFill>
                  <a:srgbClr val="000000"/>
                </a:solidFill>
                <a:latin typeface="Monaco"/>
                <a:ea typeface="Monaco"/>
                <a:cs typeface="Monaco"/>
              </a:rPr>
              <a:t>where</a:t>
            </a:r>
            <a:r>
              <a:rPr lang="en-US" dirty="0" smtClean="0"/>
              <a:t> block:</a:t>
            </a:r>
          </a:p>
          <a:p>
            <a:pPr marL="0" indent="0">
              <a:buNone/>
            </a:pPr>
            <a:endParaRPr lang="en-US" sz="1800" dirty="0" smtClean="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err="1">
                <a:solidFill>
                  <a:srgbClr val="A9438B"/>
                </a:solidFill>
                <a:latin typeface="Monaco"/>
                <a:ea typeface="Monaco"/>
                <a:cs typeface="Monaco"/>
              </a:rPr>
              <a:t>def</a:t>
            </a: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"data-driven specification </a:t>
            </a:r>
            <a:r>
              <a:rPr lang="en-US" sz="1800" dirty="0">
                <a:solidFill>
                  <a:srgbClr val="000000"/>
                </a:solidFill>
                <a:latin typeface="Monaco"/>
                <a:ea typeface="Monaco"/>
                <a:cs typeface="Monaco"/>
              </a:rPr>
              <a:t>for a feature"() {</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given:</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	</a:t>
            </a:r>
            <a:r>
              <a:rPr lang="en-US" sz="1800" dirty="0" err="1" smtClean="0">
                <a:solidFill>
                  <a:srgbClr val="000000"/>
                </a:solidFill>
                <a:latin typeface="Monaco"/>
                <a:ea typeface="Monaco"/>
                <a:cs typeface="Monaco"/>
              </a:rPr>
              <a:t>z.times</a:t>
            </a:r>
            <a:r>
              <a:rPr lang="en-US" sz="1800" dirty="0" smtClean="0">
                <a:solidFill>
                  <a:srgbClr val="000000"/>
                </a:solidFill>
                <a:latin typeface="Monaco"/>
                <a:ea typeface="Monaco"/>
                <a:cs typeface="Monaco"/>
              </a:rPr>
              <a:t> { </a:t>
            </a:r>
            <a:r>
              <a:rPr lang="en-US" sz="1800" dirty="0" err="1" smtClean="0">
                <a:solidFill>
                  <a:srgbClr val="000000"/>
                </a:solidFill>
                <a:latin typeface="Monaco"/>
                <a:ea typeface="Monaco"/>
                <a:cs typeface="Monaco"/>
              </a:rPr>
              <a:t>sayAbraCadabra</a:t>
            </a:r>
            <a:r>
              <a:rPr lang="en-US" sz="1800" dirty="0" smtClean="0">
                <a:solidFill>
                  <a:srgbClr val="000000"/>
                </a:solidFill>
                <a:latin typeface="Monaco"/>
                <a:ea typeface="Monaco"/>
                <a:cs typeface="Monaco"/>
              </a:rPr>
              <a:t>() }</a:t>
            </a:r>
          </a:p>
          <a:p>
            <a:pPr marL="0" indent="0">
              <a:buNone/>
            </a:pPr>
            <a:endParaRPr lang="en-US" sz="1800" dirty="0" smtClean="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	expect</a:t>
            </a:r>
            <a:r>
              <a:rPr lang="en-US" sz="1800" dirty="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		</a:t>
            </a:r>
            <a:r>
              <a:rPr lang="en-US" sz="1800" u="sng" dirty="0">
                <a:solidFill>
                  <a:srgbClr val="000000"/>
                </a:solidFill>
                <a:latin typeface="Monaco"/>
                <a:ea typeface="Monaco"/>
                <a:cs typeface="Monaco"/>
              </a:rPr>
              <a:t>x</a:t>
            </a:r>
            <a:r>
              <a:rPr lang="en-US" sz="1800" dirty="0">
                <a:solidFill>
                  <a:srgbClr val="000000"/>
                </a:solidFill>
                <a:latin typeface="Monaco"/>
                <a:ea typeface="Monaco"/>
                <a:cs typeface="Monaco"/>
              </a:rPr>
              <a:t> == </a:t>
            </a:r>
            <a:r>
              <a:rPr lang="en-US" sz="1800" dirty="0" err="1">
                <a:solidFill>
                  <a:srgbClr val="000000"/>
                </a:solidFill>
                <a:latin typeface="Monaco"/>
                <a:ea typeface="Monaco"/>
                <a:cs typeface="Monaco"/>
              </a:rPr>
              <a:t>someFunction</a:t>
            </a:r>
            <a:r>
              <a:rPr lang="en-US" sz="1800" dirty="0">
                <a:solidFill>
                  <a:srgbClr val="000000"/>
                </a:solidFill>
                <a:latin typeface="Monaco"/>
                <a:ea typeface="Monaco"/>
                <a:cs typeface="Monaco"/>
              </a:rPr>
              <a:t>(</a:t>
            </a:r>
            <a:r>
              <a:rPr lang="en-US" sz="1800" u="sng" dirty="0">
                <a:solidFill>
                  <a:srgbClr val="000000"/>
                </a:solidFill>
                <a:latin typeface="Monaco"/>
                <a:ea typeface="Monaco"/>
                <a:cs typeface="Monaco"/>
              </a:rPr>
              <a:t>y</a:t>
            </a:r>
            <a:r>
              <a:rPr lang="en-US" sz="1800" dirty="0" smtClean="0">
                <a:solidFill>
                  <a:srgbClr val="000000"/>
                </a:solidFill>
                <a:latin typeface="Monaco"/>
                <a:ea typeface="Monaco"/>
                <a:cs typeface="Monaco"/>
              </a:rPr>
              <a:t>)</a:t>
            </a:r>
          </a:p>
          <a:p>
            <a:pPr marL="0" indent="0">
              <a:buNone/>
            </a:pP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where:</a:t>
            </a:r>
          </a:p>
          <a:p>
            <a:pPr marL="0" indent="0">
              <a:buNone/>
            </a:pPr>
            <a:r>
              <a:rPr lang="en-US" sz="1800" dirty="0">
                <a:solidFill>
                  <a:srgbClr val="000000"/>
                </a:solidFill>
                <a:latin typeface="Monaco"/>
                <a:ea typeface="Monaco"/>
                <a:cs typeface="Monaco"/>
              </a:rPr>
              <a:t>		</a:t>
            </a:r>
            <a:r>
              <a:rPr lang="en-US" sz="1800" u="sng" dirty="0">
                <a:solidFill>
                  <a:srgbClr val="000000"/>
                </a:solidFill>
                <a:latin typeface="Monaco"/>
                <a:ea typeface="Monaco"/>
                <a:cs typeface="Monaco"/>
              </a:rPr>
              <a:t>x</a:t>
            </a:r>
            <a:r>
              <a:rPr lang="en-US" sz="1800" dirty="0">
                <a:solidFill>
                  <a:srgbClr val="000000"/>
                </a:solidFill>
                <a:latin typeface="Monaco"/>
                <a:ea typeface="Monaco"/>
                <a:cs typeface="Monaco"/>
              </a:rPr>
              <a:t> &lt;&lt; </a:t>
            </a:r>
            <a:r>
              <a:rPr lang="en-US" sz="1800" dirty="0" err="1">
                <a:solidFill>
                  <a:srgbClr val="0226CC"/>
                </a:solidFill>
                <a:latin typeface="Monaco"/>
                <a:ea typeface="Monaco"/>
                <a:cs typeface="Monaco"/>
              </a:rPr>
              <a:t>xDataProvider</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u="sng" dirty="0">
                <a:solidFill>
                  <a:srgbClr val="000000"/>
                </a:solidFill>
                <a:latin typeface="Monaco"/>
                <a:ea typeface="Monaco"/>
                <a:cs typeface="Monaco"/>
              </a:rPr>
              <a:t>y</a:t>
            </a:r>
            <a:r>
              <a:rPr lang="en-US" sz="1800" dirty="0">
                <a:solidFill>
                  <a:srgbClr val="000000"/>
                </a:solidFill>
                <a:latin typeface="Monaco"/>
                <a:ea typeface="Monaco"/>
                <a:cs typeface="Monaco"/>
              </a:rPr>
              <a:t> &lt;&lt; </a:t>
            </a:r>
            <a:r>
              <a:rPr lang="en-US" sz="1800" dirty="0" err="1" smtClean="0">
                <a:solidFill>
                  <a:srgbClr val="0226CC"/>
                </a:solidFill>
                <a:latin typeface="Monaco"/>
                <a:ea typeface="Monaco"/>
                <a:cs typeface="Monaco"/>
              </a:rPr>
              <a:t>yDataProvider</a:t>
            </a:r>
            <a:endParaRPr lang="en-US" sz="1800" dirty="0" smtClean="0">
              <a:solidFill>
                <a:srgbClr val="0226CC"/>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u="sng" dirty="0" smtClean="0">
                <a:solidFill>
                  <a:srgbClr val="000000"/>
                </a:solidFill>
                <a:latin typeface="Monaco"/>
                <a:ea typeface="Monaco"/>
                <a:cs typeface="Monaco"/>
              </a:rPr>
              <a:t>z</a:t>
            </a:r>
            <a:r>
              <a:rPr lang="en-US" sz="1800" dirty="0" smtClean="0">
                <a:solidFill>
                  <a:srgbClr val="000000"/>
                </a:solidFill>
                <a:latin typeface="Monaco"/>
                <a:ea typeface="Monaco"/>
                <a:cs typeface="Monaco"/>
              </a:rPr>
              <a:t> </a:t>
            </a:r>
            <a:r>
              <a:rPr lang="en-US" sz="1800" dirty="0">
                <a:solidFill>
                  <a:srgbClr val="000000"/>
                </a:solidFill>
                <a:latin typeface="Monaco"/>
                <a:ea typeface="Monaco"/>
                <a:cs typeface="Monaco"/>
              </a:rPr>
              <a:t>&lt;&lt; </a:t>
            </a:r>
            <a:r>
              <a:rPr lang="en-US" sz="1800" dirty="0" err="1" smtClean="0">
                <a:solidFill>
                  <a:srgbClr val="0226CC"/>
                </a:solidFill>
                <a:latin typeface="Monaco"/>
                <a:ea typeface="Monaco"/>
                <a:cs typeface="Monaco"/>
              </a:rPr>
              <a:t>zDataProvider</a:t>
            </a:r>
            <a:r>
              <a:rPr lang="en-US" sz="1800" dirty="0">
                <a:solidFill>
                  <a:srgbClr val="0226CC"/>
                </a:solidFill>
                <a:latin typeface="Monaco"/>
                <a:ea typeface="Monaco"/>
                <a:cs typeface="Monaco"/>
              </a:rPr>
              <a:t>	</a:t>
            </a:r>
            <a:r>
              <a:rPr lang="en-US" sz="1800" dirty="0" smtClean="0">
                <a:solidFill>
                  <a:srgbClr val="0226CC"/>
                </a:solidFill>
                <a:latin typeface="Monaco"/>
                <a:ea typeface="Monaco"/>
                <a:cs typeface="Monaco"/>
              </a:rPr>
              <a:t>	</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endParaRPr lang="en-US" sz="1800" dirty="0"/>
          </a:p>
        </p:txBody>
      </p:sp>
    </p:spTree>
    <p:extLst>
      <p:ext uri="{BB962C8B-B14F-4D97-AF65-F5344CB8AC3E}">
        <p14:creationId xmlns:p14="http://schemas.microsoft.com/office/powerpoint/2010/main" val="3004408503"/>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Data-driven testing example</a:t>
            </a:r>
            <a:endParaRPr lang="en-US" dirty="0"/>
          </a:p>
        </p:txBody>
      </p:sp>
      <p:sp>
        <p:nvSpPr>
          <p:cNvPr id="3" name="Text Placeholder 2"/>
          <p:cNvSpPr>
            <a:spLocks noGrp="1"/>
          </p:cNvSpPr>
          <p:nvPr>
            <p:ph type="body" sz="quarter" idx="13"/>
          </p:nvPr>
        </p:nvSpPr>
        <p:spPr/>
        <p:txBody>
          <a:bodyPr/>
          <a:lstStyle/>
          <a:p>
            <a:pPr marL="0" indent="0">
              <a:buNone/>
            </a:pPr>
            <a:endParaRPr lang="en-US" sz="1800" dirty="0" smtClean="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err="1" smtClean="0">
                <a:solidFill>
                  <a:srgbClr val="A9438B"/>
                </a:solidFill>
                <a:latin typeface="Monaco"/>
                <a:ea typeface="Monaco"/>
                <a:cs typeface="Monaco"/>
              </a:rPr>
              <a:t>def</a:t>
            </a:r>
            <a:r>
              <a:rPr lang="en-US" sz="1800" dirty="0" smtClean="0">
                <a:solidFill>
                  <a:srgbClr val="000000"/>
                </a:solidFill>
                <a:latin typeface="Monaco"/>
                <a:ea typeface="Monaco"/>
                <a:cs typeface="Monaco"/>
              </a:rPr>
              <a:t> </a:t>
            </a:r>
            <a:r>
              <a:rPr lang="en-US" sz="1800" dirty="0" smtClean="0">
                <a:solidFill>
                  <a:srgbClr val="FF39D6"/>
                </a:solidFill>
                <a:latin typeface="Monaco"/>
                <a:ea typeface="Monaco"/>
                <a:cs typeface="Monaco"/>
              </a:rPr>
              <a:t>"specification for square"</a:t>
            </a:r>
            <a:r>
              <a:rPr lang="en-US" sz="1800" dirty="0">
                <a:solidFill>
                  <a:srgbClr val="000000"/>
                </a:solidFill>
                <a:latin typeface="Monaco"/>
                <a:ea typeface="Monaco"/>
                <a:cs typeface="Monaco"/>
              </a:rPr>
              <a:t>() {</a:t>
            </a:r>
          </a:p>
          <a:p>
            <a:pPr marL="0" indent="0">
              <a:buNone/>
            </a:pPr>
            <a:r>
              <a:rPr lang="en-US" sz="1800" dirty="0">
                <a:solidFill>
                  <a:srgbClr val="000000"/>
                </a:solidFill>
                <a:latin typeface="Monaco"/>
                <a:ea typeface="Monaco"/>
                <a:cs typeface="Monaco"/>
              </a:rPr>
              <a:t>		expect:</a:t>
            </a:r>
          </a:p>
          <a:p>
            <a:pPr marL="0" indent="0">
              <a:buNone/>
            </a:pPr>
            <a:r>
              <a:rPr lang="en-US" sz="1800" dirty="0">
                <a:solidFill>
                  <a:srgbClr val="000000"/>
                </a:solidFill>
                <a:latin typeface="Monaco"/>
                <a:ea typeface="Monaco"/>
                <a:cs typeface="Monaco"/>
              </a:rPr>
              <a:t>		y == x * </a:t>
            </a:r>
            <a:r>
              <a:rPr lang="en-US" sz="1800" dirty="0" smtClean="0">
                <a:solidFill>
                  <a:srgbClr val="000000"/>
                </a:solidFill>
                <a:latin typeface="Monaco"/>
                <a:ea typeface="Monaco"/>
                <a:cs typeface="Monaco"/>
              </a:rPr>
              <a:t>x</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where:</a:t>
            </a:r>
          </a:p>
          <a:p>
            <a:pPr marL="0" indent="0">
              <a:buNone/>
            </a:pPr>
            <a:r>
              <a:rPr lang="en-US" sz="1800" dirty="0">
                <a:solidFill>
                  <a:srgbClr val="000000"/>
                </a:solidFill>
                <a:latin typeface="Monaco"/>
                <a:ea typeface="Monaco"/>
                <a:cs typeface="Monaco"/>
              </a:rPr>
              <a:t>		x &lt;&lt; [</a:t>
            </a:r>
            <a:r>
              <a:rPr lang="en-US" sz="1800" dirty="0">
                <a:solidFill>
                  <a:srgbClr val="D94700"/>
                </a:solidFill>
                <a:latin typeface="Monaco"/>
                <a:ea typeface="Monaco"/>
                <a:cs typeface="Monaco"/>
              </a:rPr>
              <a:t>1</a:t>
            </a:r>
            <a:r>
              <a:rPr lang="en-US" sz="1800" dirty="0">
                <a:solidFill>
                  <a:srgbClr val="000000"/>
                </a:solidFill>
                <a:latin typeface="Monaco"/>
                <a:ea typeface="Monaco"/>
                <a:cs typeface="Monaco"/>
              </a:rPr>
              <a:t>,</a:t>
            </a:r>
            <a:r>
              <a:rPr lang="en-US" sz="1800" dirty="0">
                <a:solidFill>
                  <a:srgbClr val="D94700"/>
                </a:solidFill>
                <a:latin typeface="Monaco"/>
                <a:ea typeface="Monaco"/>
                <a:cs typeface="Monaco"/>
              </a:rPr>
              <a:t>2</a:t>
            </a:r>
            <a:r>
              <a:rPr lang="en-US" sz="1800" dirty="0">
                <a:solidFill>
                  <a:srgbClr val="000000"/>
                </a:solidFill>
                <a:latin typeface="Monaco"/>
                <a:ea typeface="Monaco"/>
                <a:cs typeface="Monaco"/>
              </a:rPr>
              <a:t>,</a:t>
            </a:r>
            <a:r>
              <a:rPr lang="en-US" sz="1800" dirty="0">
                <a:solidFill>
                  <a:srgbClr val="D94700"/>
                </a:solidFill>
                <a:latin typeface="Monaco"/>
                <a:ea typeface="Monaco"/>
                <a:cs typeface="Monaco"/>
              </a:rPr>
              <a:t>3</a:t>
            </a:r>
            <a:r>
              <a:rPr lang="en-US" sz="1800" dirty="0">
                <a:solidFill>
                  <a:srgbClr val="000000"/>
                </a:solidFill>
                <a:latin typeface="Monaco"/>
                <a:ea typeface="Monaco"/>
                <a:cs typeface="Monaco"/>
              </a:rPr>
              <a:t>,</a:t>
            </a:r>
            <a:r>
              <a:rPr lang="en-US" sz="1800" dirty="0">
                <a:solidFill>
                  <a:srgbClr val="D94700"/>
                </a:solidFill>
                <a:latin typeface="Monaco"/>
                <a:ea typeface="Monaco"/>
                <a:cs typeface="Monaco"/>
              </a:rPr>
              <a:t>4</a:t>
            </a:r>
            <a:r>
              <a:rPr lang="en-US" sz="1800" dirty="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		y &lt;&lt; [</a:t>
            </a:r>
            <a:r>
              <a:rPr lang="en-US" sz="1800" dirty="0">
                <a:solidFill>
                  <a:srgbClr val="D94700"/>
                </a:solidFill>
                <a:latin typeface="Monaco"/>
                <a:ea typeface="Monaco"/>
                <a:cs typeface="Monaco"/>
              </a:rPr>
              <a:t>1</a:t>
            </a:r>
            <a:r>
              <a:rPr lang="en-US" sz="1800" dirty="0">
                <a:solidFill>
                  <a:srgbClr val="000000"/>
                </a:solidFill>
                <a:latin typeface="Monaco"/>
                <a:ea typeface="Monaco"/>
                <a:cs typeface="Monaco"/>
              </a:rPr>
              <a:t>,</a:t>
            </a:r>
            <a:r>
              <a:rPr lang="en-US" sz="1800" dirty="0">
                <a:solidFill>
                  <a:srgbClr val="D94700"/>
                </a:solidFill>
                <a:latin typeface="Monaco"/>
                <a:ea typeface="Monaco"/>
                <a:cs typeface="Monaco"/>
              </a:rPr>
              <a:t>4</a:t>
            </a:r>
            <a:r>
              <a:rPr lang="en-US" sz="1800" dirty="0">
                <a:solidFill>
                  <a:srgbClr val="000000"/>
                </a:solidFill>
                <a:latin typeface="Monaco"/>
                <a:ea typeface="Monaco"/>
                <a:cs typeface="Monaco"/>
              </a:rPr>
              <a:t>,</a:t>
            </a:r>
            <a:r>
              <a:rPr lang="en-US" sz="1800" dirty="0">
                <a:solidFill>
                  <a:srgbClr val="D94700"/>
                </a:solidFill>
                <a:latin typeface="Monaco"/>
                <a:ea typeface="Monaco"/>
                <a:cs typeface="Monaco"/>
              </a:rPr>
              <a:t>9</a:t>
            </a:r>
            <a:r>
              <a:rPr lang="en-US" sz="1800" dirty="0">
                <a:solidFill>
                  <a:srgbClr val="000000"/>
                </a:solidFill>
                <a:latin typeface="Monaco"/>
                <a:ea typeface="Monaco"/>
                <a:cs typeface="Monaco"/>
              </a:rPr>
              <a:t>,</a:t>
            </a:r>
            <a:r>
              <a:rPr lang="en-US" sz="1800" dirty="0">
                <a:solidFill>
                  <a:srgbClr val="D94700"/>
                </a:solidFill>
                <a:latin typeface="Monaco"/>
                <a:ea typeface="Monaco"/>
                <a:cs typeface="Monaco"/>
              </a:rPr>
              <a:t>16</a:t>
            </a:r>
            <a:r>
              <a:rPr lang="en-US" sz="1800" dirty="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	}</a:t>
            </a:r>
            <a:endParaRPr lang="en-US" sz="1800" dirty="0"/>
          </a:p>
        </p:txBody>
      </p:sp>
    </p:spTree>
    <p:extLst>
      <p:ext uri="{BB962C8B-B14F-4D97-AF65-F5344CB8AC3E}">
        <p14:creationId xmlns:p14="http://schemas.microsoft.com/office/powerpoint/2010/main" val="1143593774"/>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a:t>
            </a:r>
            <a:r>
              <a:rPr lang="en-US" dirty="0"/>
              <a:t>-parameterizations</a:t>
            </a:r>
          </a:p>
        </p:txBody>
      </p:sp>
      <p:sp>
        <p:nvSpPr>
          <p:cNvPr id="3" name="Text Placeholder 2"/>
          <p:cNvSpPr>
            <a:spLocks noGrp="1"/>
          </p:cNvSpPr>
          <p:nvPr>
            <p:ph type="body" sz="quarter" idx="13"/>
          </p:nvPr>
        </p:nvSpPr>
        <p:spPr/>
        <p:txBody>
          <a:bodyPr/>
          <a:lstStyle/>
          <a:p>
            <a:pPr marL="0" indent="0">
              <a:buNone/>
            </a:pPr>
            <a:endParaRPr lang="en-US" sz="1800" dirty="0" smtClean="0">
              <a:solidFill>
                <a:srgbClr val="000000"/>
              </a:solidFill>
              <a:latin typeface="Monaco"/>
              <a:ea typeface="Monaco"/>
              <a:cs typeface="Monaco"/>
            </a:endParaRPr>
          </a:p>
          <a:p>
            <a:pPr marL="0" indent="0">
              <a:buNone/>
            </a:pPr>
            <a:r>
              <a:rPr lang="en-US" sz="1800" dirty="0" smtClean="0">
                <a:solidFill>
                  <a:srgbClr val="000000"/>
                </a:solidFill>
                <a:latin typeface="Monaco"/>
                <a:ea typeface="Monaco"/>
                <a:cs typeface="Monaco"/>
              </a:rPr>
              <a:t>	</a:t>
            </a:r>
            <a:r>
              <a:rPr lang="en-US" sz="1800" dirty="0" err="1" smtClean="0">
                <a:solidFill>
                  <a:srgbClr val="A9438B"/>
                </a:solidFill>
                <a:latin typeface="Monaco"/>
                <a:ea typeface="Monaco"/>
                <a:cs typeface="Monaco"/>
              </a:rPr>
              <a:t>def</a:t>
            </a:r>
            <a:r>
              <a:rPr lang="en-US" sz="1800" dirty="0" smtClean="0">
                <a:solidFill>
                  <a:srgbClr val="000000"/>
                </a:solidFill>
                <a:latin typeface="Monaco"/>
                <a:ea typeface="Monaco"/>
                <a:cs typeface="Monaco"/>
              </a:rPr>
              <a:t> </a:t>
            </a:r>
            <a:r>
              <a:rPr lang="en-US" sz="1800" dirty="0" smtClean="0">
                <a:solidFill>
                  <a:srgbClr val="FF39D6"/>
                </a:solidFill>
                <a:latin typeface="Monaco"/>
                <a:ea typeface="Monaco"/>
                <a:cs typeface="Monaco"/>
              </a:rPr>
              <a:t>"specification for square"</a:t>
            </a:r>
            <a:r>
              <a:rPr lang="en-US" sz="1800" dirty="0" smtClean="0">
                <a:solidFill>
                  <a:srgbClr val="000000"/>
                </a:solidFill>
                <a:latin typeface="Monaco"/>
                <a:ea typeface="Monaco"/>
                <a:cs typeface="Monaco"/>
              </a:rPr>
              <a:t>() {</a:t>
            </a:r>
          </a:p>
          <a:p>
            <a:pPr marL="0" indent="0">
              <a:buNone/>
            </a:pPr>
            <a:r>
              <a:rPr lang="en-US" sz="1800" dirty="0">
                <a:solidFill>
                  <a:srgbClr val="000000"/>
                </a:solidFill>
                <a:latin typeface="Monaco"/>
                <a:ea typeface="Monaco"/>
                <a:cs typeface="Monaco"/>
              </a:rPr>
              <a:t>		expect:</a:t>
            </a:r>
          </a:p>
          <a:p>
            <a:pPr marL="0" indent="0">
              <a:buNone/>
            </a:pPr>
            <a:r>
              <a:rPr lang="en-US" sz="1800" dirty="0">
                <a:solidFill>
                  <a:srgbClr val="000000"/>
                </a:solidFill>
                <a:latin typeface="Monaco"/>
                <a:ea typeface="Monaco"/>
                <a:cs typeface="Monaco"/>
              </a:rPr>
              <a:t>		y == x * x</a:t>
            </a:r>
          </a:p>
          <a:p>
            <a:pPr marL="0" indent="0">
              <a:buNone/>
            </a:pPr>
            <a:r>
              <a:rPr lang="en-US" sz="1800" dirty="0">
                <a:solidFill>
                  <a:srgbClr val="000000"/>
                </a:solidFill>
                <a:latin typeface="Monaco"/>
                <a:ea typeface="Monaco"/>
                <a:cs typeface="Monaco"/>
              </a:rPr>
              <a:t>		where:</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[x, y] </a:t>
            </a:r>
            <a:r>
              <a:rPr lang="en-US" sz="1800" dirty="0">
                <a:solidFill>
                  <a:srgbClr val="000000"/>
                </a:solidFill>
                <a:latin typeface="Monaco"/>
                <a:ea typeface="Monaco"/>
                <a:cs typeface="Monaco"/>
              </a:rPr>
              <a:t>&lt;&lt; </a:t>
            </a:r>
            <a:r>
              <a:rPr lang="en-US" sz="1800" dirty="0" smtClean="0">
                <a:solidFill>
                  <a:srgbClr val="000000"/>
                </a:solidFill>
                <a:latin typeface="Monaco"/>
                <a:ea typeface="Monaco"/>
                <a:cs typeface="Monaco"/>
              </a:rPr>
              <a:t>[[</a:t>
            </a:r>
            <a:r>
              <a:rPr lang="en-US" sz="1800" dirty="0" smtClean="0">
                <a:solidFill>
                  <a:srgbClr val="D94700"/>
                </a:solidFill>
                <a:latin typeface="Monaco"/>
                <a:ea typeface="Monaco"/>
                <a:cs typeface="Monaco"/>
              </a:rPr>
              <a:t>1</a:t>
            </a:r>
            <a:r>
              <a:rPr lang="en-US" sz="1800" dirty="0" smtClean="0">
                <a:solidFill>
                  <a:srgbClr val="000000"/>
                </a:solidFill>
                <a:latin typeface="Monaco"/>
                <a:ea typeface="Monaco"/>
                <a:cs typeface="Monaco"/>
              </a:rPr>
              <a:t>,</a:t>
            </a:r>
            <a:r>
              <a:rPr lang="en-US" sz="1800" dirty="0" smtClean="0">
                <a:solidFill>
                  <a:srgbClr val="D94700"/>
                </a:solidFill>
                <a:latin typeface="Monaco"/>
                <a:ea typeface="Monaco"/>
                <a:cs typeface="Monaco"/>
              </a:rPr>
              <a:t>1</a:t>
            </a:r>
            <a:r>
              <a:rPr lang="en-US" sz="1800" dirty="0" smtClean="0">
                <a:solidFill>
                  <a:srgbClr val="000000"/>
                </a:solidFill>
                <a:latin typeface="Monaco"/>
                <a:ea typeface="Monaco"/>
                <a:cs typeface="Monaco"/>
              </a:rPr>
              <a:t>],</a:t>
            </a: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a:t>
            </a:r>
            <a:r>
              <a:rPr lang="en-US" sz="1800" dirty="0" smtClean="0">
                <a:solidFill>
                  <a:srgbClr val="D94700"/>
                </a:solidFill>
                <a:latin typeface="Monaco"/>
                <a:ea typeface="Monaco"/>
                <a:cs typeface="Monaco"/>
              </a:rPr>
              <a:t>2</a:t>
            </a:r>
            <a:r>
              <a:rPr lang="en-US" sz="1800" dirty="0" smtClean="0">
                <a:solidFill>
                  <a:srgbClr val="000000"/>
                </a:solidFill>
                <a:latin typeface="Monaco"/>
                <a:ea typeface="Monaco"/>
                <a:cs typeface="Monaco"/>
              </a:rPr>
              <a:t>,</a:t>
            </a:r>
            <a:r>
              <a:rPr lang="en-US" sz="1800" dirty="0" smtClean="0">
                <a:solidFill>
                  <a:srgbClr val="D94700"/>
                </a:solidFill>
                <a:latin typeface="Monaco"/>
                <a:ea typeface="Monaco"/>
                <a:cs typeface="Monaco"/>
              </a:rPr>
              <a:t>4</a:t>
            </a:r>
            <a:r>
              <a:rPr lang="en-US" sz="1800" dirty="0">
                <a:solidFill>
                  <a:srgbClr val="000000"/>
                </a:solidFill>
                <a:latin typeface="Monaco"/>
                <a:ea typeface="Monaco"/>
                <a:cs typeface="Monaco"/>
              </a:rPr>
              <a:t>]</a:t>
            </a:r>
            <a:r>
              <a:rPr lang="en-US" sz="1800" dirty="0" smtClean="0">
                <a:solidFill>
                  <a:srgbClr val="000000"/>
                </a:solidFill>
                <a:latin typeface="Monaco"/>
                <a:ea typeface="Monaco"/>
                <a:cs typeface="Monaco"/>
              </a:rPr>
              <a:t>,</a:t>
            </a: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a:t>
            </a:r>
            <a:r>
              <a:rPr lang="en-US" sz="1800" dirty="0" smtClean="0">
                <a:solidFill>
                  <a:srgbClr val="D94700"/>
                </a:solidFill>
                <a:latin typeface="Monaco"/>
                <a:ea typeface="Monaco"/>
                <a:cs typeface="Monaco"/>
              </a:rPr>
              <a:t>3</a:t>
            </a:r>
            <a:r>
              <a:rPr lang="en-US" sz="1800" dirty="0" smtClean="0">
                <a:solidFill>
                  <a:srgbClr val="000000"/>
                </a:solidFill>
                <a:latin typeface="Monaco"/>
                <a:ea typeface="Monaco"/>
                <a:cs typeface="Monaco"/>
              </a:rPr>
              <a:t>,</a:t>
            </a:r>
            <a:r>
              <a:rPr lang="en-US" sz="1800" dirty="0" smtClean="0">
                <a:solidFill>
                  <a:srgbClr val="D94700"/>
                </a:solidFill>
                <a:latin typeface="Monaco"/>
                <a:ea typeface="Monaco"/>
                <a:cs typeface="Monaco"/>
              </a:rPr>
              <a:t>9</a:t>
            </a:r>
            <a:r>
              <a:rPr lang="en-US" sz="1800" dirty="0" smtClean="0">
                <a:solidFill>
                  <a:srgbClr val="000000"/>
                </a:solidFill>
                <a:latin typeface="Monaco"/>
                <a:ea typeface="Monaco"/>
                <a:cs typeface="Monaco"/>
              </a:rPr>
              <a:t>],</a:t>
            </a: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a:t>
            </a:r>
            <a:r>
              <a:rPr lang="en-US" sz="1800" dirty="0" smtClean="0">
                <a:solidFill>
                  <a:srgbClr val="D94700"/>
                </a:solidFill>
                <a:latin typeface="Monaco"/>
                <a:ea typeface="Monaco"/>
                <a:cs typeface="Monaco"/>
              </a:rPr>
              <a:t>4</a:t>
            </a:r>
            <a:r>
              <a:rPr lang="en-US" sz="1800" dirty="0" smtClean="0">
                <a:solidFill>
                  <a:srgbClr val="000000"/>
                </a:solidFill>
                <a:latin typeface="Monaco"/>
                <a:ea typeface="Monaco"/>
                <a:cs typeface="Monaco"/>
              </a:rPr>
              <a:t>,</a:t>
            </a:r>
            <a:r>
              <a:rPr lang="en-US" sz="1800" dirty="0" smtClean="0">
                <a:solidFill>
                  <a:srgbClr val="D94700"/>
                </a:solidFill>
                <a:latin typeface="Monaco"/>
                <a:ea typeface="Monaco"/>
                <a:cs typeface="Monaco"/>
              </a:rPr>
              <a:t>16</a:t>
            </a:r>
            <a:r>
              <a:rPr lang="en-US" sz="1800" dirty="0" smtClean="0">
                <a:solidFill>
                  <a:srgbClr val="000000"/>
                </a:solidFill>
                <a:latin typeface="Monaco"/>
                <a:ea typeface="Monaco"/>
                <a:cs typeface="Monaco"/>
              </a:rPr>
              <a:t>]]</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endParaRPr lang="en-US" sz="1800" dirty="0"/>
          </a:p>
        </p:txBody>
      </p:sp>
    </p:spTree>
    <p:extLst>
      <p:ext uri="{BB962C8B-B14F-4D97-AF65-F5344CB8AC3E}">
        <p14:creationId xmlns:p14="http://schemas.microsoft.com/office/powerpoint/2010/main" val="4275888771"/>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Alternative syntax</a:t>
            </a:r>
            <a:endParaRPr lang="en-US" dirty="0"/>
          </a:p>
        </p:txBody>
      </p:sp>
      <p:sp>
        <p:nvSpPr>
          <p:cNvPr id="3" name="Text Placeholder 2"/>
          <p:cNvSpPr>
            <a:spLocks noGrp="1"/>
          </p:cNvSpPr>
          <p:nvPr>
            <p:ph type="body" sz="quarter" idx="13"/>
          </p:nvPr>
        </p:nvSpPr>
        <p:spPr/>
        <p:txBody>
          <a:bodyPr/>
          <a:lstStyle/>
          <a:p>
            <a:pPr marL="0" indent="0">
              <a:buNone/>
            </a:pPr>
            <a:endParaRPr lang="en-US" sz="1800" dirty="0" smtClean="0">
              <a:solidFill>
                <a:srgbClr val="000000"/>
              </a:solidFill>
              <a:latin typeface="Monaco"/>
              <a:ea typeface="Monaco"/>
              <a:cs typeface="Monaco"/>
            </a:endParaRPr>
          </a:p>
          <a:p>
            <a:pPr marL="0" indent="0">
              <a:buNone/>
            </a:pPr>
            <a:r>
              <a:rPr lang="en-US" sz="1800" dirty="0" smtClean="0">
                <a:solidFill>
                  <a:srgbClr val="000000"/>
                </a:solidFill>
                <a:latin typeface="Monaco"/>
                <a:ea typeface="Monaco"/>
                <a:cs typeface="Monaco"/>
              </a:rPr>
              <a:t>	</a:t>
            </a:r>
            <a:r>
              <a:rPr lang="en-US" sz="1800" dirty="0" err="1" smtClean="0">
                <a:solidFill>
                  <a:srgbClr val="A9438B"/>
                </a:solidFill>
                <a:latin typeface="Monaco"/>
                <a:ea typeface="Monaco"/>
                <a:cs typeface="Monaco"/>
              </a:rPr>
              <a:t>def</a:t>
            </a:r>
            <a:r>
              <a:rPr lang="en-US" sz="1800" dirty="0" smtClean="0">
                <a:solidFill>
                  <a:srgbClr val="000000"/>
                </a:solidFill>
                <a:latin typeface="Monaco"/>
                <a:ea typeface="Monaco"/>
                <a:cs typeface="Monaco"/>
              </a:rPr>
              <a:t> </a:t>
            </a:r>
            <a:r>
              <a:rPr lang="en-US" sz="1800" dirty="0" smtClean="0">
                <a:solidFill>
                  <a:srgbClr val="FF39D6"/>
                </a:solidFill>
                <a:latin typeface="Monaco"/>
                <a:ea typeface="Monaco"/>
                <a:cs typeface="Monaco"/>
              </a:rPr>
              <a:t>"specification for square"</a:t>
            </a:r>
            <a:r>
              <a:rPr lang="en-US" sz="1800" dirty="0" smtClean="0">
                <a:solidFill>
                  <a:srgbClr val="000000"/>
                </a:solidFill>
                <a:latin typeface="Monaco"/>
                <a:ea typeface="Monaco"/>
                <a:cs typeface="Monaco"/>
              </a:rPr>
              <a:t>() {</a:t>
            </a:r>
          </a:p>
          <a:p>
            <a:pPr marL="0" indent="0">
              <a:buNone/>
            </a:pPr>
            <a:r>
              <a:rPr lang="en-US" sz="1800" dirty="0">
                <a:solidFill>
                  <a:srgbClr val="000000"/>
                </a:solidFill>
                <a:latin typeface="Monaco"/>
                <a:ea typeface="Monaco"/>
                <a:cs typeface="Monaco"/>
              </a:rPr>
              <a:t>		expect:</a:t>
            </a:r>
          </a:p>
          <a:p>
            <a:pPr marL="0" indent="0">
              <a:buNone/>
            </a:pPr>
            <a:r>
              <a:rPr lang="en-US" sz="1800" dirty="0">
                <a:solidFill>
                  <a:srgbClr val="000000"/>
                </a:solidFill>
                <a:latin typeface="Monaco"/>
                <a:ea typeface="Monaco"/>
                <a:cs typeface="Monaco"/>
              </a:rPr>
              <a:t>		y == x * x</a:t>
            </a:r>
          </a:p>
          <a:p>
            <a:pPr marL="0" indent="0">
              <a:buNone/>
            </a:pPr>
            <a:r>
              <a:rPr lang="en-US" sz="1800" dirty="0">
                <a:solidFill>
                  <a:srgbClr val="000000"/>
                </a:solidFill>
                <a:latin typeface="Monaco"/>
                <a:ea typeface="Monaco"/>
                <a:cs typeface="Monaco"/>
              </a:rPr>
              <a:t>		where:</a:t>
            </a:r>
          </a:p>
          <a:p>
            <a:pPr marL="0" indent="0">
              <a:buNone/>
            </a:pPr>
            <a:r>
              <a:rPr lang="en-US" sz="1800" dirty="0">
                <a:solidFill>
                  <a:srgbClr val="000000"/>
                </a:solidFill>
                <a:latin typeface="Monaco"/>
                <a:ea typeface="Monaco"/>
                <a:cs typeface="Monaco"/>
              </a:rPr>
              <a:t>		x | y</a:t>
            </a:r>
          </a:p>
          <a:p>
            <a:pPr marL="0" indent="0">
              <a:buNone/>
            </a:pPr>
            <a:r>
              <a:rPr lang="en-US" sz="1800" dirty="0">
                <a:solidFill>
                  <a:srgbClr val="000000"/>
                </a:solidFill>
                <a:latin typeface="Monaco"/>
                <a:ea typeface="Monaco"/>
                <a:cs typeface="Monaco"/>
              </a:rPr>
              <a:t>		</a:t>
            </a:r>
            <a:r>
              <a:rPr lang="en-US" sz="1800" dirty="0">
                <a:solidFill>
                  <a:srgbClr val="D94700"/>
                </a:solidFill>
                <a:latin typeface="Monaco"/>
                <a:ea typeface="Monaco"/>
                <a:cs typeface="Monaco"/>
              </a:rPr>
              <a:t>1</a:t>
            </a:r>
            <a:r>
              <a:rPr lang="en-US" sz="1800" dirty="0">
                <a:solidFill>
                  <a:srgbClr val="000000"/>
                </a:solidFill>
                <a:latin typeface="Monaco"/>
                <a:ea typeface="Monaco"/>
                <a:cs typeface="Monaco"/>
              </a:rPr>
              <a:t> | </a:t>
            </a:r>
            <a:r>
              <a:rPr lang="en-US" sz="1800" dirty="0">
                <a:solidFill>
                  <a:srgbClr val="D94700"/>
                </a:solidFill>
                <a:latin typeface="Monaco"/>
                <a:ea typeface="Monaco"/>
                <a:cs typeface="Monaco"/>
              </a:rPr>
              <a:t>1</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a:solidFill>
                  <a:srgbClr val="D94700"/>
                </a:solidFill>
                <a:latin typeface="Monaco"/>
                <a:ea typeface="Monaco"/>
                <a:cs typeface="Monaco"/>
              </a:rPr>
              <a:t>2</a:t>
            </a:r>
            <a:r>
              <a:rPr lang="en-US" sz="1800" dirty="0">
                <a:solidFill>
                  <a:srgbClr val="000000"/>
                </a:solidFill>
                <a:latin typeface="Monaco"/>
                <a:ea typeface="Monaco"/>
                <a:cs typeface="Monaco"/>
              </a:rPr>
              <a:t> | </a:t>
            </a:r>
            <a:r>
              <a:rPr lang="en-US" sz="1800" dirty="0">
                <a:solidFill>
                  <a:srgbClr val="D94700"/>
                </a:solidFill>
                <a:latin typeface="Monaco"/>
                <a:ea typeface="Monaco"/>
                <a:cs typeface="Monaco"/>
              </a:rPr>
              <a:t>4</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a:solidFill>
                  <a:srgbClr val="D94700"/>
                </a:solidFill>
                <a:latin typeface="Monaco"/>
                <a:ea typeface="Monaco"/>
                <a:cs typeface="Monaco"/>
              </a:rPr>
              <a:t>3</a:t>
            </a:r>
            <a:r>
              <a:rPr lang="en-US" sz="1800" dirty="0">
                <a:solidFill>
                  <a:srgbClr val="000000"/>
                </a:solidFill>
                <a:latin typeface="Monaco"/>
                <a:ea typeface="Monaco"/>
                <a:cs typeface="Monaco"/>
              </a:rPr>
              <a:t> | </a:t>
            </a:r>
            <a:r>
              <a:rPr lang="en-US" sz="1800" dirty="0">
                <a:solidFill>
                  <a:srgbClr val="D94700"/>
                </a:solidFill>
                <a:latin typeface="Monaco"/>
                <a:ea typeface="Monaco"/>
                <a:cs typeface="Monaco"/>
              </a:rPr>
              <a:t>9</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a:solidFill>
                  <a:srgbClr val="D94700"/>
                </a:solidFill>
                <a:latin typeface="Monaco"/>
                <a:ea typeface="Monaco"/>
                <a:cs typeface="Monaco"/>
              </a:rPr>
              <a:t>4</a:t>
            </a:r>
            <a:r>
              <a:rPr lang="en-US" sz="1800" dirty="0">
                <a:solidFill>
                  <a:srgbClr val="000000"/>
                </a:solidFill>
                <a:latin typeface="Monaco"/>
                <a:ea typeface="Monaco"/>
                <a:cs typeface="Monaco"/>
              </a:rPr>
              <a:t> | </a:t>
            </a:r>
            <a:r>
              <a:rPr lang="en-US" sz="1800" dirty="0">
                <a:solidFill>
                  <a:srgbClr val="D94700"/>
                </a:solidFill>
                <a:latin typeface="Monaco"/>
                <a:ea typeface="Monaco"/>
                <a:cs typeface="Monaco"/>
              </a:rPr>
              <a:t>16</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endParaRPr lang="en-US" sz="1800" dirty="0"/>
          </a:p>
        </p:txBody>
      </p:sp>
    </p:spTree>
    <p:extLst>
      <p:ext uri="{BB962C8B-B14F-4D97-AF65-F5344CB8AC3E}">
        <p14:creationId xmlns:p14="http://schemas.microsoft.com/office/powerpoint/2010/main" val="3292600379"/>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Unrolling test results</a:t>
            </a:r>
            <a:endParaRPr lang="en-US" dirty="0"/>
          </a:p>
        </p:txBody>
      </p:sp>
      <p:sp>
        <p:nvSpPr>
          <p:cNvPr id="3" name="Text Placeholder 2"/>
          <p:cNvSpPr>
            <a:spLocks noGrp="1"/>
          </p:cNvSpPr>
          <p:nvPr>
            <p:ph type="body" sz="quarter" idx="13"/>
          </p:nvPr>
        </p:nvSpPr>
        <p:spPr/>
        <p:txBody>
          <a:bodyPr/>
          <a:lstStyle/>
          <a:p>
            <a:pPr marL="0" indent="0">
              <a:buNone/>
            </a:pPr>
            <a:endParaRPr lang="en-US" sz="1800" dirty="0" smtClean="0">
              <a:solidFill>
                <a:srgbClr val="000000"/>
              </a:solidFill>
              <a:latin typeface="Monaco"/>
              <a:ea typeface="Monaco"/>
              <a:cs typeface="Monaco"/>
            </a:endParaRPr>
          </a:p>
          <a:p>
            <a:pPr marL="0" indent="0">
              <a:buNone/>
            </a:pPr>
            <a:r>
              <a:rPr lang="en-US" sz="1800" dirty="0" smtClean="0">
                <a:solidFill>
                  <a:srgbClr val="000000"/>
                </a:solidFill>
                <a:latin typeface="Monaco"/>
                <a:ea typeface="Monaco"/>
                <a:cs typeface="Monaco"/>
              </a:rPr>
              <a:t>	</a:t>
            </a:r>
            <a:r>
              <a:rPr lang="en-US" sz="1800" dirty="0">
                <a:solidFill>
                  <a:srgbClr val="585858"/>
                </a:solidFill>
                <a:latin typeface="Monaco"/>
                <a:ea typeface="Monaco"/>
                <a:cs typeface="Monaco"/>
              </a:rPr>
              <a:t>@Unroll</a:t>
            </a:r>
          </a:p>
          <a:p>
            <a:pPr marL="0" indent="0">
              <a:buNone/>
            </a:pPr>
            <a:r>
              <a:rPr lang="en-US" sz="1800" dirty="0">
                <a:solidFill>
                  <a:srgbClr val="585858"/>
                </a:solidFill>
                <a:latin typeface="Monaco"/>
                <a:ea typeface="Monaco"/>
                <a:cs typeface="Monaco"/>
              </a:rPr>
              <a:t>	</a:t>
            </a:r>
            <a:r>
              <a:rPr lang="en-US" sz="1800" dirty="0" err="1" smtClean="0">
                <a:solidFill>
                  <a:srgbClr val="A9438B"/>
                </a:solidFill>
                <a:latin typeface="Monaco"/>
                <a:ea typeface="Monaco"/>
                <a:cs typeface="Monaco"/>
              </a:rPr>
              <a:t>def</a:t>
            </a:r>
            <a:r>
              <a:rPr lang="en-US" sz="1800" dirty="0" smtClean="0">
                <a:solidFill>
                  <a:srgbClr val="000000"/>
                </a:solidFill>
                <a:latin typeface="Monaco"/>
                <a:ea typeface="Monaco"/>
                <a:cs typeface="Monaco"/>
              </a:rPr>
              <a:t> </a:t>
            </a:r>
            <a:r>
              <a:rPr lang="en-US" sz="1800" dirty="0" smtClean="0">
                <a:solidFill>
                  <a:srgbClr val="FF39D6"/>
                </a:solidFill>
                <a:latin typeface="Monaco"/>
                <a:ea typeface="Monaco"/>
                <a:cs typeface="Monaco"/>
              </a:rPr>
              <a:t>"#x squared is #y"</a:t>
            </a:r>
            <a:r>
              <a:rPr lang="en-US" sz="1800" dirty="0" smtClean="0">
                <a:solidFill>
                  <a:srgbClr val="000000"/>
                </a:solidFill>
                <a:latin typeface="Monaco"/>
                <a:ea typeface="Monaco"/>
                <a:cs typeface="Monaco"/>
              </a:rPr>
              <a:t>() {</a:t>
            </a:r>
          </a:p>
          <a:p>
            <a:pPr marL="0" indent="0">
              <a:buNone/>
            </a:pPr>
            <a:r>
              <a:rPr lang="en-US" sz="1800" dirty="0">
                <a:solidFill>
                  <a:srgbClr val="000000"/>
                </a:solidFill>
                <a:latin typeface="Monaco"/>
                <a:ea typeface="Monaco"/>
                <a:cs typeface="Monaco"/>
              </a:rPr>
              <a:t>		expect:</a:t>
            </a:r>
          </a:p>
          <a:p>
            <a:pPr marL="0" indent="0">
              <a:buNone/>
            </a:pPr>
            <a:r>
              <a:rPr lang="en-US" sz="1800" dirty="0">
                <a:solidFill>
                  <a:srgbClr val="000000"/>
                </a:solidFill>
                <a:latin typeface="Monaco"/>
                <a:ea typeface="Monaco"/>
                <a:cs typeface="Monaco"/>
              </a:rPr>
              <a:t>		y == x * x</a:t>
            </a:r>
          </a:p>
          <a:p>
            <a:pPr marL="0" indent="0">
              <a:buNone/>
            </a:pPr>
            <a:r>
              <a:rPr lang="en-US" sz="1800" dirty="0">
                <a:solidFill>
                  <a:srgbClr val="000000"/>
                </a:solidFill>
                <a:latin typeface="Monaco"/>
                <a:ea typeface="Monaco"/>
                <a:cs typeface="Monaco"/>
              </a:rPr>
              <a:t>		where:</a:t>
            </a:r>
          </a:p>
          <a:p>
            <a:pPr marL="0" indent="0">
              <a:buNone/>
            </a:pPr>
            <a:r>
              <a:rPr lang="en-US" sz="1800" dirty="0">
                <a:solidFill>
                  <a:srgbClr val="000000"/>
                </a:solidFill>
                <a:latin typeface="Monaco"/>
                <a:ea typeface="Monaco"/>
                <a:cs typeface="Monaco"/>
              </a:rPr>
              <a:t>		x | y</a:t>
            </a:r>
          </a:p>
          <a:p>
            <a:pPr marL="0" indent="0">
              <a:buNone/>
            </a:pPr>
            <a:r>
              <a:rPr lang="en-US" sz="1800" dirty="0">
                <a:solidFill>
                  <a:srgbClr val="000000"/>
                </a:solidFill>
                <a:latin typeface="Monaco"/>
                <a:ea typeface="Monaco"/>
                <a:cs typeface="Monaco"/>
              </a:rPr>
              <a:t>		</a:t>
            </a:r>
            <a:r>
              <a:rPr lang="en-US" sz="1800" dirty="0">
                <a:solidFill>
                  <a:srgbClr val="D94700"/>
                </a:solidFill>
                <a:latin typeface="Monaco"/>
                <a:ea typeface="Monaco"/>
                <a:cs typeface="Monaco"/>
              </a:rPr>
              <a:t>1</a:t>
            </a:r>
            <a:r>
              <a:rPr lang="en-US" sz="1800" dirty="0">
                <a:solidFill>
                  <a:srgbClr val="000000"/>
                </a:solidFill>
                <a:latin typeface="Monaco"/>
                <a:ea typeface="Monaco"/>
                <a:cs typeface="Monaco"/>
              </a:rPr>
              <a:t> | </a:t>
            </a:r>
            <a:r>
              <a:rPr lang="en-US" sz="1800" dirty="0">
                <a:solidFill>
                  <a:srgbClr val="D94700"/>
                </a:solidFill>
                <a:latin typeface="Monaco"/>
                <a:ea typeface="Monaco"/>
                <a:cs typeface="Monaco"/>
              </a:rPr>
              <a:t>1</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a:solidFill>
                  <a:srgbClr val="D94700"/>
                </a:solidFill>
                <a:latin typeface="Monaco"/>
                <a:ea typeface="Monaco"/>
                <a:cs typeface="Monaco"/>
              </a:rPr>
              <a:t>2</a:t>
            </a:r>
            <a:r>
              <a:rPr lang="en-US" sz="1800" dirty="0">
                <a:solidFill>
                  <a:srgbClr val="000000"/>
                </a:solidFill>
                <a:latin typeface="Monaco"/>
                <a:ea typeface="Monaco"/>
                <a:cs typeface="Monaco"/>
              </a:rPr>
              <a:t> | </a:t>
            </a:r>
            <a:r>
              <a:rPr lang="en-US" sz="1800" dirty="0">
                <a:solidFill>
                  <a:srgbClr val="D94700"/>
                </a:solidFill>
                <a:latin typeface="Monaco"/>
                <a:ea typeface="Monaco"/>
                <a:cs typeface="Monaco"/>
              </a:rPr>
              <a:t>4</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a:solidFill>
                  <a:srgbClr val="D94700"/>
                </a:solidFill>
                <a:latin typeface="Monaco"/>
                <a:ea typeface="Monaco"/>
                <a:cs typeface="Monaco"/>
              </a:rPr>
              <a:t>3</a:t>
            </a:r>
            <a:r>
              <a:rPr lang="en-US" sz="1800" dirty="0">
                <a:solidFill>
                  <a:srgbClr val="000000"/>
                </a:solidFill>
                <a:latin typeface="Monaco"/>
                <a:ea typeface="Monaco"/>
                <a:cs typeface="Monaco"/>
              </a:rPr>
              <a:t> | </a:t>
            </a:r>
            <a:r>
              <a:rPr lang="en-US" sz="1800" dirty="0">
                <a:solidFill>
                  <a:srgbClr val="D94700"/>
                </a:solidFill>
                <a:latin typeface="Monaco"/>
                <a:ea typeface="Monaco"/>
                <a:cs typeface="Monaco"/>
              </a:rPr>
              <a:t>9</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r>
              <a:rPr lang="en-US" sz="1800" dirty="0">
                <a:solidFill>
                  <a:srgbClr val="D94700"/>
                </a:solidFill>
                <a:latin typeface="Monaco"/>
                <a:ea typeface="Monaco"/>
                <a:cs typeface="Monaco"/>
              </a:rPr>
              <a:t>4</a:t>
            </a:r>
            <a:r>
              <a:rPr lang="en-US" sz="1800" dirty="0">
                <a:solidFill>
                  <a:srgbClr val="000000"/>
                </a:solidFill>
                <a:latin typeface="Monaco"/>
                <a:ea typeface="Monaco"/>
                <a:cs typeface="Monaco"/>
              </a:rPr>
              <a:t> | </a:t>
            </a:r>
            <a:r>
              <a:rPr lang="en-US" sz="1800" dirty="0">
                <a:solidFill>
                  <a:srgbClr val="D94700"/>
                </a:solidFill>
                <a:latin typeface="Monaco"/>
                <a:ea typeface="Monaco"/>
                <a:cs typeface="Monaco"/>
              </a:rPr>
              <a:t>16</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a:t>
            </a:r>
            <a:endParaRPr lang="en-US" sz="1800" dirty="0"/>
          </a:p>
        </p:txBody>
      </p:sp>
    </p:spTree>
    <p:extLst>
      <p:ext uri="{BB962C8B-B14F-4D97-AF65-F5344CB8AC3E}">
        <p14:creationId xmlns:p14="http://schemas.microsoft.com/office/powerpoint/2010/main" val="4032863081"/>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elaborate example</a:t>
            </a:r>
          </a:p>
        </p:txBody>
      </p:sp>
      <p:sp>
        <p:nvSpPr>
          <p:cNvPr id="3" name="Text Placeholder 2"/>
          <p:cNvSpPr>
            <a:spLocks noGrp="1"/>
          </p:cNvSpPr>
          <p:nvPr>
            <p:ph type="body" sz="quarter" idx="13"/>
          </p:nvPr>
        </p:nvSpPr>
        <p:spPr/>
        <p:txBody>
          <a:bodyPr/>
          <a:lstStyle/>
          <a:p>
            <a:pPr marL="0" indent="0">
              <a:buNone/>
            </a:pPr>
            <a:r>
              <a:rPr lang="en-US" sz="1800" dirty="0">
                <a:solidFill>
                  <a:srgbClr val="000000"/>
                </a:solidFill>
                <a:latin typeface="Monaco"/>
                <a:ea typeface="Monaco"/>
                <a:cs typeface="Monaco"/>
              </a:rPr>
              <a:t>	</a:t>
            </a:r>
            <a:r>
              <a:rPr lang="en-US" sz="1800" dirty="0">
                <a:solidFill>
                  <a:srgbClr val="585858"/>
                </a:solidFill>
                <a:latin typeface="Monaco"/>
                <a:ea typeface="Monaco"/>
                <a:cs typeface="Monaco"/>
              </a:rPr>
              <a:t>@Unroll</a:t>
            </a:r>
          </a:p>
          <a:p>
            <a:pPr marL="0" indent="0">
              <a:buNone/>
            </a:pPr>
            <a:r>
              <a:rPr lang="en-US" sz="1800" dirty="0">
                <a:solidFill>
                  <a:srgbClr val="585858"/>
                </a:solidFill>
                <a:latin typeface="Monaco"/>
                <a:ea typeface="Monaco"/>
                <a:cs typeface="Monaco"/>
              </a:rPr>
              <a:t>	</a:t>
            </a:r>
            <a:r>
              <a:rPr lang="en-US" sz="1800" dirty="0" err="1">
                <a:solidFill>
                  <a:srgbClr val="A9438B"/>
                </a:solidFill>
                <a:latin typeface="Monaco"/>
                <a:ea typeface="Monaco"/>
                <a:cs typeface="Monaco"/>
              </a:rPr>
              <a:t>def</a:t>
            </a:r>
            <a:r>
              <a:rPr lang="en-US" sz="1800" dirty="0">
                <a:solidFill>
                  <a:srgbClr val="000000"/>
                </a:solidFill>
                <a:latin typeface="Monaco"/>
                <a:ea typeface="Monaco"/>
                <a:cs typeface="Monaco"/>
              </a:rPr>
              <a:t> </a:t>
            </a:r>
            <a:r>
              <a:rPr lang="en-US" sz="1800" dirty="0">
                <a:solidFill>
                  <a:srgbClr val="FF39D6"/>
                </a:solidFill>
                <a:latin typeface="Monaco"/>
                <a:ea typeface="Monaco"/>
                <a:cs typeface="Monaco"/>
              </a:rPr>
              <a:t>"frameworks #x, #y and #z are compatible"</a:t>
            </a:r>
            <a:r>
              <a:rPr lang="en-US" sz="1800" dirty="0">
                <a:solidFill>
                  <a:srgbClr val="000000"/>
                </a:solidFill>
                <a:latin typeface="Monaco"/>
                <a:ea typeface="Monaco"/>
                <a:cs typeface="Monaco"/>
              </a:rPr>
              <a:t>() {</a:t>
            </a:r>
          </a:p>
          <a:p>
            <a:pPr marL="0" indent="0">
              <a:buNone/>
            </a:pPr>
            <a:r>
              <a:rPr lang="en-US" sz="1800" dirty="0">
                <a:solidFill>
                  <a:srgbClr val="000000"/>
                </a:solidFill>
                <a:latin typeface="Monaco"/>
                <a:ea typeface="Monaco"/>
                <a:cs typeface="Monaco"/>
              </a:rPr>
              <a:t>		expect:</a:t>
            </a:r>
          </a:p>
          <a:p>
            <a:pPr marL="0" indent="0">
              <a:buNone/>
            </a:pPr>
            <a:r>
              <a:rPr lang="en-US" sz="1800" dirty="0">
                <a:solidFill>
                  <a:srgbClr val="000000"/>
                </a:solidFill>
                <a:latin typeface="Monaco"/>
                <a:ea typeface="Monaco"/>
                <a:cs typeface="Monaco"/>
              </a:rPr>
              <a:t>		</a:t>
            </a:r>
            <a:r>
              <a:rPr lang="en-US" sz="1800" dirty="0" err="1" smtClean="0">
                <a:solidFill>
                  <a:srgbClr val="000000"/>
                </a:solidFill>
                <a:latin typeface="Monaco"/>
                <a:ea typeface="Monaco"/>
                <a:cs typeface="Monaco"/>
              </a:rPr>
              <a:t>areCompatible</a:t>
            </a:r>
            <a:r>
              <a:rPr lang="en-US" sz="1800" dirty="0" smtClean="0">
                <a:solidFill>
                  <a:srgbClr val="000000"/>
                </a:solidFill>
                <a:latin typeface="Monaco"/>
                <a:ea typeface="Monaco"/>
                <a:cs typeface="Monaco"/>
              </a:rPr>
              <a:t>(x, y, z)</a:t>
            </a:r>
            <a:endParaRPr lang="en-US" sz="1800" dirty="0">
              <a:solidFill>
                <a:srgbClr val="000000"/>
              </a:solidFill>
              <a:latin typeface="Monaco"/>
              <a:ea typeface="Monaco"/>
              <a:cs typeface="Monaco"/>
            </a:endParaRPr>
          </a:p>
          <a:p>
            <a:pPr marL="0" indent="0">
              <a:buNone/>
            </a:pPr>
            <a:r>
              <a:rPr lang="en-US" sz="1800" dirty="0">
                <a:solidFill>
                  <a:srgbClr val="000000"/>
                </a:solidFill>
                <a:latin typeface="Monaco"/>
                <a:ea typeface="Monaco"/>
                <a:cs typeface="Monaco"/>
              </a:rPr>
              <a:t>		where:</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[x, y, z] </a:t>
            </a:r>
            <a:r>
              <a:rPr lang="en-US" sz="1800" dirty="0">
                <a:solidFill>
                  <a:srgbClr val="000000"/>
                </a:solidFill>
                <a:latin typeface="Monaco"/>
                <a:ea typeface="Monaco"/>
                <a:cs typeface="Monaco"/>
              </a:rPr>
              <a:t>&lt;&lt; </a:t>
            </a:r>
            <a:r>
              <a:rPr lang="en-US" sz="1800" dirty="0" smtClean="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                    [</a:t>
            </a:r>
            <a:r>
              <a:rPr lang="en-US" sz="1800" dirty="0" smtClean="0">
                <a:solidFill>
                  <a:srgbClr val="FF39D6"/>
                </a:solidFill>
                <a:latin typeface="Monaco"/>
                <a:ea typeface="Monaco"/>
                <a:cs typeface="Monaco"/>
              </a:rPr>
              <a:t>"</a:t>
            </a:r>
            <a:r>
              <a:rPr lang="en-US" sz="1800" dirty="0" err="1" smtClean="0">
                <a:solidFill>
                  <a:srgbClr val="FF39D6"/>
                </a:solidFill>
                <a:latin typeface="Monaco"/>
                <a:ea typeface="Monaco"/>
                <a:cs typeface="Monaco"/>
              </a:rPr>
              <a:t>junit</a:t>
            </a:r>
            <a:r>
              <a:rPr lang="en-US" sz="1800" dirty="0" smtClean="0">
                <a:solidFill>
                  <a:srgbClr val="FF39D6"/>
                </a:solidFill>
                <a:latin typeface="Monaco"/>
                <a:ea typeface="Monaco"/>
                <a:cs typeface="Monaco"/>
              </a:rPr>
              <a:t>"</a:t>
            </a:r>
            <a:r>
              <a:rPr lang="en-US" sz="1800" dirty="0">
                <a:solidFill>
                  <a:srgbClr val="000000"/>
                </a:solidFill>
                <a:latin typeface="Monaco"/>
                <a:ea typeface="Monaco"/>
                <a:cs typeface="Monaco"/>
              </a:rPr>
              <a:t>,</a:t>
            </a:r>
            <a:r>
              <a:rPr lang="en-US" sz="1800" dirty="0" smtClean="0">
                <a:solidFill>
                  <a:srgbClr val="D94700"/>
                </a:solidFill>
                <a:latin typeface="Monaco"/>
                <a:ea typeface="Monaco"/>
                <a:cs typeface="Monaco"/>
              </a:rPr>
              <a:t> </a:t>
            </a:r>
            <a:r>
              <a:rPr lang="en-US" sz="1800" dirty="0" smtClean="0">
                <a:solidFill>
                  <a:srgbClr val="FF39D6"/>
                </a:solidFill>
                <a:latin typeface="Monaco"/>
                <a:ea typeface="Monaco"/>
                <a:cs typeface="Monaco"/>
              </a:rPr>
              <a:t>"</a:t>
            </a:r>
            <a:r>
              <a:rPr lang="en-US" sz="1800" dirty="0" err="1" smtClean="0">
                <a:solidFill>
                  <a:srgbClr val="FF39D6"/>
                </a:solidFill>
                <a:latin typeface="Monaco"/>
                <a:ea typeface="Monaco"/>
                <a:cs typeface="Monaco"/>
              </a:rPr>
              <a:t>spock</a:t>
            </a:r>
            <a:r>
              <a:rPr lang="en-US" sz="1800" dirty="0" smtClean="0">
                <a:solidFill>
                  <a:srgbClr val="FF39D6"/>
                </a:solidFill>
                <a:latin typeface="Monaco"/>
                <a:ea typeface="Monaco"/>
                <a:cs typeface="Monaco"/>
              </a:rPr>
              <a:t>”</a:t>
            </a:r>
            <a:r>
              <a:rPr lang="en-US" sz="1800" dirty="0" smtClean="0">
                <a:solidFill>
                  <a:srgbClr val="000000"/>
                </a:solidFill>
                <a:latin typeface="Monaco"/>
                <a:ea typeface="Monaco"/>
                <a:cs typeface="Monaco"/>
              </a:rPr>
              <a:t>]</a:t>
            </a:r>
            <a:r>
              <a:rPr lang="en-US" sz="1800" dirty="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                   [</a:t>
            </a:r>
            <a:r>
              <a:rPr lang="en-US" sz="1800" dirty="0" smtClean="0">
                <a:solidFill>
                  <a:srgbClr val="FF39D6"/>
                </a:solidFill>
                <a:latin typeface="Monaco"/>
                <a:ea typeface="Monaco"/>
                <a:cs typeface="Monaco"/>
              </a:rPr>
              <a:t>"</a:t>
            </a:r>
            <a:r>
              <a:rPr lang="en-US" sz="1800" dirty="0" err="1">
                <a:solidFill>
                  <a:srgbClr val="FF39D6"/>
                </a:solidFill>
                <a:latin typeface="Monaco"/>
                <a:ea typeface="Monaco"/>
                <a:cs typeface="Monaco"/>
              </a:rPr>
              <a:t>mockito</a:t>
            </a:r>
            <a:r>
              <a:rPr lang="en-US" sz="1800" dirty="0" smtClean="0">
                <a:solidFill>
                  <a:srgbClr val="FF39D6"/>
                </a:solidFill>
                <a:latin typeface="Monaco"/>
                <a:ea typeface="Monaco"/>
                <a:cs typeface="Monaco"/>
              </a:rPr>
              <a:t>"</a:t>
            </a:r>
            <a:r>
              <a:rPr lang="en-US" sz="1800" dirty="0">
                <a:solidFill>
                  <a:srgbClr val="000000"/>
                </a:solidFill>
                <a:latin typeface="Monaco"/>
                <a:ea typeface="Monaco"/>
                <a:cs typeface="Monaco"/>
              </a:rPr>
              <a:t>,</a:t>
            </a:r>
            <a:r>
              <a:rPr lang="en-US" sz="1800" dirty="0">
                <a:solidFill>
                  <a:srgbClr val="D94700"/>
                </a:solidFill>
                <a:latin typeface="Monaco"/>
                <a:ea typeface="Monaco"/>
                <a:cs typeface="Monaco"/>
              </a:rPr>
              <a:t> </a:t>
            </a:r>
            <a:r>
              <a:rPr lang="en-US" sz="1800" dirty="0" smtClean="0">
                <a:solidFill>
                  <a:srgbClr val="FF39D6"/>
                </a:solidFill>
                <a:latin typeface="Monaco"/>
                <a:ea typeface="Monaco"/>
                <a:cs typeface="Monaco"/>
              </a:rPr>
              <a:t>"</a:t>
            </a:r>
            <a:r>
              <a:rPr lang="en-US" sz="1800" dirty="0" err="1" smtClean="0">
                <a:solidFill>
                  <a:srgbClr val="FF39D6"/>
                </a:solidFill>
                <a:latin typeface="Monaco"/>
                <a:ea typeface="Monaco"/>
                <a:cs typeface="Monaco"/>
              </a:rPr>
              <a:t>easymock</a:t>
            </a:r>
            <a:r>
              <a:rPr lang="en-US" sz="1800" dirty="0" smtClean="0">
                <a:solidFill>
                  <a:srgbClr val="FF39D6"/>
                </a:solidFill>
                <a:latin typeface="Monaco"/>
                <a:ea typeface="Monaco"/>
                <a:cs typeface="Monaco"/>
              </a:rPr>
              <a:t>"</a:t>
            </a:r>
            <a:r>
              <a:rPr lang="en-US" sz="1800" dirty="0" smtClean="0">
                <a:solidFill>
                  <a:srgbClr val="000000"/>
                </a:solidFill>
                <a:latin typeface="Monaco"/>
                <a:ea typeface="Monaco"/>
                <a:cs typeface="Monaco"/>
              </a:rPr>
              <a:t>]</a:t>
            </a:r>
            <a:r>
              <a:rPr lang="en-US" sz="1800" dirty="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      [</a:t>
            </a:r>
            <a:r>
              <a:rPr lang="en-US" sz="1800" dirty="0" smtClean="0">
                <a:solidFill>
                  <a:srgbClr val="FF39D6"/>
                </a:solidFill>
                <a:latin typeface="Monaco"/>
                <a:ea typeface="Monaco"/>
                <a:cs typeface="Monaco"/>
              </a:rPr>
              <a:t>"java"</a:t>
            </a:r>
            <a:r>
              <a:rPr lang="en-US" sz="1800" dirty="0" smtClean="0">
                <a:solidFill>
                  <a:srgbClr val="000000"/>
                </a:solidFill>
                <a:latin typeface="Monaco"/>
                <a:ea typeface="Monaco"/>
                <a:cs typeface="Monaco"/>
              </a:rPr>
              <a:t>,</a:t>
            </a:r>
            <a:r>
              <a:rPr lang="en-US" sz="1800" dirty="0" smtClean="0">
                <a:solidFill>
                  <a:srgbClr val="D94700"/>
                </a:solidFill>
                <a:latin typeface="Monaco"/>
                <a:ea typeface="Monaco"/>
                <a:cs typeface="Monaco"/>
              </a:rPr>
              <a:t> </a:t>
            </a:r>
            <a:r>
              <a:rPr lang="en-US" sz="1800" dirty="0">
                <a:solidFill>
                  <a:srgbClr val="FF39D6"/>
                </a:solidFill>
                <a:latin typeface="Monaco"/>
                <a:ea typeface="Monaco"/>
                <a:cs typeface="Monaco"/>
              </a:rPr>
              <a:t>"groovy"</a:t>
            </a:r>
            <a:r>
              <a:rPr lang="en-US" sz="1800" dirty="0" smtClean="0">
                <a:solidFill>
                  <a:srgbClr val="000000"/>
                </a:solidFill>
                <a:latin typeface="Monaco"/>
                <a:ea typeface="Monaco"/>
                <a:cs typeface="Monaco"/>
              </a:rPr>
              <a:t>]</a:t>
            </a:r>
          </a:p>
          <a:p>
            <a:pPr marL="0" indent="0">
              <a:buNone/>
            </a:pPr>
            <a:r>
              <a:rPr lang="en-US" sz="1800" dirty="0">
                <a:solidFill>
                  <a:srgbClr val="000000"/>
                </a:solidFill>
                <a:latin typeface="Monaco"/>
                <a:ea typeface="Monaco"/>
                <a:cs typeface="Monaco"/>
              </a:rPr>
              <a:t> </a:t>
            </a:r>
            <a:r>
              <a:rPr lang="en-US" sz="1800" dirty="0" smtClean="0">
                <a:solidFill>
                  <a:srgbClr val="000000"/>
                </a:solidFill>
                <a:latin typeface="Monaco"/>
                <a:ea typeface="Monaco"/>
                <a:cs typeface="Monaco"/>
              </a:rPr>
              <a:t>                   ].combinations()</a:t>
            </a:r>
          </a:p>
          <a:p>
            <a:pPr marL="0" indent="0">
              <a:buNone/>
            </a:pPr>
            <a:r>
              <a:rPr lang="en-US" sz="1800" dirty="0" smtClean="0">
                <a:solidFill>
                  <a:srgbClr val="000000"/>
                </a:solidFill>
                <a:latin typeface="Monaco"/>
                <a:ea typeface="Monaco"/>
                <a:cs typeface="Monaco"/>
              </a:rPr>
              <a:t> </a:t>
            </a:r>
            <a:r>
              <a:rPr lang="en-US" sz="1800" dirty="0">
                <a:solidFill>
                  <a:srgbClr val="000000"/>
                </a:solidFill>
                <a:latin typeface="Monaco"/>
                <a:ea typeface="Monaco"/>
                <a:cs typeface="Monaco"/>
              </a:rPr>
              <a:t>	}</a:t>
            </a:r>
            <a:endParaRPr lang="en-US" sz="1800" dirty="0"/>
          </a:p>
        </p:txBody>
      </p:sp>
    </p:spTree>
    <p:extLst>
      <p:ext uri="{BB962C8B-B14F-4D97-AF65-F5344CB8AC3E}">
        <p14:creationId xmlns:p14="http://schemas.microsoft.com/office/powerpoint/2010/main" val="1985863794"/>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lstStyle/>
          <a:p>
            <a:pPr marL="40182"/>
            <a:r>
              <a:rPr lang="en-US" dirty="0"/>
              <a:t>Exercise </a:t>
            </a:r>
            <a:r>
              <a:rPr lang="en-US" dirty="0"/>
              <a:t>3</a:t>
            </a:r>
            <a:r>
              <a:rPr lang="en-US" dirty="0" smtClean="0"/>
              <a:t> </a:t>
            </a:r>
            <a:r>
              <a:rPr lang="en-US" dirty="0"/>
              <a:t>– </a:t>
            </a:r>
            <a:r>
              <a:rPr lang="en-US" dirty="0" smtClean="0"/>
              <a:t>Spock Data-driven test</a:t>
            </a:r>
            <a:endParaRPr lang="en-US" dirty="0"/>
          </a:p>
        </p:txBody>
      </p:sp>
      <p:sp>
        <p:nvSpPr>
          <p:cNvPr id="26628" name="Rectangle 4"/>
          <p:cNvSpPr>
            <a:spLocks noGrp="1" noChangeArrowheads="1"/>
          </p:cNvSpPr>
          <p:nvPr>
            <p:ph type="body" sz="quarter" idx="13"/>
          </p:nvPr>
        </p:nvSpPr>
        <p:spPr>
          <a:ln/>
        </p:spPr>
        <p:txBody>
          <a:bodyPr rIns="116994"/>
          <a:lstStyle/>
          <a:p>
            <a:r>
              <a:rPr lang="en-US" dirty="0" smtClean="0"/>
              <a:t>Implement the</a:t>
            </a:r>
            <a:br>
              <a:rPr lang="en-US" dirty="0" smtClean="0"/>
            </a:br>
            <a:r>
              <a:rPr lang="en-US" sz="1400" dirty="0" smtClean="0">
                <a:latin typeface="Monaco"/>
                <a:cs typeface="Monaco"/>
              </a:rPr>
              <a:t>"</a:t>
            </a:r>
            <a:r>
              <a:rPr lang="en-US" sz="1400" dirty="0">
                <a:latin typeface="Monaco"/>
                <a:cs typeface="Monaco"/>
              </a:rPr>
              <a:t>price for pet with age #age and #</a:t>
            </a:r>
            <a:r>
              <a:rPr lang="en-US" sz="1400" dirty="0" err="1">
                <a:latin typeface="Monaco"/>
                <a:cs typeface="Monaco"/>
              </a:rPr>
              <a:t>noOfVisits</a:t>
            </a:r>
            <a:r>
              <a:rPr lang="en-US" sz="1400" dirty="0">
                <a:latin typeface="Monaco"/>
                <a:cs typeface="Monaco"/>
              </a:rPr>
              <a:t> visits is #price"(</a:t>
            </a:r>
            <a:r>
              <a:rPr lang="en-US" sz="1400" dirty="0" smtClean="0">
                <a:latin typeface="Monaco"/>
                <a:cs typeface="Monaco"/>
              </a:rPr>
              <a:t>)</a:t>
            </a:r>
            <a:r>
              <a:rPr lang="en-US" dirty="0" smtClean="0"/>
              <a:t> feature method in </a:t>
            </a:r>
            <a:r>
              <a:rPr lang="en-US" dirty="0"/>
              <a:t>the  </a:t>
            </a:r>
            <a:r>
              <a:rPr lang="en-US" sz="1400" dirty="0" err="1">
                <a:latin typeface="Monaco"/>
                <a:cs typeface="Monaco"/>
              </a:rPr>
              <a:t>org.springframework.samples.petclinic.util.PriceCalculatorSpec</a:t>
            </a:r>
            <a:r>
              <a:rPr lang="en-US" dirty="0" smtClean="0"/>
              <a:t> specification</a:t>
            </a:r>
            <a:endParaRPr lang="en-US" dirty="0"/>
          </a:p>
        </p:txBody>
      </p:sp>
    </p:spTree>
    <p:extLst>
      <p:ext uri="{BB962C8B-B14F-4D97-AF65-F5344CB8AC3E}">
        <p14:creationId xmlns:p14="http://schemas.microsoft.com/office/powerpoint/2010/main" val="100436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32656"/>
            <a:ext cx="9144000" cy="6037444"/>
          </a:xfrm>
          <a:prstGeom prst="rect">
            <a:avLst/>
          </a:prstGeom>
        </p:spPr>
      </p:pic>
    </p:spTree>
    <p:extLst>
      <p:ext uri="{BB962C8B-B14F-4D97-AF65-F5344CB8AC3E}">
        <p14:creationId xmlns:p14="http://schemas.microsoft.com/office/powerpoint/2010/main" val="164292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Spock: Interaction-based testing</a:t>
            </a:r>
            <a:endParaRPr lang="en-US" dirty="0"/>
          </a:p>
        </p:txBody>
      </p:sp>
      <p:sp>
        <p:nvSpPr>
          <p:cNvPr id="3" name="Text Placeholder 2"/>
          <p:cNvSpPr>
            <a:spLocks noGrp="1"/>
          </p:cNvSpPr>
          <p:nvPr>
            <p:ph type="body" sz="quarter" idx="13"/>
          </p:nvPr>
        </p:nvSpPr>
        <p:spPr/>
        <p:txBody>
          <a:bodyPr/>
          <a:lstStyle/>
          <a:p>
            <a:r>
              <a:rPr lang="en-US" dirty="0" smtClean="0"/>
              <a:t>Spock provides built-in support for stubbing/mocking interactions using a highly readable syntax:</a:t>
            </a:r>
          </a:p>
          <a:p>
            <a:pPr marL="0" indent="0">
              <a:buNone/>
            </a:pPr>
            <a:r>
              <a:rPr lang="en-US" dirty="0">
                <a:solidFill>
                  <a:srgbClr val="BFBFBF"/>
                </a:solidFill>
                <a:latin typeface="Monaco"/>
                <a:ea typeface="Monaco"/>
                <a:cs typeface="Monaco"/>
              </a:rPr>
              <a:t>		</a:t>
            </a:r>
            <a:r>
              <a:rPr lang="en-US" sz="1600" dirty="0">
                <a:solidFill>
                  <a:srgbClr val="BFBFBF"/>
                </a:solidFill>
                <a:latin typeface="Monaco"/>
                <a:ea typeface="Monaco"/>
                <a:cs typeface="Monaco"/>
              </a:rPr>
              <a:t>given:</a:t>
            </a:r>
          </a:p>
          <a:p>
            <a:pPr marL="0" indent="0">
              <a:buNone/>
            </a:pPr>
            <a:r>
              <a:rPr lang="en-US" sz="1600" dirty="0">
                <a:solidFill>
                  <a:srgbClr val="000000"/>
                </a:solidFill>
                <a:latin typeface="Monaco"/>
                <a:ea typeface="Monaco"/>
                <a:cs typeface="Monaco"/>
              </a:rPr>
              <a:t>		</a:t>
            </a:r>
            <a:r>
              <a:rPr lang="en-US" sz="1600" dirty="0" err="1">
                <a:solidFill>
                  <a:srgbClr val="A9438B"/>
                </a:solidFill>
                <a:latin typeface="Monaco"/>
                <a:ea typeface="Monaco"/>
                <a:cs typeface="Monaco"/>
              </a:rPr>
              <a:t>def</a:t>
            </a:r>
            <a:r>
              <a:rPr lang="en-US" sz="1600" dirty="0">
                <a:solidFill>
                  <a:srgbClr val="000000"/>
                </a:solidFill>
                <a:latin typeface="Monaco"/>
                <a:ea typeface="Monaco"/>
                <a:cs typeface="Monaco"/>
              </a:rPr>
              <a:t> </a:t>
            </a:r>
            <a:r>
              <a:rPr lang="en-US" sz="1600" dirty="0" err="1" smtClean="0">
                <a:solidFill>
                  <a:srgbClr val="0226CC"/>
                </a:solidFill>
                <a:latin typeface="Monaco"/>
                <a:ea typeface="Monaco"/>
                <a:cs typeface="Monaco"/>
              </a:rPr>
              <a:t>messageSender</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 Mock(</a:t>
            </a:r>
            <a:r>
              <a:rPr lang="en-US" sz="1600" dirty="0" err="1">
                <a:solidFill>
                  <a:srgbClr val="000000"/>
                </a:solidFill>
                <a:latin typeface="Monaco"/>
                <a:ea typeface="Monaco"/>
                <a:cs typeface="Monaco"/>
              </a:rPr>
              <a:t>MessageSender</a:t>
            </a:r>
            <a:r>
              <a:rPr lang="en-US" sz="1600" dirty="0" smtClean="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err="1" smtClean="0">
                <a:solidFill>
                  <a:srgbClr val="0226CC"/>
                </a:solidFill>
                <a:latin typeface="Monaco"/>
                <a:ea typeface="Monaco"/>
                <a:cs typeface="Monaco"/>
              </a:rPr>
              <a:t>messageSender</a:t>
            </a:r>
            <a:r>
              <a:rPr lang="en-US" sz="1600" dirty="0" err="1" smtClean="0">
                <a:solidFill>
                  <a:srgbClr val="000000"/>
                </a:solidFill>
                <a:latin typeface="Monaco"/>
                <a:ea typeface="Monaco"/>
                <a:cs typeface="Monaco"/>
              </a:rPr>
              <a:t>.isActive</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&gt;&gt; true</a:t>
            </a:r>
          </a:p>
          <a:p>
            <a:pPr marL="0" indent="0">
              <a:buNone/>
            </a:pPr>
            <a:r>
              <a:rPr lang="en-US" sz="1600" dirty="0">
                <a:solidFill>
                  <a:srgbClr val="BFBFBF"/>
                </a:solidFill>
                <a:latin typeface="Monaco"/>
                <a:ea typeface="Monaco"/>
                <a:cs typeface="Monaco"/>
              </a:rPr>
              <a:t>		when</a:t>
            </a:r>
            <a:r>
              <a:rPr lang="en-US" sz="1600" dirty="0" smtClean="0">
                <a:solidFill>
                  <a:srgbClr val="BFBFBF"/>
                </a:solidFill>
                <a:latin typeface="Monaco"/>
                <a:ea typeface="Monaco"/>
                <a:cs typeface="Monaco"/>
              </a:rPr>
              <a:t>:</a:t>
            </a:r>
          </a:p>
          <a:p>
            <a:pPr marL="0" indent="0">
              <a:buNone/>
            </a:pPr>
            <a:r>
              <a:rPr lang="en-US" sz="1600" dirty="0" smtClean="0">
                <a:solidFill>
                  <a:srgbClr val="BFBFBF"/>
                </a:solidFill>
                <a:latin typeface="Monaco"/>
                <a:ea typeface="Monaco"/>
                <a:cs typeface="Monaco"/>
              </a:rPr>
              <a:t>		</a:t>
            </a:r>
            <a:r>
              <a:rPr lang="en-US" sz="1600" dirty="0" err="1" smtClean="0">
                <a:solidFill>
                  <a:srgbClr val="BFBFBF"/>
                </a:solidFill>
                <a:latin typeface="Monaco"/>
                <a:ea typeface="Monaco"/>
                <a:cs typeface="Monaco"/>
              </a:rPr>
              <a:t>messageSender.setFormat</a:t>
            </a:r>
            <a:r>
              <a:rPr lang="en-US" sz="1600" dirty="0" smtClean="0">
                <a:solidFill>
                  <a:srgbClr val="BFBFBF"/>
                </a:solidFill>
                <a:latin typeface="Monaco"/>
                <a:ea typeface="Monaco"/>
                <a:cs typeface="Monaco"/>
              </a:rPr>
              <a:t>("xml")</a:t>
            </a:r>
            <a:endParaRPr lang="en-US" sz="1600" dirty="0">
              <a:solidFill>
                <a:srgbClr val="BFBFBF"/>
              </a:solidFill>
              <a:latin typeface="Monaco"/>
              <a:ea typeface="Monaco"/>
              <a:cs typeface="Monaco"/>
            </a:endParaRPr>
          </a:p>
          <a:p>
            <a:pPr marL="0" indent="0">
              <a:buNone/>
            </a:pPr>
            <a:r>
              <a:rPr lang="en-US" sz="1600" dirty="0">
                <a:solidFill>
                  <a:srgbClr val="BFBFBF"/>
                </a:solidFill>
                <a:latin typeface="Monaco"/>
                <a:ea typeface="Monaco"/>
                <a:cs typeface="Monaco"/>
              </a:rPr>
              <a:t>		</a:t>
            </a:r>
            <a:r>
              <a:rPr lang="en-US" sz="1600" dirty="0" err="1">
                <a:solidFill>
                  <a:srgbClr val="BFBFBF"/>
                </a:solidFill>
                <a:latin typeface="Monaco"/>
                <a:ea typeface="Monaco"/>
                <a:cs typeface="Monaco"/>
              </a:rPr>
              <a:t>service.sendConfirmationMessage</a:t>
            </a:r>
            <a:r>
              <a:rPr lang="en-US" sz="1600" dirty="0">
                <a:solidFill>
                  <a:srgbClr val="BFBFBF"/>
                </a:solidFill>
                <a:latin typeface="Monaco"/>
                <a:ea typeface="Monaco"/>
                <a:cs typeface="Monaco"/>
              </a:rPr>
              <a:t>(visit)</a:t>
            </a:r>
          </a:p>
          <a:p>
            <a:pPr marL="0" indent="0">
              <a:buNone/>
            </a:pPr>
            <a:r>
              <a:rPr lang="en-US" sz="1600" dirty="0">
                <a:solidFill>
                  <a:srgbClr val="000000"/>
                </a:solidFill>
                <a:latin typeface="Monaco"/>
                <a:ea typeface="Monaco"/>
                <a:cs typeface="Monaco"/>
              </a:rPr>
              <a:t>		then:</a:t>
            </a:r>
          </a:p>
          <a:p>
            <a:pPr marL="0" indent="0">
              <a:buNone/>
            </a:pPr>
            <a:r>
              <a:rPr lang="en-US" sz="1600" dirty="0">
                <a:solidFill>
                  <a:srgbClr val="000000"/>
                </a:solidFill>
                <a:latin typeface="Monaco"/>
                <a:ea typeface="Monaco"/>
                <a:cs typeface="Monaco"/>
              </a:rPr>
              <a:t>		</a:t>
            </a:r>
            <a:r>
              <a:rPr lang="en-US" sz="1600" dirty="0">
                <a:solidFill>
                  <a:srgbClr val="D94700"/>
                </a:solidFill>
                <a:latin typeface="Monaco"/>
                <a:ea typeface="Monaco"/>
                <a:cs typeface="Monaco"/>
              </a:rPr>
              <a:t>1</a:t>
            </a:r>
            <a:r>
              <a:rPr lang="en-US" sz="1600" dirty="0">
                <a:solidFill>
                  <a:srgbClr val="000000"/>
                </a:solidFill>
                <a:latin typeface="Monaco"/>
                <a:ea typeface="Monaco"/>
                <a:cs typeface="Monaco"/>
              </a:rPr>
              <a:t> * </a:t>
            </a:r>
            <a:r>
              <a:rPr lang="en-US" sz="1600" dirty="0" err="1" smtClean="0">
                <a:solidFill>
                  <a:srgbClr val="0226CC"/>
                </a:solidFill>
                <a:latin typeface="Monaco"/>
                <a:ea typeface="Monaco"/>
                <a:cs typeface="Monaco"/>
              </a:rPr>
              <a:t>messageSender</a:t>
            </a:r>
            <a:r>
              <a:rPr lang="en-US" sz="1600" dirty="0" err="1" smtClean="0">
                <a:solidFill>
                  <a:srgbClr val="000000"/>
                </a:solidFill>
                <a:latin typeface="Monaco"/>
                <a:ea typeface="Monaco"/>
                <a:cs typeface="Monaco"/>
              </a:rPr>
              <a:t>.sendMessage</a:t>
            </a:r>
            <a:r>
              <a:rPr lang="en-US" sz="1600" dirty="0" smtClean="0">
                <a:solidFill>
                  <a:srgbClr val="000000"/>
                </a:solidFill>
                <a:latin typeface="Monaco"/>
                <a:ea typeface="Monaco"/>
                <a:cs typeface="Monaco"/>
              </a:rPr>
              <a:t>(</a:t>
            </a:r>
            <a:br>
              <a:rPr lang="en-US" sz="1600" dirty="0" smtClean="0">
                <a:solidFill>
                  <a:srgbClr val="000000"/>
                </a:solidFill>
                <a:latin typeface="Monaco"/>
                <a:ea typeface="Monaco"/>
                <a:cs typeface="Monaco"/>
              </a:rPr>
            </a:br>
            <a:r>
              <a:rPr lang="en-US" sz="1600" dirty="0" smtClean="0">
                <a:solidFill>
                  <a:srgbClr val="000000"/>
                </a:solidFill>
                <a:latin typeface="Monaco"/>
                <a:ea typeface="Monaco"/>
                <a:cs typeface="Monaco"/>
              </a:rPr>
              <a:t>			</a:t>
            </a:r>
            <a:r>
              <a:rPr lang="en-US" sz="1600" dirty="0" err="1" smtClean="0">
                <a:solidFill>
                  <a:srgbClr val="0226CC"/>
                </a:solidFill>
                <a:latin typeface="Monaco"/>
                <a:ea typeface="Monaco"/>
                <a:cs typeface="Monaco"/>
              </a:rPr>
              <a:t>owner</a:t>
            </a:r>
            <a:r>
              <a:rPr lang="en-US" sz="1600" dirty="0" err="1" smtClean="0">
                <a:solidFill>
                  <a:srgbClr val="000000"/>
                </a:solidFill>
                <a:latin typeface="Monaco"/>
                <a:ea typeface="Monaco"/>
                <a:cs typeface="Monaco"/>
              </a:rPr>
              <a:t>.</a:t>
            </a:r>
            <a:r>
              <a:rPr lang="en-US" sz="1600" dirty="0" err="1" smtClean="0">
                <a:solidFill>
                  <a:srgbClr val="0226CC"/>
                </a:solidFill>
                <a:latin typeface="Monaco"/>
                <a:ea typeface="Monaco"/>
                <a:cs typeface="Monaco"/>
              </a:rPr>
              <a:t>email</a:t>
            </a:r>
            <a:r>
              <a:rPr lang="en-US" sz="1600" dirty="0" smtClean="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{m -&gt; </a:t>
            </a:r>
            <a:r>
              <a:rPr lang="en-US" sz="1600" dirty="0" err="1" smtClean="0">
                <a:solidFill>
                  <a:srgbClr val="000000"/>
                </a:solidFill>
                <a:latin typeface="Monaco"/>
                <a:ea typeface="Monaco"/>
                <a:cs typeface="Monaco"/>
              </a:rPr>
              <a:t>m.contains</a:t>
            </a:r>
            <a:r>
              <a:rPr lang="en-US" sz="1600" dirty="0" smtClean="0">
                <a:solidFill>
                  <a:srgbClr val="000000"/>
                </a:solidFill>
                <a:latin typeface="Monaco"/>
                <a:ea typeface="Monaco"/>
                <a:cs typeface="Monaco"/>
              </a:rPr>
              <a:t>(</a:t>
            </a:r>
            <a:r>
              <a:rPr lang="en-US" sz="1600" dirty="0" err="1">
                <a:solidFill>
                  <a:srgbClr val="0226CC"/>
                </a:solidFill>
                <a:latin typeface="Monaco"/>
                <a:ea typeface="Monaco"/>
                <a:cs typeface="Monaco"/>
              </a:rPr>
              <a:t>visit</a:t>
            </a:r>
            <a:r>
              <a:rPr lang="en-US" sz="1600" dirty="0" err="1">
                <a:solidFill>
                  <a:srgbClr val="000000"/>
                </a:solidFill>
                <a:latin typeface="Monaco"/>
                <a:ea typeface="Monaco"/>
                <a:cs typeface="Monaco"/>
              </a:rPr>
              <a:t>.</a:t>
            </a:r>
            <a:r>
              <a:rPr lang="en-US" sz="1600" dirty="0" err="1">
                <a:solidFill>
                  <a:srgbClr val="0226CC"/>
                </a:solidFill>
                <a:latin typeface="Monaco"/>
                <a:ea typeface="Monaco"/>
                <a:cs typeface="Monaco"/>
              </a:rPr>
              <a:t>description</a:t>
            </a:r>
            <a:r>
              <a:rPr lang="en-US" sz="1600" dirty="0" smtClean="0">
                <a:solidFill>
                  <a:srgbClr val="000000"/>
                </a:solidFill>
                <a:latin typeface="Monaco"/>
                <a:ea typeface="Monaco"/>
                <a:cs typeface="Monaco"/>
              </a:rPr>
              <a:t>)</a:t>
            </a:r>
            <a:r>
              <a:rPr lang="en-US" sz="1600" dirty="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pPr marL="0" indent="0">
              <a:buNone/>
            </a:pPr>
            <a:r>
              <a:rPr lang="en-US" sz="1600" dirty="0" smtClean="0">
                <a:solidFill>
                  <a:srgbClr val="000000"/>
                </a:solidFill>
                <a:latin typeface="Monaco"/>
                <a:ea typeface="Monaco"/>
                <a:cs typeface="Monaco"/>
              </a:rPr>
              <a:t>		)</a:t>
            </a:r>
            <a:endParaRPr lang="en-US" sz="1600" dirty="0">
              <a:solidFill>
                <a:srgbClr val="000000"/>
              </a:solidFill>
              <a:latin typeface="Monaco"/>
              <a:ea typeface="Monaco"/>
              <a:cs typeface="Monaco"/>
            </a:endParaRPr>
          </a:p>
        </p:txBody>
      </p:sp>
    </p:spTree>
    <p:extLst>
      <p:ext uri="{BB962C8B-B14F-4D97-AF65-F5344CB8AC3E}">
        <p14:creationId xmlns:p14="http://schemas.microsoft.com/office/powerpoint/2010/main" val="3004408503"/>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lstStyle/>
          <a:p>
            <a:pPr marL="40182"/>
            <a:r>
              <a:rPr lang="en-US" dirty="0"/>
              <a:t>Exercise </a:t>
            </a:r>
            <a:r>
              <a:rPr lang="en-US" dirty="0" smtClean="0"/>
              <a:t>4 – </a:t>
            </a:r>
            <a:r>
              <a:rPr lang="en-US" dirty="0" smtClean="0"/>
              <a:t>Spock Interactions</a:t>
            </a:r>
            <a:endParaRPr lang="en-US" dirty="0"/>
          </a:p>
        </p:txBody>
      </p:sp>
      <p:sp>
        <p:nvSpPr>
          <p:cNvPr id="26628" name="Rectangle 4"/>
          <p:cNvSpPr>
            <a:spLocks noGrp="1" noChangeArrowheads="1"/>
          </p:cNvSpPr>
          <p:nvPr>
            <p:ph type="body" sz="quarter" idx="13"/>
          </p:nvPr>
        </p:nvSpPr>
        <p:spPr>
          <a:xfrm>
            <a:off x="685800" y="1556792"/>
            <a:ext cx="7918648" cy="4680520"/>
          </a:xfrm>
          <a:ln/>
        </p:spPr>
        <p:txBody>
          <a:bodyPr rIns="116994"/>
          <a:lstStyle/>
          <a:p>
            <a:r>
              <a:rPr lang="en-US" dirty="0"/>
              <a:t>Implement the</a:t>
            </a:r>
            <a:br>
              <a:rPr lang="en-US" dirty="0"/>
            </a:br>
            <a:r>
              <a:rPr lang="en-US" sz="1600" dirty="0" smtClean="0">
                <a:latin typeface="Monaco"/>
                <a:cs typeface="Monaco"/>
              </a:rPr>
              <a:t>"</a:t>
            </a:r>
            <a:r>
              <a:rPr lang="en-US" sz="1600" dirty="0">
                <a:latin typeface="Monaco"/>
                <a:cs typeface="Monaco"/>
              </a:rPr>
              <a:t>a confirmation message </a:t>
            </a:r>
            <a:r>
              <a:rPr lang="en-US" sz="1600" dirty="0" smtClean="0">
                <a:latin typeface="Monaco"/>
                <a:cs typeface="Monaco"/>
              </a:rPr>
              <a:t>..."</a:t>
            </a:r>
            <a:r>
              <a:rPr lang="en-US" sz="1600" dirty="0">
                <a:latin typeface="Monaco"/>
                <a:cs typeface="Monaco"/>
              </a:rPr>
              <a:t>()</a:t>
            </a:r>
            <a:r>
              <a:rPr lang="en-US" sz="1600" dirty="0" smtClean="0">
                <a:latin typeface="Monaco"/>
                <a:cs typeface="Monaco"/>
              </a:rPr>
              <a:t> </a:t>
            </a:r>
            <a:r>
              <a:rPr lang="en-US" dirty="0" smtClean="0"/>
              <a:t>feature method in the </a:t>
            </a:r>
            <a:r>
              <a:rPr lang="en-US" sz="1200" dirty="0" smtClean="0">
                <a:latin typeface="Monaco"/>
                <a:cs typeface="Monaco"/>
              </a:rPr>
              <a:t>org.springframework.samples.petclinic.service.ConfirmationServiceImplSpec</a:t>
            </a:r>
            <a:r>
              <a:rPr lang="en-US" sz="1800" dirty="0" smtClean="0"/>
              <a:t> </a:t>
            </a:r>
            <a:r>
              <a:rPr lang="en-US" dirty="0" smtClean="0"/>
              <a:t>specification</a:t>
            </a:r>
          </a:p>
          <a:p>
            <a:r>
              <a:rPr lang="en-US" dirty="0" smtClean="0"/>
              <a:t>Hint: look at the similar </a:t>
            </a:r>
            <a:r>
              <a:rPr lang="en-US" dirty="0" err="1" smtClean="0"/>
              <a:t>JUnit</a:t>
            </a:r>
            <a:r>
              <a:rPr lang="en-US" dirty="0" smtClean="0"/>
              <a:t> test in </a:t>
            </a:r>
            <a:r>
              <a:rPr lang="en-US" sz="1400" dirty="0" err="1" smtClean="0">
                <a:latin typeface="Monaco"/>
                <a:cs typeface="Monaco"/>
              </a:rPr>
              <a:t>ConfirmationServiceImplTest</a:t>
            </a:r>
            <a:r>
              <a:rPr lang="en-US" sz="1400" dirty="0" smtClean="0">
                <a:latin typeface="Monaco"/>
                <a:cs typeface="Monaco"/>
              </a:rPr>
              <a:t> </a:t>
            </a:r>
            <a:r>
              <a:rPr lang="en-US" dirty="0"/>
              <a:t>in</a:t>
            </a:r>
            <a:r>
              <a:rPr lang="en-US" sz="1400" dirty="0" smtClean="0">
                <a:latin typeface="Monaco"/>
                <a:cs typeface="Monaco"/>
              </a:rPr>
              <a:t> </a:t>
            </a:r>
            <a:r>
              <a:rPr lang="en-US" sz="1400" dirty="0" err="1" smtClean="0">
                <a:latin typeface="Monaco"/>
                <a:cs typeface="Monaco"/>
              </a:rPr>
              <a:t>src</a:t>
            </a:r>
            <a:r>
              <a:rPr lang="en-US" sz="1400" dirty="0" smtClean="0">
                <a:latin typeface="Monaco"/>
                <a:cs typeface="Monaco"/>
              </a:rPr>
              <a:t>/main/java</a:t>
            </a:r>
            <a:endParaRPr lang="en-US" sz="1400" dirty="0">
              <a:latin typeface="Monaco"/>
              <a:cs typeface="Monaco"/>
            </a:endParaRPr>
          </a:p>
        </p:txBody>
      </p:sp>
    </p:spTree>
    <p:extLst>
      <p:ext uri="{BB962C8B-B14F-4D97-AF65-F5344CB8AC3E}">
        <p14:creationId xmlns:p14="http://schemas.microsoft.com/office/powerpoint/2010/main" val="3126336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p:txBody>
          <a:bodyPr/>
          <a:lstStyle/>
          <a:p>
            <a:r>
              <a:rPr lang="en-GB"/>
              <a:t>Integration Tests</a:t>
            </a:r>
            <a:endParaRPr lang="en-GB" sz="2400"/>
          </a:p>
        </p:txBody>
      </p:sp>
      <p:sp>
        <p:nvSpPr>
          <p:cNvPr id="519171" name="Rectangle 3"/>
          <p:cNvSpPr>
            <a:spLocks noGrp="1" noChangeArrowheads="1"/>
          </p:cNvSpPr>
          <p:nvPr>
            <p:ph type="body" sz="quarter" idx="13"/>
          </p:nvPr>
        </p:nvSpPr>
        <p:spPr/>
        <p:txBody>
          <a:bodyPr/>
          <a:lstStyle/>
          <a:p>
            <a:r>
              <a:rPr lang="en-GB" dirty="0"/>
              <a:t>An Integration Test is any test which tests a logical unit </a:t>
            </a:r>
            <a:r>
              <a:rPr lang="en-GB" i="1" dirty="0"/>
              <a:t>together with other units that it depends on</a:t>
            </a:r>
            <a:r>
              <a:rPr lang="en-GB" dirty="0"/>
              <a:t>, such as other software units but more frequently external resources such as Databases or Message Queues.</a:t>
            </a:r>
          </a:p>
          <a:p>
            <a:r>
              <a:rPr lang="en-GB" dirty="0"/>
              <a:t>Thus the integration tests share many of the characteristics of Unit Tests, but the granularity is much bigger.</a:t>
            </a:r>
          </a:p>
          <a:p>
            <a:r>
              <a:rPr lang="en-GB" dirty="0"/>
              <a:t>Due to the performance costs in accessing external resources, the integration tests usually takes much longer time to execute.</a:t>
            </a:r>
          </a:p>
          <a:p>
            <a:pPr>
              <a:buFontTx/>
              <a:buNone/>
            </a:pPr>
            <a:endParaRPr lang="en-GB" dirty="0"/>
          </a:p>
        </p:txBody>
      </p:sp>
    </p:spTree>
    <p:extLst>
      <p:ext uri="{BB962C8B-B14F-4D97-AF65-F5344CB8AC3E}">
        <p14:creationId xmlns:p14="http://schemas.microsoft.com/office/powerpoint/2010/main" val="710126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6338" name="Rectangle 2"/>
          <p:cNvSpPr>
            <a:spLocks noGrp="1" noChangeArrowheads="1"/>
          </p:cNvSpPr>
          <p:nvPr>
            <p:ph type="ctrTitle"/>
          </p:nvPr>
        </p:nvSpPr>
        <p:spPr/>
        <p:txBody>
          <a:bodyPr>
            <a:normAutofit fontScale="90000"/>
          </a:bodyPr>
          <a:lstStyle/>
          <a:p>
            <a:r>
              <a:rPr lang="en-GB"/>
              <a:t>Test Data, concurrency and repeatability</a:t>
            </a:r>
          </a:p>
        </p:txBody>
      </p:sp>
      <p:sp>
        <p:nvSpPr>
          <p:cNvPr id="526339" name="Rectangle 3"/>
          <p:cNvSpPr>
            <a:spLocks noGrp="1" noChangeArrowheads="1"/>
          </p:cNvSpPr>
          <p:nvPr>
            <p:ph type="body" sz="quarter" idx="13"/>
          </p:nvPr>
        </p:nvSpPr>
        <p:spPr>
          <a:xfrm>
            <a:off x="467544" y="1556792"/>
            <a:ext cx="7721303" cy="4680520"/>
          </a:xfrm>
        </p:spPr>
        <p:txBody>
          <a:bodyPr/>
          <a:lstStyle/>
          <a:p>
            <a:r>
              <a:rPr lang="en-GB" dirty="0"/>
              <a:t>Integration tests which have side effects (i.e. which affects persistent data) are problematic:</a:t>
            </a:r>
          </a:p>
          <a:p>
            <a:pPr lvl="1"/>
            <a:r>
              <a:rPr lang="en-GB" dirty="0"/>
              <a:t>Modifying data which other tests may depend on, may cause subsequent test failures</a:t>
            </a:r>
          </a:p>
          <a:p>
            <a:pPr lvl="1"/>
            <a:r>
              <a:rPr lang="en-GB" dirty="0"/>
              <a:t>Several instances of tests which uses the same data may run concurrently, which may cause test failures</a:t>
            </a:r>
          </a:p>
          <a:p>
            <a:r>
              <a:rPr lang="en-GB" dirty="0"/>
              <a:t>Transaction demarcation is a common idiom to protect test data from modification:</a:t>
            </a:r>
          </a:p>
          <a:p>
            <a:pPr lvl="1"/>
            <a:r>
              <a:rPr lang="en-GB" dirty="0"/>
              <a:t>Start a transaction in @Before </a:t>
            </a:r>
            <a:r>
              <a:rPr lang="en-GB" dirty="0" err="1"/>
              <a:t>setUp</a:t>
            </a:r>
            <a:r>
              <a:rPr lang="en-GB" dirty="0"/>
              <a:t>()</a:t>
            </a:r>
          </a:p>
          <a:p>
            <a:pPr lvl="1"/>
            <a:r>
              <a:rPr lang="en-GB" dirty="0"/>
              <a:t>Rollback the transaction in @After </a:t>
            </a:r>
            <a:r>
              <a:rPr lang="en-GB" dirty="0" err="1"/>
              <a:t>tearDown</a:t>
            </a:r>
            <a:r>
              <a:rPr lang="en-GB" dirty="0"/>
              <a:t>()</a:t>
            </a:r>
          </a:p>
        </p:txBody>
      </p:sp>
      <p:pic>
        <p:nvPicPr>
          <p:cNvPr id="526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042" y="4437112"/>
            <a:ext cx="246508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6151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6338" name="Rectangle 2"/>
          <p:cNvSpPr>
            <a:spLocks noGrp="1" noChangeArrowheads="1"/>
          </p:cNvSpPr>
          <p:nvPr>
            <p:ph type="ctrTitle"/>
          </p:nvPr>
        </p:nvSpPr>
        <p:spPr/>
        <p:txBody>
          <a:bodyPr>
            <a:normAutofit/>
          </a:bodyPr>
          <a:lstStyle/>
          <a:p>
            <a:r>
              <a:rPr lang="en-GB" dirty="0" smtClean="0"/>
              <a:t>Working with SQL data in Java</a:t>
            </a:r>
            <a:endParaRPr lang="en-GB" dirty="0"/>
          </a:p>
        </p:txBody>
      </p:sp>
      <p:sp>
        <p:nvSpPr>
          <p:cNvPr id="526339" name="Rectangle 3"/>
          <p:cNvSpPr>
            <a:spLocks noGrp="1" noChangeArrowheads="1"/>
          </p:cNvSpPr>
          <p:nvPr>
            <p:ph type="body" sz="quarter" idx="13"/>
          </p:nvPr>
        </p:nvSpPr>
        <p:spPr>
          <a:xfrm>
            <a:off x="467544" y="1556792"/>
            <a:ext cx="8208912" cy="4680520"/>
          </a:xfrm>
        </p:spPr>
        <p:txBody>
          <a:bodyPr/>
          <a:lstStyle/>
          <a:p>
            <a:r>
              <a:rPr lang="en-GB" dirty="0" smtClean="0"/>
              <a:t>The JDBC </a:t>
            </a:r>
            <a:r>
              <a:rPr lang="en-GB" dirty="0" err="1" smtClean="0"/>
              <a:t>api</a:t>
            </a:r>
            <a:r>
              <a:rPr lang="en-GB" dirty="0" smtClean="0"/>
              <a:t> is far to low-level. Hence add-on libraries such as </a:t>
            </a:r>
            <a:r>
              <a:rPr lang="en-GB" dirty="0" err="1" smtClean="0"/>
              <a:t>DbUnit</a:t>
            </a:r>
            <a:r>
              <a:rPr lang="en-GB" dirty="0" smtClean="0"/>
              <a:t> or Spring-test are necessary.</a:t>
            </a:r>
            <a:endParaRPr lang="en-US" dirty="0" smtClean="0">
              <a:solidFill>
                <a:srgbClr val="931968"/>
              </a:solidFill>
              <a:latin typeface="Monaco"/>
              <a:ea typeface="Monaco"/>
              <a:cs typeface="Monaco"/>
            </a:endParaRPr>
          </a:p>
          <a:p>
            <a:pPr marL="0" indent="0">
              <a:buNone/>
            </a:pPr>
            <a:endParaRPr lang="en-US" sz="1600" dirty="0">
              <a:solidFill>
                <a:srgbClr val="931968"/>
              </a:solidFill>
              <a:latin typeface="Monaco"/>
              <a:ea typeface="Monaco"/>
              <a:cs typeface="Monaco"/>
            </a:endParaRPr>
          </a:p>
          <a:p>
            <a:pPr marL="0" indent="0">
              <a:buNone/>
            </a:pPr>
            <a:r>
              <a:rPr lang="en-US" sz="1600" dirty="0" smtClean="0">
                <a:solidFill>
                  <a:srgbClr val="931968"/>
                </a:solidFill>
                <a:latin typeface="Monaco"/>
                <a:ea typeface="Monaco"/>
                <a:cs typeface="Monaco"/>
              </a:rPr>
              <a:t>static</a:t>
            </a:r>
            <a:r>
              <a:rPr lang="en-US" sz="1600" dirty="0" smtClean="0">
                <a:solidFill>
                  <a:srgbClr val="000000"/>
                </a:solidFill>
                <a:latin typeface="Monaco"/>
                <a:ea typeface="Monaco"/>
                <a:cs typeface="Monaco"/>
              </a:rPr>
              <a:t> </a:t>
            </a:r>
            <a:r>
              <a:rPr lang="en-US" sz="1600" dirty="0" err="1">
                <a:solidFill>
                  <a:srgbClr val="931968"/>
                </a:solidFill>
                <a:latin typeface="Monaco"/>
                <a:ea typeface="Monaco"/>
                <a:cs typeface="Monaco"/>
              </a:rPr>
              <a:t>boolean</a:t>
            </a:r>
            <a:r>
              <a:rPr lang="en-US" sz="1600" dirty="0">
                <a:solidFill>
                  <a:srgbClr val="000000"/>
                </a:solidFill>
                <a:latin typeface="Monaco"/>
                <a:ea typeface="Monaco"/>
                <a:cs typeface="Monaco"/>
              </a:rPr>
              <a:t> </a:t>
            </a:r>
            <a:r>
              <a:rPr lang="en-US" sz="1600" dirty="0" err="1">
                <a:solidFill>
                  <a:srgbClr val="0226CC"/>
                </a:solidFill>
                <a:latin typeface="Monaco"/>
                <a:ea typeface="Monaco"/>
                <a:cs typeface="Monaco"/>
              </a:rPr>
              <a:t>testDataSetup</a:t>
            </a:r>
            <a:r>
              <a:rPr lang="en-US" sz="1600" dirty="0">
                <a:solidFill>
                  <a:srgbClr val="000000"/>
                </a:solidFill>
                <a:latin typeface="Monaco"/>
                <a:ea typeface="Monaco"/>
                <a:cs typeface="Monaco"/>
              </a:rPr>
              <a:t> = </a:t>
            </a:r>
            <a:r>
              <a:rPr lang="en-US" sz="1600" dirty="0">
                <a:solidFill>
                  <a:srgbClr val="931968"/>
                </a:solidFill>
                <a:latin typeface="Monaco"/>
                <a:ea typeface="Monaco"/>
                <a:cs typeface="Monaco"/>
              </a:rPr>
              <a:t>false</a:t>
            </a:r>
            <a:r>
              <a:rPr lang="en-US" sz="1600" dirty="0">
                <a:solidFill>
                  <a:srgbClr val="000000"/>
                </a:solidFill>
                <a:latin typeface="Monaco"/>
                <a:ea typeface="Monaco"/>
                <a:cs typeface="Monaco"/>
              </a:rPr>
              <a:t>;</a:t>
            </a:r>
          </a:p>
          <a:p>
            <a:pPr marL="0" indent="0">
              <a:buNone/>
            </a:pPr>
            <a:r>
              <a:rPr lang="en-US" sz="1600" dirty="0" smtClean="0">
                <a:solidFill>
                  <a:srgbClr val="777777"/>
                </a:solidFill>
                <a:latin typeface="Monaco"/>
                <a:ea typeface="Monaco"/>
                <a:cs typeface="Monaco"/>
              </a:rPr>
              <a:t>@</a:t>
            </a:r>
            <a:r>
              <a:rPr lang="en-US" sz="1600" dirty="0" err="1">
                <a:solidFill>
                  <a:srgbClr val="777777"/>
                </a:solidFill>
                <a:latin typeface="Monaco"/>
                <a:ea typeface="Monaco"/>
                <a:cs typeface="Monaco"/>
              </a:rPr>
              <a:t>BeforeTransaction</a:t>
            </a:r>
            <a:endParaRPr lang="en-US" sz="1600" dirty="0">
              <a:solidFill>
                <a:srgbClr val="000000"/>
              </a:solidFill>
              <a:latin typeface="Monaco"/>
              <a:ea typeface="Monaco"/>
              <a:cs typeface="Monaco"/>
            </a:endParaRPr>
          </a:p>
          <a:p>
            <a:pPr marL="0" indent="0">
              <a:buNone/>
            </a:pPr>
            <a:r>
              <a:rPr lang="en-US" sz="1600" dirty="0" smtClean="0">
                <a:solidFill>
                  <a:srgbClr val="931968"/>
                </a:solidFill>
                <a:latin typeface="Monaco"/>
                <a:ea typeface="Monaco"/>
                <a:cs typeface="Monaco"/>
              </a:rPr>
              <a:t>public</a:t>
            </a:r>
            <a:r>
              <a:rPr lang="en-US" sz="1600" dirty="0" smtClean="0">
                <a:solidFill>
                  <a:srgbClr val="000000"/>
                </a:solidFill>
                <a:latin typeface="Monaco"/>
                <a:ea typeface="Monaco"/>
                <a:cs typeface="Monaco"/>
              </a:rPr>
              <a:t> </a:t>
            </a:r>
            <a:r>
              <a:rPr lang="en-US" sz="1600" dirty="0">
                <a:solidFill>
                  <a:srgbClr val="931968"/>
                </a:solidFill>
                <a:latin typeface="Monaco"/>
                <a:ea typeface="Monaco"/>
                <a:cs typeface="Monaco"/>
              </a:rPr>
              <a:t>void</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setupTestData</a:t>
            </a:r>
            <a:r>
              <a:rPr lang="en-US" sz="1600" dirty="0">
                <a:solidFill>
                  <a:srgbClr val="000000"/>
                </a:solidFill>
                <a:latin typeface="Monaco"/>
                <a:ea typeface="Monaco"/>
                <a:cs typeface="Monaco"/>
              </a:rPr>
              <a:t>() {</a:t>
            </a:r>
          </a:p>
          <a:p>
            <a:pPr marL="0" indent="0">
              <a:buNone/>
            </a:pPr>
            <a:r>
              <a:rPr lang="en-US" sz="1600" dirty="0">
                <a:solidFill>
                  <a:srgbClr val="000000"/>
                </a:solidFill>
                <a:latin typeface="Monaco"/>
                <a:ea typeface="Monaco"/>
                <a:cs typeface="Monaco"/>
              </a:rPr>
              <a:t>	</a:t>
            </a:r>
            <a:r>
              <a:rPr lang="en-US" sz="1600" dirty="0" smtClean="0">
                <a:solidFill>
                  <a:srgbClr val="931968"/>
                </a:solidFill>
                <a:latin typeface="Monaco"/>
                <a:ea typeface="Monaco"/>
                <a:cs typeface="Monaco"/>
              </a:rPr>
              <a:t>if</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a:t>
            </a:r>
            <a:r>
              <a:rPr lang="en-US" sz="1600" dirty="0" err="1">
                <a:solidFill>
                  <a:srgbClr val="0226CC"/>
                </a:solidFill>
                <a:latin typeface="Monaco"/>
                <a:ea typeface="Monaco"/>
                <a:cs typeface="Monaco"/>
              </a:rPr>
              <a:t>testDataSetup</a:t>
            </a:r>
            <a:r>
              <a:rPr lang="en-US" sz="1600" dirty="0">
                <a:solidFill>
                  <a:srgbClr val="000000"/>
                </a:solidFill>
                <a:latin typeface="Monaco"/>
                <a:ea typeface="Monaco"/>
                <a:cs typeface="Monaco"/>
              </a:rPr>
              <a:t>) {</a:t>
            </a:r>
          </a:p>
          <a:p>
            <a:pPr marL="0" indent="0">
              <a:buNone/>
            </a:pPr>
            <a:r>
              <a:rPr lang="en-US" sz="1600" dirty="0">
                <a:solidFill>
                  <a:srgbClr val="000000"/>
                </a:solidFill>
                <a:latin typeface="Monaco"/>
                <a:ea typeface="Monaco"/>
                <a:cs typeface="Monaco"/>
              </a:rPr>
              <a:t>		</a:t>
            </a:r>
            <a:r>
              <a:rPr lang="en-US" sz="1600" dirty="0" err="1">
                <a:solidFill>
                  <a:srgbClr val="0226CC"/>
                </a:solidFill>
                <a:latin typeface="Monaco"/>
                <a:ea typeface="Monaco"/>
                <a:cs typeface="Monaco"/>
              </a:rPr>
              <a:t>testDataSetup</a:t>
            </a:r>
            <a:r>
              <a:rPr lang="en-US" sz="1600" dirty="0">
                <a:solidFill>
                  <a:srgbClr val="000000"/>
                </a:solidFill>
                <a:latin typeface="Monaco"/>
                <a:ea typeface="Monaco"/>
                <a:cs typeface="Monaco"/>
              </a:rPr>
              <a:t> = </a:t>
            </a:r>
            <a:r>
              <a:rPr lang="en-US" sz="1600" dirty="0">
                <a:solidFill>
                  <a:srgbClr val="931968"/>
                </a:solidFill>
                <a:latin typeface="Monaco"/>
                <a:ea typeface="Monaco"/>
                <a:cs typeface="Monaco"/>
              </a:rPr>
              <a:t>true</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JdbcTemplate</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jdbcTemplate</a:t>
            </a: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smtClean="0">
                <a:solidFill>
                  <a:srgbClr val="931968"/>
                </a:solidFill>
                <a:latin typeface="Monaco"/>
                <a:ea typeface="Monaco"/>
                <a:cs typeface="Monaco"/>
              </a:rPr>
              <a:t>new</a:t>
            </a:r>
            <a:r>
              <a:rPr lang="en-US" sz="1600" dirty="0" smtClean="0">
                <a:solidFill>
                  <a:srgbClr val="000000"/>
                </a:solidFill>
                <a:latin typeface="Monaco"/>
                <a:ea typeface="Monaco"/>
                <a:cs typeface="Monaco"/>
              </a:rPr>
              <a:t> </a:t>
            </a:r>
            <a:r>
              <a:rPr lang="en-US" sz="1600" dirty="0" err="1">
                <a:solidFill>
                  <a:srgbClr val="000000"/>
                </a:solidFill>
                <a:latin typeface="Monaco"/>
                <a:ea typeface="Monaco"/>
                <a:cs typeface="Monaco"/>
              </a:rPr>
              <a:t>JdbcTemplate</a:t>
            </a:r>
            <a:r>
              <a:rPr lang="en-US" sz="1600" dirty="0">
                <a:solidFill>
                  <a:srgbClr val="000000"/>
                </a:solidFill>
                <a:latin typeface="Monaco"/>
                <a:ea typeface="Monaco"/>
                <a:cs typeface="Monaco"/>
              </a:rPr>
              <a:t>(</a:t>
            </a:r>
            <a:r>
              <a:rPr lang="en-US" sz="1600" dirty="0" err="1">
                <a:solidFill>
                  <a:srgbClr val="0226CC"/>
                </a:solidFill>
                <a:latin typeface="Monaco"/>
                <a:ea typeface="Monaco"/>
                <a:cs typeface="Monaco"/>
              </a:rPr>
              <a:t>dataSource</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Resource </a:t>
            </a:r>
            <a:r>
              <a:rPr lang="en-US" sz="1600" dirty="0">
                <a:solidFill>
                  <a:srgbClr val="000000"/>
                </a:solidFill>
                <a:latin typeface="Monaco"/>
                <a:ea typeface="Monaco"/>
                <a:cs typeface="Monaco"/>
              </a:rPr>
              <a:t>script </a:t>
            </a:r>
            <a:r>
              <a:rPr lang="en-US" sz="1600" dirty="0" smtClean="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smtClean="0">
                <a:solidFill>
                  <a:srgbClr val="931968"/>
                </a:solidFill>
                <a:latin typeface="Monaco"/>
                <a:ea typeface="Monaco"/>
                <a:cs typeface="Monaco"/>
              </a:rPr>
              <a:t>new</a:t>
            </a:r>
            <a:r>
              <a:rPr lang="en-US" sz="1600" dirty="0" smtClean="0">
                <a:solidFill>
                  <a:srgbClr val="000000"/>
                </a:solidFill>
                <a:latin typeface="Monaco"/>
                <a:ea typeface="Monaco"/>
                <a:cs typeface="Monaco"/>
              </a:rPr>
              <a:t> </a:t>
            </a:r>
            <a:r>
              <a:rPr lang="en-US" sz="1600" dirty="0" err="1">
                <a:solidFill>
                  <a:srgbClr val="000000"/>
                </a:solidFill>
                <a:latin typeface="Monaco"/>
                <a:ea typeface="Monaco"/>
                <a:cs typeface="Monaco"/>
              </a:rPr>
              <a:t>ClassPathResource</a:t>
            </a:r>
            <a:r>
              <a:rPr lang="en-US" sz="1600" dirty="0">
                <a:solidFill>
                  <a:srgbClr val="000000"/>
                </a:solidFill>
                <a:latin typeface="Monaco"/>
                <a:ea typeface="Monaco"/>
                <a:cs typeface="Monaco"/>
              </a:rPr>
              <a:t>(</a:t>
            </a:r>
            <a:r>
              <a:rPr lang="en-US" sz="1600" dirty="0">
                <a:solidFill>
                  <a:srgbClr val="3933FF"/>
                </a:solidFill>
                <a:latin typeface="Monaco"/>
                <a:ea typeface="Monaco"/>
                <a:cs typeface="Monaco"/>
              </a:rPr>
              <a:t>"/</a:t>
            </a:r>
            <a:r>
              <a:rPr lang="en-US" sz="1600" dirty="0" err="1">
                <a:solidFill>
                  <a:srgbClr val="3933FF"/>
                </a:solidFill>
                <a:latin typeface="Monaco"/>
                <a:ea typeface="Monaco"/>
                <a:cs typeface="Monaco"/>
              </a:rPr>
              <a:t>db</a:t>
            </a:r>
            <a:r>
              <a:rPr lang="en-US" sz="1600" dirty="0">
                <a:solidFill>
                  <a:srgbClr val="3933FF"/>
                </a:solidFill>
                <a:latin typeface="Monaco"/>
                <a:ea typeface="Monaco"/>
                <a:cs typeface="Monaco"/>
              </a:rPr>
              <a:t>/</a:t>
            </a:r>
            <a:r>
              <a:rPr lang="en-US" sz="1600" dirty="0" smtClean="0">
                <a:solidFill>
                  <a:srgbClr val="3933FF"/>
                </a:solidFill>
                <a:latin typeface="Monaco"/>
                <a:ea typeface="Monaco"/>
                <a:cs typeface="Monaco"/>
              </a:rPr>
              <a:t>h2/</a:t>
            </a:r>
            <a:r>
              <a:rPr lang="en-US" sz="1600" dirty="0" err="1">
                <a:solidFill>
                  <a:srgbClr val="3933FF"/>
                </a:solidFill>
                <a:latin typeface="Monaco"/>
                <a:ea typeface="Monaco"/>
                <a:cs typeface="Monaco"/>
              </a:rPr>
              <a:t>populateDb.sql</a:t>
            </a:r>
            <a:r>
              <a:rPr lang="en-US" sz="1600" dirty="0">
                <a:solidFill>
                  <a:srgbClr val="3933FF"/>
                </a:solidFill>
                <a:latin typeface="Monaco"/>
                <a:ea typeface="Monaco"/>
                <a:cs typeface="Monaco"/>
              </a:rPr>
              <a:t>"</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err="1" smtClean="0">
                <a:solidFill>
                  <a:srgbClr val="000000"/>
                </a:solidFill>
                <a:latin typeface="Monaco"/>
                <a:ea typeface="Monaco"/>
                <a:cs typeface="Monaco"/>
              </a:rPr>
              <a:t>JdbcTestUtils.executeSqlScript</a:t>
            </a:r>
            <a:r>
              <a:rPr lang="en-US" sz="1600" dirty="0">
                <a:solidFill>
                  <a:srgbClr val="000000"/>
                </a:solidFill>
                <a:latin typeface="Monaco"/>
                <a:ea typeface="Monaco"/>
                <a:cs typeface="Monaco"/>
              </a:rPr>
              <a:t>(</a:t>
            </a:r>
            <a:r>
              <a:rPr lang="en-US" sz="1600" dirty="0" err="1">
                <a:solidFill>
                  <a:srgbClr val="000000"/>
                </a:solidFill>
                <a:latin typeface="Monaco"/>
                <a:ea typeface="Monaco"/>
                <a:cs typeface="Monaco"/>
              </a:rPr>
              <a:t>jdbcTemplate</a:t>
            </a:r>
            <a:r>
              <a:rPr lang="en-US" sz="1600" dirty="0">
                <a:solidFill>
                  <a:srgbClr val="000000"/>
                </a:solidFill>
                <a:latin typeface="Monaco"/>
                <a:ea typeface="Monaco"/>
                <a:cs typeface="Monaco"/>
              </a:rPr>
              <a:t>, script, </a:t>
            </a:r>
            <a:r>
              <a:rPr lang="en-US" sz="1600" dirty="0">
                <a:solidFill>
                  <a:srgbClr val="931968"/>
                </a:solidFill>
                <a:latin typeface="Monaco"/>
                <a:ea typeface="Monaco"/>
                <a:cs typeface="Monaco"/>
              </a:rPr>
              <a:t>true</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smtClean="0">
                <a:solidFill>
                  <a:srgbClr val="000000"/>
                </a:solidFill>
                <a:latin typeface="Monaco"/>
                <a:ea typeface="Monaco"/>
                <a:cs typeface="Monaco"/>
              </a:rPr>
              <a:t>}</a:t>
            </a:r>
            <a:endParaRPr lang="en-US" sz="1600" dirty="0">
              <a:solidFill>
                <a:srgbClr val="000000"/>
              </a:solidFill>
              <a:latin typeface="Monaco"/>
              <a:ea typeface="Monaco"/>
              <a:cs typeface="Monaco"/>
            </a:endParaRPr>
          </a:p>
          <a:p>
            <a:pPr marL="0" indent="0">
              <a:buNone/>
            </a:pPr>
            <a:r>
              <a:rPr lang="en-US" sz="1600" dirty="0" smtClean="0">
                <a:solidFill>
                  <a:srgbClr val="000000"/>
                </a:solidFill>
                <a:latin typeface="Monaco"/>
                <a:ea typeface="Monaco"/>
                <a:cs typeface="Monaco"/>
              </a:rPr>
              <a:t>}</a:t>
            </a:r>
            <a:endParaRPr lang="en-GB" sz="1600" dirty="0"/>
          </a:p>
        </p:txBody>
      </p:sp>
    </p:spTree>
    <p:extLst>
      <p:ext uri="{BB962C8B-B14F-4D97-AF65-F5344CB8AC3E}">
        <p14:creationId xmlns:p14="http://schemas.microsoft.com/office/powerpoint/2010/main" val="4174023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3506" name="Rectangle 2"/>
          <p:cNvSpPr>
            <a:spLocks noGrp="1" noChangeArrowheads="1"/>
          </p:cNvSpPr>
          <p:nvPr>
            <p:ph type="ctrTitle"/>
          </p:nvPr>
        </p:nvSpPr>
        <p:spPr/>
        <p:txBody>
          <a:bodyPr/>
          <a:lstStyle/>
          <a:p>
            <a:r>
              <a:rPr lang="en-US" dirty="0" err="1" smtClean="0"/>
              <a:t>DbUnit</a:t>
            </a:r>
            <a:r>
              <a:rPr lang="en-US" dirty="0" smtClean="0"/>
              <a:t> example</a:t>
            </a:r>
            <a:endParaRPr lang="en-US" dirty="0"/>
          </a:p>
        </p:txBody>
      </p:sp>
      <p:sp>
        <p:nvSpPr>
          <p:cNvPr id="533507" name="Rectangle 3"/>
          <p:cNvSpPr>
            <a:spLocks noGrp="1" noChangeArrowheads="1"/>
          </p:cNvSpPr>
          <p:nvPr>
            <p:ph type="body" sz="quarter" idx="13"/>
          </p:nvPr>
        </p:nvSpPr>
        <p:spPr>
          <a:xfrm>
            <a:off x="685800" y="1556792"/>
            <a:ext cx="8278688" cy="4680520"/>
          </a:xfrm>
        </p:spPr>
        <p:txBody>
          <a:bodyPr/>
          <a:lstStyle/>
          <a:p>
            <a:pPr marL="0" indent="0">
              <a:buNone/>
            </a:pPr>
            <a:r>
              <a:rPr lang="en-US" sz="1400" dirty="0">
                <a:solidFill>
                  <a:srgbClr val="009193"/>
                </a:solidFill>
                <a:latin typeface="Monaco"/>
                <a:ea typeface="Monaco"/>
                <a:cs typeface="Monaco"/>
              </a:rPr>
              <a:t>&lt;?</a:t>
            </a:r>
            <a:r>
              <a:rPr lang="en-US" sz="1400" dirty="0">
                <a:solidFill>
                  <a:srgbClr val="4D9192"/>
                </a:solidFill>
                <a:latin typeface="Monaco"/>
                <a:ea typeface="Monaco"/>
                <a:cs typeface="Monaco"/>
              </a:rPr>
              <a:t>xml</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version</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'1.0'</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encoding</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'UTF-8'</a:t>
            </a:r>
            <a:r>
              <a:rPr lang="en-US" sz="1400" dirty="0">
                <a:solidFill>
                  <a:srgbClr val="009193"/>
                </a:solidFill>
                <a:latin typeface="Monaco"/>
                <a:ea typeface="Monaco"/>
                <a:cs typeface="Monaco"/>
              </a:rPr>
              <a:t>?&gt;</a:t>
            </a:r>
            <a:endParaRPr lang="en-US" sz="1400" dirty="0">
              <a:solidFill>
                <a:srgbClr val="000000"/>
              </a:solidFill>
              <a:latin typeface="Monaco"/>
              <a:ea typeface="Monaco"/>
              <a:cs typeface="Monaco"/>
            </a:endParaRPr>
          </a:p>
          <a:p>
            <a:pPr marL="0" indent="0">
              <a:buNone/>
            </a:pPr>
            <a:r>
              <a:rPr lang="en-US" sz="1400" dirty="0">
                <a:solidFill>
                  <a:srgbClr val="009193"/>
                </a:solidFill>
                <a:latin typeface="Monaco"/>
                <a:ea typeface="Monaco"/>
                <a:cs typeface="Monaco"/>
              </a:rPr>
              <a:t>&lt;</a:t>
            </a:r>
            <a:r>
              <a:rPr lang="en-US" sz="1400" dirty="0">
                <a:solidFill>
                  <a:srgbClr val="4D9192"/>
                </a:solidFill>
                <a:latin typeface="Monaco"/>
                <a:ea typeface="Monaco"/>
                <a:cs typeface="Monaco"/>
              </a:rPr>
              <a:t>dataset</a:t>
            </a:r>
            <a:r>
              <a:rPr lang="en-US" sz="1400" dirty="0">
                <a:solidFill>
                  <a:srgbClr val="009193"/>
                </a:solidFill>
                <a:latin typeface="Monaco"/>
                <a:ea typeface="Monaco"/>
                <a:cs typeface="Monaco"/>
              </a:rPr>
              <a:t>&gt;</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009193"/>
                </a:solidFill>
                <a:latin typeface="Monaco"/>
                <a:ea typeface="Monaco"/>
                <a:cs typeface="Monaco"/>
              </a:rPr>
              <a:t>&lt;</a:t>
            </a:r>
            <a:r>
              <a:rPr lang="en-US" sz="1400" dirty="0">
                <a:solidFill>
                  <a:srgbClr val="4D9192"/>
                </a:solidFill>
                <a:latin typeface="Monaco"/>
                <a:ea typeface="Monaco"/>
                <a:cs typeface="Monaco"/>
              </a:rPr>
              <a:t>AREA_TYPE</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AREA_TYPE_ID</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'11'</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NAME</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'test'</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SORT_ORDER</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'11'</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VERSION</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a:t>
            </a:r>
            <a:r>
              <a:rPr lang="en-US" sz="1400" dirty="0">
                <a:solidFill>
                  <a:srgbClr val="009193"/>
                </a:solidFill>
                <a:latin typeface="Monaco"/>
                <a:ea typeface="Monaco"/>
                <a:cs typeface="Monaco"/>
              </a:rPr>
              <a:t>/&gt;</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009193"/>
                </a:solidFill>
                <a:latin typeface="Monaco"/>
                <a:ea typeface="Monaco"/>
                <a:cs typeface="Monaco"/>
              </a:rPr>
              <a:t>&lt;</a:t>
            </a:r>
            <a:r>
              <a:rPr lang="en-US" sz="1400" dirty="0">
                <a:solidFill>
                  <a:srgbClr val="4D9192"/>
                </a:solidFill>
                <a:latin typeface="Monaco"/>
                <a:ea typeface="Monaco"/>
                <a:cs typeface="Monaco"/>
              </a:rPr>
              <a:t>AREA</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AREA_ID</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'10'</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NAME</a:t>
            </a: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a:t>
            </a:r>
            <a:r>
              <a:rPr lang="en-US" sz="1400" dirty="0" err="1">
                <a:solidFill>
                  <a:srgbClr val="3933FF"/>
                </a:solidFill>
                <a:latin typeface="Monaco"/>
                <a:ea typeface="Monaco"/>
                <a:cs typeface="Monaco"/>
              </a:rPr>
              <a:t>testParent</a:t>
            </a:r>
            <a:r>
              <a:rPr lang="en-US" sz="1400" dirty="0">
                <a:solidFill>
                  <a:srgbClr val="3933FF"/>
                </a:solidFill>
                <a:latin typeface="Monaco"/>
                <a:ea typeface="Monaco"/>
                <a:cs typeface="Monaco"/>
              </a:rPr>
              <a:t>'</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AREA_TYPE_ID</a:t>
            </a: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'11'</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Version</a:t>
            </a: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'1'</a:t>
            </a:r>
            <a:r>
              <a:rPr lang="en-US" sz="1400" dirty="0">
                <a:solidFill>
                  <a:srgbClr val="009193"/>
                </a:solidFill>
                <a:latin typeface="Monaco"/>
                <a:ea typeface="Monaco"/>
                <a:cs typeface="Monaco"/>
              </a:rPr>
              <a:t>/&gt;</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009193"/>
                </a:solidFill>
                <a:latin typeface="Monaco"/>
                <a:ea typeface="Monaco"/>
                <a:cs typeface="Monaco"/>
              </a:rPr>
              <a:t>&lt;</a:t>
            </a:r>
            <a:r>
              <a:rPr lang="en-US" sz="1400" dirty="0">
                <a:solidFill>
                  <a:srgbClr val="4D9192"/>
                </a:solidFill>
                <a:latin typeface="Monaco"/>
                <a:ea typeface="Monaco"/>
                <a:cs typeface="Monaco"/>
              </a:rPr>
              <a:t>AREA</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AREA_ID</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'11'</a:t>
            </a:r>
            <a:r>
              <a:rPr lang="en-US" sz="1400" dirty="0">
                <a:solidFill>
                  <a:srgbClr val="932092"/>
                </a:solidFill>
                <a:latin typeface="Monaco"/>
                <a:ea typeface="Monaco"/>
                <a:cs typeface="Monaco"/>
              </a:rPr>
              <a:t>NAME</a:t>
            </a: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a:t>
            </a:r>
            <a:r>
              <a:rPr lang="en-US" sz="1400" dirty="0" err="1">
                <a:solidFill>
                  <a:srgbClr val="3933FF"/>
                </a:solidFill>
                <a:latin typeface="Monaco"/>
                <a:ea typeface="Monaco"/>
                <a:cs typeface="Monaco"/>
              </a:rPr>
              <a:t>testChild</a:t>
            </a:r>
            <a:r>
              <a:rPr lang="en-US" sz="1400" dirty="0">
                <a:solidFill>
                  <a:srgbClr val="3933FF"/>
                </a:solidFill>
                <a:latin typeface="Monaco"/>
                <a:ea typeface="Monaco"/>
                <a:cs typeface="Monaco"/>
              </a:rPr>
              <a:t>'</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AREA_TYPE_ID</a:t>
            </a: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'11'</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 </a:t>
            </a:r>
            <a:r>
              <a:rPr lang="en-US" sz="1400" dirty="0">
                <a:solidFill>
                  <a:srgbClr val="932092"/>
                </a:solidFill>
                <a:latin typeface="Monaco"/>
                <a:ea typeface="Monaco"/>
                <a:cs typeface="Monaco"/>
              </a:rPr>
              <a:t>PARENT_AREA_ID</a:t>
            </a: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'10'</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Version</a:t>
            </a: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'1'</a:t>
            </a:r>
            <a:r>
              <a:rPr lang="en-US" sz="1400" dirty="0">
                <a:solidFill>
                  <a:srgbClr val="009193"/>
                </a:solidFill>
                <a:latin typeface="Monaco"/>
                <a:ea typeface="Monaco"/>
                <a:cs typeface="Monaco"/>
              </a:rPr>
              <a:t>/&gt;</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a:solidFill>
                  <a:srgbClr val="009193"/>
                </a:solidFill>
                <a:latin typeface="Monaco"/>
                <a:ea typeface="Monaco"/>
                <a:cs typeface="Monaco"/>
              </a:rPr>
              <a:t>&lt;</a:t>
            </a:r>
            <a:r>
              <a:rPr lang="en-US" sz="1400" dirty="0">
                <a:solidFill>
                  <a:srgbClr val="4D9192"/>
                </a:solidFill>
                <a:latin typeface="Monaco"/>
                <a:ea typeface="Monaco"/>
                <a:cs typeface="Monaco"/>
              </a:rPr>
              <a:t>AREA_BUDGET</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AREA_BUDGET_ID</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'11'</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BUDGETED_WIP</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'50'</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MIN_WIP</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'0'</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 </a:t>
            </a:r>
            <a:r>
              <a:rPr lang="en-US" sz="1400" dirty="0">
                <a:solidFill>
                  <a:srgbClr val="932092"/>
                </a:solidFill>
                <a:latin typeface="Monaco"/>
                <a:ea typeface="Monaco"/>
                <a:cs typeface="Monaco"/>
              </a:rPr>
              <a:t>MAX_WIP</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'100'</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VERSION</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a:t>
            </a:r>
            <a:r>
              <a:rPr lang="en-US" sz="1400" dirty="0">
                <a:solidFill>
                  <a:srgbClr val="009193"/>
                </a:solidFill>
                <a:latin typeface="Monaco"/>
                <a:ea typeface="Monaco"/>
                <a:cs typeface="Monaco"/>
              </a:rPr>
              <a:t>/&gt;</a:t>
            </a: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p>
          <a:p>
            <a:pPr marL="0" indent="0">
              <a:buNone/>
            </a:pPr>
            <a:r>
              <a:rPr lang="en-US" sz="1400" dirty="0">
                <a:solidFill>
                  <a:srgbClr val="000000"/>
                </a:solidFill>
                <a:latin typeface="Monaco"/>
                <a:ea typeface="Monaco"/>
                <a:cs typeface="Monaco"/>
              </a:rPr>
              <a:t>    </a:t>
            </a:r>
            <a:r>
              <a:rPr lang="en-US" sz="1400" dirty="0">
                <a:solidFill>
                  <a:srgbClr val="009193"/>
                </a:solidFill>
                <a:latin typeface="Monaco"/>
                <a:ea typeface="Monaco"/>
                <a:cs typeface="Monaco"/>
              </a:rPr>
              <a:t>&lt;</a:t>
            </a:r>
            <a:r>
              <a:rPr lang="en-US" sz="1400" dirty="0">
                <a:solidFill>
                  <a:srgbClr val="4D9192"/>
                </a:solidFill>
                <a:latin typeface="Monaco"/>
                <a:ea typeface="Monaco"/>
                <a:cs typeface="Monaco"/>
              </a:rPr>
              <a:t>REGISTRATION_POINT</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REGISTRATION_POINT_ID</a:t>
            </a:r>
            <a:r>
              <a:rPr lang="en-US" sz="1400" dirty="0">
                <a:solidFill>
                  <a:srgbClr val="000000"/>
                </a:solidFill>
                <a:latin typeface="Monaco"/>
                <a:ea typeface="Monaco"/>
                <a:cs typeface="Monaco"/>
              </a:rPr>
              <a:t> = </a:t>
            </a:r>
            <a:r>
              <a:rPr lang="en-US" sz="1400" dirty="0">
                <a:solidFill>
                  <a:srgbClr val="3933FF"/>
                </a:solidFill>
                <a:latin typeface="Monaco"/>
                <a:ea typeface="Monaco"/>
                <a:cs typeface="Monaco"/>
              </a:rPr>
              <a:t>'1'</a:t>
            </a:r>
            <a:endParaRPr lang="en-US" sz="1400" dirty="0">
              <a:solidFill>
                <a:srgbClr val="000000"/>
              </a:solidFill>
              <a:latin typeface="Monaco"/>
              <a:ea typeface="Monaco"/>
              <a:cs typeface="Monaco"/>
            </a:endParaRPr>
          </a:p>
          <a:p>
            <a:pPr marL="0" indent="0">
              <a:buNone/>
            </a:pPr>
            <a:r>
              <a:rPr lang="en-US" sz="1400" dirty="0">
                <a:solidFill>
                  <a:srgbClr val="000000"/>
                </a:solidFill>
                <a:latin typeface="Monaco"/>
                <a:ea typeface="Monaco"/>
                <a:cs typeface="Monaco"/>
              </a:rPr>
              <a:t>                       </a:t>
            </a:r>
            <a:r>
              <a:rPr lang="en-US" sz="1400" dirty="0">
                <a:solidFill>
                  <a:srgbClr val="3933FF"/>
                </a:solidFill>
                <a:latin typeface="Monaco"/>
                <a:ea typeface="Monaco"/>
                <a:cs typeface="Monaco"/>
              </a:rPr>
              <a:t> </a:t>
            </a:r>
            <a:r>
              <a:rPr lang="en-US" sz="1400" dirty="0">
                <a:solidFill>
                  <a:srgbClr val="932092"/>
                </a:solidFill>
                <a:latin typeface="Monaco"/>
                <a:ea typeface="Monaco"/>
                <a:cs typeface="Monaco"/>
              </a:rPr>
              <a:t>MACHINE_NUMBER</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'55'</a:t>
            </a:r>
            <a:r>
              <a:rPr lang="en-US" sz="1400" dirty="0">
                <a:solidFill>
                  <a:srgbClr val="000000"/>
                </a:solidFill>
                <a:latin typeface="Monaco"/>
                <a:ea typeface="Monaco"/>
                <a:cs typeface="Monaco"/>
              </a:rPr>
              <a:t> </a:t>
            </a:r>
            <a:r>
              <a:rPr lang="en-US" sz="1400" dirty="0">
                <a:solidFill>
                  <a:srgbClr val="932092"/>
                </a:solidFill>
                <a:latin typeface="Monaco"/>
                <a:ea typeface="Monaco"/>
                <a:cs typeface="Monaco"/>
              </a:rPr>
              <a:t>VERSION</a:t>
            </a:r>
            <a:r>
              <a:rPr lang="en-US" sz="1400" dirty="0">
                <a:solidFill>
                  <a:srgbClr val="000000"/>
                </a:solidFill>
                <a:latin typeface="Monaco"/>
                <a:ea typeface="Monaco"/>
                <a:cs typeface="Monaco"/>
              </a:rPr>
              <a:t>=</a:t>
            </a:r>
            <a:r>
              <a:rPr lang="en-US" sz="1400" dirty="0">
                <a:solidFill>
                  <a:srgbClr val="3933FF"/>
                </a:solidFill>
                <a:latin typeface="Monaco"/>
                <a:ea typeface="Monaco"/>
                <a:cs typeface="Monaco"/>
              </a:rPr>
              <a:t>'1'</a:t>
            </a:r>
            <a:r>
              <a:rPr lang="en-US" sz="1400" dirty="0">
                <a:solidFill>
                  <a:srgbClr val="009193"/>
                </a:solidFill>
                <a:latin typeface="Monaco"/>
                <a:ea typeface="Monaco"/>
                <a:cs typeface="Monaco"/>
              </a:rPr>
              <a:t>/&gt;</a:t>
            </a:r>
            <a:endParaRPr lang="en-US" sz="1400" dirty="0">
              <a:solidFill>
                <a:srgbClr val="000000"/>
              </a:solidFill>
              <a:latin typeface="Monaco"/>
              <a:ea typeface="Monaco"/>
              <a:cs typeface="Monaco"/>
            </a:endParaRPr>
          </a:p>
          <a:p>
            <a:pPr marL="0" indent="0">
              <a:buNone/>
            </a:pPr>
            <a:r>
              <a:rPr lang="en-US" sz="1400" dirty="0">
                <a:solidFill>
                  <a:srgbClr val="009193"/>
                </a:solidFill>
                <a:latin typeface="Monaco"/>
                <a:ea typeface="Monaco"/>
                <a:cs typeface="Monaco"/>
              </a:rPr>
              <a:t>&lt;/</a:t>
            </a:r>
            <a:r>
              <a:rPr lang="en-US" sz="1400" dirty="0">
                <a:solidFill>
                  <a:srgbClr val="4D9192"/>
                </a:solidFill>
                <a:latin typeface="Monaco"/>
                <a:ea typeface="Monaco"/>
                <a:cs typeface="Monaco"/>
              </a:rPr>
              <a:t>dataset</a:t>
            </a:r>
            <a:r>
              <a:rPr lang="en-US" sz="1400" dirty="0" smtClean="0">
                <a:solidFill>
                  <a:srgbClr val="009193"/>
                </a:solidFill>
                <a:latin typeface="Monaco"/>
                <a:ea typeface="Monaco"/>
                <a:cs typeface="Monaco"/>
              </a:rPr>
              <a:t>&gt;</a:t>
            </a:r>
          </a:p>
          <a:p>
            <a:pPr marL="0" indent="0">
              <a:buNone/>
            </a:pPr>
            <a:endParaRPr lang="en-US" sz="1400" b="1" dirty="0">
              <a:solidFill>
                <a:srgbClr val="009193"/>
              </a:solidFill>
              <a:latin typeface="Monaco"/>
              <a:ea typeface="Monaco"/>
              <a:cs typeface="Monaco"/>
            </a:endParaRPr>
          </a:p>
          <a:p>
            <a:pPr marL="0" indent="0">
              <a:buNone/>
            </a:pPr>
            <a:r>
              <a:rPr lang="en-US" sz="1400" dirty="0" err="1">
                <a:solidFill>
                  <a:srgbClr val="000000"/>
                </a:solidFill>
                <a:latin typeface="Monaco"/>
                <a:ea typeface="Monaco"/>
                <a:cs typeface="Monaco"/>
              </a:rPr>
              <a:t>IDataSet</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dataSet</a:t>
            </a:r>
            <a:r>
              <a:rPr lang="en-US" sz="1400" dirty="0">
                <a:solidFill>
                  <a:srgbClr val="000000"/>
                </a:solidFill>
                <a:latin typeface="Monaco"/>
                <a:ea typeface="Monaco"/>
                <a:cs typeface="Monaco"/>
              </a:rPr>
              <a:t> = </a:t>
            </a:r>
            <a:r>
              <a:rPr lang="en-US" sz="1400" dirty="0">
                <a:solidFill>
                  <a:srgbClr val="A9438B"/>
                </a:solidFill>
                <a:latin typeface="Monaco"/>
                <a:ea typeface="Monaco"/>
                <a:cs typeface="Monaco"/>
              </a:rPr>
              <a:t>new</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FlatXmlDataSet</a:t>
            </a:r>
            <a:r>
              <a:rPr lang="en-US" sz="1400" dirty="0">
                <a:solidFill>
                  <a:srgbClr val="000000"/>
                </a:solidFill>
                <a:latin typeface="Monaco"/>
                <a:ea typeface="Monaco"/>
                <a:cs typeface="Monaco"/>
              </a:rPr>
              <a:t>(</a:t>
            </a:r>
            <a:r>
              <a:rPr lang="en-US" sz="1400" dirty="0">
                <a:solidFill>
                  <a:srgbClr val="A9438B"/>
                </a:solidFill>
                <a:latin typeface="Monaco"/>
                <a:ea typeface="Monaco"/>
                <a:cs typeface="Monaco"/>
              </a:rPr>
              <a:t>new</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FileInputStream</a:t>
            </a:r>
            <a:r>
              <a:rPr lang="en-US" sz="1400" dirty="0">
                <a:solidFill>
                  <a:srgbClr val="000000"/>
                </a:solidFill>
                <a:latin typeface="Monaco"/>
                <a:ea typeface="Monaco"/>
                <a:cs typeface="Monaco"/>
              </a:rPr>
              <a:t>(FILE));</a:t>
            </a:r>
          </a:p>
          <a:p>
            <a:pPr marL="0" indent="0">
              <a:buNone/>
            </a:pPr>
            <a:r>
              <a:rPr lang="en-US" sz="1400" dirty="0" err="1">
                <a:solidFill>
                  <a:srgbClr val="000000"/>
                </a:solidFill>
                <a:latin typeface="Monaco"/>
                <a:ea typeface="Monaco"/>
                <a:cs typeface="Monaco"/>
              </a:rPr>
              <a:t>DatabaseOperation.CLEAN_INSERT.execute</a:t>
            </a:r>
            <a:r>
              <a:rPr lang="en-US" sz="1400" dirty="0">
                <a:solidFill>
                  <a:srgbClr val="000000"/>
                </a:solidFill>
                <a:latin typeface="Monaco"/>
                <a:ea typeface="Monaco"/>
                <a:cs typeface="Monaco"/>
              </a:rPr>
              <a:t>(connection, </a:t>
            </a:r>
            <a:r>
              <a:rPr lang="en-US" sz="1400" dirty="0" err="1">
                <a:solidFill>
                  <a:srgbClr val="000000"/>
                </a:solidFill>
                <a:latin typeface="Monaco"/>
                <a:ea typeface="Monaco"/>
                <a:cs typeface="Monaco"/>
              </a:rPr>
              <a:t>dataSet</a:t>
            </a:r>
            <a:r>
              <a:rPr lang="en-US" sz="1400" dirty="0">
                <a:solidFill>
                  <a:srgbClr val="000000"/>
                </a:solidFill>
                <a:latin typeface="Monaco"/>
                <a:ea typeface="Monaco"/>
                <a:cs typeface="Monaco"/>
              </a:rPr>
              <a:t>);</a:t>
            </a:r>
            <a:endParaRPr lang="sv-SE" sz="1400" dirty="0">
              <a:solidFill>
                <a:srgbClr val="000000"/>
              </a:solidFill>
              <a:latin typeface="Monaco"/>
              <a:ea typeface="Monaco"/>
              <a:cs typeface="Monaco"/>
            </a:endParaRPr>
          </a:p>
        </p:txBody>
      </p:sp>
    </p:spTree>
    <p:extLst>
      <p:ext uri="{BB962C8B-B14F-4D97-AF65-F5344CB8AC3E}">
        <p14:creationId xmlns:p14="http://schemas.microsoft.com/office/powerpoint/2010/main" val="935940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6338" name="Rectangle 2"/>
          <p:cNvSpPr>
            <a:spLocks noGrp="1" noChangeArrowheads="1"/>
          </p:cNvSpPr>
          <p:nvPr>
            <p:ph type="ctrTitle"/>
          </p:nvPr>
        </p:nvSpPr>
        <p:spPr/>
        <p:txBody>
          <a:bodyPr>
            <a:normAutofit/>
          </a:bodyPr>
          <a:lstStyle/>
          <a:p>
            <a:r>
              <a:rPr lang="en-GB" dirty="0"/>
              <a:t>Working with SQL data </a:t>
            </a:r>
            <a:r>
              <a:rPr lang="en-GB" dirty="0" smtClean="0"/>
              <a:t>in Groovy</a:t>
            </a:r>
            <a:endParaRPr lang="en-GB" dirty="0"/>
          </a:p>
        </p:txBody>
      </p:sp>
      <p:sp>
        <p:nvSpPr>
          <p:cNvPr id="526339" name="Rectangle 3"/>
          <p:cNvSpPr>
            <a:spLocks noGrp="1" noChangeArrowheads="1"/>
          </p:cNvSpPr>
          <p:nvPr>
            <p:ph type="body" sz="quarter" idx="13"/>
          </p:nvPr>
        </p:nvSpPr>
        <p:spPr>
          <a:xfrm>
            <a:off x="467544" y="1556792"/>
            <a:ext cx="8208912" cy="4680520"/>
          </a:xfrm>
        </p:spPr>
        <p:txBody>
          <a:bodyPr/>
          <a:lstStyle/>
          <a:p>
            <a:pPr marL="0" indent="0">
              <a:buNone/>
            </a:pPr>
            <a:r>
              <a:rPr lang="en-US" sz="1600" dirty="0">
                <a:solidFill>
                  <a:srgbClr val="A9438B"/>
                </a:solidFill>
                <a:latin typeface="Monaco"/>
                <a:ea typeface="Monaco"/>
                <a:cs typeface="Monaco"/>
              </a:rPr>
              <a:t>import</a:t>
            </a:r>
            <a:r>
              <a:rPr lang="en-US" sz="1600" dirty="0">
                <a:solidFill>
                  <a:srgbClr val="000000"/>
                </a:solidFill>
                <a:latin typeface="Monaco"/>
                <a:ea typeface="Monaco"/>
                <a:cs typeface="Monaco"/>
              </a:rPr>
              <a:t> </a:t>
            </a:r>
            <a:r>
              <a:rPr lang="en-US" sz="1600" dirty="0" err="1" smtClean="0">
                <a:solidFill>
                  <a:srgbClr val="000000"/>
                </a:solidFill>
                <a:latin typeface="Monaco"/>
                <a:ea typeface="Monaco"/>
                <a:cs typeface="Monaco"/>
              </a:rPr>
              <a:t>groovy.sql.Sql</a:t>
            </a:r>
            <a:endParaRPr lang="en-US" sz="1600" dirty="0" smtClean="0">
              <a:solidFill>
                <a:srgbClr val="000000"/>
              </a:solidFill>
              <a:latin typeface="Monaco"/>
              <a:ea typeface="Monaco"/>
              <a:cs typeface="Monaco"/>
            </a:endParaRPr>
          </a:p>
          <a:p>
            <a:pPr marL="0" indent="0">
              <a:buNone/>
            </a:pPr>
            <a:endParaRPr lang="en-US" sz="1600" dirty="0">
              <a:solidFill>
                <a:srgbClr val="000000"/>
              </a:solidFill>
              <a:latin typeface="Monaco"/>
              <a:ea typeface="Monaco"/>
              <a:cs typeface="Monaco"/>
            </a:endParaRPr>
          </a:p>
          <a:p>
            <a:pPr marL="0" indent="0">
              <a:buNone/>
            </a:pPr>
            <a:r>
              <a:rPr lang="en-US" sz="1600" dirty="0" err="1">
                <a:solidFill>
                  <a:srgbClr val="000000"/>
                </a:solidFill>
                <a:latin typeface="Monaco"/>
                <a:ea typeface="Monaco"/>
                <a:cs typeface="Monaco"/>
              </a:rPr>
              <a:t>sql</a:t>
            </a:r>
            <a:r>
              <a:rPr lang="en-US" sz="1600" dirty="0">
                <a:solidFill>
                  <a:srgbClr val="000000"/>
                </a:solidFill>
                <a:latin typeface="Monaco"/>
                <a:ea typeface="Monaco"/>
                <a:cs typeface="Monaco"/>
              </a:rPr>
              <a:t> = </a:t>
            </a:r>
            <a:r>
              <a:rPr lang="en-US" sz="1600" dirty="0" err="1">
                <a:solidFill>
                  <a:srgbClr val="000000"/>
                </a:solidFill>
                <a:latin typeface="Monaco"/>
                <a:ea typeface="Monaco"/>
                <a:cs typeface="Monaco"/>
              </a:rPr>
              <a:t>Sql.newInstance</a:t>
            </a:r>
            <a:r>
              <a:rPr lang="en-US" sz="1600" dirty="0">
                <a:solidFill>
                  <a:srgbClr val="000000"/>
                </a:solidFill>
                <a:latin typeface="Monaco"/>
                <a:ea typeface="Monaco"/>
                <a:cs typeface="Monaco"/>
              </a:rPr>
              <a:t>( </a:t>
            </a:r>
            <a:r>
              <a:rPr lang="en-US" sz="1600" dirty="0" smtClean="0">
                <a:solidFill>
                  <a:srgbClr val="FF39D6"/>
                </a:solidFill>
                <a:latin typeface="Monaco"/>
                <a:ea typeface="Monaco"/>
                <a:cs typeface="Monaco"/>
              </a:rPr>
              <a:t>'</a:t>
            </a:r>
            <a:r>
              <a:rPr lang="en-US" sz="1600" dirty="0" err="1" smtClean="0">
                <a:solidFill>
                  <a:srgbClr val="FF39D6"/>
                </a:solidFill>
                <a:latin typeface="Monaco"/>
                <a:ea typeface="Monaco"/>
                <a:cs typeface="Monaco"/>
              </a:rPr>
              <a:t>jdbc:hsqldb:mem:petclinic</a:t>
            </a:r>
            <a:r>
              <a:rPr lang="en-US" sz="1600" dirty="0">
                <a:solidFill>
                  <a:srgbClr val="FF39D6"/>
                </a:solidFill>
                <a:latin typeface="Monaco"/>
                <a:ea typeface="Monaco"/>
                <a:cs typeface="Monaco"/>
              </a:rPr>
              <a:t>'</a:t>
            </a:r>
            <a:r>
              <a:rPr lang="en-US" sz="1600" dirty="0">
                <a:solidFill>
                  <a:srgbClr val="000000"/>
                </a:solidFill>
                <a:latin typeface="Monaco"/>
                <a:ea typeface="Monaco"/>
                <a:cs typeface="Monaco"/>
              </a:rPr>
              <a:t>,</a:t>
            </a:r>
          </a:p>
          <a:p>
            <a:pPr marL="0" indent="0">
              <a:buNone/>
            </a:pP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a:t>
            </a:r>
            <a:r>
              <a:rPr lang="en-US" sz="1600" dirty="0" err="1" smtClean="0">
                <a:solidFill>
                  <a:srgbClr val="FF39D6"/>
                </a:solidFill>
                <a:latin typeface="Monaco"/>
                <a:ea typeface="Monaco"/>
                <a:cs typeface="Monaco"/>
              </a:rPr>
              <a:t>sa</a:t>
            </a:r>
            <a:r>
              <a:rPr lang="en-US" sz="1600" dirty="0" smtClean="0">
                <a:solidFill>
                  <a:srgbClr val="FF39D6"/>
                </a:solidFill>
                <a:latin typeface="Monaco"/>
                <a:ea typeface="Monaco"/>
                <a:cs typeface="Monaco"/>
              </a:rPr>
              <a:t>'</a:t>
            </a:r>
            <a:r>
              <a:rPr lang="en-US" sz="1600" dirty="0">
                <a:solidFill>
                  <a:srgbClr val="000000"/>
                </a:solidFill>
                <a:latin typeface="Monaco"/>
                <a:ea typeface="Monaco"/>
                <a:cs typeface="Monaco"/>
              </a:rPr>
              <a:t>, </a:t>
            </a:r>
            <a:r>
              <a:rPr lang="en-US" sz="1600" dirty="0" smtClean="0">
                <a:solidFill>
                  <a:srgbClr val="FF39D6"/>
                </a:solidFill>
                <a:latin typeface="Monaco"/>
                <a:ea typeface="Monaco"/>
                <a:cs typeface="Monaco"/>
              </a:rPr>
              <a:t>''</a:t>
            </a:r>
            <a:r>
              <a:rPr lang="en-US" sz="1600" dirty="0">
                <a:solidFill>
                  <a:srgbClr val="000000"/>
                </a:solidFill>
                <a:latin typeface="Monaco"/>
                <a:ea typeface="Monaco"/>
                <a:cs typeface="Monaco"/>
              </a:rPr>
              <a:t>, </a:t>
            </a:r>
            <a:r>
              <a:rPr lang="en-US" sz="1600" dirty="0" smtClean="0">
                <a:solidFill>
                  <a:srgbClr val="FF39D6"/>
                </a:solidFill>
                <a:latin typeface="Monaco"/>
                <a:ea typeface="Monaco"/>
                <a:cs typeface="Monaco"/>
              </a:rPr>
              <a:t>'</a:t>
            </a:r>
            <a:r>
              <a:rPr lang="en-US" sz="1600" dirty="0" err="1">
                <a:solidFill>
                  <a:srgbClr val="FF39D6"/>
                </a:solidFill>
                <a:latin typeface="Monaco"/>
                <a:ea typeface="Monaco"/>
                <a:cs typeface="Monaco"/>
              </a:rPr>
              <a:t>org.hsqldb.jdbcDriver</a:t>
            </a:r>
            <a:r>
              <a:rPr lang="en-US" sz="1600" dirty="0" smtClean="0">
                <a:solidFill>
                  <a:srgbClr val="FF39D6"/>
                </a:solidFill>
                <a:latin typeface="Monaco"/>
                <a:ea typeface="Monaco"/>
                <a:cs typeface="Monaco"/>
              </a:rPr>
              <a:t>'</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a:t>
            </a:r>
          </a:p>
          <a:p>
            <a:pPr marL="0" indent="0">
              <a:buNone/>
            </a:pPr>
            <a:r>
              <a:rPr lang="en-US" sz="1600" dirty="0" err="1">
                <a:solidFill>
                  <a:srgbClr val="000000"/>
                </a:solidFill>
                <a:latin typeface="Monaco"/>
                <a:ea typeface="Monaco"/>
                <a:cs typeface="Monaco"/>
              </a:rPr>
              <a:t>sql.eachRow</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'select * from OWNER'</a:t>
            </a:r>
            <a:r>
              <a:rPr lang="en-US" sz="1600" dirty="0">
                <a:solidFill>
                  <a:srgbClr val="000000"/>
                </a:solidFill>
                <a:latin typeface="Monaco"/>
                <a:ea typeface="Monaco"/>
                <a:cs typeface="Monaco"/>
              </a:rPr>
              <a:t> ) {</a:t>
            </a:r>
          </a:p>
          <a:p>
            <a:pPr marL="0" indent="0">
              <a:buNone/>
            </a:pP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a:t>
            </a:r>
            <a:r>
              <a:rPr lang="en-US" sz="1600" dirty="0" err="1">
                <a:solidFill>
                  <a:srgbClr val="FF39D6"/>
                </a:solidFill>
                <a:latin typeface="Monaco"/>
                <a:ea typeface="Monaco"/>
                <a:cs typeface="Monaco"/>
              </a:rPr>
              <a:t>it.</a:t>
            </a:r>
            <a:r>
              <a:rPr lang="en-US" sz="1600" u="sng" dirty="0" err="1">
                <a:solidFill>
                  <a:srgbClr val="FF39D6"/>
                </a:solidFill>
                <a:latin typeface="Monaco"/>
                <a:ea typeface="Monaco"/>
                <a:cs typeface="Monaco"/>
              </a:rPr>
              <a:t>id</a:t>
            </a:r>
            <a:r>
              <a:rPr lang="en-US" sz="1600" dirty="0">
                <a:solidFill>
                  <a:srgbClr val="FF39D6"/>
                </a:solidFill>
                <a:latin typeface="Monaco"/>
                <a:ea typeface="Monaco"/>
                <a:cs typeface="Monaco"/>
              </a:rPr>
              <a:t> -- ${</a:t>
            </a:r>
            <a:r>
              <a:rPr lang="en-US" sz="1600" dirty="0" err="1">
                <a:solidFill>
                  <a:srgbClr val="FF39D6"/>
                </a:solidFill>
                <a:latin typeface="Monaco"/>
                <a:ea typeface="Monaco"/>
                <a:cs typeface="Monaco"/>
              </a:rPr>
              <a:t>it.</a:t>
            </a:r>
            <a:r>
              <a:rPr lang="en-US" sz="1600" u="sng" dirty="0" err="1">
                <a:solidFill>
                  <a:srgbClr val="FF39D6"/>
                </a:solidFill>
                <a:latin typeface="Monaco"/>
                <a:ea typeface="Monaco"/>
                <a:cs typeface="Monaco"/>
              </a:rPr>
              <a:t>firstName</a:t>
            </a:r>
            <a:r>
              <a:rPr lang="en-US" sz="1600" dirty="0">
                <a:solidFill>
                  <a:srgbClr val="FF39D6"/>
                </a:solidFill>
                <a:latin typeface="Monaco"/>
                <a:ea typeface="Monaco"/>
                <a:cs typeface="Monaco"/>
              </a:rPr>
              <a:t>} --"</a:t>
            </a:r>
            <a:endParaRPr lang="en-US" sz="1600" dirty="0">
              <a:solidFill>
                <a:srgbClr val="000000"/>
              </a:solidFill>
              <a:latin typeface="Monaco"/>
              <a:ea typeface="Monaco"/>
              <a:cs typeface="Monaco"/>
            </a:endParaRPr>
          </a:p>
          <a:p>
            <a:pPr marL="0" indent="0">
              <a:buNone/>
            </a:pPr>
            <a:r>
              <a:rPr lang="en-US" sz="1600" dirty="0" smtClean="0">
                <a:solidFill>
                  <a:srgbClr val="000000"/>
                </a:solidFill>
                <a:latin typeface="Monaco"/>
                <a:ea typeface="Monaco"/>
                <a:cs typeface="Monaco"/>
              </a:rPr>
              <a:t>}</a:t>
            </a:r>
          </a:p>
          <a:p>
            <a:pPr marL="0" indent="0">
              <a:buNone/>
            </a:pPr>
            <a:endParaRPr lang="en-US" sz="1600" dirty="0" smtClean="0">
              <a:solidFill>
                <a:srgbClr val="000000"/>
              </a:solidFill>
              <a:latin typeface="Monaco"/>
              <a:ea typeface="Monaco"/>
              <a:cs typeface="Monaco"/>
            </a:endParaRPr>
          </a:p>
          <a:p>
            <a:pPr marL="0" indent="0">
              <a:buNone/>
            </a:pPr>
            <a:r>
              <a:rPr lang="en-US" sz="1600" dirty="0" err="1">
                <a:solidFill>
                  <a:srgbClr val="A9438B"/>
                </a:solidFill>
                <a:latin typeface="Monaco"/>
                <a:ea typeface="Monaco"/>
                <a:cs typeface="Monaco"/>
              </a:rPr>
              <a:t>def</a:t>
            </a:r>
            <a:r>
              <a:rPr lang="en-US" sz="1600" dirty="0">
                <a:solidFill>
                  <a:srgbClr val="A9438B"/>
                </a:solidFill>
                <a:latin typeface="Monaco"/>
                <a:ea typeface="Monaco"/>
                <a:cs typeface="Monaco"/>
              </a:rPr>
              <a:t> </a:t>
            </a:r>
            <a:r>
              <a:rPr lang="en-US" sz="1600" dirty="0" err="1">
                <a:solidFill>
                  <a:srgbClr val="000000"/>
                </a:solidFill>
                <a:latin typeface="Monaco"/>
                <a:ea typeface="Monaco"/>
                <a:cs typeface="Monaco"/>
              </a:rPr>
              <a:t>sql</a:t>
            </a:r>
            <a:r>
              <a:rPr lang="en-US" sz="1600" dirty="0">
                <a:solidFill>
                  <a:srgbClr val="000000"/>
                </a:solidFill>
                <a:latin typeface="Monaco"/>
                <a:ea typeface="Monaco"/>
                <a:cs typeface="Monaco"/>
              </a:rPr>
              <a:t> =</a:t>
            </a:r>
            <a:r>
              <a:rPr lang="en-US" sz="1600" dirty="0">
                <a:solidFill>
                  <a:srgbClr val="A9438B"/>
                </a:solidFill>
                <a:latin typeface="Monaco"/>
                <a:ea typeface="Monaco"/>
                <a:cs typeface="Monaco"/>
              </a:rPr>
              <a:t> new</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Sql</a:t>
            </a:r>
            <a:r>
              <a:rPr lang="en-US" sz="1600" dirty="0">
                <a:solidFill>
                  <a:srgbClr val="000000"/>
                </a:solidFill>
                <a:latin typeface="Monaco"/>
                <a:ea typeface="Monaco"/>
                <a:cs typeface="Monaco"/>
              </a:rPr>
              <a:t>(</a:t>
            </a:r>
            <a:r>
              <a:rPr lang="en-US" sz="1600" dirty="0" err="1" smtClean="0">
                <a:solidFill>
                  <a:srgbClr val="0226CC"/>
                </a:solidFill>
                <a:latin typeface="Monaco"/>
                <a:ea typeface="Monaco"/>
                <a:cs typeface="Monaco"/>
              </a:rPr>
              <a:t>dataSource</a:t>
            </a:r>
            <a:r>
              <a:rPr lang="en-US" sz="1600" dirty="0" smtClean="0">
                <a:solidFill>
                  <a:srgbClr val="000000"/>
                </a:solidFill>
                <a:latin typeface="Monaco"/>
                <a:ea typeface="Monaco"/>
                <a:cs typeface="Monaco"/>
              </a:rPr>
              <a:t>)</a:t>
            </a:r>
            <a:endParaRPr lang="en-US" sz="1600" dirty="0">
              <a:solidFill>
                <a:srgbClr val="000000"/>
              </a:solidFill>
              <a:latin typeface="Monaco"/>
              <a:ea typeface="Monaco"/>
              <a:cs typeface="Monaco"/>
            </a:endParaRPr>
          </a:p>
          <a:p>
            <a:pPr marL="0" indent="0">
              <a:buNone/>
            </a:pPr>
            <a:r>
              <a:rPr lang="en-US" sz="1600" dirty="0" err="1" smtClean="0">
                <a:solidFill>
                  <a:srgbClr val="A9438B"/>
                </a:solidFill>
                <a:latin typeface="Monaco"/>
                <a:ea typeface="Monaco"/>
                <a:cs typeface="Monaco"/>
              </a:rPr>
              <a:t>def</a:t>
            </a:r>
            <a:r>
              <a:rPr lang="en-US" sz="1600" dirty="0" smtClean="0">
                <a:solidFill>
                  <a:srgbClr val="A9438B"/>
                </a:solidFill>
                <a:latin typeface="Monaco"/>
                <a:ea typeface="Monaco"/>
                <a:cs typeface="Monaco"/>
              </a:rPr>
              <a:t> </a:t>
            </a:r>
            <a:r>
              <a:rPr lang="en-US" sz="1600" dirty="0" smtClean="0">
                <a:solidFill>
                  <a:srgbClr val="000000"/>
                </a:solidFill>
                <a:latin typeface="Monaco"/>
                <a:ea typeface="Monaco"/>
                <a:cs typeface="Monaco"/>
              </a:rPr>
              <a:t>insert = </a:t>
            </a:r>
            <a:r>
              <a:rPr lang="en-US" sz="1600" dirty="0" smtClean="0">
                <a:solidFill>
                  <a:srgbClr val="FF39D6"/>
                </a:solidFill>
                <a:latin typeface="Monaco"/>
                <a:ea typeface="Monaco"/>
                <a:cs typeface="Monaco"/>
              </a:rPr>
              <a:t>"INSERT INTO owners (id, </a:t>
            </a:r>
            <a:r>
              <a:rPr lang="en-US" sz="1600" dirty="0" err="1" smtClean="0">
                <a:solidFill>
                  <a:srgbClr val="FF39D6"/>
                </a:solidFill>
                <a:latin typeface="Monaco"/>
                <a:ea typeface="Monaco"/>
                <a:cs typeface="Monaco"/>
              </a:rPr>
              <a:t>first_name</a:t>
            </a:r>
            <a:r>
              <a:rPr lang="en-US" sz="1600" dirty="0" smtClean="0">
                <a:solidFill>
                  <a:srgbClr val="FF39D6"/>
                </a:solidFill>
                <a:latin typeface="Monaco"/>
                <a:ea typeface="Monaco"/>
                <a:cs typeface="Monaco"/>
              </a:rPr>
              <a:t>) VALUES (?, ?)”</a:t>
            </a:r>
          </a:p>
          <a:p>
            <a:pPr marL="0" indent="0">
              <a:buNone/>
            </a:pPr>
            <a:r>
              <a:rPr lang="en-US" sz="1600" dirty="0" err="1" smtClean="0">
                <a:solidFill>
                  <a:srgbClr val="000000"/>
                </a:solidFill>
                <a:latin typeface="Monaco"/>
                <a:ea typeface="Monaco"/>
                <a:cs typeface="Monaco"/>
              </a:rPr>
              <a:t>sql.executeInsert</a:t>
            </a:r>
            <a:r>
              <a:rPr lang="en-US" sz="1600" dirty="0" smtClean="0">
                <a:solidFill>
                  <a:srgbClr val="000000"/>
                </a:solidFill>
                <a:latin typeface="Monaco"/>
                <a:ea typeface="Monaco"/>
                <a:cs typeface="Monaco"/>
              </a:rPr>
              <a:t>(</a:t>
            </a:r>
            <a:r>
              <a:rPr lang="en-US" sz="1600" dirty="0" err="1" smtClean="0">
                <a:solidFill>
                  <a:srgbClr val="000000"/>
                </a:solidFill>
                <a:latin typeface="Monaco"/>
                <a:ea typeface="Monaco"/>
                <a:cs typeface="Monaco"/>
              </a:rPr>
              <a:t>sql</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owner.id</a:t>
            </a:r>
            <a:r>
              <a:rPr lang="en-US" sz="1600" dirty="0" smtClean="0">
                <a:solidFill>
                  <a:srgbClr val="000000"/>
                </a:solidFill>
                <a:latin typeface="Monaco"/>
                <a:ea typeface="Monaco"/>
                <a:cs typeface="Monaco"/>
              </a:rPr>
              <a:t>, </a:t>
            </a:r>
            <a:r>
              <a:rPr lang="en-US" sz="1600" dirty="0" err="1">
                <a:solidFill>
                  <a:srgbClr val="000000"/>
                </a:solidFill>
                <a:latin typeface="Monaco"/>
                <a:ea typeface="Monaco"/>
                <a:cs typeface="Monaco"/>
              </a:rPr>
              <a:t>owner.firstName</a:t>
            </a:r>
            <a:r>
              <a:rPr lang="en-US" sz="1600" dirty="0" smtClean="0">
                <a:solidFill>
                  <a:srgbClr val="000000"/>
                </a:solidFill>
                <a:latin typeface="Monaco"/>
                <a:ea typeface="Monaco"/>
                <a:cs typeface="Monaco"/>
              </a:rPr>
              <a:t>])</a:t>
            </a:r>
            <a:endParaRPr lang="en-GB" sz="1600" dirty="0"/>
          </a:p>
        </p:txBody>
      </p:sp>
    </p:spTree>
    <p:extLst>
      <p:ext uri="{BB962C8B-B14F-4D97-AF65-F5344CB8AC3E}">
        <p14:creationId xmlns:p14="http://schemas.microsoft.com/office/powerpoint/2010/main" val="3512325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lstStyle/>
          <a:p>
            <a:pPr marL="40182"/>
            <a:r>
              <a:rPr lang="en-US" dirty="0" smtClean="0"/>
              <a:t>Example – Working with SQL</a:t>
            </a:r>
            <a:endParaRPr lang="en-US" dirty="0"/>
          </a:p>
        </p:txBody>
      </p:sp>
      <p:sp>
        <p:nvSpPr>
          <p:cNvPr id="26628" name="Rectangle 4"/>
          <p:cNvSpPr>
            <a:spLocks noGrp="1" noChangeArrowheads="1"/>
          </p:cNvSpPr>
          <p:nvPr>
            <p:ph type="body" sz="quarter" idx="13"/>
          </p:nvPr>
        </p:nvSpPr>
        <p:spPr>
          <a:ln/>
        </p:spPr>
        <p:txBody>
          <a:bodyPr rIns="116994"/>
          <a:lstStyle/>
          <a:p>
            <a:r>
              <a:rPr lang="en-US" dirty="0"/>
              <a:t>The </a:t>
            </a:r>
            <a:r>
              <a:rPr lang="en-US" sz="1400" dirty="0">
                <a:latin typeface="Monaco"/>
                <a:cs typeface="Monaco"/>
              </a:rPr>
              <a:t>org.springframework.samples.petclinic.service.ClinicServiceJpaTest</a:t>
            </a:r>
            <a:r>
              <a:rPr lang="en-US" dirty="0"/>
              <a:t> shows an example of </a:t>
            </a:r>
            <a:r>
              <a:rPr lang="en-US" dirty="0" smtClean="0"/>
              <a:t>working with SQL:</a:t>
            </a:r>
            <a:endParaRPr lang="en-US" dirty="0"/>
          </a:p>
          <a:p>
            <a:pPr lvl="1"/>
            <a:r>
              <a:rPr lang="en-US" dirty="0" smtClean="0"/>
              <a:t>The </a:t>
            </a:r>
            <a:r>
              <a:rPr lang="en-US" dirty="0" err="1" smtClean="0"/>
              <a:t>setupTestData</a:t>
            </a:r>
            <a:r>
              <a:rPr lang="en-US" dirty="0" smtClean="0"/>
              <a:t>() method inserts test data from an external file</a:t>
            </a:r>
          </a:p>
          <a:p>
            <a:pPr lvl="1"/>
            <a:r>
              <a:rPr lang="en-US" dirty="0" smtClean="0"/>
              <a:t>The </a:t>
            </a:r>
            <a:r>
              <a:rPr lang="en-US" dirty="0" err="1" smtClean="0"/>
              <a:t>insertVisit</a:t>
            </a:r>
            <a:r>
              <a:rPr lang="en-US" dirty="0" smtClean="0"/>
              <a:t>(</a:t>
            </a:r>
            <a:r>
              <a:rPr lang="en-US" dirty="0"/>
              <a:t>)</a:t>
            </a:r>
            <a:r>
              <a:rPr lang="en-US" dirty="0" smtClean="0"/>
              <a:t> test method uses an insert SQL statement to insert a test Pet, and an SQL query to verify the inserted Visit entity</a:t>
            </a:r>
            <a:endParaRPr lang="en-US" dirty="0"/>
          </a:p>
        </p:txBody>
      </p:sp>
    </p:spTree>
    <p:extLst>
      <p:ext uri="{BB962C8B-B14F-4D97-AF65-F5344CB8AC3E}">
        <p14:creationId xmlns:p14="http://schemas.microsoft.com/office/powerpoint/2010/main" val="536674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1" name="Rectangle 3"/>
          <p:cNvSpPr>
            <a:spLocks noGrp="1" noChangeArrowheads="1"/>
          </p:cNvSpPr>
          <p:nvPr>
            <p:ph type="ctrTitle"/>
          </p:nvPr>
        </p:nvSpPr>
        <p:spPr>
          <a:ln/>
        </p:spPr>
        <p:txBody>
          <a:bodyPr rIns="116994"/>
          <a:lstStyle/>
          <a:p>
            <a:pPr marL="40182"/>
            <a:r>
              <a:rPr lang="en-US" dirty="0"/>
              <a:t>Parsing and navigating </a:t>
            </a:r>
            <a:r>
              <a:rPr lang="en-US" dirty="0" smtClean="0"/>
              <a:t>JSON</a:t>
            </a:r>
            <a:endParaRPr lang="en-US" dirty="0"/>
          </a:p>
        </p:txBody>
      </p:sp>
      <p:sp>
        <p:nvSpPr>
          <p:cNvPr id="32772" name="Rectangle 4"/>
          <p:cNvSpPr>
            <a:spLocks noGrp="1" noChangeArrowheads="1"/>
          </p:cNvSpPr>
          <p:nvPr>
            <p:ph type="body" sz="quarter" idx="13"/>
          </p:nvPr>
        </p:nvSpPr>
        <p:spPr>
          <a:ln/>
        </p:spPr>
        <p:txBody>
          <a:bodyPr rIns="116994"/>
          <a:lstStyle/>
          <a:p>
            <a:pPr>
              <a:lnSpc>
                <a:spcPct val="90000"/>
              </a:lnSpc>
            </a:pPr>
            <a:r>
              <a:rPr lang="en-US" sz="2700" dirty="0"/>
              <a:t>Given the following </a:t>
            </a:r>
            <a:r>
              <a:rPr lang="en-US" sz="2700" dirty="0" err="1" smtClean="0"/>
              <a:t>Json</a:t>
            </a:r>
            <a:r>
              <a:rPr lang="en-US" sz="2700" dirty="0" smtClean="0"/>
              <a:t> string:</a:t>
            </a:r>
          </a:p>
          <a:p>
            <a:pPr marL="0" indent="0">
              <a:buNone/>
            </a:pPr>
            <a:endParaRPr lang="en-US" sz="1400" dirty="0" smtClean="0">
              <a:solidFill>
                <a:srgbClr val="A9438B"/>
              </a:solidFill>
              <a:latin typeface="Monaco"/>
              <a:ea typeface="Monaco"/>
              <a:cs typeface="Monaco"/>
            </a:endParaRPr>
          </a:p>
          <a:p>
            <a:pPr marL="0" indent="0">
              <a:buNone/>
            </a:pPr>
            <a:r>
              <a:rPr lang="en-US" sz="1400" dirty="0" err="1" smtClean="0">
                <a:solidFill>
                  <a:srgbClr val="A9438B"/>
                </a:solidFill>
                <a:latin typeface="Monaco"/>
                <a:ea typeface="Monaco"/>
                <a:cs typeface="Monaco"/>
              </a:rPr>
              <a:t>def</a:t>
            </a:r>
            <a:r>
              <a:rPr lang="en-US" sz="1400" dirty="0" smtClean="0">
                <a:solidFill>
                  <a:srgbClr val="000000"/>
                </a:solidFill>
                <a:latin typeface="Monaco"/>
                <a:ea typeface="Monaco"/>
                <a:cs typeface="Monaco"/>
              </a:rPr>
              <a:t> </a:t>
            </a:r>
            <a:r>
              <a:rPr lang="en-US" sz="1400" dirty="0" err="1" smtClean="0">
                <a:solidFill>
                  <a:srgbClr val="000000"/>
                </a:solidFill>
                <a:latin typeface="Monaco"/>
                <a:ea typeface="Monaco"/>
                <a:cs typeface="Monaco"/>
              </a:rPr>
              <a:t>json</a:t>
            </a:r>
            <a:r>
              <a:rPr lang="en-US" sz="1400" dirty="0" smtClean="0">
                <a:solidFill>
                  <a:srgbClr val="000000"/>
                </a:solidFill>
                <a:latin typeface="Monaco"/>
                <a:ea typeface="Monaco"/>
                <a:cs typeface="Monaco"/>
              </a:rPr>
              <a:t> = </a:t>
            </a:r>
            <a:r>
              <a:rPr lang="en-US" sz="1400" dirty="0">
                <a:solidFill>
                  <a:srgbClr val="FF39D6"/>
                </a:solidFill>
                <a:latin typeface="Monaco"/>
                <a:ea typeface="Monaco"/>
                <a:cs typeface="Monaco"/>
              </a:rPr>
              <a:t>'{"employees" : </a:t>
            </a:r>
            <a:r>
              <a:rPr lang="en-US" sz="1400" dirty="0" smtClean="0">
                <a:solidFill>
                  <a:srgbClr val="FF39D6"/>
                </a:solidFill>
                <a:latin typeface="Monaco"/>
                <a:ea typeface="Monaco"/>
                <a:cs typeface="Monaco"/>
              </a:rPr>
              <a:t>[{</a:t>
            </a:r>
            <a:r>
              <a:rPr lang="en-US" sz="1400" dirty="0">
                <a:solidFill>
                  <a:srgbClr val="FF39D6"/>
                </a:solidFill>
                <a:latin typeface="Monaco"/>
                <a:ea typeface="Monaco"/>
                <a:cs typeface="Monaco"/>
              </a:rPr>
              <a:t>"name" : "Björn", "phone" : "0733-519173"}, {"name" : "Johan", "phone" : "0733-519175"}]}</a:t>
            </a:r>
            <a:r>
              <a:rPr lang="en-US" sz="1400" dirty="0" smtClean="0">
                <a:solidFill>
                  <a:srgbClr val="FF39D6"/>
                </a:solidFill>
                <a:latin typeface="Monaco"/>
                <a:ea typeface="Monaco"/>
                <a:cs typeface="Monaco"/>
              </a:rPr>
              <a:t>'</a:t>
            </a:r>
          </a:p>
          <a:p>
            <a:pPr marL="0" indent="0">
              <a:buNone/>
            </a:pPr>
            <a:endParaRPr lang="en-US" sz="1400" dirty="0"/>
          </a:p>
          <a:p>
            <a:pPr>
              <a:lnSpc>
                <a:spcPct val="90000"/>
              </a:lnSpc>
            </a:pPr>
            <a:r>
              <a:rPr lang="en-US" sz="2700" dirty="0" smtClean="0"/>
              <a:t>Parsing </a:t>
            </a:r>
            <a:r>
              <a:rPr lang="en-US" sz="2700" dirty="0"/>
              <a:t>the </a:t>
            </a:r>
            <a:r>
              <a:rPr lang="en-US" sz="2700" dirty="0" err="1" smtClean="0"/>
              <a:t>Json</a:t>
            </a:r>
            <a:r>
              <a:rPr lang="en-US" sz="2700" dirty="0" smtClean="0"/>
              <a:t> and </a:t>
            </a:r>
            <a:r>
              <a:rPr lang="en-US" sz="2700" dirty="0"/>
              <a:t>navigating the object graph </a:t>
            </a:r>
            <a:r>
              <a:rPr lang="en-US" sz="2700" dirty="0" smtClean="0"/>
              <a:t>is </a:t>
            </a:r>
            <a:r>
              <a:rPr lang="en-US" sz="2700" dirty="0"/>
              <a:t>simple:</a:t>
            </a:r>
          </a:p>
          <a:p>
            <a:pPr marL="0" indent="0">
              <a:buNone/>
            </a:pPr>
            <a:endParaRPr lang="en-US" sz="1600" dirty="0" smtClean="0">
              <a:solidFill>
                <a:srgbClr val="A9438B"/>
              </a:solidFill>
              <a:latin typeface="Monaco"/>
              <a:ea typeface="Monaco"/>
              <a:cs typeface="Monaco"/>
            </a:endParaRPr>
          </a:p>
          <a:p>
            <a:pPr marL="0" indent="0">
              <a:buNone/>
            </a:pPr>
            <a:r>
              <a:rPr lang="en-US" sz="1600" dirty="0" err="1" smtClean="0">
                <a:solidFill>
                  <a:srgbClr val="A9438B"/>
                </a:solidFill>
                <a:latin typeface="Monaco"/>
                <a:ea typeface="Monaco"/>
                <a:cs typeface="Monaco"/>
              </a:rPr>
              <a:t>def</a:t>
            </a:r>
            <a:r>
              <a:rPr lang="en-US" sz="1600" dirty="0" smtClean="0">
                <a:solidFill>
                  <a:srgbClr val="000000"/>
                </a:solidFill>
                <a:latin typeface="Monaco"/>
                <a:ea typeface="Monaco"/>
                <a:cs typeface="Monaco"/>
              </a:rPr>
              <a:t> </a:t>
            </a:r>
            <a:r>
              <a:rPr lang="en-US" sz="1600" dirty="0">
                <a:solidFill>
                  <a:srgbClr val="000000"/>
                </a:solidFill>
                <a:latin typeface="Monaco"/>
                <a:ea typeface="Monaco"/>
                <a:cs typeface="Monaco"/>
              </a:rPr>
              <a:t>root = </a:t>
            </a:r>
            <a:r>
              <a:rPr lang="en-US" sz="1600" dirty="0">
                <a:solidFill>
                  <a:srgbClr val="A9438B"/>
                </a:solidFill>
                <a:latin typeface="Monaco"/>
                <a:ea typeface="Monaco"/>
                <a:cs typeface="Monaco"/>
              </a:rPr>
              <a:t>new</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JsonSlurper</a:t>
            </a:r>
            <a:r>
              <a:rPr lang="en-US" sz="1600" dirty="0">
                <a:solidFill>
                  <a:srgbClr val="000000"/>
                </a:solidFill>
                <a:latin typeface="Monaco"/>
                <a:ea typeface="Monaco"/>
                <a:cs typeface="Monaco"/>
              </a:rPr>
              <a:t>().</a:t>
            </a:r>
            <a:r>
              <a:rPr lang="en-US" sz="1600" dirty="0" err="1">
                <a:solidFill>
                  <a:srgbClr val="000000"/>
                </a:solidFill>
                <a:latin typeface="Monaco"/>
                <a:ea typeface="Monaco"/>
                <a:cs typeface="Monaco"/>
              </a:rPr>
              <a:t>parseText</a:t>
            </a:r>
            <a:r>
              <a:rPr lang="en-US" sz="1600" dirty="0">
                <a:solidFill>
                  <a:srgbClr val="000000"/>
                </a:solidFill>
                <a:latin typeface="Monaco"/>
                <a:ea typeface="Monaco"/>
                <a:cs typeface="Monaco"/>
              </a:rPr>
              <a:t>(</a:t>
            </a:r>
            <a:r>
              <a:rPr lang="en-US" sz="1600" dirty="0" err="1">
                <a:solidFill>
                  <a:srgbClr val="000000"/>
                </a:solidFill>
                <a:latin typeface="Monaco"/>
                <a:ea typeface="Monaco"/>
                <a:cs typeface="Monaco"/>
              </a:rPr>
              <a:t>json</a:t>
            </a:r>
            <a:r>
              <a:rPr lang="en-US" sz="1600" dirty="0">
                <a:solidFill>
                  <a:srgbClr val="000000"/>
                </a:solidFill>
                <a:latin typeface="Monaco"/>
                <a:ea typeface="Monaco"/>
                <a:cs typeface="Monaco"/>
              </a:rPr>
              <a:t>)</a:t>
            </a:r>
          </a:p>
          <a:p>
            <a:pPr marL="0" indent="0">
              <a:buNone/>
            </a:pP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root.</a:t>
            </a:r>
            <a:r>
              <a:rPr lang="en-US" sz="1600" u="sng" dirty="0" err="1">
                <a:solidFill>
                  <a:srgbClr val="000000"/>
                </a:solidFill>
                <a:latin typeface="Monaco"/>
                <a:ea typeface="Monaco"/>
                <a:cs typeface="Monaco"/>
              </a:rPr>
              <a:t>employees</a:t>
            </a:r>
            <a:r>
              <a:rPr lang="en-US" sz="1600" dirty="0">
                <a:solidFill>
                  <a:srgbClr val="000000"/>
                </a:solidFill>
                <a:latin typeface="Monaco"/>
                <a:ea typeface="Monaco"/>
                <a:cs typeface="Monaco"/>
              </a:rPr>
              <a:t>[</a:t>
            </a:r>
            <a:r>
              <a:rPr lang="en-US" sz="1600" dirty="0">
                <a:solidFill>
                  <a:srgbClr val="D94700"/>
                </a:solidFill>
                <a:latin typeface="Monaco"/>
                <a:ea typeface="Monaco"/>
                <a:cs typeface="Monaco"/>
              </a:rPr>
              <a:t>1</a:t>
            </a:r>
            <a:r>
              <a:rPr lang="en-US" sz="1600" dirty="0">
                <a:solidFill>
                  <a:srgbClr val="000000"/>
                </a:solidFill>
                <a:latin typeface="Monaco"/>
                <a:ea typeface="Monaco"/>
                <a:cs typeface="Monaco"/>
              </a:rPr>
              <a:t>].</a:t>
            </a:r>
            <a:r>
              <a:rPr lang="en-US" sz="1600" u="sng" dirty="0">
                <a:solidFill>
                  <a:srgbClr val="000000"/>
                </a:solidFill>
                <a:latin typeface="Monaco"/>
                <a:ea typeface="Monaco"/>
                <a:cs typeface="Monaco"/>
              </a:rPr>
              <a:t>name</a:t>
            </a:r>
            <a:endParaRPr lang="en-US" sz="1600" dirty="0">
              <a:solidFill>
                <a:srgbClr val="000000"/>
              </a:solidFill>
              <a:latin typeface="Monaco"/>
              <a:ea typeface="Monaco"/>
              <a:cs typeface="Monaco"/>
            </a:endParaRPr>
          </a:p>
          <a:p>
            <a:pPr marL="0" indent="0">
              <a:buNone/>
            </a:pPr>
            <a:r>
              <a:rPr lang="en-US" sz="1600" dirty="0" err="1">
                <a:solidFill>
                  <a:srgbClr val="000000"/>
                </a:solidFill>
                <a:latin typeface="Monaco"/>
                <a:ea typeface="Monaco"/>
                <a:cs typeface="Monaco"/>
              </a:rPr>
              <a:t>println</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root.</a:t>
            </a:r>
            <a:r>
              <a:rPr lang="en-US" sz="1600" u="sng" dirty="0" err="1">
                <a:solidFill>
                  <a:srgbClr val="000000"/>
                </a:solidFill>
                <a:latin typeface="Monaco"/>
                <a:ea typeface="Monaco"/>
                <a:cs typeface="Monaco"/>
              </a:rPr>
              <a:t>employees</a:t>
            </a:r>
            <a:r>
              <a:rPr lang="en-US" sz="1600" dirty="0" err="1">
                <a:solidFill>
                  <a:srgbClr val="000000"/>
                </a:solidFill>
                <a:latin typeface="Monaco"/>
                <a:ea typeface="Monaco"/>
                <a:cs typeface="Monaco"/>
              </a:rPr>
              <a:t>.findAll</a:t>
            </a:r>
            <a:r>
              <a:rPr lang="en-US" sz="1600" dirty="0">
                <a:solidFill>
                  <a:srgbClr val="000000"/>
                </a:solidFill>
                <a:latin typeface="Monaco"/>
                <a:ea typeface="Monaco"/>
                <a:cs typeface="Monaco"/>
              </a:rPr>
              <a:t>{ </a:t>
            </a:r>
            <a:r>
              <a:rPr lang="en-US" sz="1600" dirty="0" err="1">
                <a:solidFill>
                  <a:srgbClr val="76D6FF"/>
                </a:solidFill>
                <a:latin typeface="Monaco"/>
                <a:ea typeface="Monaco"/>
                <a:cs typeface="Monaco"/>
              </a:rPr>
              <a:t>it</a:t>
            </a:r>
            <a:r>
              <a:rPr lang="en-US" sz="1600" dirty="0" err="1">
                <a:solidFill>
                  <a:srgbClr val="000000"/>
                </a:solidFill>
                <a:latin typeface="Monaco"/>
                <a:ea typeface="Monaco"/>
                <a:cs typeface="Monaco"/>
              </a:rPr>
              <a:t>.</a:t>
            </a:r>
            <a:r>
              <a:rPr lang="en-US" sz="1600" u="sng" dirty="0" err="1">
                <a:solidFill>
                  <a:srgbClr val="000000"/>
                </a:solidFill>
                <a:latin typeface="Monaco"/>
                <a:ea typeface="Monaco"/>
                <a:cs typeface="Monaco"/>
              </a:rPr>
              <a:t>name</a:t>
            </a:r>
            <a:r>
              <a:rPr lang="en-US" sz="1600" dirty="0">
                <a:solidFill>
                  <a:srgbClr val="000000"/>
                </a:solidFill>
                <a:latin typeface="Monaco"/>
                <a:ea typeface="Monaco"/>
                <a:cs typeface="Monaco"/>
              </a:rPr>
              <a:t> ==</a:t>
            </a:r>
            <a:r>
              <a:rPr lang="en-US" sz="1600" dirty="0">
                <a:solidFill>
                  <a:srgbClr val="FF39D6"/>
                </a:solidFill>
                <a:latin typeface="Monaco"/>
                <a:ea typeface="Monaco"/>
                <a:cs typeface="Monaco"/>
              </a:rPr>
              <a:t>'Björn'</a:t>
            </a:r>
            <a:r>
              <a:rPr lang="en-US" sz="1600" dirty="0">
                <a:solidFill>
                  <a:srgbClr val="000000"/>
                </a:solidFill>
                <a:latin typeface="Monaco"/>
                <a:ea typeface="Monaco"/>
                <a:cs typeface="Monaco"/>
              </a:rPr>
              <a:t> }</a:t>
            </a:r>
            <a:endParaRPr lang="en-US" sz="1500" dirty="0">
              <a:latin typeface="Monaco" charset="0"/>
              <a:sym typeface="Monaco" charset="0"/>
            </a:endParaRPr>
          </a:p>
        </p:txBody>
      </p:sp>
    </p:spTree>
    <p:extLst>
      <p:ext uri="{BB962C8B-B14F-4D97-AF65-F5344CB8AC3E}">
        <p14:creationId xmlns:p14="http://schemas.microsoft.com/office/powerpoint/2010/main" val="3971855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Rectangle 3"/>
          <p:cNvSpPr>
            <a:spLocks noGrp="1" noChangeArrowheads="1"/>
          </p:cNvSpPr>
          <p:nvPr>
            <p:ph type="ctrTitle"/>
          </p:nvPr>
        </p:nvSpPr>
        <p:spPr>
          <a:ln/>
        </p:spPr>
        <p:txBody>
          <a:bodyPr rIns="116994"/>
          <a:lstStyle/>
          <a:p>
            <a:pPr marL="40182"/>
            <a:r>
              <a:rPr lang="en-US" dirty="0" smtClean="0"/>
              <a:t>Example – Working with </a:t>
            </a:r>
            <a:r>
              <a:rPr lang="en-US" dirty="0" err="1" smtClean="0"/>
              <a:t>Json</a:t>
            </a:r>
            <a:endParaRPr lang="en-US" dirty="0"/>
          </a:p>
        </p:txBody>
      </p:sp>
      <p:sp>
        <p:nvSpPr>
          <p:cNvPr id="26628" name="Rectangle 4"/>
          <p:cNvSpPr>
            <a:spLocks noGrp="1" noChangeArrowheads="1"/>
          </p:cNvSpPr>
          <p:nvPr>
            <p:ph type="body" sz="quarter" idx="13"/>
          </p:nvPr>
        </p:nvSpPr>
        <p:spPr>
          <a:ln/>
        </p:spPr>
        <p:txBody>
          <a:bodyPr rIns="116994"/>
          <a:lstStyle/>
          <a:p>
            <a:r>
              <a:rPr lang="en-US" dirty="0"/>
              <a:t>The </a:t>
            </a:r>
            <a:r>
              <a:rPr lang="en-US" sz="1400" dirty="0" err="1">
                <a:latin typeface="Monaco"/>
                <a:cs typeface="Monaco"/>
              </a:rPr>
              <a:t>org.springframework.samples.petclinic.api.RestControllerPetTest</a:t>
            </a:r>
            <a:r>
              <a:rPr lang="en-US" dirty="0" smtClean="0"/>
              <a:t> </a:t>
            </a:r>
            <a:r>
              <a:rPr lang="en-US" dirty="0"/>
              <a:t>shows an example of </a:t>
            </a:r>
            <a:r>
              <a:rPr lang="en-US" dirty="0" smtClean="0"/>
              <a:t>working with </a:t>
            </a:r>
            <a:r>
              <a:rPr lang="en-US" dirty="0" err="1" smtClean="0"/>
              <a:t>Json</a:t>
            </a:r>
            <a:r>
              <a:rPr lang="en-US" dirty="0" smtClean="0"/>
              <a:t>:</a:t>
            </a:r>
            <a:endParaRPr lang="en-US" dirty="0"/>
          </a:p>
          <a:p>
            <a:pPr lvl="1"/>
            <a:r>
              <a:rPr lang="en-US" dirty="0" smtClean="0"/>
              <a:t>The constructor uses the </a:t>
            </a:r>
            <a:r>
              <a:rPr lang="en-US" dirty="0" err="1" smtClean="0"/>
              <a:t>metaClass</a:t>
            </a:r>
            <a:r>
              <a:rPr lang="en-US" dirty="0" smtClean="0"/>
              <a:t> to inject a </a:t>
            </a:r>
            <a:r>
              <a:rPr lang="en-US" dirty="0" err="1" smtClean="0"/>
              <a:t>toJson</a:t>
            </a:r>
            <a:r>
              <a:rPr lang="en-US" dirty="0" smtClean="0"/>
              <a:t>() method into all Entities</a:t>
            </a:r>
          </a:p>
          <a:p>
            <a:pPr lvl="1"/>
            <a:r>
              <a:rPr lang="en-US" dirty="0" err="1" smtClean="0"/>
              <a:t>JsonSlurper</a:t>
            </a:r>
            <a:r>
              <a:rPr lang="en-US" dirty="0" smtClean="0"/>
              <a:t> is used to parse and navigate </a:t>
            </a:r>
            <a:r>
              <a:rPr lang="en-US" dirty="0" err="1" smtClean="0"/>
              <a:t>Json</a:t>
            </a:r>
            <a:r>
              <a:rPr lang="en-US" dirty="0" smtClean="0"/>
              <a:t> objects used in assertions</a:t>
            </a:r>
            <a:endParaRPr lang="en-US" dirty="0"/>
          </a:p>
        </p:txBody>
      </p:sp>
    </p:spTree>
    <p:extLst>
      <p:ext uri="{BB962C8B-B14F-4D97-AF65-F5344CB8AC3E}">
        <p14:creationId xmlns:p14="http://schemas.microsoft.com/office/powerpoint/2010/main" val="1265239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adec 2010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themeOverride>
</file>

<file path=docProps/app.xml><?xml version="1.0" encoding="utf-8"?>
<Properties xmlns="http://schemas.openxmlformats.org/officeDocument/2006/extended-properties" xmlns:vt="http://schemas.openxmlformats.org/officeDocument/2006/docPropsVTypes">
  <Template/>
  <TotalTime>19089</TotalTime>
  <Pages>0</Pages>
  <Words>4951</Words>
  <Characters>0</Characters>
  <Application>Microsoft Macintosh PowerPoint</Application>
  <PresentationFormat>On-screen Show (4:3)</PresentationFormat>
  <Lines>0</Lines>
  <Paragraphs>1242</Paragraphs>
  <Slides>143</Slides>
  <Notes>23</Notes>
  <HiddenSlides>26</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143</vt:i4>
      </vt:variant>
    </vt:vector>
  </HeadingPairs>
  <TitlesOfParts>
    <vt:vector size="146" baseType="lpstr">
      <vt:lpstr>Cadec 2010 RA</vt:lpstr>
      <vt:lpstr>Image</vt:lpstr>
      <vt:lpstr>VISIO</vt:lpstr>
      <vt:lpstr>Advanced Test Automation with Groovy</vt:lpstr>
      <vt:lpstr>Logistics</vt:lpstr>
      <vt:lpstr>Agenda</vt:lpstr>
      <vt:lpstr>Agenda cont.</vt:lpstr>
      <vt:lpstr>Exercises &amp; Examples</vt:lpstr>
      <vt:lpstr>Example app: Spring Pet Clinic</vt:lpstr>
      <vt:lpstr>Example app: Project Layout</vt:lpstr>
      <vt:lpstr>Solution Examples: copy-solution</vt:lpstr>
      <vt:lpstr>PowerPoint Presentation</vt:lpstr>
      <vt:lpstr>About Tests …</vt:lpstr>
      <vt:lpstr>Quality Assurance precedes Quality Assessment</vt:lpstr>
      <vt:lpstr>Automated Tests must be</vt:lpstr>
      <vt:lpstr>Critical Success Factors</vt:lpstr>
      <vt:lpstr>Some aspects of Java may (sometimes) harm productivity and readability</vt:lpstr>
      <vt:lpstr>Groovy Basics</vt:lpstr>
      <vt:lpstr>Syntax basics: A Java program</vt:lpstr>
      <vt:lpstr>Corresponding Groovy program</vt:lpstr>
      <vt:lpstr>Syntax: What is the same?</vt:lpstr>
      <vt:lpstr>Syntax Gotchas: Subtle differences</vt:lpstr>
      <vt:lpstr>Optional embellishments</vt:lpstr>
      <vt:lpstr>Optional import statements</vt:lpstr>
      <vt:lpstr>Groovy Beans: Properties</vt:lpstr>
      <vt:lpstr>Groovy Beans: Named Parameters</vt:lpstr>
      <vt:lpstr>Groovy Strings (GStrings)</vt:lpstr>
      <vt:lpstr>Lists, Maps and Ranges</vt:lpstr>
      <vt:lpstr>Exercise 0 – Gettings started</vt:lpstr>
      <vt:lpstr>Unit Tests</vt:lpstr>
      <vt:lpstr>JUnit Test Example</vt:lpstr>
      <vt:lpstr>JUnit Assert woes</vt:lpstr>
      <vt:lpstr>JUnit Assert woes</vt:lpstr>
      <vt:lpstr>Groovy Power Assert</vt:lpstr>
      <vt:lpstr>Groovy Power Assert</vt:lpstr>
      <vt:lpstr>Dynamic vs Static Typing</vt:lpstr>
      <vt:lpstr>Dynamic Typing (a.k.a Duck Typing)</vt:lpstr>
      <vt:lpstr>Optional static typing</vt:lpstr>
      <vt:lpstr>AST transformations: @TypeChecked</vt:lpstr>
      <vt:lpstr>AST transformations: @CompileStatic</vt:lpstr>
      <vt:lpstr>Groovy Closures</vt:lpstr>
      <vt:lpstr>Closures in typical action</vt:lpstr>
      <vt:lpstr>Iterables in Groovy</vt:lpstr>
      <vt:lpstr>Exercise 1 – Basics</vt:lpstr>
      <vt:lpstr>Test Doubles</vt:lpstr>
      <vt:lpstr>Test Doubles come in different flavors</vt:lpstr>
      <vt:lpstr>Test Doubles in Java: Mockito et. al.</vt:lpstr>
      <vt:lpstr>Test Doubles in Java: Mockito et. al.</vt:lpstr>
      <vt:lpstr>Test Doubles in Java: Mockito et. al.</vt:lpstr>
      <vt:lpstr>Mocks using Groovy Closures</vt:lpstr>
      <vt:lpstr>Example – Groovy Interactions</vt:lpstr>
      <vt:lpstr>Working with Exceptions</vt:lpstr>
      <vt:lpstr>Working with Exceptions (Contd.)</vt:lpstr>
      <vt:lpstr>In Groovy, we can do better:</vt:lpstr>
      <vt:lpstr>Simulating exceptional situations</vt:lpstr>
      <vt:lpstr>Example – Simulating Exceptions</vt:lpstr>
      <vt:lpstr>Injecting collaborators</vt:lpstr>
      <vt:lpstr>Injecting collaborators: Java</vt:lpstr>
      <vt:lpstr>Meta-programming: Meta Object Protocol</vt:lpstr>
      <vt:lpstr>The MetaClass</vt:lpstr>
      <vt:lpstr>ExpandoMetaClass</vt:lpstr>
      <vt:lpstr>ExpandoMetaClass</vt:lpstr>
      <vt:lpstr>Exercise 2 – Test Doubles</vt:lpstr>
      <vt:lpstr>Meta Hooks</vt:lpstr>
      <vt:lpstr>Overriding methodMissing</vt:lpstr>
      <vt:lpstr>Builders</vt:lpstr>
      <vt:lpstr>XML Builder example</vt:lpstr>
      <vt:lpstr>ObjectGraphBuilder example</vt:lpstr>
      <vt:lpstr>Parsing and navigating XML</vt:lpstr>
      <vt:lpstr>Example – Verifying XML content</vt:lpstr>
      <vt:lpstr>Typical Unit test scenario – The Three A’s</vt:lpstr>
      <vt:lpstr>Spock</vt:lpstr>
      <vt:lpstr>Spock: Basics</vt:lpstr>
      <vt:lpstr>Spock: Fields</vt:lpstr>
      <vt:lpstr>Spock: Fixture Methods</vt:lpstr>
      <vt:lpstr>Spock: Feature Methods</vt:lpstr>
      <vt:lpstr>Spock: Feature Blocks</vt:lpstr>
      <vt:lpstr>Spock: Setup</vt:lpstr>
      <vt:lpstr>Spock: Given alias</vt:lpstr>
      <vt:lpstr>Spock: Implicit setup</vt:lpstr>
      <vt:lpstr>Spock: Additional documentation</vt:lpstr>
      <vt:lpstr>Spock: Triggers and Conditions</vt:lpstr>
      <vt:lpstr>Spock: Exception Conditions</vt:lpstr>
      <vt:lpstr>Spock: expect</vt:lpstr>
      <vt:lpstr>Spock: corresponding when/then</vt:lpstr>
      <vt:lpstr>Spock: Data-driven testing</vt:lpstr>
      <vt:lpstr>Spock: Data-driven testing example</vt:lpstr>
      <vt:lpstr>Multi-parameterizations</vt:lpstr>
      <vt:lpstr>Alternative syntax</vt:lpstr>
      <vt:lpstr>Unrolling test results</vt:lpstr>
      <vt:lpstr>More elaborate example</vt:lpstr>
      <vt:lpstr>Exercise 3 – Spock Data-driven test</vt:lpstr>
      <vt:lpstr>Spock: Interaction-based testing</vt:lpstr>
      <vt:lpstr>Exercise 4 – Spock Interactions</vt:lpstr>
      <vt:lpstr>Integration Tests</vt:lpstr>
      <vt:lpstr>Test Data, concurrency and repeatability</vt:lpstr>
      <vt:lpstr>Working with SQL data in Java</vt:lpstr>
      <vt:lpstr>DbUnit example</vt:lpstr>
      <vt:lpstr>Working with SQL data in Groovy</vt:lpstr>
      <vt:lpstr>Example – Working with SQL</vt:lpstr>
      <vt:lpstr>Parsing and navigating JSON</vt:lpstr>
      <vt:lpstr>Example – Working with Json</vt:lpstr>
      <vt:lpstr>Acceptance Tests</vt:lpstr>
      <vt:lpstr>PowerPoint Presentation</vt:lpstr>
      <vt:lpstr>PowerPoint Presentation</vt:lpstr>
      <vt:lpstr>PowerPoint Presentation</vt:lpstr>
      <vt:lpstr>Acceptance Test Driven Development, a.k.a. Behavior Driven Development, a.k.a. Test Driven Requirements</vt:lpstr>
      <vt:lpstr>FitNesse: A standalone Wiki and FIT runner  </vt:lpstr>
      <vt:lpstr>Minimal FitNesse example: Test table</vt:lpstr>
      <vt:lpstr>Minimal example: SLIM Fixture</vt:lpstr>
      <vt:lpstr>Minimal FitNesse example: Test execution</vt:lpstr>
      <vt:lpstr>Exercise 5</vt:lpstr>
      <vt:lpstr>FitNesse: Wiki pages and Subpages</vt:lpstr>
      <vt:lpstr>FitNesse: Wiki markup</vt:lpstr>
      <vt:lpstr>FitNesse: Wiki markup (cont)</vt:lpstr>
      <vt:lpstr>Fitnesse variables</vt:lpstr>
      <vt:lpstr>Hierarchical structure of variables</vt:lpstr>
      <vt:lpstr>Symbolic links</vt:lpstr>
      <vt:lpstr>Symbolic Links</vt:lpstr>
      <vt:lpstr>Test Suites</vt:lpstr>
      <vt:lpstr>SetUp and TearDown</vt:lpstr>
      <vt:lpstr>SetUp and TearDown example</vt:lpstr>
      <vt:lpstr>Example – Fixtures in Groovy</vt:lpstr>
      <vt:lpstr>Testing Web User Interfaces is ...</vt:lpstr>
      <vt:lpstr>Record/Playback</vt:lpstr>
      <vt:lpstr>Drawbacks of Record/Playback approaches</vt:lpstr>
      <vt:lpstr> Hence we need some layers of abstraction</vt:lpstr>
      <vt:lpstr>Selenium: A framework for Browser Automation</vt:lpstr>
      <vt:lpstr>DOM Abstraction: Geb</vt:lpstr>
      <vt:lpstr>Navigator API</vt:lpstr>
      <vt:lpstr>Page Objects</vt:lpstr>
      <vt:lpstr>PowerPoint Presentation</vt:lpstr>
      <vt:lpstr>Geb Page definition</vt:lpstr>
      <vt:lpstr>Geb Page definition: navigation</vt:lpstr>
      <vt:lpstr>Geb Page definition: at predicate</vt:lpstr>
      <vt:lpstr>Geb Page definition: logical content</vt:lpstr>
      <vt:lpstr>Geb Page definition: actions</vt:lpstr>
      <vt:lpstr>Spock Geb specification</vt:lpstr>
      <vt:lpstr>Exercise 7 – Geb Tests</vt:lpstr>
      <vt:lpstr>FitNesse script Fixture using Geb</vt:lpstr>
      <vt:lpstr>FitNesse specification using Geb</vt:lpstr>
      <vt:lpstr>Geb Module definition</vt:lpstr>
      <vt:lpstr>Using a Module</vt:lpstr>
      <vt:lpstr>Example – Geb in action, driven by Spock and by FitNesse</vt:lpstr>
      <vt:lpstr>Resources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that matters</dc:title>
  <dc:subject/>
  <dc:creator>Björn Beskow</dc:creator>
  <cp:keywords/>
  <dc:description/>
  <cp:lastModifiedBy>Björn Beskow</cp:lastModifiedBy>
  <cp:revision>177</cp:revision>
  <dcterms:modified xsi:type="dcterms:W3CDTF">2015-01-24T13:14:44Z</dcterms:modified>
</cp:coreProperties>
</file>