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22"/>
  </p:notesMasterIdLst>
  <p:sldIdLst>
    <p:sldId id="256" r:id="rId2"/>
    <p:sldId id="257" r:id="rId3"/>
    <p:sldId id="260" r:id="rId4"/>
    <p:sldId id="261" r:id="rId5"/>
    <p:sldId id="264" r:id="rId6"/>
    <p:sldId id="262" r:id="rId7"/>
    <p:sldId id="271" r:id="rId8"/>
    <p:sldId id="258" r:id="rId9"/>
    <p:sldId id="259" r:id="rId10"/>
    <p:sldId id="268" r:id="rId11"/>
    <p:sldId id="265" r:id="rId12"/>
    <p:sldId id="276" r:id="rId13"/>
    <p:sldId id="275" r:id="rId14"/>
    <p:sldId id="277" r:id="rId15"/>
    <p:sldId id="278" r:id="rId16"/>
    <p:sldId id="272" r:id="rId17"/>
    <p:sldId id="266" r:id="rId18"/>
    <p:sldId id="273" r:id="rId19"/>
    <p:sldId id="274" r:id="rId20"/>
    <p:sldId id="269" r:id="rId21"/>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0.7.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Marketplace</a:t>
            </a:r>
            <a:endParaRPr lang="en-US" sz="2700" dirty="0"/>
          </a:p>
        </p:txBody>
      </p:sp>
      <p:sp>
        <p:nvSpPr>
          <p:cNvPr id="3" name="Text Placeholder 2"/>
          <p:cNvSpPr>
            <a:spLocks noGrp="1"/>
          </p:cNvSpPr>
          <p:nvPr>
            <p:ph type="body" sz="quarter" idx="13"/>
          </p:nvPr>
        </p:nvSpPr>
        <p:spPr>
          <a:xfrm>
            <a:off x="685803" y="1687029"/>
            <a:ext cx="7721303" cy="3974219"/>
          </a:xfrm>
        </p:spPr>
        <p:txBody>
          <a:bodyPr/>
          <a:lstStyle/>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Eclipse Marketplace...</a:t>
            </a:r>
          </a:p>
          <a:p>
            <a:pPr marL="400050">
              <a:buFont typeface="Arial"/>
              <a:buChar char="•"/>
            </a:pPr>
            <a:r>
              <a:rPr lang="en-US" sz="2000" dirty="0"/>
              <a:t>Search for: Groovy-</a:t>
            </a:r>
            <a:r>
              <a:rPr lang="en-US" sz="2000" dirty="0" smtClean="0"/>
              <a:t>Eclipse</a:t>
            </a:r>
          </a:p>
          <a:p>
            <a:pPr marL="400050">
              <a:buFont typeface="Arial"/>
              <a:buChar char="•"/>
            </a:pPr>
            <a:r>
              <a:rPr lang="en-US" sz="2000" dirty="0" smtClean="0"/>
              <a:t>Choose appropriate Groovy-Eclipse plugin</a:t>
            </a:r>
          </a:p>
          <a:p>
            <a:pPr marL="400050">
              <a:buFont typeface="Arial"/>
              <a:buChar char="•"/>
            </a:pPr>
            <a:r>
              <a:rPr lang="en-US" sz="2000" dirty="0" smtClean="0"/>
              <a:t>Click Install</a:t>
            </a:r>
          </a:p>
          <a:p>
            <a:pPr marL="400050">
              <a:buFont typeface="Arial"/>
              <a:buChar char="•"/>
            </a:pPr>
            <a:r>
              <a:rPr lang="en-US" sz="2000" dirty="0" smtClean="0"/>
              <a:t>Select the features:</a:t>
            </a:r>
          </a:p>
          <a:p>
            <a:pPr marL="857250" lvl="1" indent="-342900">
              <a:buFont typeface="Wingdings" charset="2"/>
              <a:buChar char="q"/>
            </a:pPr>
            <a:r>
              <a:rPr lang="en-US" sz="1800" dirty="0" smtClean="0"/>
              <a:t>Groovy Compiler 2.0 Feature</a:t>
            </a:r>
          </a:p>
          <a:p>
            <a:pPr marL="857250" lvl="1" indent="-342900">
              <a:buFont typeface="Wingdings" charset="2"/>
              <a:buChar char="q"/>
            </a:pPr>
            <a:r>
              <a:rPr lang="en-US" sz="1800" dirty="0" smtClean="0"/>
              <a:t>Groovy-Eclipse Feature</a:t>
            </a:r>
            <a:endParaRPr lang="en-US" sz="1800" dirty="0"/>
          </a:p>
          <a:p>
            <a:pPr marL="400050">
              <a:buFont typeface="Lucida Grande"/>
              <a:buChar char="-"/>
            </a:pPr>
            <a:endParaRPr lang="en-US" sz="2000" dirty="0" smtClean="0"/>
          </a:p>
        </p:txBody>
      </p:sp>
    </p:spTree>
    <p:extLst>
      <p:ext uri="{BB962C8B-B14F-4D97-AF65-F5344CB8AC3E}">
        <p14:creationId xmlns:p14="http://schemas.microsoft.com/office/powerpoint/2010/main" val="410379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3" name="Text Placeholder 2"/>
          <p:cNvSpPr>
            <a:spLocks noGrp="1"/>
          </p:cNvSpPr>
          <p:nvPr>
            <p:ph type="body" sz="quarter" idx="13"/>
          </p:nvPr>
        </p:nvSpPr>
        <p:spPr>
          <a:xfrm>
            <a:off x="685803" y="1628800"/>
            <a:ext cx="7721303" cy="4104456"/>
          </a:xfrm>
        </p:spPr>
        <p:txBody>
          <a:bodyPr/>
          <a:lstStyle/>
          <a:p>
            <a:pPr marL="57150" indent="0">
              <a:buNone/>
            </a:pPr>
            <a:r>
              <a:rPr lang="en-US" sz="2000" dirty="0" smtClean="0"/>
              <a:t>This plugin is necessary to install if you use the Eclipse Standard package. The plugin </a:t>
            </a:r>
            <a:r>
              <a:rPr lang="en-US" sz="2000" dirty="0"/>
              <a:t>provides comprehensive Maven integration for </a:t>
            </a:r>
            <a:r>
              <a:rPr lang="en-US" sz="2000" dirty="0" smtClean="0"/>
              <a:t>Eclipse.</a:t>
            </a:r>
          </a:p>
          <a:p>
            <a:pPr marL="57150" indent="0">
              <a:buNone/>
            </a:pPr>
            <a:endParaRPr lang="en-US" sz="2000" dirty="0"/>
          </a:p>
          <a:p>
            <a:pPr marL="400050">
              <a:buFont typeface="Arial"/>
              <a:buChar char="•"/>
            </a:pPr>
            <a:r>
              <a:rPr lang="en-US" sz="2000" dirty="0"/>
              <a:t>To install the plugin, select Help → Install New Software...</a:t>
            </a:r>
          </a:p>
          <a:p>
            <a:pPr marL="400050">
              <a:buFont typeface="Arial"/>
              <a:buChar char="•"/>
            </a:pPr>
            <a:r>
              <a:rPr lang="en-US" sz="2000" dirty="0"/>
              <a:t>Paste the following URL into the “Work with:” field and hit Enter</a:t>
            </a:r>
          </a:p>
          <a:p>
            <a:pPr marL="400050">
              <a:buFont typeface="Arial"/>
              <a:buChar char="•"/>
            </a:pPr>
            <a:endParaRPr lang="en-US" sz="2000" dirty="0"/>
          </a:p>
          <a:p>
            <a:pPr marL="400050">
              <a:buFont typeface="Arial"/>
              <a:buChar char="•"/>
            </a:pPr>
            <a:endParaRPr lang="en-US" sz="2000" dirty="0"/>
          </a:p>
          <a:p>
            <a:pPr marL="400050">
              <a:buFont typeface="Arial"/>
              <a:buChar char="•"/>
            </a:pPr>
            <a:r>
              <a:rPr lang="en-US" sz="2000" dirty="0" smtClean="0"/>
              <a:t>Install </a:t>
            </a:r>
            <a:r>
              <a:rPr lang="en-US" sz="2000" dirty="0"/>
              <a:t>feature:</a:t>
            </a:r>
          </a:p>
          <a:p>
            <a:pPr marL="857250" lvl="1" indent="-342900">
              <a:buFont typeface="Wingdings" charset="2"/>
              <a:buChar char="q"/>
            </a:pPr>
            <a:r>
              <a:rPr lang="en-US" sz="1800" dirty="0" smtClean="0"/>
              <a:t>Maven Integration for </a:t>
            </a:r>
            <a:r>
              <a:rPr lang="en-US" sz="1800" dirty="0" err="1" smtClean="0"/>
              <a:t>Eclispe</a:t>
            </a:r>
            <a:endParaRPr lang="en-US" sz="1800" dirty="0"/>
          </a:p>
          <a:p>
            <a:pPr marL="1314450" lvl="2" indent="-342900">
              <a:buFont typeface="Wingdings" charset="2"/>
              <a:buChar char="q"/>
            </a:pPr>
            <a:r>
              <a:rPr lang="en-US" sz="1600" dirty="0"/>
              <a:t>m</a:t>
            </a:r>
            <a:r>
              <a:rPr lang="en-US" sz="1600" dirty="0" smtClean="0"/>
              <a:t>2e -  Maven Integrations for Eclipse v1.4.0</a:t>
            </a:r>
          </a:p>
          <a:p>
            <a:pPr marL="1314450" lvl="2" indent="-342900">
              <a:buFont typeface="Wingdings" charset="2"/>
              <a:buChar char="q"/>
            </a:pPr>
            <a:r>
              <a:rPr lang="en-US" sz="1600" dirty="0"/>
              <a:t>m</a:t>
            </a:r>
            <a:r>
              <a:rPr lang="en-US" sz="1600" dirty="0" smtClean="0"/>
              <a:t>2e – slf4j over </a:t>
            </a:r>
            <a:r>
              <a:rPr lang="en-US" sz="1600" dirty="0" err="1" smtClean="0"/>
              <a:t>logback</a:t>
            </a:r>
            <a:r>
              <a:rPr lang="en-US" sz="1600" dirty="0" smtClean="0"/>
              <a:t> logging (Optional) v1.4.0</a:t>
            </a:r>
          </a:p>
          <a:p>
            <a:pPr marL="1314450" lvl="2" indent="-342900">
              <a:buFont typeface="Wingdings" charset="2"/>
              <a:buChar char="q"/>
            </a:pPr>
            <a:endParaRPr lang="en-US" sz="1600" dirty="0"/>
          </a:p>
        </p:txBody>
      </p:sp>
      <p:sp>
        <p:nvSpPr>
          <p:cNvPr id="4" name="Text Placeholder 2"/>
          <p:cNvSpPr txBox="1">
            <a:spLocks/>
          </p:cNvSpPr>
          <p:nvPr/>
        </p:nvSpPr>
        <p:spPr>
          <a:xfrm>
            <a:off x="1187624" y="3789040"/>
            <a:ext cx="6048672" cy="59406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download.eclipse.org</a:t>
            </a:r>
            <a:r>
              <a:rPr lang="en-US" sz="1800" dirty="0"/>
              <a:t>/technology/m2e/releases</a:t>
            </a:r>
          </a:p>
        </p:txBody>
      </p:sp>
    </p:spTree>
    <p:extLst>
      <p:ext uri="{BB962C8B-B14F-4D97-AF65-F5344CB8AC3E}">
        <p14:creationId xmlns:p14="http://schemas.microsoft.com/office/powerpoint/2010/main" val="168109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Eclipse via Marketplace</a:t>
            </a:r>
            <a:endParaRPr lang="en-US" sz="2700" dirty="0"/>
          </a:p>
        </p:txBody>
      </p:sp>
      <p:sp>
        <p:nvSpPr>
          <p:cNvPr id="3" name="Text Placeholder 2"/>
          <p:cNvSpPr>
            <a:spLocks noGrp="1"/>
          </p:cNvSpPr>
          <p:nvPr>
            <p:ph type="body" sz="quarter" idx="13"/>
          </p:nvPr>
        </p:nvSpPr>
        <p:spPr>
          <a:xfrm>
            <a:off x="685803" y="1628800"/>
            <a:ext cx="7721303" cy="3672407"/>
          </a:xfrm>
        </p:spPr>
        <p:txBody>
          <a:bodyPr/>
          <a:lstStyle/>
          <a:p>
            <a:pPr marL="57150" indent="0">
              <a:buNone/>
            </a:pPr>
            <a:r>
              <a:rPr lang="en-US" sz="2000" dirty="0"/>
              <a:t>This plugin is necessary to install if you use the Eclipse Standard package. The plugin provides comprehensive Maven integration for Eclipse.</a:t>
            </a:r>
          </a:p>
          <a:p>
            <a:pPr marL="400050">
              <a:buFont typeface="Arial"/>
              <a:buChar char="•"/>
            </a:pPr>
            <a:endParaRPr lang="en-US" sz="2000" dirty="0"/>
          </a:p>
          <a:p>
            <a:pPr marL="400050">
              <a:buFont typeface="Arial"/>
              <a:buChar char="•"/>
            </a:pPr>
            <a:r>
              <a:rPr lang="en-US" sz="2000" dirty="0" smtClean="0"/>
              <a:t>To </a:t>
            </a:r>
            <a:r>
              <a:rPr lang="en-US" sz="2000" dirty="0"/>
              <a:t>install the plugin, select Help → </a:t>
            </a:r>
            <a:r>
              <a:rPr lang="en-US" sz="2000" dirty="0" smtClean="0"/>
              <a:t>Eclipse Marketplace.</a:t>
            </a:r>
            <a:r>
              <a:rPr lang="en-US" sz="2000" dirty="0"/>
              <a:t>.</a:t>
            </a:r>
            <a:r>
              <a:rPr lang="en-US" sz="2000" dirty="0" smtClean="0"/>
              <a:t>.</a:t>
            </a:r>
          </a:p>
          <a:p>
            <a:pPr marL="400050">
              <a:buFont typeface="Arial"/>
              <a:buChar char="•"/>
            </a:pPr>
            <a:r>
              <a:rPr lang="en-US" sz="2000" dirty="0" smtClean="0"/>
              <a:t>Search for: Maven Integration for Eclipse</a:t>
            </a:r>
          </a:p>
          <a:p>
            <a:pPr marL="400050">
              <a:buFont typeface="Arial"/>
              <a:buChar char="•"/>
            </a:pPr>
            <a:r>
              <a:rPr lang="en-US" sz="2000" dirty="0" smtClean="0"/>
              <a:t>Choose</a:t>
            </a:r>
            <a:r>
              <a:rPr lang="en-US" sz="2000" dirty="0"/>
              <a:t>: Maven Integration for </a:t>
            </a:r>
            <a:r>
              <a:rPr lang="en-US" sz="2000" dirty="0" smtClean="0"/>
              <a:t>Eclipse (Juno or newer) 1.4</a:t>
            </a:r>
          </a:p>
          <a:p>
            <a:pPr marL="400050">
              <a:buFont typeface="Arial"/>
              <a:buChar char="•"/>
            </a:pPr>
            <a:r>
              <a:rPr lang="en-US" sz="2000" dirty="0" smtClean="0"/>
              <a:t>Click Install, accept license terms and then Finish</a:t>
            </a:r>
          </a:p>
        </p:txBody>
      </p:sp>
    </p:spTree>
    <p:extLst>
      <p:ext uri="{BB962C8B-B14F-4D97-AF65-F5344CB8AC3E}">
        <p14:creationId xmlns:p14="http://schemas.microsoft.com/office/powerpoint/2010/main" val="61106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Firefox Installation</a:t>
            </a:r>
            <a:br>
              <a:rPr lang="en-US" dirty="0" smtClean="0"/>
            </a:br>
            <a:r>
              <a:rPr lang="en-US" sz="2700" dirty="0" smtClean="0"/>
              <a:t>Windows</a:t>
            </a:r>
            <a:endParaRPr lang="en-US" sz="2700"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a:t>Visit the Firefox download page</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a:t>Click on the green download link to download the Firefox </a:t>
            </a:r>
            <a:r>
              <a:rPr lang="en-US" sz="2000" dirty="0" smtClean="0"/>
              <a:t>installer</a:t>
            </a:r>
          </a:p>
          <a:p>
            <a:pPr marL="457200" indent="-457200">
              <a:buFont typeface="+mj-lt"/>
              <a:buAutoNum type="arabicPeriod"/>
            </a:pPr>
            <a:r>
              <a:rPr lang="en-US" sz="2000" dirty="0" smtClean="0"/>
              <a:t>Start the process by running the installer</a:t>
            </a:r>
          </a:p>
          <a:p>
            <a:pPr marL="457200" indent="-457200">
              <a:buFont typeface="+mj-lt"/>
              <a:buAutoNum type="arabicPeriod"/>
            </a:pPr>
            <a:r>
              <a:rPr lang="en-US" sz="2000" dirty="0" smtClean="0"/>
              <a:t>Then, just follow the steps…</a:t>
            </a:r>
          </a:p>
          <a:p>
            <a:pPr marL="457200" indent="-457200">
              <a:buFont typeface="+mj-lt"/>
              <a:buAutoNum type="arabicPeriod"/>
            </a:pPr>
            <a:endParaRPr lang="en-US" sz="2000" dirty="0"/>
          </a:p>
        </p:txBody>
      </p:sp>
      <p:sp>
        <p:nvSpPr>
          <p:cNvPr id="4" name="Text Placeholder 2"/>
          <p:cNvSpPr txBox="1">
            <a:spLocks/>
          </p:cNvSpPr>
          <p:nvPr/>
        </p:nvSpPr>
        <p:spPr>
          <a:xfrm>
            <a:off x="1261865" y="206084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www.getfirefox.com</a:t>
            </a:r>
            <a:r>
              <a:rPr lang="en-US" sz="1800" dirty="0"/>
              <a:t>/</a:t>
            </a:r>
            <a:endParaRPr lang="en-US" sz="1800" dirty="0"/>
          </a:p>
        </p:txBody>
      </p:sp>
    </p:spTree>
    <p:extLst>
      <p:ext uri="{BB962C8B-B14F-4D97-AF65-F5344CB8AC3E}">
        <p14:creationId xmlns:p14="http://schemas.microsoft.com/office/powerpoint/2010/main" val="202937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Firefox Installation</a:t>
            </a:r>
            <a:br>
              <a:rPr lang="en-US" dirty="0" smtClean="0"/>
            </a:br>
            <a:r>
              <a:rPr lang="en-US" sz="2700" dirty="0" smtClean="0"/>
              <a:t>Mac OS X</a:t>
            </a:r>
            <a:endParaRPr lang="en-US" sz="2700"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a:t>Visit the Firefox download page</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a:t>Click on the green download link to download </a:t>
            </a:r>
            <a:r>
              <a:rPr lang="en-US" sz="2000" dirty="0" smtClean="0"/>
              <a:t>Firefox</a:t>
            </a:r>
          </a:p>
          <a:p>
            <a:pPr marL="457200" indent="-457200">
              <a:buFont typeface="+mj-lt"/>
              <a:buAutoNum type="arabicPeriod"/>
            </a:pPr>
            <a:r>
              <a:rPr lang="en-US" sz="2000" dirty="0"/>
              <a:t>Once the download has completed, the file (</a:t>
            </a:r>
            <a:r>
              <a:rPr lang="en-US" sz="2000" dirty="0" err="1"/>
              <a:t>Firefox.dmg</a:t>
            </a:r>
            <a:r>
              <a:rPr lang="en-US" sz="2000" dirty="0"/>
              <a:t>) should open by itself and pop open a Finder window containing the Firefox application. Drag the Firefox Icon on top of the Applications folder in order to copy it </a:t>
            </a:r>
            <a:r>
              <a:rPr lang="en-US" sz="2000" dirty="0" smtClean="0"/>
              <a:t>there</a:t>
            </a:r>
            <a:endParaRPr lang="en-US" sz="2000" dirty="0"/>
          </a:p>
        </p:txBody>
      </p:sp>
      <p:sp>
        <p:nvSpPr>
          <p:cNvPr id="4" name="Text Placeholder 2"/>
          <p:cNvSpPr txBox="1">
            <a:spLocks/>
          </p:cNvSpPr>
          <p:nvPr/>
        </p:nvSpPr>
        <p:spPr>
          <a:xfrm>
            <a:off x="1261865" y="2060848"/>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www.getfirefox.com</a:t>
            </a:r>
            <a:r>
              <a:rPr lang="en-US" sz="1800" dirty="0"/>
              <a:t>/</a:t>
            </a:r>
            <a:endParaRPr lang="en-US" sz="1800" dirty="0"/>
          </a:p>
        </p:txBody>
      </p:sp>
    </p:spTree>
    <p:extLst>
      <p:ext uri="{BB962C8B-B14F-4D97-AF65-F5344CB8AC3E}">
        <p14:creationId xmlns:p14="http://schemas.microsoft.com/office/powerpoint/2010/main" val="343719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directory</a:t>
            </a:r>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 Maven project</a:t>
            </a:r>
          </a:p>
          <a:p>
            <a:r>
              <a:rPr lang="en-US" sz="2000" dirty="0" smtClean="0"/>
              <a:t>Unzip to a working directory</a:t>
            </a:r>
          </a:p>
          <a:p>
            <a:r>
              <a:rPr lang="en-US" sz="2000" dirty="0" smtClean="0"/>
              <a:t>To </a:t>
            </a:r>
            <a:r>
              <a:rPr lang="en-US" sz="2000" dirty="0"/>
              <a:t>import </a:t>
            </a:r>
            <a:r>
              <a:rPr lang="en-US" sz="2000" dirty="0" smtClean="0"/>
              <a:t>a Maven project:</a:t>
            </a:r>
          </a:p>
          <a:p>
            <a:pPr lvl="1"/>
            <a:r>
              <a:rPr lang="en-US" sz="1800" dirty="0"/>
              <a:t>S</a:t>
            </a:r>
            <a:r>
              <a:rPr lang="en-US" sz="1800" dirty="0" smtClean="0"/>
              <a:t>elect </a:t>
            </a:r>
            <a:r>
              <a:rPr lang="en-US" sz="1800" dirty="0"/>
              <a:t>File → Import → </a:t>
            </a:r>
            <a:r>
              <a:rPr lang="en-US" sz="1800" dirty="0" smtClean="0"/>
              <a:t>Maven → Existing Maven Projects</a:t>
            </a:r>
          </a:p>
          <a:p>
            <a:pPr lvl="1"/>
            <a:r>
              <a:rPr lang="en-US" sz="1800" dirty="0" smtClean="0"/>
              <a:t>Browse to the working directory and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a:t>
            </a:r>
            <a:r>
              <a:rPr lang="en-US" sz="2000" dirty="0" smtClean="0"/>
              <a:t>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393144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mismatch, between project’ and workspace Groovy compiler you 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sz="2200" dirty="0" smtClean="0"/>
              <a:t>Eclipse Installation</a:t>
            </a:r>
          </a:p>
          <a:p>
            <a:pPr marL="857250" lvl="1" indent="-457200"/>
            <a:r>
              <a:rPr lang="en-US" sz="2000" dirty="0" smtClean="0"/>
              <a:t>Java requirements</a:t>
            </a:r>
          </a:p>
          <a:p>
            <a:pPr marL="857250" lvl="1" indent="-457200"/>
            <a:r>
              <a:rPr lang="en-US" sz="2000" dirty="0" smtClean="0"/>
              <a:t>Download Eclipse</a:t>
            </a:r>
          </a:p>
          <a:p>
            <a:pPr marL="857250" lvl="1" indent="-457200"/>
            <a:r>
              <a:rPr lang="en-US" sz="2000" dirty="0" smtClean="0"/>
              <a:t>Install Eclipse</a:t>
            </a:r>
          </a:p>
          <a:p>
            <a:r>
              <a:rPr lang="en-US" sz="2200" dirty="0" smtClean="0"/>
              <a:t>Eclipse Plugin Installation</a:t>
            </a:r>
          </a:p>
          <a:p>
            <a:pPr lvl="1"/>
            <a:r>
              <a:rPr lang="en-US" sz="2000" dirty="0" smtClean="0"/>
              <a:t>Groovy-Eclipse</a:t>
            </a:r>
          </a:p>
          <a:p>
            <a:pPr lvl="1"/>
            <a:r>
              <a:rPr lang="en-US" sz="2000" dirty="0"/>
              <a:t>m2e connector for build-helper-maven-</a:t>
            </a:r>
            <a:r>
              <a:rPr lang="en-US" sz="2000" dirty="0" smtClean="0"/>
              <a:t>plugin</a:t>
            </a:r>
          </a:p>
          <a:p>
            <a:r>
              <a:rPr lang="en-US" sz="2200" dirty="0" smtClean="0"/>
              <a:t>Import project into Eclipse</a:t>
            </a:r>
          </a:p>
          <a:p>
            <a:r>
              <a:rPr lang="en-US" sz="22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a:t>Select Run </a:t>
            </a:r>
            <a:r>
              <a:rPr lang="en-US" sz="2000" dirty="0" smtClean="0"/>
              <a:t>→ Run Configurations…</a:t>
            </a:r>
          </a:p>
          <a:p>
            <a:pPr marL="457200" indent="-457200">
              <a:buFont typeface="+mj-lt"/>
              <a:buAutoNum type="arabicPeriod"/>
            </a:pPr>
            <a:r>
              <a:rPr lang="en-US" sz="2000" dirty="0" smtClean="0"/>
              <a:t>Choose Maven Build</a:t>
            </a:r>
          </a:p>
          <a:p>
            <a:pPr marL="457200" indent="-457200">
              <a:buFont typeface="+mj-lt"/>
              <a:buAutoNum type="arabicPeriod"/>
            </a:pPr>
            <a:r>
              <a:rPr lang="en-US" sz="2000" dirty="0" smtClean="0"/>
              <a:t>Press the ‘New’ button</a:t>
            </a:r>
          </a:p>
          <a:p>
            <a:pPr marL="857250" lvl="1" indent="-457200"/>
            <a:r>
              <a:rPr lang="en-US" sz="1800" dirty="0" smtClean="0"/>
              <a:t>Name: </a:t>
            </a:r>
            <a:r>
              <a:rPr lang="en-US" sz="1800" i="1" dirty="0" smtClean="0"/>
              <a:t>groovy</a:t>
            </a:r>
            <a:r>
              <a:rPr lang="en-US" sz="1800" i="1" dirty="0"/>
              <a:t>-</a:t>
            </a:r>
            <a:r>
              <a:rPr lang="en-US" sz="1800" i="1" dirty="0" err="1"/>
              <a:t>tdd</a:t>
            </a:r>
            <a:r>
              <a:rPr lang="en-US" sz="1800" i="1" dirty="0"/>
              <a:t>-</a:t>
            </a:r>
            <a:r>
              <a:rPr lang="en-US" sz="1800" i="1" dirty="0" err="1"/>
              <a:t>cadec</a:t>
            </a:r>
            <a:r>
              <a:rPr lang="en-US" sz="1800" i="1" dirty="0"/>
              <a:t> </a:t>
            </a:r>
            <a:r>
              <a:rPr lang="en-US" sz="1800" i="1" dirty="0" smtClean="0"/>
              <a:t>Tomcat7</a:t>
            </a:r>
          </a:p>
          <a:p>
            <a:pPr marL="857250" lvl="1" indent="-457200"/>
            <a:r>
              <a:rPr lang="en-US" sz="1800" dirty="0" smtClean="0"/>
              <a:t>Base directory: </a:t>
            </a:r>
            <a:r>
              <a:rPr lang="en-US" sz="1800" i="1" dirty="0" smtClean="0"/>
              <a:t>$</a:t>
            </a:r>
            <a:r>
              <a:rPr lang="en-US" sz="1800" i="1" dirty="0"/>
              <a:t>{</a:t>
            </a:r>
            <a:r>
              <a:rPr lang="en-US" sz="1800" i="1" dirty="0" err="1"/>
              <a:t>workspace_loc</a:t>
            </a:r>
            <a:r>
              <a:rPr lang="en-US" sz="1800" i="1" dirty="0"/>
              <a:t>:/groovy-</a:t>
            </a:r>
            <a:r>
              <a:rPr lang="en-US" sz="1800" i="1" dirty="0" err="1"/>
              <a:t>tdd</a:t>
            </a:r>
            <a:r>
              <a:rPr lang="en-US" sz="1800" i="1" dirty="0"/>
              <a:t>-</a:t>
            </a:r>
            <a:r>
              <a:rPr lang="en-US" sz="1800" i="1" dirty="0" err="1"/>
              <a:t>cadec</a:t>
            </a:r>
            <a:r>
              <a:rPr lang="en-US" sz="1800" i="1" dirty="0" smtClean="0"/>
              <a:t>}</a:t>
            </a:r>
          </a:p>
          <a:p>
            <a:pPr marL="857250" lvl="1" indent="-457200"/>
            <a:r>
              <a:rPr lang="en-US" sz="1800" dirty="0" smtClean="0"/>
              <a:t>Goals: </a:t>
            </a:r>
            <a:r>
              <a:rPr lang="en-US" sz="1800" i="1" dirty="0" smtClean="0"/>
              <a:t>tomcat7</a:t>
            </a:r>
            <a:r>
              <a:rPr lang="en-US" sz="1800" i="1" dirty="0"/>
              <a:t>:</a:t>
            </a:r>
            <a:r>
              <a:rPr lang="en-US" sz="1800" i="1" dirty="0" smtClean="0"/>
              <a:t>run</a:t>
            </a:r>
            <a:endParaRPr lang="en-US" sz="1800" dirty="0" smtClean="0"/>
          </a:p>
          <a:p>
            <a:pPr marL="857250" lvl="1" indent="-457200"/>
            <a:r>
              <a:rPr lang="en-US" sz="1800" dirty="0" smtClean="0"/>
              <a:t>Profiles: </a:t>
            </a:r>
            <a:r>
              <a:rPr lang="en-US" sz="1800" i="1" dirty="0" err="1" smtClean="0"/>
              <a:t>testdata</a:t>
            </a:r>
            <a:endParaRPr lang="en-US" sz="1800" i="1" dirty="0" smtClean="0"/>
          </a:p>
          <a:p>
            <a:pPr marL="457200" indent="-457200">
              <a:buFont typeface="+mj-lt"/>
              <a:buAutoNum type="arabicPeriod"/>
            </a:pPr>
            <a:r>
              <a:rPr lang="en-US" sz="2000" dirty="0" smtClean="0"/>
              <a:t>Click Apply and the Run</a:t>
            </a:r>
          </a:p>
          <a:p>
            <a:pPr marL="457200" indent="-457200">
              <a:buFont typeface="+mj-lt"/>
              <a:buAutoNum type="arabicPeriod"/>
            </a:pPr>
            <a:r>
              <a:rPr lang="en-US" sz="2000" dirty="0" smtClean="0"/>
              <a:t>Open a browser and </a:t>
            </a:r>
            <a:r>
              <a:rPr lang="en-US" sz="2000" dirty="0" err="1" smtClean="0"/>
              <a:t>goto</a:t>
            </a:r>
            <a:endParaRPr lang="en-US" sz="2000" dirty="0"/>
          </a:p>
        </p:txBody>
      </p:sp>
      <p:sp>
        <p:nvSpPr>
          <p:cNvPr id="4" name="Text Placeholder 2"/>
          <p:cNvSpPr txBox="1">
            <a:spLocks/>
          </p:cNvSpPr>
          <p:nvPr/>
        </p:nvSpPr>
        <p:spPr>
          <a:xfrm>
            <a:off x="1259632" y="4941168"/>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421901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653136"/>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smtClean="0"/>
              <a:t>Download a binary distribution of Groovy version 2.0.7</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Unzip file to a directory on your local file system</a:t>
            </a:r>
            <a:endParaRPr lang="en-US" sz="2000" dirty="0"/>
          </a:p>
          <a:p>
            <a:pPr marL="457200" indent="-457200">
              <a:buFont typeface="+mj-lt"/>
              <a:buAutoNum type="arabicPeriod"/>
            </a:pPr>
            <a:r>
              <a:rPr lang="en-US" sz="2000" dirty="0" smtClean="0"/>
              <a:t>Set </a:t>
            </a:r>
            <a:r>
              <a:rPr lang="en-US" sz="2000" dirty="0"/>
              <a:t>the GROOVY_HOME environment </a:t>
            </a:r>
            <a:r>
              <a:rPr lang="en-US" sz="2000" dirty="0" smtClean="0"/>
              <a:t>variable to the directory you unzipped the distribution</a:t>
            </a:r>
          </a:p>
          <a:p>
            <a:pPr marL="457200" indent="-457200">
              <a:buFont typeface="+mj-lt"/>
              <a:buAutoNum type="arabicPeriod"/>
            </a:pPr>
            <a:r>
              <a:rPr lang="en-US" sz="2000" dirty="0" smtClean="0"/>
              <a:t>Add %</a:t>
            </a:r>
            <a:r>
              <a:rPr lang="en-US" sz="2000" dirty="0"/>
              <a:t>GROOVY_HOME%/bin to your </a:t>
            </a:r>
            <a:r>
              <a:rPr lang="en-US" sz="2000" dirty="0" smtClean="0"/>
              <a:t>PATH environment variable</a:t>
            </a:r>
          </a:p>
          <a:p>
            <a:pPr marL="457200" indent="-457200">
              <a:buFont typeface="+mj-lt"/>
              <a:buAutoNum type="arabicPeriod"/>
            </a:pPr>
            <a:r>
              <a:rPr lang="en-US" sz="2000" dirty="0"/>
              <a:t>Set the </a:t>
            </a:r>
            <a:r>
              <a:rPr lang="en-US" sz="2000" dirty="0" smtClean="0"/>
              <a:t>JAVA_HOME </a:t>
            </a:r>
            <a:r>
              <a:rPr lang="en-US" sz="2000" dirty="0"/>
              <a:t>environment variable to </a:t>
            </a:r>
            <a:r>
              <a:rPr lang="en-US" sz="2000" dirty="0" smtClean="0"/>
              <a:t>point to your JDK</a:t>
            </a:r>
            <a:endParaRPr lang="en-US" sz="2000" dirty="0"/>
          </a:p>
          <a:p>
            <a:pPr marL="0" indent="0">
              <a:buNone/>
            </a:pPr>
            <a:endParaRPr lang="en-US" sz="2000" dirty="0"/>
          </a:p>
          <a:p>
            <a:pPr marL="0" indent="0">
              <a:buNone/>
            </a:pPr>
            <a:endParaRPr lang="en-US" sz="2000" dirty="0"/>
          </a:p>
        </p:txBody>
      </p:sp>
      <p:sp>
        <p:nvSpPr>
          <p:cNvPr id="4" name="Text Placeholder 2"/>
          <p:cNvSpPr txBox="1">
            <a:spLocks/>
          </p:cNvSpPr>
          <p:nvPr/>
        </p:nvSpPr>
        <p:spPr>
          <a:xfrm>
            <a:off x="1259632" y="2132856"/>
            <a:ext cx="6120680" cy="64807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http://dist.codehaus.org/groovy/distributions/groovy-binary-2.0.7.zip</a:t>
            </a:r>
            <a:endParaRPr lang="en-US" sz="1800" dirty="0"/>
          </a:p>
        </p:txBody>
      </p:sp>
    </p:spTree>
    <p:extLst>
      <p:ext uri="{BB962C8B-B14F-4D97-AF65-F5344CB8AC3E}">
        <p14:creationId xmlns:p14="http://schemas.microsoft.com/office/powerpoint/2010/main" val="17685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err="1" smtClean="0"/>
              <a:t>goto</a:t>
            </a:r>
            <a:r>
              <a:rPr lang="en-US" sz="2000" dirty="0" smtClean="0"/>
              <a: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2738</TotalTime>
  <Pages>0</Pages>
  <Words>1278</Words>
  <Characters>0</Characters>
  <Application>Microsoft Macintosh PowerPoint</Application>
  <PresentationFormat>On-screen Show (4:3)</PresentationFormat>
  <Lines>0</Lines>
  <Paragraphs>163</Paragraphs>
  <Slides>20</Slides>
  <Notes>0</Notes>
  <HiddenSlides>5</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Groovy Installation</vt:lpstr>
      <vt:lpstr>Eclipse Plugin Installation Groovy-Eclipse via Update Manager</vt:lpstr>
      <vt:lpstr>Eclipse Plugin Installation Groovy-Eclipse via Marketplace</vt:lpstr>
      <vt:lpstr>Eclipse Plugin Installation m2e connector for build-helper-maven-plugin via Update Manager</vt:lpstr>
      <vt:lpstr>Eclipse Plugin Installation Maven Integration for Eclipse via Update Manager</vt:lpstr>
      <vt:lpstr>Eclipse Plugin Installation Maven Integration for Eclipse via Marketplace</vt:lpstr>
      <vt:lpstr>Firefox Installation Windows</vt:lpstr>
      <vt:lpstr>Firefox Installation Mac OS X</vt:lpstr>
      <vt:lpstr>Import project into Eclipse</vt:lpstr>
      <vt:lpstr>Import project into Eclipse</vt:lpstr>
      <vt:lpstr>Eclipse problems Groovy compiler mismatch </vt:lpstr>
      <vt:lpstr>Start web application From inside Eclipse</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118</cp:revision>
  <dcterms:modified xsi:type="dcterms:W3CDTF">2014-01-27T11:07:06Z</dcterms:modified>
  <cp:category/>
</cp:coreProperties>
</file>