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5"/>
  </p:notesMasterIdLst>
  <p:sldIdLst>
    <p:sldId id="256" r:id="rId2"/>
    <p:sldId id="257" r:id="rId3"/>
    <p:sldId id="260" r:id="rId4"/>
    <p:sldId id="261" r:id="rId5"/>
    <p:sldId id="264" r:id="rId6"/>
    <p:sldId id="262" r:id="rId7"/>
    <p:sldId id="271" r:id="rId8"/>
    <p:sldId id="259" r:id="rId9"/>
    <p:sldId id="265" r:id="rId10"/>
    <p:sldId id="275" r:id="rId11"/>
    <p:sldId id="272" r:id="rId12"/>
    <p:sldId id="273" r:id="rId13"/>
    <p:sldId id="274" r:id="rId14"/>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1pPr>
    <a:lvl2pPr marL="4572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2pPr>
    <a:lvl3pPr marL="9144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3pPr>
    <a:lvl4pPr marL="13716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4pPr>
    <a:lvl5pPr marL="18288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5pPr>
    <a:lvl6pPr marL="2286000" algn="l" defTabSz="914400" rtl="0" eaLnBrk="1" latinLnBrk="0" hangingPunct="1">
      <a:defRPr kern="1200">
        <a:solidFill>
          <a:srgbClr val="000000"/>
        </a:solidFill>
        <a:latin typeface="Arial" charset="0"/>
        <a:ea typeface="ＭＳ Ｐゴシック"/>
        <a:cs typeface="ＭＳ Ｐゴシック"/>
        <a:sym typeface="Arial" charset="0"/>
      </a:defRPr>
    </a:lvl6pPr>
    <a:lvl7pPr marL="2743200" algn="l" defTabSz="914400" rtl="0" eaLnBrk="1" latinLnBrk="0" hangingPunct="1">
      <a:defRPr kern="1200">
        <a:solidFill>
          <a:srgbClr val="000000"/>
        </a:solidFill>
        <a:latin typeface="Arial" charset="0"/>
        <a:ea typeface="ＭＳ Ｐゴシック"/>
        <a:cs typeface="ＭＳ Ｐゴシック"/>
        <a:sym typeface="Arial" charset="0"/>
      </a:defRPr>
    </a:lvl7pPr>
    <a:lvl8pPr marL="3200400" algn="l" defTabSz="914400" rtl="0" eaLnBrk="1" latinLnBrk="0" hangingPunct="1">
      <a:defRPr kern="1200">
        <a:solidFill>
          <a:srgbClr val="000000"/>
        </a:solidFill>
        <a:latin typeface="Arial" charset="0"/>
        <a:ea typeface="ＭＳ Ｐゴシック"/>
        <a:cs typeface="ＭＳ Ｐゴシック"/>
        <a:sym typeface="Arial" charset="0"/>
      </a:defRPr>
    </a:lvl8pPr>
    <a:lvl9pPr marL="3657600" algn="l" defTabSz="914400" rtl="0" eaLnBrk="1" latinLnBrk="0" hangingPunct="1">
      <a:defRPr kern="1200">
        <a:solidFill>
          <a:srgbClr val="000000"/>
        </a:solidFill>
        <a:latin typeface="Arial" charset="0"/>
        <a:ea typeface="ＭＳ Ｐゴシック"/>
        <a:cs typeface="ＭＳ Ｐゴシック"/>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3242592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150" cy="369887"/>
          </a:xfrm>
          <a:prstGeom prst="rect">
            <a:avLst/>
          </a:prstGeom>
          <a:noFill/>
          <a:ln>
            <a:noFill/>
          </a:ln>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6" name="TextBox 5"/>
          <p:cNvSpPr txBox="1">
            <a:spLocks noChangeArrowheads="1"/>
          </p:cNvSpPr>
          <p:nvPr/>
        </p:nvSpPr>
        <p:spPr bwMode="auto">
          <a:xfrm>
            <a:off x="1803400" y="6697663"/>
            <a:ext cx="184150" cy="369887"/>
          </a:xfrm>
          <a:prstGeom prst="rect">
            <a:avLst/>
          </a:prstGeom>
          <a:noFill/>
          <a:ln>
            <a:noFill/>
          </a:ln>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6300" y="6600825"/>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 </a:t>
            </a:r>
            <a:r>
              <a:rPr lang="sv-SE" sz="1100" dirty="0" err="1" smtClean="0">
                <a:solidFill>
                  <a:schemeClr val="bg1"/>
                </a:solidFill>
                <a:latin typeface="Calibri" charset="0"/>
              </a:rPr>
              <a:t>Development</a:t>
            </a:r>
            <a:r>
              <a:rPr lang="sv-SE" sz="1100" dirty="0" smtClean="0">
                <a:solidFill>
                  <a:schemeClr val="bg1"/>
                </a:solidFill>
                <a:latin typeface="Calibri" charset="0"/>
              </a:rPr>
              <a:t> </a:t>
            </a:r>
            <a:r>
              <a:rPr lang="sv-SE" sz="1100" dirty="0" err="1" smtClean="0">
                <a:solidFill>
                  <a:schemeClr val="bg1"/>
                </a:solidFill>
                <a:latin typeface="Calibri" charset="0"/>
              </a:rPr>
              <a:t>with</a:t>
            </a:r>
            <a:r>
              <a:rPr lang="sv-SE" sz="1100" dirty="0" smtClean="0">
                <a:solidFill>
                  <a:schemeClr val="bg1"/>
                </a:solidFill>
                <a:latin typeface="Calibri" charset="0"/>
              </a:rPr>
              <a:t> </a:t>
            </a:r>
            <a:r>
              <a:rPr lang="sv-SE" sz="110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88" y="6600825"/>
            <a:ext cx="4176712"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0" y="6597650"/>
            <a:ext cx="528638"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3E1E53BC-DA73-455B-9EE7-476C3513FF5A}"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hf hdr="0" ftr="0" dt="0"/>
  <p:txStyles>
    <p:titleStyle>
      <a:lvl1pPr algn="l" defTabSz="457200" rtl="0" fontAlgn="base">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allistaenterprise.atlassian.net/wiki/download/attachments/12288001/groovy-tdd-cadec.zi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9966/petclin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ist.springsource.org/release/GRECLIPSE/e4.3/" TargetMode="Externa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repo1.maven.org/maven2/.m2e/connectors/m2eclipse-buildhelper/0.15.0/N/0.15.0.201405280027/" TargetMode="Externa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bwMode="auto">
          <a:xfrm>
            <a:off x="746125" y="1219200"/>
            <a:ext cx="7702550" cy="1270000"/>
          </a:xfrm>
          <a:noFill/>
          <a:ln>
            <a:miter lim="800000"/>
            <a:headEnd/>
            <a:tailEnd/>
          </a:ln>
        </p:spPr>
        <p:txBody>
          <a:bodyPr vert="horz" wrap="square" lIns="91440" tIns="45720" rIns="91440" bIns="45720" numCol="1" anchorCtr="0" compatLnSpc="1">
            <a:prstTxWarp prst="textNoShape">
              <a:avLst/>
            </a:prstTxWarp>
          </a:bodyPr>
          <a:lstStyle/>
          <a:p>
            <a:r>
              <a:rPr lang="en-US" smtClean="0">
                <a:latin typeface="Cambria" pitchFamily="18" charset="0"/>
                <a:ea typeface="ＭＳ Ｐゴシック"/>
                <a:cs typeface="Cambria Bold" pitchFamily="18" charset="0"/>
              </a:rPr>
              <a:t>Groovy with Eclipse IDE</a:t>
            </a:r>
          </a:p>
        </p:txBody>
      </p:sp>
      <p:sp>
        <p:nvSpPr>
          <p:cNvPr id="3" name="Text Placeholder 2"/>
          <p:cNvSpPr>
            <a:spLocks noGrp="1"/>
          </p:cNvSpPr>
          <p:nvPr>
            <p:ph type="body" sz="quarter" idx="13"/>
          </p:nvPr>
        </p:nvSpPr>
        <p:spPr>
          <a:xfrm>
            <a:off x="746125" y="2489200"/>
            <a:ext cx="7702550"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1421915502"/>
              </p:ext>
            </p:extLst>
          </p:nvPr>
        </p:nvGraphicFramePr>
        <p:xfrm>
          <a:off x="827088" y="3522663"/>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2015-</a:t>
                      </a:r>
                      <a:r>
                        <a:rPr lang="sv-SE" sz="1000" spc="0" dirty="0" smtClean="0"/>
                        <a:t>01</a:t>
                      </a:r>
                      <a:r>
                        <a:rPr lang="sv-SE" sz="1000" spc="0" dirty="0" smtClean="0"/>
                        <a:t>-11</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a:t>
            </a:r>
            <a:r>
              <a:rPr lang="en-US" dirty="0"/>
              <a:t>Plugin </a:t>
            </a:r>
            <a:r>
              <a:rPr lang="en-US" dirty="0" smtClean="0"/>
              <a:t>Installation</a:t>
            </a:r>
            <a:br>
              <a:rPr lang="en-US" dirty="0" smtClean="0"/>
            </a:br>
            <a:r>
              <a:rPr lang="en-US" sz="2700" dirty="0" smtClean="0"/>
              <a:t>Maven Integration for Eclipse via Update Manager</a:t>
            </a:r>
            <a:endParaRPr lang="en-US" sz="2700" dirty="0"/>
          </a:p>
        </p:txBody>
      </p:sp>
      <p:sp>
        <p:nvSpPr>
          <p:cNvPr id="3" name="Text Placeholder 2"/>
          <p:cNvSpPr>
            <a:spLocks noGrp="1"/>
          </p:cNvSpPr>
          <p:nvPr>
            <p:ph type="body" sz="quarter" idx="13"/>
          </p:nvPr>
        </p:nvSpPr>
        <p:spPr/>
        <p:txBody>
          <a:bodyPr vert="horz" wrap="square" lIns="91440" tIns="45720" rIns="91440" bIns="45720" numCol="1" anchor="t" anchorCtr="0" compatLnSpc="1">
            <a:prstTxWarp prst="textNoShape">
              <a:avLst/>
            </a:prstTxWarp>
          </a:bodyPr>
          <a:lstStyle/>
          <a:p>
            <a:pPr marL="57150" indent="0">
              <a:lnSpc>
                <a:spcPct val="90000"/>
              </a:lnSpc>
              <a:buFont typeface="Arial" charset="0"/>
              <a:buNone/>
            </a:pPr>
            <a:r>
              <a:rPr lang="en-US" sz="2000" smtClean="0">
                <a:ea typeface="ＭＳ Ｐゴシック"/>
                <a:cs typeface="ＭＳ Ｐゴシック"/>
              </a:rPr>
              <a:t>This plugin is only necessary to install if you use the </a:t>
            </a:r>
            <a:r>
              <a:rPr lang="en-US" sz="2000" b="1" smtClean="0">
                <a:ea typeface="ＭＳ Ｐゴシック"/>
                <a:cs typeface="ＭＳ Ｐゴシック"/>
              </a:rPr>
              <a:t>Eclipse Standard </a:t>
            </a:r>
            <a:r>
              <a:rPr lang="en-US" sz="2000" smtClean="0">
                <a:ea typeface="ＭＳ Ｐゴシック"/>
                <a:cs typeface="ＭＳ Ｐゴシック"/>
              </a:rPr>
              <a:t>package (i.e. if you are </a:t>
            </a:r>
            <a:r>
              <a:rPr lang="en-US" sz="2000" b="1" smtClean="0">
                <a:ea typeface="ＭＳ Ｐゴシック"/>
                <a:cs typeface="ＭＳ Ｐゴシック"/>
              </a:rPr>
              <a:t>not</a:t>
            </a:r>
            <a:r>
              <a:rPr lang="en-US" sz="2000" smtClean="0">
                <a:ea typeface="ＭＳ Ｐゴシック"/>
                <a:cs typeface="ＭＳ Ｐゴシック"/>
              </a:rPr>
              <a:t> using the Java or Java EE eclipse package). The plugin provides comprehensive Maven integration for Eclipse.</a:t>
            </a:r>
          </a:p>
          <a:p>
            <a:pPr marL="57150" indent="0">
              <a:lnSpc>
                <a:spcPct val="90000"/>
              </a:lnSpc>
              <a:buFont typeface="Arial" charset="0"/>
              <a:buNone/>
            </a:pPr>
            <a:endParaRPr lang="en-US" sz="2000" smtClean="0">
              <a:ea typeface="ＭＳ Ｐゴシック"/>
              <a:cs typeface="ＭＳ Ｐゴシック"/>
            </a:endParaRPr>
          </a:p>
          <a:p>
            <a:pPr marL="57150" indent="0">
              <a:lnSpc>
                <a:spcPct val="90000"/>
              </a:lnSpc>
            </a:pPr>
            <a:r>
              <a:rPr lang="en-US" sz="2000" smtClean="0">
                <a:ea typeface="ＭＳ Ｐゴシック"/>
                <a:cs typeface="ＭＳ Ｐゴシック"/>
              </a:rPr>
              <a:t>To install the plugin, select Help → Install New Software...</a:t>
            </a:r>
          </a:p>
          <a:p>
            <a:pPr marL="57150" indent="0">
              <a:lnSpc>
                <a:spcPct val="90000"/>
              </a:lnSpc>
            </a:pPr>
            <a:r>
              <a:rPr lang="en-US" sz="2000" smtClean="0">
                <a:ea typeface="ＭＳ Ｐゴシック"/>
                <a:cs typeface="ＭＳ Ｐゴシック"/>
              </a:rPr>
              <a:t>Paste the following URL into the “Work with:” field and hit Enter</a:t>
            </a:r>
          </a:p>
          <a:p>
            <a:pPr marL="57150" indent="0">
              <a:lnSpc>
                <a:spcPct val="90000"/>
              </a:lnSpc>
            </a:pPr>
            <a:endParaRPr lang="sv-SE" sz="2000" smtClean="0">
              <a:ea typeface="ＭＳ Ｐゴシック"/>
              <a:cs typeface="ＭＳ Ｐゴシック"/>
            </a:endParaRPr>
          </a:p>
          <a:p>
            <a:pPr marL="857250" lvl="1" indent="-342900">
              <a:lnSpc>
                <a:spcPct val="90000"/>
              </a:lnSpc>
              <a:buFont typeface="Arial" charset="0"/>
              <a:buNone/>
            </a:pPr>
            <a:r>
              <a:rPr lang="en-US" sz="1800" smtClean="0">
                <a:ea typeface="ＭＳ Ｐゴシック"/>
                <a:sym typeface="Arial" charset="0"/>
              </a:rPr>
              <a:t>http://download.eclipse.org/technology/m2e/releases</a:t>
            </a:r>
            <a:endParaRPr lang="en-US" sz="1800" smtClean="0">
              <a:ea typeface="ＭＳ Ｐゴシック"/>
            </a:endParaRPr>
          </a:p>
          <a:p>
            <a:pPr marL="57150" indent="0">
              <a:lnSpc>
                <a:spcPct val="90000"/>
              </a:lnSpc>
            </a:pPr>
            <a:endParaRPr lang="en-US" sz="2000" smtClean="0">
              <a:ea typeface="ＭＳ Ｐゴシック"/>
              <a:cs typeface="ＭＳ Ｐゴシック"/>
            </a:endParaRPr>
          </a:p>
          <a:p>
            <a:pPr marL="57150" indent="0">
              <a:lnSpc>
                <a:spcPct val="90000"/>
              </a:lnSpc>
            </a:pPr>
            <a:r>
              <a:rPr lang="en-US" sz="2000" smtClean="0">
                <a:ea typeface="ＭＳ Ｐゴシック"/>
                <a:cs typeface="ＭＳ Ｐゴシック"/>
              </a:rPr>
              <a:t>Install feature:</a:t>
            </a:r>
          </a:p>
          <a:p>
            <a:pPr marL="857250" lvl="1" indent="-342900">
              <a:lnSpc>
                <a:spcPct val="90000"/>
              </a:lnSpc>
              <a:buFont typeface="Wingdings" pitchFamily="2" charset="2"/>
              <a:buChar char="q"/>
            </a:pPr>
            <a:r>
              <a:rPr lang="en-US" sz="1800" smtClean="0">
                <a:ea typeface="ＭＳ Ｐゴシック"/>
              </a:rPr>
              <a:t>Maven Integration for Eclispe</a:t>
            </a:r>
          </a:p>
          <a:p>
            <a:pPr marL="1314450" lvl="2" indent="-342900">
              <a:lnSpc>
                <a:spcPct val="90000"/>
              </a:lnSpc>
              <a:buFont typeface="Wingdings" pitchFamily="2" charset="2"/>
              <a:buChar char="q"/>
            </a:pPr>
            <a:r>
              <a:rPr lang="en-US" sz="1600" smtClean="0">
                <a:ea typeface="ＭＳ Ｐゴシック"/>
              </a:rPr>
              <a:t>m2e -  Maven Integrations for Eclipse v1.4.0</a:t>
            </a:r>
          </a:p>
          <a:p>
            <a:pPr marL="1314450" lvl="2" indent="-342900">
              <a:lnSpc>
                <a:spcPct val="90000"/>
              </a:lnSpc>
              <a:buFont typeface="Wingdings" pitchFamily="2" charset="2"/>
              <a:buChar char="q"/>
            </a:pPr>
            <a:r>
              <a:rPr lang="en-US" sz="1600" smtClean="0">
                <a:ea typeface="ＭＳ Ｐゴシック"/>
              </a:rPr>
              <a:t>m2e – slf4j over logback logging (Optional) v1.4.0</a:t>
            </a:r>
          </a:p>
          <a:p>
            <a:pPr marL="1314450" lvl="2" indent="-342900">
              <a:lnSpc>
                <a:spcPct val="90000"/>
              </a:lnSpc>
              <a:buFont typeface="Wingdings" pitchFamily="2" charset="2"/>
              <a:buChar char="q"/>
            </a:pPr>
            <a:endParaRPr lang="en-US" sz="1600" smtClean="0">
              <a:ea typeface="ＭＳ Ｐゴシック"/>
            </a:endParaRPr>
          </a:p>
        </p:txBody>
      </p:sp>
    </p:spTree>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Cambria" pitchFamily="18" charset="0"/>
                <a:ea typeface="ＭＳ Ｐゴシック"/>
                <a:cs typeface="Cambria Bold" pitchFamily="18" charset="0"/>
              </a:rPr>
              <a:t>Import project into Eclipse</a:t>
            </a:r>
          </a:p>
        </p:txBody>
      </p:sp>
      <p:sp>
        <p:nvSpPr>
          <p:cNvPr id="23554"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2000" smtClean="0">
                <a:ea typeface="ＭＳ Ｐゴシック"/>
                <a:cs typeface="ＭＳ Ｐゴシック"/>
              </a:rPr>
              <a:t>Download example project from</a:t>
            </a:r>
          </a:p>
          <a:p>
            <a:endParaRPr lang="en-US" sz="2000" smtClean="0">
              <a:ea typeface="ＭＳ Ｐゴシック"/>
              <a:cs typeface="ＭＳ Ｐゴシック"/>
            </a:endParaRPr>
          </a:p>
          <a:p>
            <a:endParaRPr lang="en-US" sz="2000" smtClean="0">
              <a:ea typeface="ＭＳ Ｐゴシック"/>
              <a:cs typeface="ＭＳ Ｐゴシック"/>
            </a:endParaRPr>
          </a:p>
          <a:p>
            <a:pPr lvl="1"/>
            <a:endParaRPr lang="en-US" sz="2000" smtClean="0">
              <a:ea typeface="ＭＳ Ｐゴシック"/>
            </a:endParaRPr>
          </a:p>
          <a:p>
            <a:pPr lvl="1"/>
            <a:r>
              <a:rPr lang="en-US" sz="1800" smtClean="0">
                <a:ea typeface="ＭＳ Ｐゴシック"/>
              </a:rPr>
              <a:t>Zip file contains an Eclipse project</a:t>
            </a:r>
          </a:p>
          <a:p>
            <a:r>
              <a:rPr lang="en-US" sz="2000" smtClean="0">
                <a:ea typeface="ＭＳ Ｐゴシック"/>
                <a:cs typeface="ＭＳ Ｐゴシック"/>
              </a:rPr>
              <a:t>Unzip to a working directory of your choice</a:t>
            </a:r>
          </a:p>
          <a:p>
            <a:r>
              <a:rPr lang="en-US" sz="2000" smtClean="0">
                <a:ea typeface="ＭＳ Ｐゴシック"/>
                <a:cs typeface="ＭＳ Ｐゴシック"/>
              </a:rPr>
              <a:t>To import an Eclipse project:</a:t>
            </a:r>
          </a:p>
          <a:p>
            <a:pPr lvl="1"/>
            <a:r>
              <a:rPr lang="en-US" sz="1800" smtClean="0">
                <a:ea typeface="ＭＳ Ｐゴシック"/>
              </a:rPr>
              <a:t>Select File → Import → General → Existing Projects into Workspace</a:t>
            </a:r>
          </a:p>
          <a:p>
            <a:pPr lvl="1"/>
            <a:r>
              <a:rPr lang="en-US" sz="1800" smtClean="0">
                <a:ea typeface="ＭＳ Ｐゴシック"/>
              </a:rPr>
              <a:t>Browse to the directory where you have unzipped the source code</a:t>
            </a:r>
          </a:p>
          <a:p>
            <a:pPr lvl="1"/>
            <a:r>
              <a:rPr lang="en-US" sz="1800" smtClean="0">
                <a:ea typeface="ＭＳ Ｐゴシック"/>
              </a:rPr>
              <a:t> Choose the </a:t>
            </a:r>
            <a:r>
              <a:rPr lang="en-US" sz="1800" b="1" smtClean="0">
                <a:ea typeface="ＭＳ Ｐゴシック"/>
              </a:rPr>
              <a:t>groovy-tdd-cadec </a:t>
            </a:r>
            <a:r>
              <a:rPr lang="en-US" sz="1800" smtClean="0">
                <a:ea typeface="ＭＳ Ｐゴシック"/>
              </a:rPr>
              <a:t>project</a:t>
            </a:r>
          </a:p>
          <a:p>
            <a:pPr lvl="1"/>
            <a:r>
              <a:rPr lang="en-US" sz="1800" smtClean="0">
                <a:ea typeface="ＭＳ Ｐゴシック"/>
              </a:rPr>
              <a:t>Click Finish </a:t>
            </a:r>
          </a:p>
          <a:p>
            <a:endParaRPr lang="en-US" sz="2000" smtClean="0">
              <a:ea typeface="ＭＳ Ｐゴシック"/>
              <a:cs typeface="ＭＳ Ｐゴシック"/>
            </a:endParaRPr>
          </a:p>
        </p:txBody>
      </p:sp>
      <p:sp>
        <p:nvSpPr>
          <p:cNvPr id="4" name="Text Placeholder 2"/>
          <p:cNvSpPr txBox="1">
            <a:spLocks/>
          </p:cNvSpPr>
          <p:nvPr/>
        </p:nvSpPr>
        <p:spPr>
          <a:xfrm>
            <a:off x="1116013" y="2060575"/>
            <a:ext cx="6048375" cy="809625"/>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charset="0"/>
              <a:buNone/>
              <a:defRPr/>
            </a:pPr>
            <a:r>
              <a:rPr lang="en-US" sz="2000" dirty="0" smtClean="0">
                <a:hlinkClick r:id="rId2"/>
              </a:rPr>
              <a:t>https://callistaenterprise.atlassian.net/wiki/download/attachments/12288001/groovy-tdd-cadec.zip</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p:txBody>
          <a:bodyPr/>
          <a:lstStyle/>
          <a:p>
            <a:pPr marL="0" indent="0">
              <a:buFont typeface="Arial" charset="0"/>
              <a:buNone/>
              <a:defRPr/>
            </a:pPr>
            <a:r>
              <a:rPr lang="en-US" sz="2000" dirty="0" smtClean="0"/>
              <a:t>If Eclipse reports a mismatch</a:t>
            </a:r>
            <a:r>
              <a:rPr lang="en-US" sz="2000" dirty="0"/>
              <a:t> </a:t>
            </a:r>
            <a:r>
              <a:rPr lang="en-US" sz="2000" dirty="0" smtClean="0"/>
              <a:t>between the project’s and workspace’s Groovy compiler, you need to correct it:</a:t>
            </a:r>
          </a:p>
          <a:p>
            <a:pPr marL="457200" indent="-457200">
              <a:buFont typeface="+mj-lt"/>
              <a:buAutoNum type="arabicPeriod"/>
              <a:defRPr/>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defRPr/>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defRPr/>
            </a:pPr>
            <a:r>
              <a:rPr lang="en-US" sz="1800" dirty="0" smtClean="0">
                <a:sym typeface="Wingdings"/>
              </a:rPr>
              <a:t>Make sure Groovy compiler is set to </a:t>
            </a:r>
            <a:r>
              <a:rPr lang="en-US" sz="1800" smtClean="0">
                <a:sym typeface="Wingdings"/>
              </a:rPr>
              <a:t>version 2.3</a:t>
            </a:r>
            <a:endParaRPr lang="en-US" sz="1800" dirty="0" smtClean="0">
              <a:sym typeface="Wingdings"/>
            </a:endParaRPr>
          </a:p>
        </p:txBody>
      </p:sp>
      <p:pic>
        <p:nvPicPr>
          <p:cNvPr id="24579" name="Picture 4"/>
          <p:cNvPicPr>
            <a:picLocks noChangeAspect="1"/>
          </p:cNvPicPr>
          <p:nvPr/>
        </p:nvPicPr>
        <p:blipFill>
          <a:blip r:embed="rId2"/>
          <a:srcRect/>
          <a:stretch>
            <a:fillRect/>
          </a:stretch>
        </p:blipFill>
        <p:spPr bwMode="auto">
          <a:xfrm>
            <a:off x="1258888" y="3287713"/>
            <a:ext cx="4392612" cy="23733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p:txBody>
          <a:bodyPr/>
          <a:lstStyle/>
          <a:p>
            <a:pPr marL="457200" indent="-457200">
              <a:buFont typeface="+mj-lt"/>
              <a:buAutoNum type="arabicPeriod"/>
              <a:defRPr/>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defRPr/>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defRPr/>
            </a:pPr>
            <a:r>
              <a:rPr lang="en-US" sz="2000" dirty="0" smtClean="0"/>
              <a:t>Open a browser and </a:t>
            </a:r>
            <a:r>
              <a:rPr lang="en-US" sz="2000" dirty="0" err="1" smtClean="0"/>
              <a:t>goto</a:t>
            </a:r>
            <a:endParaRPr lang="en-US" sz="2000" dirty="0" smtClean="0"/>
          </a:p>
          <a:p>
            <a:pPr marL="0" indent="0">
              <a:buFont typeface="Arial" charset="0"/>
              <a:buNone/>
              <a:defRPr/>
            </a:pPr>
            <a:endParaRPr lang="en-US" sz="2000" dirty="0"/>
          </a:p>
        </p:txBody>
      </p:sp>
      <p:sp>
        <p:nvSpPr>
          <p:cNvPr id="4" name="Text Placeholder 2"/>
          <p:cNvSpPr txBox="1">
            <a:spLocks/>
          </p:cNvSpPr>
          <p:nvPr/>
        </p:nvSpPr>
        <p:spPr>
          <a:xfrm>
            <a:off x="1258888" y="3213100"/>
            <a:ext cx="4897437" cy="52228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charset="0"/>
              <a:buNone/>
              <a:defRPr/>
            </a:pPr>
            <a:r>
              <a:rPr lang="en-US" sz="1800" dirty="0">
                <a:hlinkClick r:id="rId2"/>
              </a:rPr>
              <a:t>http://localhost:9966/</a:t>
            </a:r>
            <a:r>
              <a:rPr lang="en-US" sz="1800" dirty="0" err="1">
                <a:hlinkClick r:id="rId2"/>
              </a:rPr>
              <a:t>petclinic</a:t>
            </a:r>
            <a:r>
              <a:rPr lang="en-US" sz="1800" dirty="0" smtClean="0">
                <a:hlinkClick r:id="rId2"/>
              </a:rPr>
              <a: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Cambria" pitchFamily="18" charset="0"/>
                <a:ea typeface="ＭＳ Ｐゴシック"/>
                <a:cs typeface="Cambria Bold" pitchFamily="18" charset="0"/>
              </a:rPr>
              <a:t>Table of Contents</a:t>
            </a:r>
          </a:p>
        </p:txBody>
      </p:sp>
      <p:sp>
        <p:nvSpPr>
          <p:cNvPr id="3" name="Text Placeholder 2"/>
          <p:cNvSpPr>
            <a:spLocks noGrp="1"/>
          </p:cNvSpPr>
          <p:nvPr>
            <p:ph type="body" sz="quarter" idx="13"/>
          </p:nvPr>
        </p:nvSpPr>
        <p:spPr/>
        <p:txBody>
          <a:bodyPr/>
          <a:lstStyle/>
          <a:p>
            <a:pPr>
              <a:defRPr/>
            </a:pPr>
            <a:r>
              <a:rPr lang="en-US" sz="1800" dirty="0" smtClean="0"/>
              <a:t>Eclipse Installation</a:t>
            </a:r>
          </a:p>
          <a:p>
            <a:pPr marL="857250" lvl="1" indent="-457200">
              <a:defRPr/>
            </a:pPr>
            <a:r>
              <a:rPr lang="en-US" sz="1600" dirty="0" smtClean="0"/>
              <a:t>Java requirements</a:t>
            </a:r>
          </a:p>
          <a:p>
            <a:pPr marL="857250" lvl="1" indent="-457200">
              <a:defRPr/>
            </a:pPr>
            <a:r>
              <a:rPr lang="en-US" sz="1600" dirty="0" smtClean="0"/>
              <a:t>Download Eclipse</a:t>
            </a:r>
          </a:p>
          <a:p>
            <a:pPr marL="857250" lvl="1" indent="-457200">
              <a:defRPr/>
            </a:pPr>
            <a:r>
              <a:rPr lang="en-US" sz="1600" dirty="0" smtClean="0"/>
              <a:t>Install Eclipse</a:t>
            </a:r>
          </a:p>
          <a:p>
            <a:pPr>
              <a:defRPr/>
            </a:pPr>
            <a:r>
              <a:rPr lang="en-US" sz="1800" dirty="0" smtClean="0"/>
              <a:t>Eclipse Plugin Installation</a:t>
            </a:r>
          </a:p>
          <a:p>
            <a:pPr lvl="1">
              <a:defRPr/>
            </a:pPr>
            <a:r>
              <a:rPr lang="en-US" sz="1600" dirty="0" smtClean="0"/>
              <a:t>Groovy-Eclipse</a:t>
            </a:r>
          </a:p>
          <a:p>
            <a:pPr lvl="1">
              <a:defRPr/>
            </a:pPr>
            <a:r>
              <a:rPr lang="en-US" sz="1600" dirty="0"/>
              <a:t>m2e connector for build-helper-maven-</a:t>
            </a:r>
            <a:r>
              <a:rPr lang="en-US" sz="1600" dirty="0" smtClean="0"/>
              <a:t>plugin</a:t>
            </a:r>
          </a:p>
          <a:p>
            <a:pPr lvl="1">
              <a:defRPr/>
            </a:pPr>
            <a:r>
              <a:rPr lang="en-US" sz="1600" dirty="0" smtClean="0"/>
              <a:t>Maven Integration for Eclipse</a:t>
            </a:r>
          </a:p>
          <a:p>
            <a:pPr>
              <a:defRPr/>
            </a:pPr>
            <a:r>
              <a:rPr lang="en-US" sz="1800" dirty="0" smtClean="0"/>
              <a:t>Firefox Installation</a:t>
            </a:r>
          </a:p>
          <a:p>
            <a:pPr lvl="1">
              <a:defRPr/>
            </a:pPr>
            <a:r>
              <a:rPr lang="en-US" sz="1600" dirty="0" smtClean="0"/>
              <a:t>Windows</a:t>
            </a:r>
          </a:p>
          <a:p>
            <a:pPr lvl="1">
              <a:defRPr/>
            </a:pPr>
            <a:r>
              <a:rPr lang="en-US" sz="1600" dirty="0" smtClean="0"/>
              <a:t>Mac OS X</a:t>
            </a:r>
          </a:p>
          <a:p>
            <a:pPr>
              <a:defRPr/>
            </a:pPr>
            <a:r>
              <a:rPr lang="en-US" sz="1800" dirty="0" smtClean="0"/>
              <a:t>Import project into Eclipse</a:t>
            </a:r>
          </a:p>
          <a:p>
            <a:pPr>
              <a:defRPr/>
            </a:pPr>
            <a:r>
              <a:rPr lang="en-US" sz="1800" dirty="0" smtClean="0"/>
              <a:t>Eclipse problems</a:t>
            </a:r>
          </a:p>
          <a:p>
            <a:pPr>
              <a:defRPr/>
            </a:pPr>
            <a:r>
              <a:rPr lang="en-US" sz="1800" dirty="0" smtClean="0"/>
              <a:t>Start web application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Installation </a:t>
            </a:r>
            <a:br>
              <a:rPr lang="en-US" dirty="0" smtClean="0"/>
            </a:br>
            <a:r>
              <a:rPr lang="en-US" sz="2700" dirty="0" smtClean="0"/>
              <a:t>Java requirements</a:t>
            </a:r>
            <a:endParaRPr lang="en-US" sz="2700" dirty="0"/>
          </a:p>
        </p:txBody>
      </p:sp>
      <p:sp>
        <p:nvSpPr>
          <p:cNvPr id="15362"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2000" dirty="0" smtClean="0">
                <a:ea typeface="ＭＳ Ｐゴシック"/>
                <a:cs typeface="ＭＳ Ｐゴシック"/>
              </a:rPr>
              <a:t>Eclipse requires an installed Java runtime. Eclipse 4.4 requires at least Java 7 to run.</a:t>
            </a:r>
          </a:p>
          <a:p>
            <a:r>
              <a:rPr lang="en-US" sz="2000" dirty="0" smtClean="0">
                <a:ea typeface="ＭＳ Ｐゴシック"/>
                <a:cs typeface="ＭＳ Ｐゴシック"/>
              </a:rPr>
              <a:t>Java can be downloaded as a JRE (Java Runtime Environment) or a JDK (Java Development Kit) version.</a:t>
            </a:r>
          </a:p>
          <a:p>
            <a:r>
              <a:rPr lang="en-US" sz="2000" dirty="0" smtClean="0">
                <a:ea typeface="ＭＳ Ｐゴシック"/>
                <a:cs typeface="ＭＳ Ｐゴシック"/>
              </a:rPr>
              <a:t>The Eclipse IDE contains its own Java compiler hence a JRE is sufficient for most tasks with Eclipse.</a:t>
            </a:r>
          </a:p>
          <a:p>
            <a:r>
              <a:rPr lang="en-US" sz="2000" dirty="0" smtClean="0">
                <a:ea typeface="ＭＳ Ｐゴシック"/>
                <a:cs typeface="ＭＳ Ｐゴシック"/>
              </a:rPr>
              <a:t>The JDK version of Java is required if you compile Java source code on the command line and for advanced development scenarios, for example, if you use automatic builds or if you develop Java web applications.</a:t>
            </a:r>
          </a:p>
          <a:p>
            <a:r>
              <a:rPr lang="en-US" sz="2000" dirty="0" smtClean="0">
                <a:ea typeface="ＭＳ Ｐゴシック"/>
                <a:cs typeface="ＭＳ Ｐゴシック"/>
              </a:rPr>
              <a:t>For this tutorial, you should use Java JDK in version 7 or higher.</a:t>
            </a:r>
            <a:endParaRPr lang="en-US" dirty="0" smtClean="0">
              <a:ea typeface="ＭＳ Ｐゴシック"/>
              <a:cs typeface="ＭＳ Ｐゴシック"/>
            </a:endParaRPr>
          </a:p>
          <a:p>
            <a:endParaRPr lang="en-US" dirty="0" smtClean="0">
              <a:ea typeface="ＭＳ Ｐゴシック"/>
              <a:cs typeface="ＭＳ Ｐゴシック"/>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Installation </a:t>
            </a:r>
            <a:br>
              <a:rPr lang="en-US" dirty="0" smtClean="0"/>
            </a:br>
            <a:r>
              <a:rPr lang="en-US" sz="2700" dirty="0" smtClean="0"/>
              <a:t>Download Eclipse</a:t>
            </a:r>
            <a:endParaRPr lang="en-US" sz="2700" dirty="0"/>
          </a:p>
        </p:txBody>
      </p:sp>
      <p:sp>
        <p:nvSpPr>
          <p:cNvPr id="16386"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buFont typeface="Arial" charset="0"/>
              <a:buNone/>
            </a:pPr>
            <a:r>
              <a:rPr lang="en-US" sz="2000" smtClean="0">
                <a:ea typeface="ＭＳ Ｐゴシック"/>
                <a:cs typeface="ＭＳ Ｐゴシック"/>
              </a:rPr>
              <a:t>The Eclipse IDE consists of several components. The Eclipse.org website provides pre-packaged Eclipse distributions to provide downloads for typical use cases. The Eclipse IDE for Java EE Developers contains everything you need to build Java and Java Enterprise Edition (Java EE) applications.</a:t>
            </a:r>
          </a:p>
          <a:p>
            <a:pPr marL="0" indent="0">
              <a:buFont typeface="Arial" charset="0"/>
              <a:buNone/>
            </a:pPr>
            <a:r>
              <a:rPr lang="en-US" sz="1400" smtClean="0">
                <a:ea typeface="ＭＳ Ｐゴシック"/>
                <a:cs typeface="ＭＳ Ｐゴシック"/>
              </a:rPr>
              <a:t> </a:t>
            </a:r>
          </a:p>
          <a:p>
            <a:pPr marL="0" indent="0">
              <a:buFont typeface="Arial" charset="0"/>
              <a:buNone/>
            </a:pPr>
            <a:r>
              <a:rPr lang="en-US" sz="2000" smtClean="0">
                <a:ea typeface="ＭＳ Ｐゴシック"/>
                <a:cs typeface="ＭＳ Ｐゴシック"/>
              </a:rPr>
              <a:t>Download the </a:t>
            </a:r>
            <a:r>
              <a:rPr lang="en-US" sz="2000" b="1" smtClean="0">
                <a:ea typeface="ＭＳ Ｐゴシック"/>
                <a:cs typeface="ＭＳ Ｐゴシック"/>
              </a:rPr>
              <a:t>Eclipse IDE for Java Developers </a:t>
            </a:r>
            <a:r>
              <a:rPr lang="en-US" sz="2000" smtClean="0">
                <a:ea typeface="ＭＳ Ｐゴシック"/>
                <a:cs typeface="ＭＳ Ｐゴシック"/>
              </a:rPr>
              <a:t>or </a:t>
            </a:r>
            <a:r>
              <a:rPr lang="en-US" sz="2000" b="1" smtClean="0">
                <a:ea typeface="ＭＳ Ｐゴシック"/>
                <a:cs typeface="ＭＳ Ｐゴシック"/>
              </a:rPr>
              <a:t>Eclipse IDE for Java EE Developers </a:t>
            </a:r>
            <a:r>
              <a:rPr lang="en-US" sz="2000" smtClean="0">
                <a:ea typeface="ＭＳ Ｐゴシック"/>
                <a:cs typeface="ＭＳ Ｐゴシック"/>
              </a:rPr>
              <a:t>package from the following URL. Ensure that you download the correct distribution for your Java version (e.g., 32 bit vs. 64 bit).</a:t>
            </a:r>
          </a:p>
          <a:p>
            <a:pPr marL="457200" lvl="1" indent="0">
              <a:buFont typeface="Arial" charset="0"/>
              <a:buNone/>
            </a:pPr>
            <a:endParaRPr lang="en-US" sz="1800" smtClean="0">
              <a:ea typeface="ＭＳ Ｐゴシック"/>
            </a:endParaRPr>
          </a:p>
        </p:txBody>
      </p:sp>
      <p:sp>
        <p:nvSpPr>
          <p:cNvPr id="4" name="Text Placeholder 2"/>
          <p:cNvSpPr txBox="1">
            <a:spLocks/>
          </p:cNvSpPr>
          <p:nvPr/>
        </p:nvSpPr>
        <p:spPr>
          <a:xfrm>
            <a:off x="830263" y="4581525"/>
            <a:ext cx="5829300" cy="576263"/>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defRPr/>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Installation </a:t>
            </a:r>
            <a:br>
              <a:rPr lang="en-US" dirty="0" smtClean="0"/>
            </a:br>
            <a:r>
              <a:rPr lang="en-US" sz="2700" dirty="0" smtClean="0"/>
              <a:t>Download Eclipse (contd.)</a:t>
            </a:r>
            <a:endParaRPr lang="en-US" sz="2700" dirty="0"/>
          </a:p>
        </p:txBody>
      </p:sp>
      <p:sp>
        <p:nvSpPr>
          <p:cNvPr id="17410"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57150" indent="0">
              <a:buFont typeface="Arial" charset="0"/>
              <a:buNone/>
            </a:pPr>
            <a:r>
              <a:rPr lang="en-US" sz="2000" smtClean="0">
                <a:ea typeface="ＭＳ Ｐゴシック"/>
                <a:cs typeface="ＭＳ Ｐゴシック"/>
              </a:rPr>
              <a:t>The following screenshot shows the Eclipse download website for a Mac OS X system. Press on the link beside the package description (e.g, Mac OS X 64-Bit) to start the download. The download is a </a:t>
            </a:r>
            <a:r>
              <a:rPr lang="en-US" sz="1800" i="1" smtClean="0">
                <a:latin typeface="Courier New" pitchFamily="49" charset="0"/>
                <a:ea typeface="ＭＳ Ｐゴシック"/>
                <a:cs typeface="Courier New" pitchFamily="49" charset="0"/>
              </a:rPr>
              <a:t>.zip</a:t>
            </a:r>
            <a:r>
              <a:rPr lang="en-US" sz="2000" smtClean="0">
                <a:ea typeface="ＭＳ Ｐゴシック"/>
                <a:cs typeface="ＭＳ Ｐゴシック"/>
              </a:rPr>
              <a:t> file</a:t>
            </a:r>
          </a:p>
        </p:txBody>
      </p:sp>
      <p:pic>
        <p:nvPicPr>
          <p:cNvPr id="4" name="Picture 3" descr="Screen Shot 2015-01-11 at 01.37.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852937"/>
            <a:ext cx="6408712" cy="292507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Installation</a:t>
            </a:r>
            <a:br>
              <a:rPr lang="en-US" dirty="0" smtClean="0"/>
            </a:br>
            <a:r>
              <a:rPr lang="en-US" sz="2700" dirty="0" smtClean="0"/>
              <a:t>Install Eclipse</a:t>
            </a:r>
            <a:endParaRPr lang="en-US" sz="2700" dirty="0"/>
          </a:p>
        </p:txBody>
      </p:sp>
      <p:sp>
        <p:nvSpPr>
          <p:cNvPr id="18434"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buFont typeface="Arial" charset="0"/>
              <a:buNone/>
            </a:pPr>
            <a:r>
              <a:rPr lang="en-US" sz="2000" smtClean="0">
                <a:ea typeface="ＭＳ Ｐゴシック"/>
                <a:cs typeface="ＭＳ Ｐゴシック"/>
              </a:rPr>
              <a:t>After you downloaded the </a:t>
            </a:r>
            <a:r>
              <a:rPr lang="en-US" sz="1800" smtClean="0">
                <a:latin typeface="Courier New" pitchFamily="49" charset="0"/>
                <a:ea typeface="ＭＳ Ｐゴシック"/>
                <a:cs typeface="Courier New" pitchFamily="49" charset="0"/>
              </a:rPr>
              <a:t>.zip</a:t>
            </a:r>
            <a:r>
              <a:rPr lang="en-US" sz="2000" smtClean="0">
                <a:ea typeface="ＭＳ Ｐゴシック"/>
                <a:cs typeface="ＭＳ Ｐゴシック"/>
              </a:rPr>
              <a:t> file with the Eclipse distribution, unzip it to a local directory.</a:t>
            </a:r>
          </a:p>
          <a:p>
            <a:pPr marL="0" indent="0">
              <a:buFont typeface="Arial" charset="0"/>
              <a:buNone/>
            </a:pPr>
            <a:endParaRPr lang="en-US" sz="800" smtClean="0">
              <a:ea typeface="ＭＳ Ｐゴシック"/>
              <a:cs typeface="ＭＳ Ｐゴシック"/>
            </a:endParaRPr>
          </a:p>
          <a:p>
            <a:pPr marL="0" indent="0">
              <a:buFont typeface="Arial" charset="0"/>
              <a:buNone/>
            </a:pPr>
            <a:r>
              <a:rPr lang="en-US" sz="2000" smtClean="0">
                <a:ea typeface="ＭＳ Ｐゴシック"/>
                <a:cs typeface="ＭＳ Ｐゴシック"/>
              </a:rPr>
              <a:t>Extract Eclipse to a directory without spaces in its path and do not use a mapped network drive (Windows). Eclipse sometimes has problems with such a setup.</a:t>
            </a:r>
          </a:p>
          <a:p>
            <a:pPr marL="0" indent="0">
              <a:buFont typeface="Arial" charset="0"/>
              <a:buNone/>
            </a:pPr>
            <a:endParaRPr lang="en-US" sz="800" smtClean="0">
              <a:ea typeface="ＭＳ Ｐゴシック"/>
              <a:cs typeface="ＭＳ Ｐゴシック"/>
            </a:endParaRPr>
          </a:p>
          <a:p>
            <a:pPr marL="0" indent="0">
              <a:buFont typeface="Arial" charset="0"/>
              <a:buNone/>
            </a:pPr>
            <a:r>
              <a:rPr lang="en-US" sz="2000" smtClean="0">
                <a:ea typeface="ＭＳ Ｐゴシック"/>
                <a:cs typeface="ＭＳ Ｐゴシック"/>
              </a:rPr>
              <a:t>After unpacking the zip file, Eclipse is ready to be used; no additional installation procedure is required.</a:t>
            </a:r>
          </a:p>
          <a:p>
            <a:pPr marL="0" indent="0">
              <a:buFont typeface="Arial" charset="0"/>
              <a:buNone/>
            </a:pPr>
            <a:endParaRPr lang="en-US" sz="800" smtClean="0">
              <a:ea typeface="ＭＳ Ｐゴシック"/>
              <a:cs typeface="ＭＳ Ｐゴシック"/>
            </a:endParaRPr>
          </a:p>
          <a:p>
            <a:pPr marL="0" indent="0">
              <a:buFont typeface="Arial" charset="0"/>
              <a:buNone/>
            </a:pPr>
            <a:r>
              <a:rPr lang="en-US" sz="2000" smtClean="0">
                <a:ea typeface="ＭＳ Ｐゴシック"/>
                <a:cs typeface="ＭＳ Ｐゴシック"/>
              </a:rPr>
              <a:t>To start Eclipse, double-click on the </a:t>
            </a:r>
            <a:r>
              <a:rPr lang="en-US" sz="1800" smtClean="0">
                <a:latin typeface="Courier New" pitchFamily="49" charset="0"/>
                <a:ea typeface="ＭＳ Ｐゴシック"/>
                <a:cs typeface="Courier New" pitchFamily="49" charset="0"/>
              </a:rPr>
              <a:t>eclipse.exe</a:t>
            </a:r>
            <a:r>
              <a:rPr lang="en-US" sz="2000" smtClean="0">
                <a:ea typeface="ＭＳ Ｐゴシック"/>
                <a:cs typeface="ＭＳ Ｐゴシック"/>
              </a:rPr>
              <a:t> (Microsoft Windows) or </a:t>
            </a:r>
            <a:r>
              <a:rPr lang="en-US" sz="1800" smtClean="0">
                <a:latin typeface="Courier New" pitchFamily="49" charset="0"/>
                <a:ea typeface="ＭＳ Ｐゴシック"/>
                <a:cs typeface="Courier New" pitchFamily="49" charset="0"/>
              </a:rPr>
              <a:t>eclipse</a:t>
            </a:r>
            <a:r>
              <a:rPr lang="en-US" sz="2000" smtClean="0">
                <a:ea typeface="ＭＳ Ｐゴシック"/>
                <a:cs typeface="ＭＳ Ｐゴシック"/>
              </a:rPr>
              <a:t> (Linux / Mac) file in the directory where you unpacked Eclipse.</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Installation</a:t>
            </a:r>
            <a:br>
              <a:rPr lang="en-US" dirty="0" smtClean="0"/>
            </a:br>
            <a:r>
              <a:rPr lang="en-US" sz="2700" dirty="0" smtClean="0"/>
              <a:t>Install Eclipse (contd.)</a:t>
            </a:r>
            <a:endParaRPr lang="en-US" sz="2700" dirty="0"/>
          </a:p>
        </p:txBody>
      </p:sp>
      <p:sp>
        <p:nvSpPr>
          <p:cNvPr id="19458"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buFont typeface="Arial" charset="0"/>
              <a:buNone/>
            </a:pPr>
            <a:r>
              <a:rPr lang="en-US" sz="2000" smtClean="0">
                <a:ea typeface="ＭＳ Ｐゴシック"/>
                <a:cs typeface="ＭＳ Ｐゴシック"/>
              </a:rPr>
              <a:t>The system will prompt you for a workspace. The workspace is the place in which you work. Select an empty directory and click the OK button.</a:t>
            </a:r>
          </a:p>
        </p:txBody>
      </p:sp>
      <p:pic>
        <p:nvPicPr>
          <p:cNvPr id="19459" name="Picture 3"/>
          <p:cNvPicPr>
            <a:picLocks noChangeAspect="1"/>
          </p:cNvPicPr>
          <p:nvPr/>
        </p:nvPicPr>
        <p:blipFill>
          <a:blip r:embed="rId2"/>
          <a:srcRect/>
          <a:stretch>
            <a:fillRect/>
          </a:stretch>
        </p:blipFill>
        <p:spPr bwMode="auto">
          <a:xfrm>
            <a:off x="827088" y="2470150"/>
            <a:ext cx="6445250" cy="29035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20482"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00050"/>
            <a:r>
              <a:rPr lang="en-US" sz="2000" dirty="0" smtClean="0">
                <a:ea typeface="ＭＳ Ｐゴシック"/>
                <a:cs typeface="ＭＳ Ｐゴシック"/>
              </a:rPr>
              <a:t>Copy the Groovy-Eclipse release URL appropriate to your Eclipse version:</a:t>
            </a:r>
          </a:p>
          <a:p>
            <a:pPr marL="800100" lvl="1"/>
            <a:r>
              <a:rPr lang="en-US" sz="1800" dirty="0">
                <a:ea typeface="ＭＳ Ｐゴシック"/>
                <a:hlinkClick r:id="rId2"/>
              </a:rPr>
              <a:t>http://dist.springsource.org/release/GRECLIPSE/</a:t>
            </a:r>
            <a:r>
              <a:rPr lang="en-US" sz="1800" dirty="0" smtClean="0">
                <a:ea typeface="ＭＳ Ｐゴシック"/>
                <a:hlinkClick r:id="rId2"/>
              </a:rPr>
              <a:t>e4.4/</a:t>
            </a:r>
            <a:endParaRPr lang="en-US" sz="1800" dirty="0" smtClean="0">
              <a:ea typeface="ＭＳ Ｐゴシック"/>
            </a:endParaRPr>
          </a:p>
          <a:p>
            <a:pPr marL="800100" lvl="1"/>
            <a:r>
              <a:rPr lang="en-US" sz="1800" dirty="0">
                <a:ea typeface="ＭＳ Ｐゴシック"/>
                <a:hlinkClick r:id="rId2"/>
              </a:rPr>
              <a:t>http://dist.springsource.org/release/GRECLIPSE/e4.3/</a:t>
            </a:r>
            <a:endParaRPr lang="en-US" sz="1800" dirty="0">
              <a:ea typeface="ＭＳ Ｐゴシック"/>
            </a:endParaRPr>
          </a:p>
          <a:p>
            <a:pPr marL="800100" lvl="1"/>
            <a:r>
              <a:rPr lang="en-US" sz="1800" dirty="0">
                <a:ea typeface="ＭＳ Ｐゴシック"/>
                <a:hlinkClick r:id="rId2"/>
              </a:rPr>
              <a:t>http://dist.springsource.org/release/GRECLIPSE/</a:t>
            </a:r>
            <a:r>
              <a:rPr lang="en-US" sz="1800" dirty="0" smtClean="0">
                <a:ea typeface="ＭＳ Ｐゴシック"/>
                <a:hlinkClick r:id="rId2"/>
              </a:rPr>
              <a:t>e4.2/</a:t>
            </a:r>
            <a:endParaRPr lang="en-US" sz="1800" dirty="0" smtClean="0">
              <a:ea typeface="ＭＳ Ｐゴシック"/>
              <a:cs typeface="ＭＳ Ｐゴシック"/>
            </a:endParaRPr>
          </a:p>
          <a:p>
            <a:pPr marL="400050"/>
            <a:r>
              <a:rPr lang="en-US" sz="2000" dirty="0" smtClean="0">
                <a:ea typeface="ＭＳ Ｐゴシック"/>
                <a:cs typeface="ＭＳ Ｐゴシック"/>
              </a:rPr>
              <a:t>To install the plugin, select Help → Install New Software...</a:t>
            </a:r>
          </a:p>
          <a:p>
            <a:pPr marL="400050"/>
            <a:r>
              <a:rPr lang="en-US" sz="2000" dirty="0" smtClean="0">
                <a:ea typeface="ＭＳ Ｐゴシック"/>
                <a:cs typeface="ＭＳ Ｐゴシック"/>
              </a:rPr>
              <a:t>Paste the Groovy-Eclipse release URL into the “Work with:” field and hit Enter</a:t>
            </a:r>
          </a:p>
          <a:p>
            <a:pPr marL="400050"/>
            <a:r>
              <a:rPr lang="en-US" sz="2000" dirty="0" smtClean="0">
                <a:ea typeface="ＭＳ Ｐゴシック"/>
                <a:cs typeface="ＭＳ Ｐゴシック"/>
              </a:rPr>
              <a:t>Select the features:</a:t>
            </a:r>
          </a:p>
          <a:p>
            <a:pPr marL="400050">
              <a:buFont typeface="Lucida Grande"/>
              <a:buChar char="-"/>
            </a:pPr>
            <a:endParaRPr lang="en-US" sz="2000" dirty="0" smtClean="0">
              <a:ea typeface="ＭＳ Ｐゴシック"/>
              <a:cs typeface="ＭＳ Ｐゴシック"/>
            </a:endParaRPr>
          </a:p>
        </p:txBody>
      </p:sp>
      <p:pic>
        <p:nvPicPr>
          <p:cNvPr id="3" name="Picture 2" descr="Screen Shot 2015-01-11 at 01.42.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797152"/>
            <a:ext cx="6379375" cy="93610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pPr>
              <a:defRPr/>
            </a:pPr>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21506" name="Text Placeholder 2"/>
          <p:cNvSpPr>
            <a:spLocks noGrp="1"/>
          </p:cNvSpPr>
          <p:nvPr>
            <p:ph type="body" sz="quarter" idx="13"/>
          </p:nvPr>
        </p:nvSpPr>
        <p:spPr bwMode="auto">
          <a:xfrm>
            <a:off x="685803" y="2060847"/>
            <a:ext cx="8278685" cy="4176465"/>
          </a:xfrm>
          <a:noFill/>
          <a:ln>
            <a:miter lim="800000"/>
            <a:headEnd/>
            <a:tailEnd/>
          </a:ln>
        </p:spPr>
        <p:txBody>
          <a:bodyPr vert="horz" wrap="square" lIns="91440" tIns="45720" rIns="91440" bIns="45720" numCol="1" anchor="t" anchorCtr="0" compatLnSpc="1">
            <a:prstTxWarp prst="textNoShape">
              <a:avLst/>
            </a:prstTxWarp>
          </a:bodyPr>
          <a:lstStyle/>
          <a:p>
            <a:pPr marL="400050"/>
            <a:r>
              <a:rPr lang="en-US" dirty="0" smtClean="0">
                <a:ea typeface="ＭＳ Ｐゴシック"/>
                <a:cs typeface="ＭＳ Ｐゴシック"/>
              </a:rPr>
              <a:t>To install the plugin, select Help → Install New Software...</a:t>
            </a:r>
          </a:p>
          <a:p>
            <a:pPr marL="400050"/>
            <a:r>
              <a:rPr lang="en-US" dirty="0" smtClean="0">
                <a:ea typeface="ＭＳ Ｐゴシック"/>
                <a:cs typeface="ＭＳ Ｐゴシック"/>
              </a:rPr>
              <a:t>Paste the following URL into the “Work with:” field and hit Enter</a:t>
            </a:r>
          </a:p>
          <a:p>
            <a:pPr marL="400050"/>
            <a:endParaRPr lang="en-US" dirty="0" smtClean="0">
              <a:ea typeface="ＭＳ Ｐゴシック"/>
              <a:cs typeface="ＭＳ Ｐゴシック"/>
            </a:endParaRPr>
          </a:p>
          <a:p>
            <a:pPr marL="400050">
              <a:buNone/>
            </a:pPr>
            <a:r>
              <a:rPr lang="en-US" sz="1400" dirty="0">
                <a:ea typeface="ＭＳ Ｐゴシック"/>
                <a:cs typeface="ＭＳ Ｐゴシック"/>
                <a:sym typeface="Arial" charset="0"/>
                <a:hlinkClick r:id="rId2"/>
              </a:rPr>
              <a:t>http://repo1.maven.org/maven2/.m2e/connectors/m2eclipse-buildhelper/0.15.0/N/0.15.0.201405280027</a:t>
            </a:r>
            <a:r>
              <a:rPr lang="en-US" sz="1400" dirty="0" smtClean="0">
                <a:ea typeface="ＭＳ Ｐゴシック"/>
                <a:cs typeface="ＭＳ Ｐゴシック"/>
                <a:sym typeface="Arial" charset="0"/>
                <a:hlinkClick r:id="rId2"/>
              </a:rPr>
              <a:t>/</a:t>
            </a:r>
            <a:endParaRPr lang="en-US" sz="1400" dirty="0" smtClean="0">
              <a:ea typeface="ＭＳ Ｐゴシック"/>
              <a:cs typeface="ＭＳ Ｐゴシック"/>
              <a:sym typeface="Arial" charset="0"/>
            </a:endParaRPr>
          </a:p>
          <a:p>
            <a:pPr marL="400050">
              <a:buNone/>
            </a:pPr>
            <a:endParaRPr lang="en-US" dirty="0" smtClean="0">
              <a:ea typeface="ＭＳ Ｐゴシック"/>
              <a:cs typeface="ＭＳ Ｐゴシック"/>
            </a:endParaRPr>
          </a:p>
          <a:p>
            <a:pPr marL="400050"/>
            <a:r>
              <a:rPr lang="en-US" dirty="0" smtClean="0">
                <a:ea typeface="ＭＳ Ｐゴシック"/>
                <a:cs typeface="ＭＳ Ｐゴシック"/>
              </a:rPr>
              <a:t>Install feature:</a:t>
            </a:r>
          </a:p>
        </p:txBody>
      </p:sp>
      <p:pic>
        <p:nvPicPr>
          <p:cNvPr id="3" name="Picture 2" descr="Screen Shot 2015-01-11 at 01.51.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5085184"/>
            <a:ext cx="6005031" cy="1152128"/>
          </a:xfrm>
          <a:prstGeom prst="rect">
            <a:avLst/>
          </a:prstGeom>
        </p:spPr>
      </p:pic>
    </p:spTree>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3441</TotalTime>
  <Pages>0</Pages>
  <Words>899</Words>
  <Characters>0</Characters>
  <Application>Microsoft Macintosh PowerPoint</Application>
  <PresentationFormat>On-screen Show (4:3)</PresentationFormat>
  <Lines>0</Lines>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Eclipse Plugin Installation Groovy-Eclipse via Update Manager</vt:lpstr>
      <vt:lpstr>Eclipse Plugin Installation m2e connector for build-helper-maven-plugin via Update Manager</vt:lpstr>
      <vt:lpstr>Eclipse Plugin Installation Maven Integration for Eclipse via Update Manager</vt:lpstr>
      <vt:lpstr>Import project into Eclipse</vt:lpstr>
      <vt:lpstr>Eclipse problems Groovy compiler mismatch </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Björn Beskow</cp:lastModifiedBy>
  <cp:revision>131</cp:revision>
  <dcterms:modified xsi:type="dcterms:W3CDTF">2015-01-11T12:54:24Z</dcterms:modified>
  <cp:category/>
</cp:coreProperties>
</file>