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7" r:id="rId2"/>
    <p:sldId id="389" r:id="rId3"/>
    <p:sldId id="362" r:id="rId4"/>
    <p:sldId id="390" r:id="rId5"/>
    <p:sldId id="416" r:id="rId6"/>
    <p:sldId id="417" r:id="rId7"/>
    <p:sldId id="381" r:id="rId8"/>
    <p:sldId id="382" r:id="rId9"/>
    <p:sldId id="380" r:id="rId10"/>
    <p:sldId id="383" r:id="rId11"/>
    <p:sldId id="386" r:id="rId12"/>
    <p:sldId id="391" r:id="rId13"/>
    <p:sldId id="393" r:id="rId14"/>
    <p:sldId id="392" r:id="rId15"/>
    <p:sldId id="394" r:id="rId16"/>
    <p:sldId id="395" r:id="rId17"/>
    <p:sldId id="418" r:id="rId18"/>
    <p:sldId id="396" r:id="rId19"/>
    <p:sldId id="419" r:id="rId20"/>
    <p:sldId id="379" r:id="rId21"/>
    <p:sldId id="420" r:id="rId22"/>
    <p:sldId id="421" r:id="rId23"/>
    <p:sldId id="422" r:id="rId24"/>
    <p:sldId id="423" r:id="rId25"/>
    <p:sldId id="397" r:id="rId26"/>
    <p:sldId id="425" r:id="rId27"/>
    <p:sldId id="426" r:id="rId28"/>
    <p:sldId id="427" r:id="rId29"/>
    <p:sldId id="428" r:id="rId30"/>
    <p:sldId id="399" r:id="rId31"/>
    <p:sldId id="387" r:id="rId32"/>
    <p:sldId id="398" r:id="rId33"/>
    <p:sldId id="429" r:id="rId34"/>
    <p:sldId id="430" r:id="rId35"/>
    <p:sldId id="433" r:id="rId36"/>
    <p:sldId id="431" r:id="rId37"/>
    <p:sldId id="432" r:id="rId38"/>
    <p:sldId id="403" r:id="rId39"/>
    <p:sldId id="434" r:id="rId40"/>
    <p:sldId id="400" r:id="rId41"/>
    <p:sldId id="401" r:id="rId42"/>
    <p:sldId id="424" r:id="rId43"/>
    <p:sldId id="402" r:id="rId44"/>
    <p:sldId id="404" r:id="rId45"/>
    <p:sldId id="408" r:id="rId46"/>
    <p:sldId id="411" r:id="rId47"/>
    <p:sldId id="405" r:id="rId48"/>
    <p:sldId id="435" r:id="rId49"/>
    <p:sldId id="436" r:id="rId50"/>
    <p:sldId id="437" r:id="rId51"/>
    <p:sldId id="412" r:id="rId52"/>
    <p:sldId id="413" r:id="rId53"/>
    <p:sldId id="438" r:id="rId54"/>
    <p:sldId id="439" r:id="rId5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all" spc="200" normalizeH="0" baseline="0">
        <a:ln>
          <a:noFill/>
        </a:ln>
        <a:solidFill>
          <a:srgbClr val="FFFFFF"/>
        </a:solidFill>
        <a:effectLst/>
        <a:uFillTx/>
        <a:latin typeface="Interstate LightCondensed"/>
        <a:ea typeface="Interstate LightCondensed"/>
        <a:cs typeface="Interstate LightCondensed"/>
        <a:sym typeface="Interstate LightCondensed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all" spc="200" normalizeH="0" baseline="0">
        <a:ln>
          <a:noFill/>
        </a:ln>
        <a:solidFill>
          <a:srgbClr val="FFFFFF"/>
        </a:solidFill>
        <a:effectLst/>
        <a:uFillTx/>
        <a:latin typeface="Interstate LightCondensed"/>
        <a:ea typeface="Interstate LightCondensed"/>
        <a:cs typeface="Interstate LightCondensed"/>
        <a:sym typeface="Interstate LightCondensed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all" spc="200" normalizeH="0" baseline="0">
        <a:ln>
          <a:noFill/>
        </a:ln>
        <a:solidFill>
          <a:srgbClr val="FFFFFF"/>
        </a:solidFill>
        <a:effectLst/>
        <a:uFillTx/>
        <a:latin typeface="Interstate LightCondensed"/>
        <a:ea typeface="Interstate LightCondensed"/>
        <a:cs typeface="Interstate LightCondensed"/>
        <a:sym typeface="Interstate LightCondensed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all" spc="200" normalizeH="0" baseline="0">
        <a:ln>
          <a:noFill/>
        </a:ln>
        <a:solidFill>
          <a:srgbClr val="FFFFFF"/>
        </a:solidFill>
        <a:effectLst/>
        <a:uFillTx/>
        <a:latin typeface="Interstate LightCondensed"/>
        <a:ea typeface="Interstate LightCondensed"/>
        <a:cs typeface="Interstate LightCondensed"/>
        <a:sym typeface="Interstate LightCondensed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all" spc="200" normalizeH="0" baseline="0">
        <a:ln>
          <a:noFill/>
        </a:ln>
        <a:solidFill>
          <a:srgbClr val="FFFFFF"/>
        </a:solidFill>
        <a:effectLst/>
        <a:uFillTx/>
        <a:latin typeface="Interstate LightCondensed"/>
        <a:ea typeface="Interstate LightCondensed"/>
        <a:cs typeface="Interstate LightCondensed"/>
        <a:sym typeface="Interstate LightCondensed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all" spc="200" normalizeH="0" baseline="0">
        <a:ln>
          <a:noFill/>
        </a:ln>
        <a:solidFill>
          <a:srgbClr val="FFFFFF"/>
        </a:solidFill>
        <a:effectLst/>
        <a:uFillTx/>
        <a:latin typeface="Interstate LightCondensed"/>
        <a:ea typeface="Interstate LightCondensed"/>
        <a:cs typeface="Interstate LightCondensed"/>
        <a:sym typeface="Interstate LightCondensed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all" spc="200" normalizeH="0" baseline="0">
        <a:ln>
          <a:noFill/>
        </a:ln>
        <a:solidFill>
          <a:srgbClr val="FFFFFF"/>
        </a:solidFill>
        <a:effectLst/>
        <a:uFillTx/>
        <a:latin typeface="Interstate LightCondensed"/>
        <a:ea typeface="Interstate LightCondensed"/>
        <a:cs typeface="Interstate LightCondensed"/>
        <a:sym typeface="Interstate LightCondensed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all" spc="200" normalizeH="0" baseline="0">
        <a:ln>
          <a:noFill/>
        </a:ln>
        <a:solidFill>
          <a:srgbClr val="FFFFFF"/>
        </a:solidFill>
        <a:effectLst/>
        <a:uFillTx/>
        <a:latin typeface="Interstate LightCondensed"/>
        <a:ea typeface="Interstate LightCondensed"/>
        <a:cs typeface="Interstate LightCondensed"/>
        <a:sym typeface="Interstate LightCondensed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all" spc="200" normalizeH="0" baseline="0">
        <a:ln>
          <a:noFill/>
        </a:ln>
        <a:solidFill>
          <a:srgbClr val="FFFFFF"/>
        </a:solidFill>
        <a:effectLst/>
        <a:uFillTx/>
        <a:latin typeface="Interstate LightCondensed"/>
        <a:ea typeface="Interstate LightCondensed"/>
        <a:cs typeface="Interstate LightCondensed"/>
        <a:sym typeface="Interstate LightCondense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38A6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dobe Caslon Pro"/>
          <a:ea typeface="Adobe Caslon Pro"/>
          <a:cs typeface="Adobe Caslon Pro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dobe Caslon Pro"/>
          <a:ea typeface="Adobe Caslon Pro"/>
          <a:cs typeface="Adobe Caslon Pr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dobe Caslon Pro"/>
          <a:ea typeface="Adobe Caslon Pro"/>
          <a:cs typeface="Adobe Caslon Pr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dobe Caslon Pro"/>
          <a:ea typeface="Adobe Caslon Pro"/>
          <a:cs typeface="Adobe Caslon Pr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dobe Caslon Pro"/>
          <a:ea typeface="Adobe Caslon Pro"/>
          <a:cs typeface="Adobe Caslon Pro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dobe Caslon Pro"/>
          <a:ea typeface="Adobe Caslon Pro"/>
          <a:cs typeface="Adobe Caslon Pr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dobe Caslon Pro"/>
          <a:ea typeface="Adobe Caslon Pro"/>
          <a:cs typeface="Adobe Caslon Pr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dobe Caslon Pro"/>
          <a:ea typeface="Adobe Caslon Pro"/>
          <a:cs typeface="Adobe Caslon Pr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dobe Caslon Pro"/>
          <a:ea typeface="Adobe Caslon Pro"/>
          <a:cs typeface="Adobe Caslon Pro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D6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>
          <a:latin typeface="Adobe Caslon Pro"/>
          <a:ea typeface="Adobe Caslon Pro"/>
          <a:cs typeface="Adobe Caslon Pr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dobe Caslon Pro"/>
          <a:ea typeface="Adobe Caslon Pro"/>
          <a:cs typeface="Adobe Caslon Pr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dobe Caslon Pro"/>
          <a:ea typeface="Adobe Caslon Pro"/>
          <a:cs typeface="Adobe Caslon Pr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dobe Caslon Pro"/>
          <a:ea typeface="Adobe Caslon Pro"/>
          <a:cs typeface="Adobe Caslon Pro"/>
        </a:font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dobe Caslon Pro"/>
          <a:ea typeface="Adobe Caslon Pro"/>
          <a:cs typeface="Adobe Caslon Pro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dobe Caslon Pro"/>
          <a:ea typeface="Adobe Caslon Pro"/>
          <a:cs typeface="Adobe Caslon Pro"/>
        </a:font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dobe Caslon Pro"/>
          <a:ea typeface="Adobe Caslon Pro"/>
          <a:cs typeface="Adobe Caslon Pro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dobe Caslon Pro"/>
          <a:ea typeface="Adobe Caslon Pro"/>
          <a:cs typeface="Adobe Caslon Pro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dobe Caslon Pro"/>
          <a:ea typeface="Adobe Caslon Pro"/>
          <a:cs typeface="Adobe Caslon Pr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dobe Caslon Pro"/>
          <a:ea typeface="Adobe Caslon Pro"/>
          <a:cs typeface="Adobe Caslon Pr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dobe Caslon Pro"/>
          <a:ea typeface="Adobe Caslon Pro"/>
          <a:cs typeface="Adobe Caslon Pr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dobe Caslon Pro"/>
          <a:ea typeface="Adobe Caslon Pro"/>
          <a:cs typeface="Adobe Caslon Pro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dobe Caslon Pro"/>
          <a:ea typeface="Adobe Caslon Pro"/>
          <a:cs typeface="Adobe Caslon Pro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dobe Caslon Pro"/>
          <a:ea typeface="Adobe Caslon Pro"/>
          <a:cs typeface="Adobe Caslon Pro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dobe Caslon Pro"/>
          <a:ea typeface="Adobe Caslon Pro"/>
          <a:cs typeface="Adobe Caslon Pro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/>
    <p:restoredTop sz="96327"/>
  </p:normalViewPr>
  <p:slideViewPr>
    <p:cSldViewPr snapToGrid="0" snapToObjects="1">
      <p:cViewPr varScale="1">
        <p:scale>
          <a:sx n="55" d="100"/>
          <a:sy n="55" d="100"/>
        </p:scale>
        <p:origin x="25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j-lt"/>
        <a:ea typeface="+mj-ea"/>
        <a:cs typeface="+mj-cs"/>
        <a:sym typeface="Arial"/>
      </a:defRPr>
    </a:lvl1pPr>
    <a:lvl2pPr indent="228600" defTabSz="1828800" latinLnBrk="0">
      <a:defRPr sz="2400">
        <a:latin typeface="+mj-lt"/>
        <a:ea typeface="+mj-ea"/>
        <a:cs typeface="+mj-cs"/>
        <a:sym typeface="Arial"/>
      </a:defRPr>
    </a:lvl2pPr>
    <a:lvl3pPr indent="457200" defTabSz="1828800" latinLnBrk="0">
      <a:defRPr sz="2400">
        <a:latin typeface="+mj-lt"/>
        <a:ea typeface="+mj-ea"/>
        <a:cs typeface="+mj-cs"/>
        <a:sym typeface="Arial"/>
      </a:defRPr>
    </a:lvl3pPr>
    <a:lvl4pPr indent="685800" defTabSz="1828800" latinLnBrk="0">
      <a:defRPr sz="2400">
        <a:latin typeface="+mj-lt"/>
        <a:ea typeface="+mj-ea"/>
        <a:cs typeface="+mj-cs"/>
        <a:sym typeface="Arial"/>
      </a:defRPr>
    </a:lvl4pPr>
    <a:lvl5pPr indent="914400" defTabSz="1828800" latinLnBrk="0">
      <a:defRPr sz="2400">
        <a:latin typeface="+mj-lt"/>
        <a:ea typeface="+mj-ea"/>
        <a:cs typeface="+mj-cs"/>
        <a:sym typeface="Arial"/>
      </a:defRPr>
    </a:lvl5pPr>
    <a:lvl6pPr indent="1143000" defTabSz="1828800" latinLnBrk="0">
      <a:defRPr sz="2400">
        <a:latin typeface="+mj-lt"/>
        <a:ea typeface="+mj-ea"/>
        <a:cs typeface="+mj-cs"/>
        <a:sym typeface="Arial"/>
      </a:defRPr>
    </a:lvl6pPr>
    <a:lvl7pPr indent="1371600" defTabSz="1828800" latinLnBrk="0">
      <a:defRPr sz="2400">
        <a:latin typeface="+mj-lt"/>
        <a:ea typeface="+mj-ea"/>
        <a:cs typeface="+mj-cs"/>
        <a:sym typeface="Arial"/>
      </a:defRPr>
    </a:lvl7pPr>
    <a:lvl8pPr indent="1600200" defTabSz="1828800" latinLnBrk="0">
      <a:defRPr sz="2400">
        <a:latin typeface="+mj-lt"/>
        <a:ea typeface="+mj-ea"/>
        <a:cs typeface="+mj-cs"/>
        <a:sym typeface="Arial"/>
      </a:defRPr>
    </a:lvl8pPr>
    <a:lvl9pPr indent="1828800" defTabSz="1828800" latinLnBrk="0">
      <a:defRPr sz="2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6026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887062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02881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örsta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dec 2018.01.24 | callistaenterprise.se"/>
          <p:cNvSpPr txBox="1"/>
          <p:nvPr/>
        </p:nvSpPr>
        <p:spPr>
          <a:xfrm>
            <a:off x="7014626" y="8105732"/>
            <a:ext cx="10354746" cy="64632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algn="ctr"/>
          </a:lstStyle>
          <a:p>
            <a:r>
              <a:rPr lang="sv-SE" dirty="0"/>
              <a:t>2023-09-11 </a:t>
            </a:r>
            <a:r>
              <a:rPr dirty="0"/>
              <a:t>| </a:t>
            </a:r>
            <a:r>
              <a:rPr dirty="0" err="1"/>
              <a:t>callistaenterprise.se</a:t>
            </a:r>
            <a:endParaRPr dirty="0"/>
          </a:p>
        </p:txBody>
      </p:sp>
      <p:sp>
        <p:nvSpPr>
          <p:cNvPr id="13" name="TITEL"/>
          <p:cNvSpPr txBox="1">
            <a:spLocks noGrp="1"/>
          </p:cNvSpPr>
          <p:nvPr>
            <p:ph type="body" sz="quarter" idx="13"/>
          </p:nvPr>
        </p:nvSpPr>
        <p:spPr>
          <a:xfrm>
            <a:off x="-792485" y="1678031"/>
            <a:ext cx="25968969" cy="13665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600" cap="all" spc="600">
                <a:latin typeface="Interstate Bold"/>
                <a:ea typeface="Interstate Bold"/>
                <a:cs typeface="Interstate Bold"/>
                <a:sym typeface="Interstate Bold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DITT Namn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0829289" y="6576059"/>
            <a:ext cx="2725426" cy="64632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000" cap="all" spc="150">
                <a:latin typeface="Interstate Bold"/>
                <a:ea typeface="Interstate Bold"/>
                <a:cs typeface="Interstate Bold"/>
                <a:sym typeface="Interstate Bold"/>
              </a:defRPr>
            </a:lvl1pPr>
          </a:lstStyle>
          <a:p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Name</a:t>
            </a:r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74CCC-B674-3844-AB9D-BDB313EF50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677" y="9717853"/>
            <a:ext cx="6776644" cy="81128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a två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1015200" y="507600"/>
            <a:ext cx="21907501" cy="88706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B7C40-7611-C745-BE9E-05D9442B0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5199" y="1778400"/>
            <a:ext cx="21907501" cy="10159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E1886B-195F-0145-969F-F641F119B8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40" y="13208400"/>
            <a:ext cx="2080889" cy="24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6009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1015200" y="507600"/>
            <a:ext cx="21907501" cy="88706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B7C40-7611-C745-BE9E-05D9442B0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5200" y="1778400"/>
            <a:ext cx="10159200" cy="10159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49A77-49D4-F84C-828C-0EC6135268A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764288" y="1778400"/>
            <a:ext cx="10158413" cy="10160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sv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EDE697-C7FC-6F41-8ADD-67A1859D06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40" y="13208400"/>
            <a:ext cx="2080889" cy="24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2345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 två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1015200" y="507600"/>
            <a:ext cx="21907501" cy="88706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B7C40-7611-C745-BE9E-05D9442B0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5200" y="1778400"/>
            <a:ext cx="10159200" cy="10159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45F43CD-4548-2048-B2BF-F3FB8B05A6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1" y="1778400"/>
            <a:ext cx="10159200" cy="10159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E1886B-195F-0145-969F-F641F119B8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40" y="13208400"/>
            <a:ext cx="2080889" cy="24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7168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2EA7F0-EEBA-854B-B011-35AFD32C5A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4412" y="2194242"/>
            <a:ext cx="21907501" cy="8656637"/>
          </a:xfrm>
          <a:solidFill>
            <a:srgbClr val="424242"/>
          </a:solidFill>
        </p:spPr>
        <p:txBody>
          <a:bodyPr>
            <a:noAutofit/>
          </a:bodyPr>
          <a:lstStyle>
            <a:lvl1pPr marL="125999" indent="0">
              <a:buNone/>
              <a:defRPr sz="3600">
                <a:latin typeface="Andale Mono" panose="020B0509000000000004" pitchFamily="49" charset="0"/>
              </a:defRPr>
            </a:lvl1pPr>
          </a:lstStyle>
          <a:p>
            <a:pPr lvl="0"/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sectionInstance</a:t>
            </a:r>
            <a:r>
              <a:rPr lang="en-US" dirty="0"/>
              <a:t>(	</a:t>
            </a:r>
            <a:r>
              <a:rPr lang="en-US" dirty="0" err="1"/>
              <a:t>forType</a:t>
            </a:r>
            <a:r>
              <a:rPr lang="en-US" dirty="0"/>
              <a:t>: </a:t>
            </a:r>
            <a:r>
              <a:rPr lang="en-US" dirty="0" err="1"/>
              <a:t>GateSectionType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		      	</a:t>
            </a:r>
            <a:r>
              <a:rPr lang="en-US" dirty="0" err="1"/>
              <a:t>leftDoorWidth</a:t>
            </a:r>
            <a:r>
              <a:rPr lang="en-US" dirty="0"/>
              <a:t>: </a:t>
            </a:r>
            <a:r>
              <a:rPr lang="en-US" dirty="0" err="1"/>
              <a:t>DoorWidthType</a:t>
            </a:r>
            <a:r>
              <a:rPr lang="en-US" dirty="0"/>
              <a:t>?, 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err="1"/>
              <a:t>rightDoorWidth</a:t>
            </a:r>
            <a:r>
              <a:rPr lang="en-US" dirty="0"/>
              <a:t>: </a:t>
            </a:r>
            <a:r>
              <a:rPr lang="en-US" dirty="0" err="1"/>
              <a:t>DoorWidthType</a:t>
            </a:r>
            <a:r>
              <a:rPr lang="en-US" dirty="0"/>
              <a:t>?) -&gt; </a:t>
            </a:r>
            <a:r>
              <a:rPr lang="en-US" dirty="0" err="1"/>
              <a:t>GateSectionInstance</a:t>
            </a:r>
            <a:r>
              <a:rPr lang="en-US" dirty="0"/>
              <a:t>? {</a:t>
            </a:r>
          </a:p>
          <a:p>
            <a:pPr lvl="0"/>
            <a:r>
              <a:rPr lang="en-US" dirty="0"/>
              <a:t>    return </a:t>
            </a:r>
            <a:r>
              <a:rPr lang="en-US" dirty="0" err="1"/>
              <a:t>gateSections.first</a:t>
            </a:r>
            <a:r>
              <a:rPr lang="en-US" dirty="0"/>
              <a:t>{</a:t>
            </a:r>
          </a:p>
          <a:p>
            <a:pPr lvl="0"/>
            <a:r>
              <a:rPr lang="en-US" dirty="0"/>
              <a:t>           $0.gateDescription.type == </a:t>
            </a:r>
            <a:r>
              <a:rPr lang="en-US" dirty="0" err="1"/>
              <a:t>forType</a:t>
            </a:r>
            <a:r>
              <a:rPr lang="en-US" dirty="0"/>
              <a:t> &amp;</a:t>
            </a:r>
          </a:p>
          <a:p>
            <a:pPr lvl="0"/>
            <a:r>
              <a:rPr lang="en-US" dirty="0"/>
              <a:t>           $0.gateDescription.leftDoor?.widthType == </a:t>
            </a:r>
            <a:r>
              <a:rPr lang="en-US" dirty="0" err="1"/>
              <a:t>leftDoorWidth</a:t>
            </a:r>
            <a:r>
              <a:rPr lang="en-US" dirty="0"/>
              <a:t> &amp;&amp;</a:t>
            </a:r>
          </a:p>
          <a:p>
            <a:pPr lvl="0"/>
            <a:r>
              <a:rPr lang="en-US" dirty="0"/>
              <a:t>           $0.gateDescription.rightDoor?.widthType == </a:t>
            </a:r>
            <a:r>
              <a:rPr lang="en-US" dirty="0" err="1"/>
              <a:t>rightDoorWidth</a:t>
            </a:r>
            <a:endParaRPr lang="en-US" dirty="0"/>
          </a:p>
          <a:p>
            <a:pPr lvl="0"/>
            <a:r>
              <a:rPr lang="en-US" dirty="0"/>
              <a:t>    }</a:t>
            </a:r>
          </a:p>
          <a:p>
            <a:pPr lvl="0"/>
            <a:r>
              <a:rPr lang="en-US" dirty="0"/>
              <a:t>}</a:t>
            </a:r>
          </a:p>
          <a:p>
            <a:pPr lvl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0927A-A5F6-1C49-94F3-24F42F58A2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40" y="13208400"/>
            <a:ext cx="2080889" cy="24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4891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A39371-6C5B-F14D-B8F0-3292DDD92E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40" y="13208400"/>
            <a:ext cx="2080889" cy="24912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64001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3602" y="866777"/>
            <a:ext cx="194733" cy="57785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 sz="6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995" y="2376000"/>
            <a:ext cx="22560000" cy="10080000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sv-SE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9998" y="720001"/>
            <a:ext cx="22614659" cy="848966"/>
          </a:xfrm>
          <a:prstGeom prst="rect">
            <a:avLst/>
          </a:prstGeom>
        </p:spPr>
        <p:txBody>
          <a:bodyPr/>
          <a:lstStyle/>
          <a:p>
            <a:r>
              <a:rPr lang="sv-SE" dirty="0"/>
              <a:t>&lt;</a:t>
            </a:r>
            <a:r>
              <a:rPr lang="sv-SE" dirty="0" err="1"/>
              <a:t>RUBrIK</a:t>
            </a:r>
            <a:r>
              <a:rPr lang="sv-SE" dirty="0"/>
              <a:t>&gt;</a:t>
            </a:r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2AE77-5C81-B44A-8E81-CB48A8A82F2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434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15200" y="507600"/>
            <a:ext cx="21907501" cy="88706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Rectangle"/>
          <p:cNvSpPr/>
          <p:nvPr/>
        </p:nvSpPr>
        <p:spPr>
          <a:xfrm>
            <a:off x="832452" y="732458"/>
            <a:ext cx="146051" cy="51435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tIns="91439" bIns="91439" anchor="ctr"/>
          <a:lstStyle/>
          <a:p>
            <a:pPr algn="ctr" defTabSz="914400">
              <a:defRPr cap="none" spc="150"/>
            </a:pPr>
            <a:endParaRPr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015200" y="1778400"/>
            <a:ext cx="21907502" cy="101511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>
            <a:lvl2pPr marL="929164" indent="-443389">
              <a:spcBef>
                <a:spcPts val="0"/>
              </a:spcBef>
              <a:defRPr sz="3800"/>
            </a:lvl2pPr>
            <a:lvl3pPr marL="1649889" indent="-443389">
              <a:spcBef>
                <a:spcPts val="0"/>
              </a:spcBef>
              <a:defRPr sz="3800"/>
            </a:lvl3pPr>
            <a:lvl4pPr marL="2369026" indent="-443389">
              <a:spcBef>
                <a:spcPts val="0"/>
              </a:spcBef>
              <a:defRPr sz="3800"/>
            </a:lvl4pPr>
            <a:lvl5pPr marL="2729389" indent="-443389">
              <a:spcBef>
                <a:spcPts val="0"/>
              </a:spcBef>
              <a:defRPr sz="38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</a:t>
            </a:r>
            <a:r>
              <a:rPr lang="sv-SE" dirty="0"/>
              <a:t>	y </a:t>
            </a:r>
            <a:r>
              <a:rPr lang="sv-SE" dirty="0" err="1"/>
              <a:t>Level</a:t>
            </a:r>
            <a:r>
              <a:rPr dirty="0"/>
              <a:t>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7" r:id="rId3"/>
    <p:sldLayoutId id="2147483659" r:id="rId4"/>
    <p:sldLayoutId id="2147483658" r:id="rId5"/>
    <p:sldLayoutId id="2147483655" r:id="rId6"/>
    <p:sldLayoutId id="2147483660" r:id="rId7"/>
    <p:sldLayoutId id="2147483662" r:id="rId8"/>
  </p:sldLayoutIdLst>
  <p:transition spd="med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350" baseline="0">
          <a:ln>
            <a:noFill/>
          </a:ln>
          <a:solidFill>
            <a:srgbClr val="FFFFFF"/>
          </a:solidFill>
          <a:uFillTx/>
          <a:latin typeface="Interstate Bold"/>
          <a:ea typeface="Interstate Bold"/>
          <a:cs typeface="Interstate Bold"/>
          <a:sym typeface="Interstate Bold"/>
        </a:defRPr>
      </a:lvl1pPr>
      <a:lvl2pPr marL="0" marR="0" indent="0" algn="l" defTabSz="914400" rtl="0" eaLnBrk="1" latinLnBrk="0" hangingPunct="1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all" spc="350" baseline="0">
          <a:ln>
            <a:noFill/>
          </a:ln>
          <a:solidFill>
            <a:srgbClr val="FFFFFF"/>
          </a:solidFill>
          <a:uFillTx/>
          <a:latin typeface="Interstate Bold"/>
          <a:ea typeface="Interstate Bold"/>
          <a:cs typeface="Interstate Bold"/>
          <a:sym typeface="Interstate Bold"/>
        </a:defRPr>
      </a:lvl2pPr>
      <a:lvl3pPr marL="0" marR="0" indent="0" algn="l" defTabSz="914400" rtl="0" eaLnBrk="1" latinLnBrk="0" hangingPunct="1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all" spc="350" baseline="0">
          <a:ln>
            <a:noFill/>
          </a:ln>
          <a:solidFill>
            <a:srgbClr val="FFFFFF"/>
          </a:solidFill>
          <a:uFillTx/>
          <a:latin typeface="Interstate Bold"/>
          <a:ea typeface="Interstate Bold"/>
          <a:cs typeface="Interstate Bold"/>
          <a:sym typeface="Interstate Bold"/>
        </a:defRPr>
      </a:lvl3pPr>
      <a:lvl4pPr marL="0" marR="0" indent="0" algn="l" defTabSz="914400" rtl="0" eaLnBrk="1" latinLnBrk="0" hangingPunct="1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all" spc="350" baseline="0">
          <a:ln>
            <a:noFill/>
          </a:ln>
          <a:solidFill>
            <a:srgbClr val="FFFFFF"/>
          </a:solidFill>
          <a:uFillTx/>
          <a:latin typeface="Interstate Bold"/>
          <a:ea typeface="Interstate Bold"/>
          <a:cs typeface="Interstate Bold"/>
          <a:sym typeface="Interstate Bold"/>
        </a:defRPr>
      </a:lvl4pPr>
      <a:lvl5pPr marL="0" marR="0" indent="0" algn="l" defTabSz="914400" rtl="0" eaLnBrk="1" latinLnBrk="0" hangingPunct="1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all" spc="350" baseline="0">
          <a:ln>
            <a:noFill/>
          </a:ln>
          <a:solidFill>
            <a:srgbClr val="FFFFFF"/>
          </a:solidFill>
          <a:uFillTx/>
          <a:latin typeface="Interstate Bold"/>
          <a:ea typeface="Interstate Bold"/>
          <a:cs typeface="Interstate Bold"/>
          <a:sym typeface="Interstate Bold"/>
        </a:defRPr>
      </a:lvl5pPr>
      <a:lvl6pPr marL="0" marR="0" indent="457200" algn="l" defTabSz="914400" rtl="0" eaLnBrk="1" latinLnBrk="0" hangingPunct="1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all" spc="350" baseline="0">
          <a:ln>
            <a:noFill/>
          </a:ln>
          <a:solidFill>
            <a:srgbClr val="FFFFFF"/>
          </a:solidFill>
          <a:uFillTx/>
          <a:latin typeface="Interstate Bold"/>
          <a:ea typeface="Interstate Bold"/>
          <a:cs typeface="Interstate Bold"/>
          <a:sym typeface="Interstate Bold"/>
        </a:defRPr>
      </a:lvl6pPr>
      <a:lvl7pPr marL="0" marR="0" indent="914400" algn="l" defTabSz="914400" rtl="0" eaLnBrk="1" latinLnBrk="0" hangingPunct="1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all" spc="350" baseline="0">
          <a:ln>
            <a:noFill/>
          </a:ln>
          <a:solidFill>
            <a:srgbClr val="FFFFFF"/>
          </a:solidFill>
          <a:uFillTx/>
          <a:latin typeface="Interstate Bold"/>
          <a:ea typeface="Interstate Bold"/>
          <a:cs typeface="Interstate Bold"/>
          <a:sym typeface="Interstate Bold"/>
        </a:defRPr>
      </a:lvl7pPr>
      <a:lvl8pPr marL="0" marR="0" indent="1371600" algn="l" defTabSz="914400" rtl="0" eaLnBrk="1" latinLnBrk="0" hangingPunct="1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all" spc="350" baseline="0">
          <a:ln>
            <a:noFill/>
          </a:ln>
          <a:solidFill>
            <a:srgbClr val="FFFFFF"/>
          </a:solidFill>
          <a:uFillTx/>
          <a:latin typeface="Interstate Bold"/>
          <a:ea typeface="Interstate Bold"/>
          <a:cs typeface="Interstate Bold"/>
          <a:sym typeface="Interstate Bold"/>
        </a:defRPr>
      </a:lvl8pPr>
      <a:lvl9pPr marL="0" marR="0" indent="1828800" algn="l" defTabSz="914400" rtl="0" eaLnBrk="1" latinLnBrk="0" hangingPunct="1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all" spc="350" baseline="0">
          <a:ln>
            <a:noFill/>
          </a:ln>
          <a:solidFill>
            <a:srgbClr val="FFFFFF"/>
          </a:solidFill>
          <a:uFillTx/>
          <a:latin typeface="Interstate Bold"/>
          <a:ea typeface="Interstate Bold"/>
          <a:cs typeface="Interstate Bold"/>
          <a:sym typeface="Interstate Bold"/>
        </a:defRPr>
      </a:lvl9pPr>
    </p:titleStyle>
    <p:bodyStyle>
      <a:lvl1pPr marL="593999" marR="0" indent="-468000" algn="l" defTabSz="914400" rtl="0" eaLnBrk="1" latinLnBrk="0" hangingPunct="1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Adobe Caslon Pro"/>
          <a:ea typeface="Adobe Caslon Pro"/>
          <a:cs typeface="Adobe Caslon Pro"/>
          <a:sym typeface="Adobe Caslon Pro"/>
        </a:defRPr>
      </a:lvl1pPr>
      <a:lvl2pPr marL="1022509" marR="0" indent="-536734" algn="l" defTabSz="914400" rtl="0" eaLnBrk="1" latinLnBrk="0" hangingPunct="1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-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Adobe Caslon Pro"/>
          <a:ea typeface="Adobe Caslon Pro"/>
          <a:cs typeface="Adobe Caslon Pro"/>
          <a:sym typeface="Adobe Caslon Pro"/>
        </a:defRPr>
      </a:lvl2pPr>
      <a:lvl3pPr marL="1743234" marR="0" indent="-536734" algn="l" defTabSz="914400" rtl="0" eaLnBrk="1" latinLnBrk="0" hangingPunct="1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»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Adobe Caslon Pro"/>
          <a:ea typeface="Adobe Caslon Pro"/>
          <a:cs typeface="Adobe Caslon Pro"/>
          <a:sym typeface="Adobe Caslon Pro"/>
        </a:defRPr>
      </a:lvl3pPr>
      <a:lvl4pPr marL="2462371" marR="0" indent="-536735" algn="l" defTabSz="914400" rtl="0" eaLnBrk="1" latinLnBrk="0" hangingPunct="1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▸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Adobe Caslon Pro"/>
          <a:ea typeface="Adobe Caslon Pro"/>
          <a:cs typeface="Adobe Caslon Pro"/>
          <a:sym typeface="Adobe Caslon Pro"/>
        </a:defRPr>
      </a:lvl4pPr>
      <a:lvl5pPr marL="2822735" marR="0" indent="-536735" algn="l" defTabSz="914400" rtl="0" eaLnBrk="1" latinLnBrk="0" hangingPunct="1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▹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Adobe Caslon Pro"/>
          <a:ea typeface="Adobe Caslon Pro"/>
          <a:cs typeface="Adobe Caslon Pro"/>
          <a:sym typeface="Adobe Caslon Pro"/>
        </a:defRPr>
      </a:lvl5pPr>
      <a:lvl6pPr marL="2811779" marR="0" indent="-525779" algn="l" defTabSz="914400" rtl="0" eaLnBrk="1" latinLnBrk="0" hangingPunct="1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4600" b="0" i="0" u="none" strike="noStrike" cap="none" spc="0" baseline="0">
          <a:ln>
            <a:noFill/>
          </a:ln>
          <a:solidFill>
            <a:srgbClr val="FFFFFF"/>
          </a:solidFill>
          <a:uFillTx/>
          <a:latin typeface="Adobe Caslon Pro"/>
          <a:ea typeface="Adobe Caslon Pro"/>
          <a:cs typeface="Adobe Caslon Pro"/>
          <a:sym typeface="Adobe Caslon Pro"/>
        </a:defRPr>
      </a:lvl6pPr>
      <a:lvl7pPr marL="3268979" marR="0" indent="-525779" algn="l" defTabSz="914400" rtl="0" eaLnBrk="1" latinLnBrk="0" hangingPunct="1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4600" b="0" i="0" u="none" strike="noStrike" cap="none" spc="0" baseline="0">
          <a:ln>
            <a:noFill/>
          </a:ln>
          <a:solidFill>
            <a:srgbClr val="FFFFFF"/>
          </a:solidFill>
          <a:uFillTx/>
          <a:latin typeface="Adobe Caslon Pro"/>
          <a:ea typeface="Adobe Caslon Pro"/>
          <a:cs typeface="Adobe Caslon Pro"/>
          <a:sym typeface="Adobe Caslon Pro"/>
        </a:defRPr>
      </a:lvl7pPr>
      <a:lvl8pPr marL="3726179" marR="0" indent="-525779" algn="l" defTabSz="914400" rtl="0" eaLnBrk="1" latinLnBrk="0" hangingPunct="1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4600" b="0" i="0" u="none" strike="noStrike" cap="none" spc="0" baseline="0">
          <a:ln>
            <a:noFill/>
          </a:ln>
          <a:solidFill>
            <a:srgbClr val="FFFFFF"/>
          </a:solidFill>
          <a:uFillTx/>
          <a:latin typeface="Adobe Caslon Pro"/>
          <a:ea typeface="Adobe Caslon Pro"/>
          <a:cs typeface="Adobe Caslon Pro"/>
          <a:sym typeface="Adobe Caslon Pro"/>
        </a:defRPr>
      </a:lvl8pPr>
      <a:lvl9pPr marL="4183379" marR="0" indent="-525779" algn="l" defTabSz="914400" rtl="0" eaLnBrk="1" latinLnBrk="0" hangingPunct="1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4600" b="0" i="0" u="none" strike="noStrike" cap="none" spc="0" baseline="0">
          <a:ln>
            <a:noFill/>
          </a:ln>
          <a:solidFill>
            <a:srgbClr val="FFFFFF"/>
          </a:solidFill>
          <a:uFillTx/>
          <a:latin typeface="Adobe Caslon Pro"/>
          <a:ea typeface="Adobe Caslon Pro"/>
          <a:cs typeface="Adobe Caslon Pro"/>
          <a:sym typeface="Adobe Caslon Pro"/>
        </a:defRPr>
      </a:lvl9pPr>
    </p:bodyStyle>
    <p:otherStyle>
      <a:lvl1pPr marL="0" marR="0" indent="0" algn="l" defTabSz="130048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dobe Caslon Pro"/>
        </a:defRPr>
      </a:lvl1pPr>
      <a:lvl2pPr marL="0" marR="0" indent="457200" algn="l" defTabSz="130048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dobe Caslon Pro"/>
        </a:defRPr>
      </a:lvl2pPr>
      <a:lvl3pPr marL="0" marR="0" indent="914400" algn="l" defTabSz="130048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dobe Caslon Pro"/>
        </a:defRPr>
      </a:lvl3pPr>
      <a:lvl4pPr marL="0" marR="0" indent="1371600" algn="l" defTabSz="130048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dobe Caslon Pro"/>
        </a:defRPr>
      </a:lvl4pPr>
      <a:lvl5pPr marL="0" marR="0" indent="1828800" algn="l" defTabSz="130048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dobe Caslon Pro"/>
        </a:defRPr>
      </a:lvl5pPr>
      <a:lvl6pPr marL="0" marR="0" indent="2286000" algn="l" defTabSz="130048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dobe Caslon Pro"/>
        </a:defRPr>
      </a:lvl6pPr>
      <a:lvl7pPr marL="0" marR="0" indent="2743200" algn="l" defTabSz="130048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dobe Caslon Pro"/>
        </a:defRPr>
      </a:lvl7pPr>
      <a:lvl8pPr marL="0" marR="0" indent="3200400" algn="l" defTabSz="130048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dobe Caslon Pro"/>
        </a:defRPr>
      </a:lvl8pPr>
      <a:lvl9pPr marL="0" marR="0" indent="3657600" algn="l" defTabSz="130048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dobe Caslon Pr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llistaenterprise/karate-workshop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tagged/karate" TargetMode="External"/><Relationship Id="rId2" Type="http://schemas.openxmlformats.org/officeDocument/2006/relationships/hyperlink" Target="https://karatelabs.github.io/karat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aratelabs/karate/tree/master/karate-demo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98079-7609-3941-9B93-4C71D0DAA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Karate Hands-On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816E63-61C8-5D4F-A043-B036862BF2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2511" y="6576059"/>
            <a:ext cx="3558988" cy="646329"/>
          </a:xfrm>
        </p:spPr>
        <p:txBody>
          <a:bodyPr/>
          <a:lstStyle/>
          <a:p>
            <a:r>
              <a:rPr lang="en-SE" dirty="0"/>
              <a:t>Björn Beskow</a:t>
            </a:r>
          </a:p>
        </p:txBody>
      </p:sp>
    </p:spTree>
    <p:extLst>
      <p:ext uri="{BB962C8B-B14F-4D97-AF65-F5344CB8AC3E}">
        <p14:creationId xmlns:p14="http://schemas.microsoft.com/office/powerpoint/2010/main" val="60527711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F77106-8A40-2C4F-8976-DAC20D5F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Core Keywords</a:t>
            </a:r>
            <a:endParaRPr lang="en-SE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66F304-BCAF-E246-939D-9551473C3B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url</a:t>
            </a:r>
            <a:endParaRPr lang="en-GB" dirty="0"/>
          </a:p>
          <a:p>
            <a:r>
              <a:rPr lang="en-GB" dirty="0"/>
              <a:t>path</a:t>
            </a:r>
          </a:p>
          <a:p>
            <a:r>
              <a:rPr lang="en-GB" dirty="0"/>
              <a:t>request</a:t>
            </a:r>
          </a:p>
          <a:p>
            <a:r>
              <a:rPr lang="en-GB" dirty="0"/>
              <a:t>method</a:t>
            </a:r>
          </a:p>
          <a:p>
            <a:r>
              <a:rPr lang="en-GB" dirty="0"/>
              <a:t>status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0010737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F0B46F-B833-B240-A45F-A5A4EB89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Special variables</a:t>
            </a:r>
            <a:endParaRPr lang="en-SE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2CE7EF-756B-8C40-AF55-560CCDDDBF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response (or short-cut `$`)</a:t>
            </a:r>
          </a:p>
          <a:p>
            <a:r>
              <a:rPr lang="en-GB" dirty="0" err="1"/>
              <a:t>responseBytes</a:t>
            </a:r>
            <a:endParaRPr lang="en-GB" dirty="0"/>
          </a:p>
          <a:p>
            <a:r>
              <a:rPr lang="en-GB" dirty="0" err="1"/>
              <a:t>responseCookies</a:t>
            </a:r>
            <a:endParaRPr lang="en-GB" dirty="0"/>
          </a:p>
          <a:p>
            <a:r>
              <a:rPr lang="en-GB" dirty="0" err="1"/>
              <a:t>responseHeaders</a:t>
            </a:r>
            <a:endParaRPr lang="en-GB" dirty="0"/>
          </a:p>
          <a:p>
            <a:r>
              <a:rPr lang="en-GB" dirty="0" err="1"/>
              <a:t>responseStatus</a:t>
            </a:r>
            <a:r>
              <a:rPr lang="en-GB" dirty="0"/>
              <a:t> (use keyword status)</a:t>
            </a:r>
          </a:p>
          <a:p>
            <a:r>
              <a:rPr lang="en-GB" dirty="0" err="1"/>
              <a:t>responseTime</a:t>
            </a:r>
            <a:endParaRPr lang="en-GB" dirty="0"/>
          </a:p>
          <a:p>
            <a:r>
              <a:rPr lang="en-GB" dirty="0" err="1"/>
              <a:t>responseType</a:t>
            </a:r>
            <a:r>
              <a:rPr lang="en-GB" dirty="0"/>
              <a:t>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0918132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F77106-8A40-2C4F-8976-DAC20D5F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Configure Workshop Environment</a:t>
            </a:r>
            <a:endParaRPr lang="en-SE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66F304-BCAF-E246-939D-9551473C3B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GB" sz="4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https://github.com/callistaenterprise/karate-workshop.git</a:t>
            </a:r>
            <a:endParaRPr lang="en-GB" sz="4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Add a row in /etc/hosts:</a:t>
            </a:r>
            <a:br>
              <a:rPr lang="en-GB" dirty="0"/>
            </a:b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echo '127.0.0.1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host.docker.internal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 |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tee -a /etc/hosts</a:t>
            </a:r>
          </a:p>
          <a:p>
            <a:r>
              <a:rPr lang="en-GB" dirty="0"/>
              <a:t>Run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Pdocker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karate-workshop</a:t>
            </a:r>
            <a:r>
              <a:rPr lang="en-GB" dirty="0"/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61692832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E2C959-83D0-D933-2F02-76505B5C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IntelliJ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4D2EA3-23EA-7E21-82CE-D9BC9B11C3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/>
              <a:t>Installera pluginen ‘Karate’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A2D2E-84EF-EC26-5546-50B1F0C75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364" y="1096493"/>
            <a:ext cx="16279636" cy="123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7128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BFE813-A39E-79BC-30EC-6663F6B5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VS Code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D383A8-CBFA-4EF7-0CCE-6B327D9926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/>
              <a:t>Installera extensionen “Karate Runner”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8E0FF-6381-AE11-CB70-766DB54E0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132" y="4353311"/>
            <a:ext cx="10119956" cy="659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238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78CA23-A350-7047-39B8-95C99FF6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Demo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1BA35-87D7-5900-186D-94E13BA79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250" y="1926589"/>
            <a:ext cx="14885060" cy="1065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2202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C0923B-8C61-2808-9440-CEAFDA2E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Excercise 0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A5D790-06EA-36DF-DAA2-E6C6A78D4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/>
              <a:t>Start the demo system with docker-compose </a:t>
            </a:r>
            <a:r>
              <a:rPr lang="en-GB" dirty="0"/>
              <a:t>in the system-tests folder:</a:t>
            </a:r>
            <a:br>
              <a:rPr lang="en-GB" dirty="0"/>
            </a:b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system-tests&gt; docker compose up -d</a:t>
            </a:r>
          </a:p>
          <a:p>
            <a:endParaRPr lang="en-GB" dirty="0"/>
          </a:p>
          <a:p>
            <a:r>
              <a:rPr lang="en-SE" dirty="0"/>
              <a:t>Run the initial system test:</a:t>
            </a:r>
            <a:br>
              <a:rPr lang="en-SE" dirty="0"/>
            </a:b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system-tests&gt;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</a:p>
          <a:p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SE" sz="4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aslon Pro"/>
                <a:sym typeface="Adobe Caslon Pro"/>
              </a:rPr>
              <a:t>Open the </a:t>
            </a:r>
            <a:r>
              <a:rPr lang="en-GB" dirty="0"/>
              <a:t>system-tests</a:t>
            </a:r>
            <a:r>
              <a:rPr kumimoji="0" lang="en-SE" sz="4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aslon Pro"/>
                <a:sym typeface="Adobe Caslon Pro"/>
              </a:rPr>
              <a:t> </a:t>
            </a:r>
            <a:r>
              <a:rPr kumimoji="0" lang="en-GB" sz="4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aslon Pro"/>
                <a:sym typeface="Adobe Caslon Pro"/>
              </a:rPr>
              <a:t>folder in VS Code, navigate to </a:t>
            </a:r>
            <a:r>
              <a:rPr lang="en-GB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System.feature</a:t>
            </a:r>
            <a:r>
              <a:rPr kumimoji="0" lang="en-GB" sz="4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aslon Pro"/>
                <a:sym typeface="Adobe Caslon Pro"/>
              </a:rPr>
              <a:t> in </a:t>
            </a:r>
            <a:r>
              <a:rPr lang="en-GB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/test/java</a:t>
            </a:r>
            <a:r>
              <a:rPr kumimoji="0" lang="en-GB" sz="4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aslon Pro"/>
                <a:sym typeface="Adobe Caslon Pro"/>
              </a:rPr>
              <a:t> and run the </a:t>
            </a:r>
            <a:r>
              <a:rPr lang="en-GB" sz="3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get non-existing product</a:t>
            </a: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aslon Pro"/>
                <a:sym typeface="Adobe Caslon Pro"/>
              </a:rPr>
              <a:t> </a:t>
            </a:r>
            <a:r>
              <a:rPr kumimoji="0" lang="en-GB" sz="4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aslon Pro"/>
                <a:sym typeface="Adobe Caslon Pro"/>
              </a:rPr>
              <a:t>scenario.</a:t>
            </a:r>
            <a:br>
              <a:rPr kumimoji="0" lang="en-GB" sz="4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aslon Pro"/>
                <a:sym typeface="Adobe Caslon Pro"/>
              </a:rPr>
            </a:b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999" indent="0">
              <a:buNone/>
            </a:pP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448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D2D8-4257-DA4E-35B8-098E14F2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Layout of a Karate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452D2-A2FC-8869-12CE-65D6C59E5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468" y="1394667"/>
            <a:ext cx="16758202" cy="11958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25415A-4D82-CCAA-F52E-8083042FBD68}"/>
              </a:ext>
            </a:extLst>
          </p:cNvPr>
          <p:cNvSpPr txBox="1"/>
          <p:nvPr/>
        </p:nvSpPr>
        <p:spPr>
          <a:xfrm>
            <a:off x="12906087" y="10754140"/>
            <a:ext cx="4650630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SE" sz="3600" b="0" i="0" u="none" strike="noStrike" cap="all" spc="20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Interstate LightCondensed"/>
                <a:ea typeface="Interstate LightCondensed"/>
                <a:cs typeface="Interstate LightCondensed"/>
                <a:sym typeface="Interstate LightCondensed"/>
              </a:rPr>
              <a:t>Global configuration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E1A1C-3E74-F4C4-2A00-BF0EE92F89C3}"/>
              </a:ext>
            </a:extLst>
          </p:cNvPr>
          <p:cNvSpPr txBox="1"/>
          <p:nvPr/>
        </p:nvSpPr>
        <p:spPr>
          <a:xfrm>
            <a:off x="12837157" y="3402913"/>
            <a:ext cx="3499674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SE" sz="3600" b="0" i="0" u="none" strike="noStrike" cap="all" spc="20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Interstate LightCondensed"/>
                <a:ea typeface="Interstate LightCondensed"/>
                <a:cs typeface="Interstate LightCondensed"/>
                <a:sym typeface="Interstate LightCondensed"/>
              </a:rPr>
              <a:t>Toplevel Folder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19F77-97B2-36B7-B0F7-D67FC634794A}"/>
              </a:ext>
            </a:extLst>
          </p:cNvPr>
          <p:cNvSpPr txBox="1"/>
          <p:nvPr/>
        </p:nvSpPr>
        <p:spPr>
          <a:xfrm>
            <a:off x="12906086" y="11641207"/>
            <a:ext cx="5832044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SE" sz="3600" b="0" i="0" u="none" strike="noStrike" cap="all" spc="20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Interstate LightCondensed"/>
                <a:ea typeface="Interstate LightCondensed"/>
                <a:cs typeface="Interstate LightCondensed"/>
                <a:sym typeface="Interstate LightCondensed"/>
              </a:rPr>
              <a:t>Test logging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9696B3-6956-5522-1FAB-C1DC350A944A}"/>
              </a:ext>
            </a:extLst>
          </p:cNvPr>
          <p:cNvSpPr txBox="1"/>
          <p:nvPr/>
        </p:nvSpPr>
        <p:spPr>
          <a:xfrm>
            <a:off x="12906086" y="7034692"/>
            <a:ext cx="3506086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SE" sz="3600" b="0" i="0" u="none" strike="noStrike" cap="all" spc="20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Interstate LightCondensed"/>
                <a:ea typeface="Interstate LightCondensed"/>
                <a:cs typeface="Interstate LightCondensed"/>
                <a:sym typeface="Interstate LightCondensed"/>
              </a:rPr>
              <a:t>Gherkin FeatUre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07783-FC54-89A6-7407-8216E3AF99CC}"/>
              </a:ext>
            </a:extLst>
          </p:cNvPr>
          <p:cNvSpPr txBox="1"/>
          <p:nvPr/>
        </p:nvSpPr>
        <p:spPr>
          <a:xfrm>
            <a:off x="12983030" y="8571251"/>
            <a:ext cx="3329756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SE" sz="3600" b="0" i="0" u="none" strike="noStrike" cap="all" spc="20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Interstate LightCondensed"/>
                <a:ea typeface="Interstate LightCondensed"/>
                <a:cs typeface="Interstate LightCondensed"/>
                <a:sym typeface="Interstate LightCondensed"/>
              </a:rPr>
              <a:t>J</a:t>
            </a:r>
            <a:r>
              <a:rPr kumimoji="0" lang="en-GB" sz="3600" b="0" i="0" u="none" strike="noStrike" cap="all" spc="20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Interstate LightCondensed"/>
                <a:ea typeface="Interstate LightCondensed"/>
                <a:cs typeface="Interstate LightCondensed"/>
                <a:sym typeface="Interstate LightCondensed"/>
              </a:rPr>
              <a:t>u</a:t>
            </a:r>
            <a:r>
              <a:rPr kumimoji="0" lang="en-SE" sz="3600" b="0" i="0" u="none" strike="noStrike" cap="all" spc="20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Interstate LightCondensed"/>
                <a:ea typeface="Interstate LightCondensed"/>
                <a:cs typeface="Interstate LightCondensed"/>
                <a:sym typeface="Interstate LightCondensed"/>
              </a:rPr>
              <a:t>nit Wrappers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8E4BD-1CCC-CB6E-3D3E-7B3D8B026D41}"/>
              </a:ext>
            </a:extLst>
          </p:cNvPr>
          <p:cNvSpPr txBox="1"/>
          <p:nvPr/>
        </p:nvSpPr>
        <p:spPr>
          <a:xfrm>
            <a:off x="12846775" y="6194772"/>
            <a:ext cx="5900972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all" spc="20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Interstate LightCondensed"/>
                <a:ea typeface="Interstate LightCondensed"/>
                <a:cs typeface="Interstate LightCondensed"/>
                <a:sym typeface="Interstate LightCondensed"/>
              </a:rPr>
              <a:t>Externalized C</a:t>
            </a:r>
            <a:r>
              <a:rPr kumimoji="0" lang="en-SE" sz="3600" b="0" i="0" u="none" strike="noStrike" cap="all" spc="20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Interstate LightCondensed"/>
                <a:ea typeface="Interstate LightCondensed"/>
                <a:cs typeface="Interstate LightCondensed"/>
                <a:sym typeface="Interstate LightCondensed"/>
              </a:rPr>
              <a:t>onfiguration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09BE14-D242-B237-79D0-7411BBA919F3}"/>
              </a:ext>
            </a:extLst>
          </p:cNvPr>
          <p:cNvCxnSpPr/>
          <p:nvPr/>
        </p:nvCxnSpPr>
        <p:spPr>
          <a:xfrm flipH="1">
            <a:off x="7494104" y="3726077"/>
            <a:ext cx="4850296" cy="0"/>
          </a:xfrm>
          <a:prstGeom prst="straightConnector1">
            <a:avLst/>
          </a:prstGeom>
          <a:ln w="38100">
            <a:headEnd type="non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09F0F7-AF36-90D9-649F-A3EE3BD6816C}"/>
              </a:ext>
            </a:extLst>
          </p:cNvPr>
          <p:cNvCxnSpPr>
            <a:cxnSpLocks/>
          </p:cNvCxnSpPr>
          <p:nvPr/>
        </p:nvCxnSpPr>
        <p:spPr>
          <a:xfrm flipH="1">
            <a:off x="8721969" y="6517936"/>
            <a:ext cx="3622431" cy="97632"/>
          </a:xfrm>
          <a:prstGeom prst="straightConnector1">
            <a:avLst/>
          </a:prstGeom>
          <a:ln w="38100">
            <a:headEnd type="non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E3D858-8B89-CFED-79FE-87701DBD41E1}"/>
              </a:ext>
            </a:extLst>
          </p:cNvPr>
          <p:cNvCxnSpPr>
            <a:cxnSpLocks/>
          </p:cNvCxnSpPr>
          <p:nvPr/>
        </p:nvCxnSpPr>
        <p:spPr>
          <a:xfrm flipH="1">
            <a:off x="8979877" y="7357856"/>
            <a:ext cx="3424198" cy="15972"/>
          </a:xfrm>
          <a:prstGeom prst="straightConnector1">
            <a:avLst/>
          </a:prstGeom>
          <a:ln w="38100">
            <a:headEnd type="non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1DE5B7-FADC-5600-29B4-AD710168248E}"/>
              </a:ext>
            </a:extLst>
          </p:cNvPr>
          <p:cNvCxnSpPr>
            <a:cxnSpLocks/>
          </p:cNvCxnSpPr>
          <p:nvPr/>
        </p:nvCxnSpPr>
        <p:spPr>
          <a:xfrm flipH="1" flipV="1">
            <a:off x="11968950" y="8571251"/>
            <a:ext cx="704085" cy="323164"/>
          </a:xfrm>
          <a:prstGeom prst="straightConnector1">
            <a:avLst/>
          </a:prstGeom>
          <a:ln w="38100">
            <a:headEnd type="non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2C7A61-E6AE-BD77-F31F-FDDF84E41002}"/>
              </a:ext>
            </a:extLst>
          </p:cNvPr>
          <p:cNvCxnSpPr>
            <a:cxnSpLocks/>
          </p:cNvCxnSpPr>
          <p:nvPr/>
        </p:nvCxnSpPr>
        <p:spPr>
          <a:xfrm flipH="1">
            <a:off x="11543971" y="8894415"/>
            <a:ext cx="1129064" cy="371144"/>
          </a:xfrm>
          <a:prstGeom prst="straightConnector1">
            <a:avLst/>
          </a:prstGeom>
          <a:ln w="38100">
            <a:headEnd type="non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C5861A-2735-07E2-972C-74A795B47206}"/>
              </a:ext>
            </a:extLst>
          </p:cNvPr>
          <p:cNvCxnSpPr>
            <a:cxnSpLocks/>
          </p:cNvCxnSpPr>
          <p:nvPr/>
        </p:nvCxnSpPr>
        <p:spPr>
          <a:xfrm flipH="1">
            <a:off x="8721969" y="11077304"/>
            <a:ext cx="3951066" cy="0"/>
          </a:xfrm>
          <a:prstGeom prst="straightConnector1">
            <a:avLst/>
          </a:prstGeom>
          <a:ln w="38100">
            <a:headEnd type="non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ABA400-3804-D45B-017C-A420DEBE3557}"/>
              </a:ext>
            </a:extLst>
          </p:cNvPr>
          <p:cNvCxnSpPr>
            <a:cxnSpLocks/>
          </p:cNvCxnSpPr>
          <p:nvPr/>
        </p:nvCxnSpPr>
        <p:spPr>
          <a:xfrm flipH="1">
            <a:off x="8641436" y="11963367"/>
            <a:ext cx="3951066" cy="0"/>
          </a:xfrm>
          <a:prstGeom prst="straightConnector1">
            <a:avLst/>
          </a:prstGeom>
          <a:ln w="38100">
            <a:headEnd type="non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11359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C0923B-8C61-2808-9440-CEAFDA2E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Excercise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A5D790-06EA-36DF-DAA2-E6C6A78D4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v-SE" dirty="0" err="1"/>
              <a:t>Implement</a:t>
            </a:r>
            <a:r>
              <a:rPr lang="sv-SE" dirty="0"/>
              <a:t> the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Scenario: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get existing product</a:t>
            </a:r>
          </a:p>
          <a:p>
            <a:pPr lvl="1"/>
            <a:r>
              <a:rPr lang="sv-SE" dirty="0"/>
              <a:t>Hint: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en-GB" sz="2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sv-SE" dirty="0"/>
              <a:t>or </a:t>
            </a:r>
            <a:r>
              <a:rPr lang="en-GB" sz="2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GB" sz="2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sv-SE" dirty="0"/>
              <a:t>to </a:t>
            </a:r>
            <a:r>
              <a:rPr lang="sv-SE" dirty="0" err="1"/>
              <a:t>verify</a:t>
            </a:r>
            <a:r>
              <a:rPr lang="sv-SE" dirty="0"/>
              <a:t> the </a:t>
            </a:r>
            <a:r>
              <a:rPr lang="sv-SE" dirty="0" err="1"/>
              <a:t>payload</a:t>
            </a:r>
            <a:r>
              <a:rPr lang="sv-SE" dirty="0"/>
              <a:t> </a:t>
            </a:r>
          </a:p>
          <a:p>
            <a:r>
              <a:rPr lang="sv-SE" dirty="0" err="1"/>
              <a:t>Run</a:t>
            </a:r>
            <a:r>
              <a:rPr lang="sv-SE" dirty="0"/>
              <a:t> the test Scenario</a:t>
            </a:r>
          </a:p>
          <a:p>
            <a:r>
              <a:rPr lang="sv-SE" dirty="0" err="1"/>
              <a:t>Run</a:t>
            </a:r>
            <a:r>
              <a:rPr lang="sv-SE" dirty="0"/>
              <a:t> the test Feature (</a:t>
            </a:r>
            <a:r>
              <a:rPr lang="sv-SE" dirty="0" err="1"/>
              <a:t>running</a:t>
            </a:r>
            <a:r>
              <a:rPr lang="sv-SE" dirty="0"/>
              <a:t> </a:t>
            </a:r>
            <a:r>
              <a:rPr lang="sv-SE" dirty="0" err="1"/>
              <a:t>both</a:t>
            </a:r>
            <a:r>
              <a:rPr lang="sv-SE" dirty="0"/>
              <a:t> test Scenarios</a:t>
            </a:r>
          </a:p>
          <a:p>
            <a:r>
              <a:rPr lang="sv-SE" dirty="0" err="1"/>
              <a:t>Navigate</a:t>
            </a:r>
            <a:r>
              <a:rPr lang="sv-SE" dirty="0"/>
              <a:t> to the </a:t>
            </a:r>
            <a:r>
              <a:rPr lang="sv-S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karate-</a:t>
            </a:r>
            <a:r>
              <a:rPr lang="sv-SE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summary.html</a:t>
            </a:r>
            <a:r>
              <a:rPr lang="sv-S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dirty="0"/>
              <a:t>test </a:t>
            </a:r>
            <a:r>
              <a:rPr lang="sv-SE" dirty="0" err="1"/>
              <a:t>report</a:t>
            </a:r>
            <a:r>
              <a:rPr lang="sv-SE" dirty="0"/>
              <a:t> in </a:t>
            </a:r>
            <a:r>
              <a:rPr lang="sv-SE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sv-S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/karate-</a:t>
            </a:r>
            <a:r>
              <a:rPr lang="sv-SE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reports</a:t>
            </a:r>
            <a:r>
              <a:rPr lang="sv-SE" dirty="0"/>
              <a:t>. </a:t>
            </a:r>
            <a:r>
              <a:rPr lang="sv-SE" dirty="0" err="1"/>
              <a:t>Open</a:t>
            </a:r>
            <a:r>
              <a:rPr lang="sv-SE" dirty="0"/>
              <a:t> the test </a:t>
            </a:r>
            <a:r>
              <a:rPr lang="sv-SE" dirty="0" err="1"/>
              <a:t>report</a:t>
            </a:r>
            <a:r>
              <a:rPr lang="sv-SE" dirty="0"/>
              <a:t> in a browser.</a:t>
            </a:r>
          </a:p>
        </p:txBody>
      </p:sp>
    </p:spTree>
    <p:extLst>
      <p:ext uri="{BB962C8B-B14F-4D97-AF65-F5344CB8AC3E}">
        <p14:creationId xmlns:p14="http://schemas.microsoft.com/office/powerpoint/2010/main" val="311412813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4726-BE9F-0DD9-341C-FE862A77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Solution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FE1F4-2E2C-25E5-335A-EA6EEC02C7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5199" y="1778400"/>
            <a:ext cx="21907501" cy="10159200"/>
          </a:xfrm>
        </p:spPr>
        <p:txBody>
          <a:bodyPr/>
          <a:lstStyle/>
          <a:p>
            <a:pPr marL="125999" indent="0">
              <a:buNone/>
            </a:pPr>
            <a:r>
              <a:rPr lang="en-GB" sz="3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Scenario:</a:t>
            </a:r>
            <a:r>
              <a:rPr lang="en-GB" sz="3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get existing product</a:t>
            </a:r>
            <a:endParaRPr lang="en-GB" sz="3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3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Given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url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product_url</a:t>
            </a:r>
            <a:r>
              <a:rPr lang="en-GB" sz="3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endParaRPr lang="en-GB" sz="3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3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And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'/products/sku1’</a:t>
            </a:r>
            <a:endParaRPr lang="en-GB" sz="3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3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When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en-GB" sz="3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get</a:t>
            </a:r>
            <a:endParaRPr lang="en-GB" sz="3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3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Then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status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</a:t>
            </a:r>
            <a:endParaRPr lang="en-GB" sz="3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3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And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GB" sz="3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3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"productId"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sz="2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"Product 1"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"sku"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"sku1"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"inventory"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:1}</a:t>
            </a:r>
          </a:p>
          <a:p>
            <a:pPr marL="125999" indent="0">
              <a:buNone/>
            </a:pPr>
            <a:b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git stash –m "exercise1”</a:t>
            </a:r>
          </a:p>
          <a:p>
            <a:pPr marL="125999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checkout solution1</a:t>
            </a:r>
            <a:endParaRPr lang="en-GB" sz="4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999" indent="0">
              <a:buNone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293025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788048-28E6-2B44-941C-C7D265EC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sv-SE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AE696A-1B56-8E4D-9E8A-F11094F6BA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Kort</a:t>
            </a:r>
            <a:r>
              <a:rPr lang="en-GB" dirty="0"/>
              <a:t> recap</a:t>
            </a:r>
          </a:p>
          <a:p>
            <a:r>
              <a:rPr lang="en-GB" dirty="0"/>
              <a:t>Setup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miljö</a:t>
            </a:r>
            <a:endParaRPr lang="en-GB" dirty="0"/>
          </a:p>
          <a:p>
            <a:r>
              <a:rPr lang="en-GB" dirty="0" err="1"/>
              <a:t>Beskrivning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System Under Test</a:t>
            </a:r>
          </a:p>
          <a:p>
            <a:r>
              <a:rPr lang="en-GB" dirty="0"/>
              <a:t>API testing: basics</a:t>
            </a:r>
          </a:p>
          <a:p>
            <a:r>
              <a:rPr lang="en-GB" dirty="0"/>
              <a:t>Test Doubles: Stubs and Mocks</a:t>
            </a:r>
          </a:p>
          <a:p>
            <a:r>
              <a:rPr lang="en-GB" dirty="0"/>
              <a:t>Java Interoperability: </a:t>
            </a:r>
            <a:r>
              <a:rPr lang="en-GB" dirty="0" err="1"/>
              <a:t>Databaser</a:t>
            </a:r>
            <a:r>
              <a:rPr lang="en-GB" dirty="0"/>
              <a:t>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Testdata</a:t>
            </a:r>
            <a:endParaRPr lang="en-GB" dirty="0"/>
          </a:p>
          <a:p>
            <a:r>
              <a:rPr lang="en-GB" dirty="0"/>
              <a:t>Java Interoperability: JMS </a:t>
            </a:r>
            <a:r>
              <a:rPr lang="en-GB" dirty="0" err="1"/>
              <a:t>köer</a:t>
            </a:r>
            <a:endParaRPr lang="en-GB" dirty="0"/>
          </a:p>
          <a:p>
            <a:endParaRPr lang="en-GB" dirty="0"/>
          </a:p>
          <a:p>
            <a:r>
              <a:rPr lang="en-GB" dirty="0"/>
              <a:t>Performance Testing (Gatling)</a:t>
            </a:r>
          </a:p>
          <a:p>
            <a:r>
              <a:rPr lang="en-GB" dirty="0"/>
              <a:t>UI Test Automation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844458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532611-26F0-8F44-AEF7-D77BA288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Fuzzy Matching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79FA2F-9A56-6DFC-96C8-CB9A835760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/>
              <a:t>Use JSONPath or X</a:t>
            </a:r>
            <a:r>
              <a:rPr lang="en-GB" dirty="0"/>
              <a:t>P</a:t>
            </a:r>
            <a:r>
              <a:rPr lang="en-SE" dirty="0"/>
              <a:t>ath to navigate payload</a:t>
            </a:r>
          </a:p>
          <a:p>
            <a:r>
              <a:rPr lang="en-SE" dirty="0"/>
              <a:t>Use built-in fuzzy matching </a:t>
            </a:r>
            <a:r>
              <a:rPr lang="en-SE" i="1" dirty="0"/>
              <a:t>markers</a:t>
            </a:r>
            <a:r>
              <a:rPr lang="en-SE" dirty="0"/>
              <a:t>:</a:t>
            </a:r>
          </a:p>
          <a:p>
            <a:pPr lvl="1"/>
            <a:r>
              <a:rPr lang="en-GB" dirty="0"/>
              <a:t>Expected datatypes: #string, #number, #</a:t>
            </a:r>
            <a:r>
              <a:rPr lang="en-GB" dirty="0" err="1"/>
              <a:t>boolean</a:t>
            </a:r>
            <a:r>
              <a:rPr lang="en-GB" dirty="0"/>
              <a:t>, #array, #object</a:t>
            </a:r>
          </a:p>
          <a:p>
            <a:pPr lvl="1"/>
            <a:r>
              <a:rPr lang="en-GB" dirty="0"/>
              <a:t>Presence of the value: #present, #</a:t>
            </a:r>
            <a:r>
              <a:rPr lang="en-GB" dirty="0" err="1"/>
              <a:t>notpresent</a:t>
            </a:r>
            <a:endParaRPr lang="en-GB" dirty="0"/>
          </a:p>
          <a:p>
            <a:pPr lvl="1"/>
            <a:r>
              <a:rPr lang="en-GB" dirty="0"/>
              <a:t>Value is null or not null: #null, #</a:t>
            </a:r>
            <a:r>
              <a:rPr lang="en-GB" dirty="0" err="1"/>
              <a:t>notnull</a:t>
            </a:r>
            <a:endParaRPr lang="en-GB" dirty="0"/>
          </a:p>
          <a:p>
            <a:pPr lvl="1"/>
            <a:r>
              <a:rPr lang="en-GB" dirty="0"/>
              <a:t>Regex can be used for string: #regex STR</a:t>
            </a:r>
          </a:p>
          <a:p>
            <a:pPr lvl="1"/>
            <a:r>
              <a:rPr lang="en-GB" dirty="0"/>
              <a:t>Array validation: #[</a:t>
            </a:r>
            <a:r>
              <a:rPr lang="en-GB" dirty="0" err="1"/>
              <a:t>Num</a:t>
            </a:r>
            <a:r>
              <a:rPr lang="en-GB" dirty="0"/>
              <a:t>] EXPR</a:t>
            </a:r>
          </a:p>
          <a:p>
            <a:pPr lvl="1"/>
            <a:r>
              <a:rPr lang="en-GB" dirty="0"/>
              <a:t>String value to conform to the UUID format: #</a:t>
            </a:r>
            <a:r>
              <a:rPr lang="en-GB" dirty="0" err="1"/>
              <a:t>uuid</a:t>
            </a:r>
            <a:endParaRPr lang="en-GB" dirty="0"/>
          </a:p>
          <a:p>
            <a:pPr lvl="1"/>
            <a:r>
              <a:rPr lang="en-GB" dirty="0"/>
              <a:t>Ignore or skip comparison of a key despite its value is available: #ignore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7129069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C0923B-8C61-2808-9440-CEAFDA2E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Excercise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A5D790-06EA-36DF-DAA2-E6C6A78D4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v-SE" dirty="0" err="1"/>
              <a:t>Modify</a:t>
            </a:r>
            <a:r>
              <a:rPr lang="sv-SE" dirty="0"/>
              <a:t> the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Scenario: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get existing product</a:t>
            </a:r>
            <a:r>
              <a:rPr lang="sv-SE" dirty="0"/>
              <a:t> to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fuzzy</a:t>
            </a:r>
            <a:r>
              <a:rPr lang="sv-SE" dirty="0"/>
              <a:t> </a:t>
            </a:r>
            <a:r>
              <a:rPr lang="sv-SE" dirty="0" err="1"/>
              <a:t>validation</a:t>
            </a:r>
            <a:r>
              <a:rPr lang="sv-SE" dirty="0"/>
              <a:t>:</a:t>
            </a:r>
            <a:endParaRPr lang="en-GB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sv-SE" dirty="0" err="1"/>
              <a:t>Verify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sv-SE" dirty="0"/>
              <a:t> is </a:t>
            </a:r>
            <a:r>
              <a:rPr lang="sv-SE" dirty="0" err="1"/>
              <a:t>correct</a:t>
            </a:r>
            <a:endParaRPr lang="sv-SE" dirty="0"/>
          </a:p>
          <a:p>
            <a:pPr lvl="1"/>
            <a:r>
              <a:rPr lang="sv-SE" dirty="0" err="1"/>
              <a:t>Verify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inventory</a:t>
            </a:r>
            <a:r>
              <a:rPr lang="sv-SE" dirty="0"/>
              <a:t> is a </a:t>
            </a:r>
            <a:r>
              <a:rPr lang="sv-SE" dirty="0" err="1"/>
              <a:t>number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2154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4726-BE9F-0DD9-341C-FE862A77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Solution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FE1F4-2E2C-25E5-335A-EA6EEC02C7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5199" y="1778400"/>
            <a:ext cx="21907501" cy="10159200"/>
          </a:xfrm>
        </p:spPr>
        <p:txBody>
          <a:bodyPr/>
          <a:lstStyle/>
          <a:p>
            <a:pPr marL="125999" indent="0">
              <a:buNone/>
            </a:pPr>
            <a:r>
              <a:rPr lang="en-GB" sz="3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Scenario:</a:t>
            </a:r>
            <a:r>
              <a:rPr lang="en-GB" sz="3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get existing product</a:t>
            </a:r>
            <a:endParaRPr lang="en-GB" sz="3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3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Given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url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product_url</a:t>
            </a:r>
            <a:r>
              <a:rPr lang="en-GB" sz="3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endParaRPr lang="en-GB" sz="3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3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And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'/products/sku1’</a:t>
            </a:r>
            <a:endParaRPr lang="en-GB" sz="3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3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When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en-GB" sz="3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get</a:t>
            </a:r>
            <a:endParaRPr lang="en-GB" sz="3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3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Then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status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</a:t>
            </a:r>
            <a:endParaRPr lang="en-GB" sz="3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3600" dirty="0">
                <a:solidFill>
                  <a:srgbClr val="C1C1C1"/>
                </a:solidFill>
                <a:latin typeface="Menlo-Regular" panose="020B0609030804020204" pitchFamily="49" charset="0"/>
              </a:rPr>
              <a:t>  </a:t>
            </a:r>
            <a:r>
              <a:rPr lang="en-GB" sz="3600" dirty="0">
                <a:solidFill>
                  <a:srgbClr val="B76FB3"/>
                </a:solidFill>
                <a:latin typeface="Menlo-Regular" panose="020B0609030804020204" pitchFamily="49" charset="0"/>
              </a:rPr>
              <a:t>And</a:t>
            </a:r>
            <a:r>
              <a:rPr lang="en-GB" sz="3600" dirty="0">
                <a:solidFill>
                  <a:srgbClr val="C1C1C1"/>
                </a:solidFill>
                <a:latin typeface="Menlo-Regular" panose="020B0609030804020204" pitchFamily="49" charset="0"/>
              </a:rPr>
              <a:t> </a:t>
            </a:r>
            <a:r>
              <a:rPr lang="en-GB" sz="3600" dirty="0">
                <a:solidFill>
                  <a:srgbClr val="D4D69A"/>
                </a:solidFill>
                <a:latin typeface="Menlo-Regular" panose="020B0609030804020204" pitchFamily="49" charset="0"/>
              </a:rPr>
              <a:t>match</a:t>
            </a:r>
            <a:r>
              <a:rPr lang="en-GB" sz="3600" dirty="0">
                <a:solidFill>
                  <a:srgbClr val="C1C1C1"/>
                </a:solidFill>
                <a:latin typeface="Menlo-Regular" panose="020B0609030804020204" pitchFamily="49" charset="0"/>
              </a:rPr>
              <a:t> </a:t>
            </a:r>
            <a:r>
              <a:rPr lang="en-GB" sz="36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response</a:t>
            </a:r>
            <a:r>
              <a:rPr lang="en-GB" sz="3600" dirty="0" err="1">
                <a:solidFill>
                  <a:srgbClr val="C1C1C1"/>
                </a:solidFill>
                <a:latin typeface="Menlo-Regular" panose="020B0609030804020204" pitchFamily="49" charset="0"/>
              </a:rPr>
              <a:t>.</a:t>
            </a:r>
            <a:r>
              <a:rPr lang="en-GB" sz="36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name</a:t>
            </a:r>
            <a:r>
              <a:rPr lang="en-GB" sz="3600" dirty="0">
                <a:solidFill>
                  <a:srgbClr val="C1C1C1"/>
                </a:solidFill>
                <a:latin typeface="Menlo-Regular" panose="020B0609030804020204" pitchFamily="49" charset="0"/>
              </a:rPr>
              <a:t> </a:t>
            </a:r>
            <a:r>
              <a:rPr lang="en-GB" sz="3600" dirty="0">
                <a:solidFill>
                  <a:srgbClr val="CACACA"/>
                </a:solidFill>
                <a:latin typeface="Menlo-Regular" panose="020B0609030804020204" pitchFamily="49" charset="0"/>
              </a:rPr>
              <a:t>==</a:t>
            </a:r>
            <a:r>
              <a:rPr lang="en-GB" sz="3600" dirty="0">
                <a:solidFill>
                  <a:srgbClr val="C1C1C1"/>
                </a:solidFill>
                <a:latin typeface="Menlo-Regular" panose="020B0609030804020204" pitchFamily="49" charset="0"/>
              </a:rPr>
              <a:t> </a:t>
            </a:r>
            <a:r>
              <a:rPr lang="en-GB" sz="3600" dirty="0">
                <a:solidFill>
                  <a:srgbClr val="C27E65"/>
                </a:solidFill>
                <a:latin typeface="Menlo-Regular" panose="020B0609030804020204" pitchFamily="49" charset="0"/>
              </a:rPr>
              <a:t>"Product 1”</a:t>
            </a:r>
            <a:endParaRPr lang="en-GB" sz="3600" dirty="0">
              <a:solidFill>
                <a:srgbClr val="C1C1C1"/>
              </a:solidFill>
              <a:latin typeface="Menlo-Regular" panose="020B0609030804020204" pitchFamily="49" charset="0"/>
            </a:endParaRPr>
          </a:p>
          <a:p>
            <a:pPr marL="125999" indent="0">
              <a:buNone/>
            </a:pPr>
            <a:r>
              <a:rPr lang="en-GB" sz="3600" dirty="0">
                <a:solidFill>
                  <a:srgbClr val="B76FB3"/>
                </a:solidFill>
                <a:latin typeface="Menlo-Regular" panose="020B0609030804020204" pitchFamily="49" charset="0"/>
              </a:rPr>
              <a:t>  And</a:t>
            </a:r>
            <a:r>
              <a:rPr lang="en-GB" sz="3600" dirty="0">
                <a:solidFill>
                  <a:srgbClr val="C1C1C1"/>
                </a:solidFill>
                <a:latin typeface="Menlo-Regular" panose="020B0609030804020204" pitchFamily="49" charset="0"/>
              </a:rPr>
              <a:t> </a:t>
            </a:r>
            <a:r>
              <a:rPr lang="en-GB" sz="3600" dirty="0">
                <a:solidFill>
                  <a:srgbClr val="D4D69A"/>
                </a:solidFill>
                <a:latin typeface="Menlo-Regular" panose="020B0609030804020204" pitchFamily="49" charset="0"/>
              </a:rPr>
              <a:t>match</a:t>
            </a:r>
            <a:r>
              <a:rPr lang="en-GB" sz="3600" dirty="0">
                <a:solidFill>
                  <a:srgbClr val="C1C1C1"/>
                </a:solidFill>
                <a:latin typeface="Menlo-Regular" panose="020B0609030804020204" pitchFamily="49" charset="0"/>
              </a:rPr>
              <a:t> </a:t>
            </a:r>
            <a:r>
              <a:rPr lang="en-GB" sz="36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response</a:t>
            </a:r>
            <a:r>
              <a:rPr lang="en-GB" sz="3600" dirty="0" err="1">
                <a:solidFill>
                  <a:srgbClr val="C1C1C1"/>
                </a:solidFill>
                <a:latin typeface="Menlo-Regular" panose="020B0609030804020204" pitchFamily="49" charset="0"/>
              </a:rPr>
              <a:t>.</a:t>
            </a:r>
            <a:r>
              <a:rPr lang="en-GB" sz="36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inventory</a:t>
            </a:r>
            <a:r>
              <a:rPr lang="en-GB" sz="3600" dirty="0">
                <a:solidFill>
                  <a:srgbClr val="C1C1C1"/>
                </a:solidFill>
                <a:latin typeface="Menlo-Regular" panose="020B0609030804020204" pitchFamily="49" charset="0"/>
              </a:rPr>
              <a:t> </a:t>
            </a:r>
            <a:r>
              <a:rPr lang="en-GB" sz="3600" dirty="0">
                <a:solidFill>
                  <a:srgbClr val="CACACA"/>
                </a:solidFill>
                <a:latin typeface="Menlo-Regular" panose="020B0609030804020204" pitchFamily="49" charset="0"/>
              </a:rPr>
              <a:t>==</a:t>
            </a:r>
            <a:r>
              <a:rPr lang="en-GB" sz="3600" dirty="0">
                <a:solidFill>
                  <a:srgbClr val="C1C1C1"/>
                </a:solidFill>
                <a:latin typeface="Menlo-Regular" panose="020B0609030804020204" pitchFamily="49" charset="0"/>
              </a:rPr>
              <a:t> </a:t>
            </a:r>
            <a:r>
              <a:rPr lang="en-GB" sz="3600" dirty="0">
                <a:solidFill>
                  <a:srgbClr val="C27E65"/>
                </a:solidFill>
                <a:latin typeface="Menlo-Regular" panose="020B0609030804020204" pitchFamily="49" charset="0"/>
              </a:rPr>
              <a:t>'#number'</a:t>
            </a:r>
            <a:b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git stash –m "exercise2"</a:t>
            </a:r>
          </a:p>
          <a:p>
            <a:pPr marL="125999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checkout solution2</a:t>
            </a:r>
            <a:endParaRPr lang="en-GB" sz="4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999" indent="0">
              <a:buNone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19874785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A3A3-9923-95F6-AC81-F7CF2CEB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Using Variables and Javascript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09C50-89FA-DEC6-6539-0BA762A8D0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SE" dirty="0"/>
              <a:t>The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SE" dirty="0"/>
              <a:t> keyword can be used to define variables (as well as the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SE" dirty="0"/>
              <a:t>, </a:t>
            </a: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SE" dirty="0"/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xml</a:t>
            </a:r>
            <a:r>
              <a:rPr lang="en-SE" dirty="0"/>
              <a:t> and </a:t>
            </a: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xmlstring</a:t>
            </a:r>
            <a:r>
              <a:rPr lang="en-SE" dirty="0"/>
              <a:t> keywords) :</a:t>
            </a:r>
            <a:br>
              <a:rPr lang="en-SE" dirty="0"/>
            </a:b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sku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'sku1'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SE" dirty="0"/>
              <a:t>The right-hand side of the assignment can be arbitrary javascript :</a:t>
            </a:r>
            <a:br>
              <a:rPr lang="en-SE" dirty="0"/>
            </a:b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upperCaseSku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'sku1'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toUpperCase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SE" dirty="0"/>
              <a:t>Custom Javascript functions can be defined and assigned to variables:</a:t>
            </a:r>
            <a:br>
              <a:rPr lang="en-SE" dirty="0"/>
            </a:br>
            <a:r>
              <a:rPr lang="en-GB" sz="4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sleep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4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pause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  <a:r>
              <a:rPr lang="en-GB" sz="4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java</a:t>
            </a:r>
            <a:r>
              <a:rPr lang="en-GB" sz="4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4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lang</a:t>
            </a:r>
            <a:r>
              <a:rPr lang="en-GB" sz="4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4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Thread</a:t>
            </a:r>
            <a:r>
              <a:rPr lang="en-GB" sz="4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4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sleep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4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pause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)}</a:t>
            </a:r>
          </a:p>
          <a:p>
            <a:r>
              <a:rPr lang="en-SE" dirty="0"/>
              <a:t>Global variables and Javascript functions can be defined in karate-config.js: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3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GB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config</a:t>
            </a:r>
            <a:r>
              <a:rPr lang="en-GB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marL="125999" indent="0">
              <a:buNone/>
            </a:pPr>
            <a:r>
              <a:rPr lang="en-GB" sz="3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product_url</a:t>
            </a:r>
            <a:r>
              <a:rPr lang="en-GB" sz="3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'https://host.docker.internal:8443’</a:t>
            </a:r>
            <a:r>
              <a:rPr lang="en-GB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125999" indent="0">
              <a:buNone/>
            </a:pPr>
            <a:r>
              <a:rPr lang="en-GB" sz="3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sleep</a:t>
            </a:r>
            <a:r>
              <a:rPr lang="en-GB" sz="3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3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pause</a:t>
            </a:r>
            <a:r>
              <a:rPr lang="en-GB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 </a:t>
            </a:r>
            <a:r>
              <a:rPr lang="en-GB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java</a:t>
            </a:r>
            <a:r>
              <a:rPr lang="en-GB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lang</a:t>
            </a:r>
            <a:r>
              <a:rPr lang="en-GB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Thread</a:t>
            </a:r>
            <a:r>
              <a:rPr lang="en-GB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sleep</a:t>
            </a:r>
            <a:r>
              <a:rPr lang="en-GB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3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pause</a:t>
            </a:r>
            <a:r>
              <a:rPr lang="en-GB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}</a:t>
            </a:r>
          </a:p>
          <a:p>
            <a:pPr marL="125999" indent="0">
              <a:buNone/>
            </a:pPr>
            <a:r>
              <a:rPr lang="en-GB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323351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A3A3-9923-95F6-AC81-F7CF2CEB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Reading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09C50-89FA-DEC6-6539-0BA762A8D0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SE" dirty="0"/>
              <a:t>The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en-SE" dirty="0"/>
              <a:t> keyword can be used to </a:t>
            </a:r>
            <a:r>
              <a:rPr lang="sv-SE" dirty="0"/>
              <a:t>read </a:t>
            </a:r>
            <a:r>
              <a:rPr lang="sv-SE" dirty="0" err="1"/>
              <a:t>content</a:t>
            </a:r>
            <a:r>
              <a:rPr lang="sv-SE" dirty="0"/>
              <a:t> (test data, </a:t>
            </a:r>
            <a:r>
              <a:rPr lang="sv-SE" dirty="0" err="1"/>
              <a:t>javascript</a:t>
            </a:r>
            <a:r>
              <a:rPr lang="sv-SE" dirty="0"/>
              <a:t> </a:t>
            </a:r>
            <a:r>
              <a:rPr lang="sv-SE" dirty="0" err="1"/>
              <a:t>functions</a:t>
            </a:r>
            <a:r>
              <a:rPr lang="sv-SE" dirty="0"/>
              <a:t> or </a:t>
            </a:r>
            <a:r>
              <a:rPr lang="sv-SE" dirty="0" err="1"/>
              <a:t>even</a:t>
            </a:r>
            <a:r>
              <a:rPr lang="sv-SE" dirty="0"/>
              <a:t> </a:t>
            </a:r>
            <a:r>
              <a:rPr lang="sv-SE" dirty="0" err="1"/>
              <a:t>embedded</a:t>
            </a:r>
            <a:r>
              <a:rPr lang="sv-SE" dirty="0"/>
              <a:t> features) from </a:t>
            </a:r>
            <a:r>
              <a:rPr lang="sv-SE" dirty="0" err="1"/>
              <a:t>files</a:t>
            </a:r>
            <a:r>
              <a:rPr lang="sv-SE" dirty="0"/>
              <a:t> on disk or from the </a:t>
            </a:r>
            <a:r>
              <a:rPr lang="sv-SE" dirty="0" err="1"/>
              <a:t>classpath</a:t>
            </a:r>
            <a:r>
              <a:rPr lang="sv-SE" dirty="0"/>
              <a:t>:</a:t>
            </a:r>
            <a:br>
              <a:rPr lang="sv-SE" dirty="0"/>
            </a:br>
            <a:b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'response/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new.json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en-GB" dirty="0">
                <a:solidFill>
                  <a:srgbClr val="CCCCCC"/>
                </a:solidFill>
                <a:latin typeface="Menlo" panose="020B0609030804020204" pitchFamily="49" charset="0"/>
              </a:rPr>
            </a:br>
            <a:br>
              <a:rPr lang="en-GB" dirty="0">
                <a:solidFill>
                  <a:srgbClr val="CCCCCC"/>
                </a:solidFill>
                <a:latin typeface="Menlo" panose="020B0609030804020204" pitchFamily="49" charset="0"/>
              </a:rPr>
            </a:br>
            <a:r>
              <a:rPr lang="en-GB" sz="4800" dirty="0">
                <a:solidFill>
                  <a:srgbClr val="C1C1C1"/>
                </a:solidFill>
                <a:latin typeface="Menlo-Regular" panose="020B0609030804020204" pitchFamily="49" charset="0"/>
              </a:rPr>
              <a:t>{</a:t>
            </a:r>
            <a:br>
              <a:rPr lang="en-GB" sz="4800" dirty="0">
                <a:solidFill>
                  <a:srgbClr val="C1C1C1"/>
                </a:solidFill>
                <a:latin typeface="Menlo-Regular" panose="020B0609030804020204" pitchFamily="49" charset="0"/>
              </a:rPr>
            </a:br>
            <a:r>
              <a:rPr lang="en-GB" sz="4800" dirty="0">
                <a:solidFill>
                  <a:srgbClr val="C1C1C1"/>
                </a:solidFill>
                <a:latin typeface="Menlo-Regular" panose="020B0609030804020204" pitchFamily="49" charset="0"/>
              </a:rPr>
              <a:t>    </a:t>
            </a:r>
            <a:r>
              <a:rPr lang="en-GB" sz="4800" dirty="0">
                <a:solidFill>
                  <a:srgbClr val="8CD3FE"/>
                </a:solidFill>
                <a:latin typeface="Menlo-Regular" panose="020B0609030804020204" pitchFamily="49" charset="0"/>
              </a:rPr>
              <a:t>"</a:t>
            </a:r>
            <a:r>
              <a:rPr lang="en-GB" sz="48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productId</a:t>
            </a:r>
            <a:r>
              <a:rPr lang="en-GB" sz="4800" dirty="0">
                <a:solidFill>
                  <a:srgbClr val="8CD3FE"/>
                </a:solidFill>
                <a:latin typeface="Menlo-Regular" panose="020B0609030804020204" pitchFamily="49" charset="0"/>
              </a:rPr>
              <a:t>"</a:t>
            </a:r>
            <a:r>
              <a:rPr lang="en-GB" sz="4800" dirty="0">
                <a:solidFill>
                  <a:srgbClr val="C1C1C1"/>
                </a:solidFill>
                <a:latin typeface="Menlo-Regular" panose="020B0609030804020204" pitchFamily="49" charset="0"/>
              </a:rPr>
              <a:t>:</a:t>
            </a:r>
            <a:r>
              <a:rPr lang="en-GB" sz="4800" dirty="0">
                <a:solidFill>
                  <a:srgbClr val="EE2E38"/>
                </a:solidFill>
                <a:latin typeface="Menlo-Regular" panose="020B0609030804020204" pitchFamily="49" charset="0"/>
              </a:rPr>
              <a:t>#number</a:t>
            </a:r>
            <a:r>
              <a:rPr lang="en-GB" sz="4800" dirty="0">
                <a:solidFill>
                  <a:srgbClr val="C1C1C1"/>
                </a:solidFill>
                <a:latin typeface="Menlo-Regular" panose="020B0609030804020204" pitchFamily="49" charset="0"/>
              </a:rPr>
              <a:t>,</a:t>
            </a:r>
            <a:br>
              <a:rPr lang="en-GB" sz="4800" dirty="0">
                <a:solidFill>
                  <a:srgbClr val="C1C1C1"/>
                </a:solidFill>
                <a:latin typeface="Menlo-Regular" panose="020B0609030804020204" pitchFamily="49" charset="0"/>
              </a:rPr>
            </a:br>
            <a:r>
              <a:rPr lang="en-GB" sz="4800" dirty="0">
                <a:solidFill>
                  <a:srgbClr val="C1C1C1"/>
                </a:solidFill>
                <a:latin typeface="Menlo-Regular" panose="020B0609030804020204" pitchFamily="49" charset="0"/>
              </a:rPr>
              <a:t>    </a:t>
            </a:r>
            <a:r>
              <a:rPr lang="en-GB" sz="4800" dirty="0">
                <a:solidFill>
                  <a:srgbClr val="8CD3FE"/>
                </a:solidFill>
                <a:latin typeface="Menlo-Regular" panose="020B0609030804020204" pitchFamily="49" charset="0"/>
              </a:rPr>
              <a:t>"</a:t>
            </a:r>
            <a:r>
              <a:rPr lang="en-GB" sz="48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name"</a:t>
            </a:r>
            <a:r>
              <a:rPr lang="en-GB" sz="4800" dirty="0" err="1">
                <a:solidFill>
                  <a:srgbClr val="C1C1C1"/>
                </a:solidFill>
                <a:latin typeface="Menlo-Regular" panose="020B0609030804020204" pitchFamily="49" charset="0"/>
              </a:rPr>
              <a:t>:</a:t>
            </a:r>
            <a:r>
              <a:rPr lang="en-GB" sz="4800" dirty="0" err="1">
                <a:solidFill>
                  <a:srgbClr val="C27E65"/>
                </a:solidFill>
                <a:latin typeface="Menlo-Regular" panose="020B0609030804020204" pitchFamily="49" charset="0"/>
              </a:rPr>
              <a:t>"a</a:t>
            </a:r>
            <a:r>
              <a:rPr lang="en-GB" sz="4800" dirty="0">
                <a:solidFill>
                  <a:srgbClr val="C27E65"/>
                </a:solidFill>
                <a:latin typeface="Menlo-Regular" panose="020B0609030804020204" pitchFamily="49" charset="0"/>
              </a:rPr>
              <a:t> new product"</a:t>
            </a:r>
            <a:r>
              <a:rPr lang="en-GB" sz="4800" dirty="0">
                <a:solidFill>
                  <a:srgbClr val="C1C1C1"/>
                </a:solidFill>
                <a:latin typeface="Menlo-Regular" panose="020B0609030804020204" pitchFamily="49" charset="0"/>
              </a:rPr>
              <a:t>,</a:t>
            </a:r>
            <a:br>
              <a:rPr lang="en-GB" sz="4800" dirty="0">
                <a:solidFill>
                  <a:srgbClr val="C1C1C1"/>
                </a:solidFill>
                <a:latin typeface="Menlo-Regular" panose="020B0609030804020204" pitchFamily="49" charset="0"/>
              </a:rPr>
            </a:br>
            <a:r>
              <a:rPr lang="en-GB" sz="4800" dirty="0">
                <a:solidFill>
                  <a:srgbClr val="C1C1C1"/>
                </a:solidFill>
                <a:latin typeface="Menlo-Regular" panose="020B0609030804020204" pitchFamily="49" charset="0"/>
              </a:rPr>
              <a:t>    </a:t>
            </a:r>
            <a:r>
              <a:rPr lang="en-GB" sz="4800" dirty="0">
                <a:solidFill>
                  <a:srgbClr val="8CD3FE"/>
                </a:solidFill>
                <a:latin typeface="Menlo-Regular" panose="020B0609030804020204" pitchFamily="49" charset="0"/>
              </a:rPr>
              <a:t>"</a:t>
            </a:r>
            <a:r>
              <a:rPr lang="en-GB" sz="48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sku</a:t>
            </a:r>
            <a:r>
              <a:rPr lang="en-GB" sz="4800" dirty="0">
                <a:solidFill>
                  <a:srgbClr val="8CD3FE"/>
                </a:solidFill>
                <a:latin typeface="Menlo-Regular" panose="020B0609030804020204" pitchFamily="49" charset="0"/>
              </a:rPr>
              <a:t>"</a:t>
            </a:r>
            <a:r>
              <a:rPr lang="en-GB" sz="4800" dirty="0">
                <a:solidFill>
                  <a:srgbClr val="C1C1C1"/>
                </a:solidFill>
                <a:latin typeface="Menlo-Regular" panose="020B0609030804020204" pitchFamily="49" charset="0"/>
              </a:rPr>
              <a:t>:</a:t>
            </a:r>
            <a:r>
              <a:rPr lang="en-GB" sz="4800" dirty="0">
                <a:solidFill>
                  <a:srgbClr val="C27E65"/>
                </a:solidFill>
                <a:latin typeface="Menlo-Regular" panose="020B0609030804020204" pitchFamily="49" charset="0"/>
              </a:rPr>
              <a:t>"new"</a:t>
            </a:r>
            <a:r>
              <a:rPr lang="en-GB" sz="4800" dirty="0">
                <a:solidFill>
                  <a:srgbClr val="C1C1C1"/>
                </a:solidFill>
                <a:latin typeface="Menlo-Regular" panose="020B0609030804020204" pitchFamily="49" charset="0"/>
              </a:rPr>
              <a:t>,</a:t>
            </a:r>
            <a:br>
              <a:rPr lang="en-GB" sz="4800" dirty="0">
                <a:solidFill>
                  <a:srgbClr val="C1C1C1"/>
                </a:solidFill>
                <a:latin typeface="Menlo-Regular" panose="020B0609030804020204" pitchFamily="49" charset="0"/>
              </a:rPr>
            </a:br>
            <a:r>
              <a:rPr lang="en-GB" sz="4800" dirty="0">
                <a:solidFill>
                  <a:srgbClr val="C1C1C1"/>
                </a:solidFill>
                <a:latin typeface="Menlo-Regular" panose="020B0609030804020204" pitchFamily="49" charset="0"/>
              </a:rPr>
              <a:t>    </a:t>
            </a:r>
            <a:r>
              <a:rPr lang="en-GB" sz="4800" dirty="0">
                <a:solidFill>
                  <a:srgbClr val="8CD3FE"/>
                </a:solidFill>
                <a:latin typeface="Menlo-Regular" panose="020B0609030804020204" pitchFamily="49" charset="0"/>
              </a:rPr>
              <a:t>"inventory"</a:t>
            </a:r>
            <a:r>
              <a:rPr lang="en-GB" sz="4800" dirty="0">
                <a:solidFill>
                  <a:srgbClr val="C1C1C1"/>
                </a:solidFill>
                <a:latin typeface="Menlo-Regular" panose="020B0609030804020204" pitchFamily="49" charset="0"/>
              </a:rPr>
              <a:t>:</a:t>
            </a:r>
            <a:r>
              <a:rPr lang="en-GB" sz="4800" dirty="0">
                <a:solidFill>
                  <a:srgbClr val="A7C598"/>
                </a:solidFill>
                <a:latin typeface="Menlo-Regular" panose="020B0609030804020204" pitchFamily="49" charset="0"/>
              </a:rPr>
              <a:t>0</a:t>
            </a:r>
            <a:br>
              <a:rPr lang="en-GB" sz="4800" dirty="0">
                <a:solidFill>
                  <a:srgbClr val="A7C598"/>
                </a:solidFill>
                <a:latin typeface="Menlo-Regular" panose="020B0609030804020204" pitchFamily="49" charset="0"/>
              </a:rPr>
            </a:br>
            <a:r>
              <a:rPr lang="en-GB" sz="4800" dirty="0">
                <a:solidFill>
                  <a:srgbClr val="C1C1C1"/>
                </a:solidFill>
                <a:latin typeface="Menlo-Regular" panose="020B0609030804020204" pitchFamily="49" charset="0"/>
              </a:rPr>
              <a:t>}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72952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C0923B-8C61-2808-9440-CEAFDA2E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Exercise 3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A5D790-06EA-36DF-DAA2-E6C6A78D4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v-SE" dirty="0" err="1"/>
              <a:t>Implement</a:t>
            </a:r>
            <a:r>
              <a:rPr lang="sv-SE" dirty="0"/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Scenario: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create product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sv-SE" dirty="0"/>
              <a:t>Hints:</a:t>
            </a:r>
          </a:p>
          <a:p>
            <a:pPr lvl="1"/>
            <a:r>
              <a:rPr lang="sv-SE" dirty="0" err="1"/>
              <a:t>verify</a:t>
            </a:r>
            <a:r>
              <a:rPr lang="sv-SE" dirty="0"/>
              <a:t> the </a:t>
            </a:r>
            <a:r>
              <a:rPr lang="sv-SE" dirty="0" err="1"/>
              <a:t>response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post</a:t>
            </a:r>
          </a:p>
          <a:p>
            <a:pPr lvl="2"/>
            <a:r>
              <a:rPr lang="sv-SE" dirty="0"/>
              <a:t>match the </a:t>
            </a:r>
            <a:r>
              <a:rPr lang="sv-SE" dirty="0" err="1"/>
              <a:t>response</a:t>
            </a:r>
            <a:r>
              <a:rPr lang="sv-SE" dirty="0"/>
              <a:t> </a:t>
            </a:r>
            <a:r>
              <a:rPr lang="sv-SE" dirty="0" err="1"/>
              <a:t>against</a:t>
            </a:r>
            <a:r>
              <a:rPr lang="sv-SE" dirty="0"/>
              <a:t> the </a:t>
            </a:r>
            <a:r>
              <a:rPr lang="sv-SE" dirty="0" err="1"/>
              <a:t>content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test data </a:t>
            </a:r>
            <a:r>
              <a:rPr lang="sv-SE" dirty="0" err="1"/>
              <a:t>file</a:t>
            </a:r>
            <a:endParaRPr lang="sv-SE" dirty="0"/>
          </a:p>
          <a:p>
            <a:pPr lvl="1"/>
            <a:r>
              <a:rPr lang="sv-SE" dirty="0" err="1"/>
              <a:t>Verify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the </a:t>
            </a:r>
            <a:r>
              <a:rPr lang="sv-SE" dirty="0" err="1"/>
              <a:t>product</a:t>
            </a:r>
            <a:r>
              <a:rPr lang="sv-SE" dirty="0"/>
              <a:t> </a:t>
            </a:r>
            <a:r>
              <a:rPr lang="sv-SE" dirty="0" err="1"/>
              <a:t>exists</a:t>
            </a:r>
            <a:r>
              <a:rPr lang="sv-SE" dirty="0"/>
              <a:t>, </a:t>
            </a:r>
            <a:r>
              <a:rPr lang="sv-SE" dirty="0" err="1"/>
              <a:t>using</a:t>
            </a:r>
            <a:r>
              <a:rPr lang="sv-SE" dirty="0"/>
              <a:t> a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get</a:t>
            </a:r>
          </a:p>
          <a:p>
            <a:pPr lvl="2"/>
            <a:r>
              <a:rPr lang="sv-SE" dirty="0"/>
              <a:t>match </a:t>
            </a:r>
            <a:r>
              <a:rPr lang="sv-SE" dirty="0" err="1"/>
              <a:t>against</a:t>
            </a:r>
            <a:r>
              <a:rPr lang="sv-SE" dirty="0"/>
              <a:t> the same test data </a:t>
            </a:r>
            <a:r>
              <a:rPr lang="sv-SE" dirty="0" err="1"/>
              <a:t>file</a:t>
            </a:r>
            <a:endParaRPr lang="en-GB" b="0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sv-SE" dirty="0" err="1"/>
              <a:t>Verify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an </a:t>
            </a:r>
            <a:r>
              <a:rPr lang="sv-SE" dirty="0" err="1"/>
              <a:t>inventory</a:t>
            </a:r>
            <a:r>
              <a:rPr lang="sv-SE" dirty="0"/>
              <a:t> item has </a:t>
            </a:r>
            <a:r>
              <a:rPr lang="sv-SE" dirty="0" err="1"/>
              <a:t>been</a:t>
            </a:r>
            <a:r>
              <a:rPr lang="sv-SE" dirty="0"/>
              <a:t> </a:t>
            </a:r>
            <a:r>
              <a:rPr lang="sv-SE" dirty="0" err="1"/>
              <a:t>created</a:t>
            </a:r>
            <a:r>
              <a:rPr lang="sv-SE" dirty="0"/>
              <a:t> </a:t>
            </a:r>
            <a:r>
              <a:rPr lang="sv-SE" dirty="0" err="1"/>
              <a:t>after</a:t>
            </a:r>
            <a:r>
              <a:rPr lang="sv-SE" dirty="0"/>
              <a:t> 2 </a:t>
            </a:r>
            <a:r>
              <a:rPr lang="sv-SE" dirty="0" err="1"/>
              <a:t>seconds</a:t>
            </a:r>
            <a:r>
              <a:rPr lang="sv-SE" dirty="0"/>
              <a:t>, </a:t>
            </a:r>
            <a:r>
              <a:rPr lang="sv-SE" dirty="0" err="1"/>
              <a:t>using</a:t>
            </a:r>
            <a:r>
              <a:rPr lang="sv-SE" dirty="0"/>
              <a:t> a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get</a:t>
            </a:r>
            <a:r>
              <a:rPr lang="en-GB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sv-SE" dirty="0"/>
              <a:t>for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inventory_url</a:t>
            </a:r>
            <a:r>
              <a:rPr lang="sv-SE" dirty="0"/>
              <a:t> at </a:t>
            </a:r>
            <a:r>
              <a:rPr lang="sv-SE" dirty="0" err="1"/>
              <a:t>path</a:t>
            </a:r>
            <a:r>
              <a:rPr lang="sv-SE" dirty="0"/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'/inventory/new’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sleep(&lt;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millis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&gt;)</a:t>
            </a:r>
            <a:r>
              <a:rPr lang="sv-SE" dirty="0"/>
              <a:t> </a:t>
            </a:r>
            <a:r>
              <a:rPr lang="sv-SE" dirty="0" err="1"/>
              <a:t>function</a:t>
            </a:r>
            <a:r>
              <a:rPr lang="sv-SE" dirty="0"/>
              <a:t> to </a:t>
            </a:r>
            <a:r>
              <a:rPr lang="sv-SE" dirty="0" err="1"/>
              <a:t>wait</a:t>
            </a:r>
            <a:endParaRPr lang="sv-SE" dirty="0"/>
          </a:p>
          <a:p>
            <a:pPr lvl="1"/>
            <a:r>
              <a:rPr lang="sv-SE" dirty="0"/>
              <a:t>Clean </a:t>
            </a:r>
            <a:r>
              <a:rPr lang="sv-SE" dirty="0" err="1"/>
              <a:t>up</a:t>
            </a:r>
            <a:r>
              <a:rPr lang="sv-SE" dirty="0"/>
              <a:t> the test data </a:t>
            </a:r>
            <a:r>
              <a:rPr lang="sv-SE" dirty="0" err="1"/>
              <a:t>using</a:t>
            </a:r>
            <a:r>
              <a:rPr lang="sv-SE" dirty="0"/>
              <a:t> a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delete</a:t>
            </a:r>
            <a:r>
              <a:rPr lang="en-GB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sv-SE" dirty="0"/>
              <a:t>on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inventory_url</a:t>
            </a:r>
            <a:r>
              <a:rPr lang="sv-SE" dirty="0"/>
              <a:t> at </a:t>
            </a:r>
            <a:r>
              <a:rPr lang="sv-SE" dirty="0" err="1"/>
              <a:t>path</a:t>
            </a:r>
            <a:r>
              <a:rPr lang="sv-SE" dirty="0"/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'/inventory/new’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2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3708010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4726-BE9F-0DD9-341C-FE862A77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Solution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FE1F4-2E2C-25E5-335A-EA6EEC02C7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5199" y="1778400"/>
            <a:ext cx="21907501" cy="10159200"/>
          </a:xfrm>
        </p:spPr>
        <p:txBody>
          <a:bodyPr>
            <a:normAutofit/>
          </a:bodyPr>
          <a:lstStyle/>
          <a:p>
            <a:pPr marL="125999" indent="0">
              <a:buNone/>
            </a:pPr>
            <a:r>
              <a:rPr lang="en-GB" sz="35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Scenario:</a:t>
            </a:r>
            <a:r>
              <a:rPr lang="en-GB" sz="3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create product</a:t>
            </a:r>
            <a:endParaRPr lang="en-GB" sz="3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35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Given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url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product_url</a:t>
            </a:r>
            <a:endParaRPr lang="en-GB" sz="3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35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And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'/products/’</a:t>
            </a:r>
            <a:endParaRPr lang="en-GB" sz="3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35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And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request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35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3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 new product"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35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35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sku</a:t>
            </a:r>
            <a:r>
              <a:rPr lang="en-GB" sz="35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3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"new"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125999" indent="0">
              <a:buNone/>
            </a:pPr>
            <a:r>
              <a:rPr lang="en-GB" sz="35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When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en-GB" sz="35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post</a:t>
            </a:r>
            <a:endParaRPr lang="en-GB" sz="3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35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Then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status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201</a:t>
            </a:r>
            <a:endParaRPr lang="en-GB" sz="3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35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And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3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'response/</a:t>
            </a:r>
            <a:r>
              <a:rPr lang="en-GB" sz="35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new.json</a:t>
            </a:r>
            <a:r>
              <a:rPr lang="en-GB" sz="3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125999" indent="0">
              <a:buNone/>
            </a:pPr>
            <a:r>
              <a:rPr lang="en-GB" sz="35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Given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url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product_url</a:t>
            </a:r>
            <a:endParaRPr lang="en-GB" sz="3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35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And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'/products/new’</a:t>
            </a:r>
            <a:endParaRPr lang="en-GB" sz="3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35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When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en-GB" sz="35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get</a:t>
            </a:r>
            <a:endParaRPr lang="en-GB" sz="3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35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Then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status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</a:t>
            </a:r>
            <a:endParaRPr lang="en-GB" sz="3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35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And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3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'response/</a:t>
            </a:r>
            <a:r>
              <a:rPr lang="en-GB" sz="35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new.json</a:t>
            </a:r>
            <a:r>
              <a:rPr lang="en-GB" sz="3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125999" indent="0">
              <a:buNone/>
            </a:pPr>
            <a:r>
              <a:rPr lang="en-GB" sz="35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*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sleep(2000)</a:t>
            </a:r>
          </a:p>
          <a:p>
            <a:pPr marL="125999" indent="0">
              <a:buNone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0048224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4726-BE9F-0DD9-341C-FE862A77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Solution 3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FE1F4-2E2C-25E5-335A-EA6EEC02C7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5199" y="1778400"/>
            <a:ext cx="21907501" cy="10159200"/>
          </a:xfrm>
        </p:spPr>
        <p:txBody>
          <a:bodyPr>
            <a:normAutofit/>
          </a:bodyPr>
          <a:lstStyle/>
          <a:p>
            <a:pPr marL="125999" indent="0">
              <a:buNone/>
            </a:pPr>
            <a:r>
              <a:rPr lang="en-GB" sz="35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Given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url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inventory_url</a:t>
            </a:r>
            <a:endParaRPr lang="en-GB" sz="3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35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And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'/inventory/new’</a:t>
            </a:r>
            <a:endParaRPr lang="en-GB" sz="3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35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When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en-GB" sz="35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get</a:t>
            </a:r>
            <a:endParaRPr lang="en-GB" sz="3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35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Then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status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</a:t>
            </a:r>
            <a:endParaRPr lang="en-GB" sz="3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35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And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35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35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sku</a:t>
            </a:r>
            <a:r>
              <a:rPr lang="en-GB" sz="35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3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"new"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35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"stock"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35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125999" indent="0">
              <a:buNone/>
            </a:pPr>
            <a:r>
              <a:rPr lang="en-GB" sz="35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Given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url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product_url</a:t>
            </a:r>
            <a:endParaRPr lang="en-GB" sz="3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35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And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'/products/new’</a:t>
            </a:r>
            <a:endParaRPr lang="en-GB" sz="3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35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When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en-GB" sz="35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delete</a:t>
            </a:r>
            <a:endParaRPr lang="en-GB" sz="3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35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Then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status</a:t>
            </a:r>
            <a:r>
              <a:rPr lang="en-GB" sz="3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5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204</a:t>
            </a:r>
            <a:b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git stash –m "exercise3"</a:t>
            </a:r>
          </a:p>
          <a:p>
            <a:pPr marL="125999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checkout solution3</a:t>
            </a:r>
            <a:endParaRPr lang="en-GB" sz="4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999" indent="0">
              <a:buNone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78924275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48F4-D906-71E6-39D0-CDFA213D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J</a:t>
            </a:r>
            <a:r>
              <a:rPr lang="en-GB" dirty="0"/>
              <a:t>u</a:t>
            </a:r>
            <a:r>
              <a:rPr lang="en-SE" dirty="0"/>
              <a:t>nit Integration: Alternative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97207-04A5-AEB7-BE30-9FC8DBC47A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125999" indent="0">
              <a:buNone/>
            </a:pP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intuit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karate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junit5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Karate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125999" indent="0">
              <a:buNone/>
            </a:pPr>
            <a:b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SystemContractRunner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marL="125999" indent="0">
              <a:buNone/>
            </a:pPr>
            <a:b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@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Karate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Test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Karate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testSystem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marL="125999" indent="0">
              <a:buNone/>
            </a:pPr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Karate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.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"System"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125999" indent="0">
              <a:buNone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relativeTo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getClass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pPr marL="125999" indent="0">
              <a:buNone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 marL="125999" indent="0">
              <a:buNone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125999" indent="0">
              <a:buNone/>
            </a:pPr>
            <a:b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3365155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48F4-D906-71E6-39D0-CDFA213D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J</a:t>
            </a:r>
            <a:r>
              <a:rPr lang="en-GB" dirty="0"/>
              <a:t>u</a:t>
            </a:r>
            <a:r>
              <a:rPr lang="en-SE" dirty="0"/>
              <a:t>nit Integration: Alternative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97207-04A5-AEB7-BE30-9FC8DBC47A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5199" y="1778400"/>
            <a:ext cx="22688863" cy="10159200"/>
          </a:xfrm>
        </p:spPr>
        <p:txBody>
          <a:bodyPr>
            <a:normAutofit fontScale="92500" lnSpcReduction="10000"/>
          </a:bodyPr>
          <a:lstStyle/>
          <a:p>
            <a:pPr marL="125999" indent="0">
              <a:buNone/>
            </a:pP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SystemContractTest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marL="125999" indent="0">
              <a:buNone/>
            </a:pPr>
            <a:b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@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Test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void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testSystem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marL="125999" indent="0">
              <a:buNone/>
            </a:pP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  Results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results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Runner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.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classpath:se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callista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/workshop/karate/system"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125999" indent="0">
              <a:buNone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.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parallel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125999" indent="0">
              <a:buNone/>
            </a:pP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assertEquals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results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getFailCount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(),</a:t>
            </a:r>
            <a:b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        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results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getErrorMessages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pPr marL="125999" indent="0">
              <a:buNone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 marL="125999" indent="0">
              <a:buNone/>
            </a:pPr>
            <a:b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673723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788048-28E6-2B44-941C-C7D265EC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Karate (</a:t>
            </a:r>
            <a:r>
              <a:rPr lang="en-GB" dirty="0" err="1"/>
              <a:t>a.k.a</a:t>
            </a:r>
            <a:r>
              <a:rPr lang="en-GB" dirty="0"/>
              <a:t> karate-</a:t>
            </a:r>
            <a:r>
              <a:rPr lang="en-GB" dirty="0" err="1"/>
              <a:t>dsl</a:t>
            </a:r>
            <a:r>
              <a:rPr lang="en-GB" dirty="0"/>
              <a:t>)</a:t>
            </a:r>
            <a:endParaRPr lang="sv-SE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AE696A-1B56-8E4D-9E8A-F11094F6BA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v-SE" dirty="0" err="1"/>
              <a:t>Created</a:t>
            </a:r>
            <a:r>
              <a:rPr lang="sv-SE" dirty="0"/>
              <a:t> by Peter Thomas @ </a:t>
            </a:r>
            <a:r>
              <a:rPr lang="sv-SE" dirty="0" err="1"/>
              <a:t>Intuit</a:t>
            </a:r>
            <a:endParaRPr lang="sv-SE" dirty="0"/>
          </a:p>
          <a:p>
            <a:r>
              <a:rPr lang="sv-SE" dirty="0" err="1"/>
              <a:t>Open</a:t>
            </a:r>
            <a:r>
              <a:rPr lang="sv-SE" dirty="0"/>
              <a:t> Source Software, </a:t>
            </a:r>
            <a:r>
              <a:rPr lang="sv-SE" dirty="0" err="1"/>
              <a:t>released</a:t>
            </a:r>
            <a:r>
              <a:rPr lang="sv-SE" dirty="0"/>
              <a:t> Feb 2017</a:t>
            </a:r>
          </a:p>
          <a:p>
            <a:r>
              <a:rPr lang="sv-SE" dirty="0" err="1"/>
              <a:t>Currently</a:t>
            </a:r>
            <a:r>
              <a:rPr lang="sv-SE" dirty="0"/>
              <a:t> in version 1.4.0</a:t>
            </a:r>
          </a:p>
          <a:p>
            <a:r>
              <a:rPr lang="sv-SE" dirty="0" err="1"/>
              <a:t>Built</a:t>
            </a:r>
            <a:r>
              <a:rPr lang="sv-SE" dirty="0"/>
              <a:t> in Java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Nashorn</a:t>
            </a:r>
            <a:r>
              <a:rPr lang="sv-SE" dirty="0"/>
              <a:t> </a:t>
            </a:r>
            <a:r>
              <a:rPr lang="sv-SE" dirty="0" err="1"/>
              <a:t>Javascript</a:t>
            </a:r>
            <a:r>
              <a:rPr lang="sv-SE" dirty="0"/>
              <a:t> </a:t>
            </a:r>
            <a:r>
              <a:rPr lang="sv-SE" dirty="0" err="1"/>
              <a:t>engine</a:t>
            </a:r>
            <a:endParaRPr lang="sv-SE" dirty="0"/>
          </a:p>
          <a:p>
            <a:r>
              <a:rPr lang="sv-SE" dirty="0"/>
              <a:t>BDD style, </a:t>
            </a:r>
            <a:r>
              <a:rPr lang="sv-SE" dirty="0" err="1"/>
              <a:t>Gherkin</a:t>
            </a:r>
            <a:r>
              <a:rPr lang="sv-SE" dirty="0"/>
              <a:t> syntax (</a:t>
            </a:r>
            <a:r>
              <a:rPr lang="sv-SE" dirty="0" err="1"/>
              <a:t>Cucumber</a:t>
            </a:r>
            <a:r>
              <a:rPr lang="sv-SE" dirty="0"/>
              <a:t>)</a:t>
            </a:r>
          </a:p>
          <a:p>
            <a:r>
              <a:rPr lang="sv-SE" dirty="0" err="1"/>
              <a:t>Maintained</a:t>
            </a:r>
            <a:r>
              <a:rPr lang="sv-SE" dirty="0"/>
              <a:t> by Karate </a:t>
            </a:r>
            <a:r>
              <a:rPr lang="sv-SE" dirty="0" err="1"/>
              <a:t>Labs</a:t>
            </a:r>
            <a:r>
              <a:rPr lang="sv-SE" dirty="0"/>
              <a:t>, </a:t>
            </a:r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provides</a:t>
            </a:r>
            <a:r>
              <a:rPr lang="sv-SE" dirty="0"/>
              <a:t> Karate IDE </a:t>
            </a:r>
            <a:r>
              <a:rPr lang="sv-SE" dirty="0" err="1"/>
              <a:t>plugins</a:t>
            </a:r>
            <a:endParaRPr lang="sv-SE" dirty="0"/>
          </a:p>
          <a:p>
            <a:r>
              <a:rPr lang="sv-SE" dirty="0" err="1"/>
              <a:t>Originally</a:t>
            </a:r>
            <a:r>
              <a:rPr lang="sv-SE" dirty="0"/>
              <a:t> for API </a:t>
            </a:r>
            <a:r>
              <a:rPr lang="sv-SE" dirty="0" err="1"/>
              <a:t>testing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has </a:t>
            </a:r>
            <a:r>
              <a:rPr lang="sv-SE" dirty="0" err="1"/>
              <a:t>grown</a:t>
            </a:r>
            <a:r>
              <a:rPr lang="sv-SE" dirty="0"/>
              <a:t> over the </a:t>
            </a:r>
            <a:r>
              <a:rPr lang="sv-SE" dirty="0" err="1"/>
              <a:t>years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2207477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C0923B-8C61-2808-9440-CEAFDA2E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Exercise 4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A5D790-06EA-36DF-DAA2-E6C6A78D4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v-SE" dirty="0" err="1"/>
              <a:t>Run</a:t>
            </a:r>
            <a:r>
              <a:rPr lang="sv-SE" dirty="0"/>
              <a:t> the tests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SystemContractRunner</a:t>
            </a:r>
            <a:r>
              <a:rPr lang="en-GB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sv-SE" dirty="0"/>
              <a:t>and 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SystemContractTest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3256859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9B5B8F-3508-E041-8AFA-43C50D4E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Things Go Wrong</a:t>
            </a:r>
            <a:endParaRPr lang="en-SE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8D6AA5-E9CA-A54B-9A40-0D1DF5CA43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log Request and Response</a:t>
            </a:r>
            <a:br>
              <a:rPr lang="en-GB" dirty="0"/>
            </a:br>
            <a:r>
              <a:rPr lang="en-GB" dirty="0">
                <a:latin typeface="3270-MEDIUM NERD FONT COMPLETE" panose="02000609000000000000" pitchFamily="49" charset="0"/>
                <a:ea typeface="3270-MEDIUM NERD FONT COMPLETE" panose="02000609000000000000" pitchFamily="49" charset="0"/>
              </a:rPr>
              <a:t>&lt;logger name="</a:t>
            </a:r>
            <a:r>
              <a:rPr lang="en-GB" dirty="0" err="1">
                <a:latin typeface="3270-MEDIUM NERD FONT COMPLETE" panose="02000609000000000000" pitchFamily="49" charset="0"/>
                <a:ea typeface="3270-MEDIUM NERD FONT COMPLETE" panose="02000609000000000000" pitchFamily="49" charset="0"/>
              </a:rPr>
              <a:t>com.intuit.karate</a:t>
            </a:r>
            <a:r>
              <a:rPr lang="en-GB" dirty="0">
                <a:latin typeface="3270-MEDIUM NERD FONT COMPLETE" panose="02000609000000000000" pitchFamily="49" charset="0"/>
                <a:ea typeface="3270-MEDIUM NERD FONT COMPLETE" panose="02000609000000000000" pitchFamily="49" charset="0"/>
              </a:rPr>
              <a:t>" level="DEBUG"/&gt;</a:t>
            </a:r>
          </a:p>
          <a:p>
            <a:r>
              <a:rPr lang="en-GB" dirty="0"/>
              <a:t>Print value(s)</a:t>
            </a:r>
            <a:br>
              <a:rPr lang="en-GB" dirty="0"/>
            </a:br>
            <a:r>
              <a:rPr lang="en-GB" dirty="0">
                <a:latin typeface="3270-MEDIUM NERD FONT COMPLETE" panose="02000609000000000000" pitchFamily="49" charset="0"/>
                <a:ea typeface="3270-MEDIUM NERD FONT COMPLETE" panose="02000609000000000000" pitchFamily="49" charset="0"/>
              </a:rPr>
              <a:t>* print 'response value\n', response</a:t>
            </a:r>
          </a:p>
          <a:p>
            <a:r>
              <a:rPr lang="en-GB" dirty="0" err="1"/>
              <a:t>rtfm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karatelabs.github.io</a:t>
            </a:r>
            <a:r>
              <a:rPr lang="en-GB" dirty="0">
                <a:hlinkClick r:id="rId2"/>
              </a:rPr>
              <a:t>/karate/</a:t>
            </a:r>
            <a:endParaRPr lang="en-GB" dirty="0"/>
          </a:p>
          <a:p>
            <a:r>
              <a:rPr lang="en-GB" dirty="0"/>
              <a:t>STO</a:t>
            </a:r>
            <a:br>
              <a:rPr lang="en-GB" dirty="0"/>
            </a:br>
            <a:r>
              <a:rPr lang="en-GB" dirty="0">
                <a:hlinkClick r:id="rId3"/>
              </a:rPr>
              <a:t>https://</a:t>
            </a:r>
            <a:r>
              <a:rPr lang="en-GB" dirty="0" err="1">
                <a:hlinkClick r:id="rId3"/>
              </a:rPr>
              <a:t>stackoverflow.com</a:t>
            </a:r>
            <a:r>
              <a:rPr lang="en-GB" dirty="0">
                <a:hlinkClick r:id="rId3"/>
              </a:rPr>
              <a:t>/questions/tagged/karate</a:t>
            </a:r>
            <a:endParaRPr lang="en-GB" dirty="0"/>
          </a:p>
          <a:p>
            <a:r>
              <a:rPr lang="en-GB" dirty="0"/>
              <a:t>Source Code</a:t>
            </a:r>
            <a:br>
              <a:rPr lang="en-GB" dirty="0"/>
            </a:br>
            <a:r>
              <a:rPr lang="en-GB" dirty="0">
                <a:hlinkClick r:id="rId4"/>
              </a:rPr>
              <a:t>https://</a:t>
            </a:r>
            <a:r>
              <a:rPr lang="en-GB" dirty="0" err="1">
                <a:hlinkClick r:id="rId4"/>
              </a:rPr>
              <a:t>github.com</a:t>
            </a:r>
            <a:r>
              <a:rPr lang="en-GB" dirty="0">
                <a:hlinkClick r:id="rId4"/>
              </a:rPr>
              <a:t>/</a:t>
            </a:r>
            <a:r>
              <a:rPr lang="en-GB" dirty="0" err="1">
                <a:hlinkClick r:id="rId4"/>
              </a:rPr>
              <a:t>karatelabs</a:t>
            </a:r>
            <a:r>
              <a:rPr lang="en-GB" dirty="0">
                <a:hlinkClick r:id="rId4"/>
              </a:rPr>
              <a:t>/karate/tree/master/karate-demo</a:t>
            </a:r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0544503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C0923B-8C61-2808-9440-CEAFDA2E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Exercise 5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A5D790-06EA-36DF-DAA2-E6C6A78D4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v-SE" dirty="0" err="1"/>
              <a:t>Add</a:t>
            </a:r>
            <a:r>
              <a:rPr lang="sv-SE" dirty="0"/>
              <a:t> a print </a:t>
            </a:r>
            <a:r>
              <a:rPr lang="sv-SE" dirty="0" err="1"/>
              <a:t>statement</a:t>
            </a:r>
            <a:r>
              <a:rPr lang="sv-SE" dirty="0"/>
              <a:t> in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Scenario: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create product</a:t>
            </a:r>
            <a:r>
              <a:rPr lang="sv-SE" dirty="0"/>
              <a:t> and </a:t>
            </a:r>
            <a:r>
              <a:rPr lang="sv-SE" dirty="0" err="1"/>
              <a:t>inspect</a:t>
            </a:r>
            <a:r>
              <a:rPr lang="sv-SE" dirty="0"/>
              <a:t> the </a:t>
            </a:r>
            <a:r>
              <a:rPr lang="sv-SE" dirty="0" err="1"/>
              <a:t>result</a:t>
            </a:r>
            <a:r>
              <a:rPr lang="sv-SE" dirty="0"/>
              <a:t>, </a:t>
            </a:r>
            <a:r>
              <a:rPr lang="sv-SE" dirty="0" err="1"/>
              <a:t>both</a:t>
            </a:r>
            <a:r>
              <a:rPr lang="sv-SE" dirty="0"/>
              <a:t> in the </a:t>
            </a:r>
            <a:r>
              <a:rPr lang="sv-SE" dirty="0" err="1"/>
              <a:t>console</a:t>
            </a:r>
            <a:r>
              <a:rPr lang="sv-SE" dirty="0"/>
              <a:t> and in the test </a:t>
            </a:r>
            <a:r>
              <a:rPr lang="sv-SE" dirty="0" err="1"/>
              <a:t>report</a:t>
            </a:r>
            <a:endParaRPr lang="sv-SE" dirty="0"/>
          </a:p>
          <a:p>
            <a:r>
              <a:rPr lang="sv-SE" dirty="0"/>
              <a:t>Set a break </a:t>
            </a:r>
            <a:r>
              <a:rPr lang="sv-SE" dirty="0" err="1"/>
              <a:t>point</a:t>
            </a:r>
            <a:r>
              <a:rPr lang="sv-SE" dirty="0"/>
              <a:t> in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Scenario: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create product</a:t>
            </a:r>
            <a:r>
              <a:rPr lang="sv-SE" dirty="0"/>
              <a:t> and </a:t>
            </a:r>
            <a:r>
              <a:rPr lang="sv-SE" dirty="0" err="1"/>
              <a:t>run</a:t>
            </a:r>
            <a:r>
              <a:rPr lang="sv-SE" dirty="0"/>
              <a:t> the scenario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debugger</a:t>
            </a:r>
            <a:endParaRPr lang="sv-SE" dirty="0"/>
          </a:p>
          <a:p>
            <a:pPr lvl="1"/>
            <a:r>
              <a:rPr lang="sv-SE" dirty="0" err="1"/>
              <a:t>Inspect</a:t>
            </a:r>
            <a:r>
              <a:rPr lang="sv-SE" dirty="0"/>
              <a:t> </a:t>
            </a:r>
            <a:r>
              <a:rPr lang="sv-SE" dirty="0" err="1"/>
              <a:t>variables</a:t>
            </a:r>
            <a:endParaRPr lang="sv-SE" dirty="0"/>
          </a:p>
          <a:p>
            <a:pPr lvl="1"/>
            <a:r>
              <a:rPr lang="sv-SE" dirty="0" err="1"/>
              <a:t>Run</a:t>
            </a:r>
            <a:r>
              <a:rPr lang="sv-SE" dirty="0"/>
              <a:t> a print </a:t>
            </a:r>
            <a:r>
              <a:rPr lang="sv-SE" dirty="0" err="1"/>
              <a:t>command</a:t>
            </a:r>
            <a:r>
              <a:rPr lang="sv-SE" dirty="0"/>
              <a:t> in the </a:t>
            </a:r>
            <a:r>
              <a:rPr lang="sv-SE" dirty="0" err="1"/>
              <a:t>Debug</a:t>
            </a:r>
            <a:r>
              <a:rPr lang="sv-SE" dirty="0"/>
              <a:t> </a:t>
            </a:r>
            <a:r>
              <a:rPr lang="sv-SE" dirty="0" err="1"/>
              <a:t>Console</a:t>
            </a:r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6F2C2F-6D19-978A-736B-655EA1ADB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914" y="7868855"/>
            <a:ext cx="14350024" cy="44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2512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C6005F-D4C0-398F-B04F-446F350F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Java InteroperabilitY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04A017-5CB7-5EC4-6A4C-AC6B59B0F2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52000" indent="0">
              <a:buNone/>
            </a:pPr>
            <a:endParaRPr lang="en-GB" sz="4000" dirty="0">
              <a:solidFill>
                <a:srgbClr val="BCBEC4"/>
              </a:solidFill>
            </a:endParaRPr>
          </a:p>
          <a:p>
            <a:pPr marL="252000" indent="0">
              <a:buNone/>
            </a:pPr>
            <a:endParaRPr lang="en-SE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49977F6-2D96-5502-682B-DF645A3B6D42}"/>
              </a:ext>
            </a:extLst>
          </p:cNvPr>
          <p:cNvSpPr txBox="1">
            <a:spLocks/>
          </p:cNvSpPr>
          <p:nvPr/>
        </p:nvSpPr>
        <p:spPr>
          <a:xfrm>
            <a:off x="1167599" y="1930800"/>
            <a:ext cx="21907501" cy="101592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>
            <a:lvl1pPr marL="593999" marR="0" indent="-468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dobe Caslon Pro"/>
                <a:ea typeface="Adobe Caslon Pro"/>
                <a:cs typeface="Adobe Caslon Pro"/>
                <a:sym typeface="Adobe Caslon Pro"/>
              </a:defRPr>
            </a:lvl1pPr>
            <a:lvl2pPr marL="929164" marR="0" indent="-4433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-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dobe Caslon Pro"/>
                <a:ea typeface="Adobe Caslon Pro"/>
                <a:cs typeface="Adobe Caslon Pro"/>
                <a:sym typeface="Adobe Caslon Pro"/>
              </a:defRPr>
            </a:lvl2pPr>
            <a:lvl3pPr marL="1649889" marR="0" indent="-4433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dobe Caslon Pro"/>
                <a:ea typeface="Adobe Caslon Pro"/>
                <a:cs typeface="Adobe Caslon Pro"/>
                <a:sym typeface="Adobe Caslon Pro"/>
              </a:defRPr>
            </a:lvl3pPr>
            <a:lvl4pPr marL="2369026" marR="0" indent="-4433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▸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dobe Caslon Pro"/>
                <a:ea typeface="Adobe Caslon Pro"/>
                <a:cs typeface="Adobe Caslon Pro"/>
                <a:sym typeface="Adobe Caslon Pro"/>
              </a:defRPr>
            </a:lvl4pPr>
            <a:lvl5pPr marL="2729389" marR="0" indent="-4433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▹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dobe Caslon Pro"/>
                <a:ea typeface="Adobe Caslon Pro"/>
                <a:cs typeface="Adobe Caslon Pro"/>
                <a:sym typeface="Adobe Caslon Pro"/>
              </a:defRPr>
            </a:lvl5pPr>
            <a:lvl6pPr marL="2811779" marR="0" indent="-52577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dobe Caslon Pro"/>
                <a:ea typeface="Adobe Caslon Pro"/>
                <a:cs typeface="Adobe Caslon Pro"/>
                <a:sym typeface="Adobe Caslon Pro"/>
              </a:defRPr>
            </a:lvl6pPr>
            <a:lvl7pPr marL="3268979" marR="0" indent="-52577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dobe Caslon Pro"/>
                <a:ea typeface="Adobe Caslon Pro"/>
                <a:cs typeface="Adobe Caslon Pro"/>
                <a:sym typeface="Adobe Caslon Pro"/>
              </a:defRPr>
            </a:lvl7pPr>
            <a:lvl8pPr marL="3726179" marR="0" indent="-52577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dobe Caslon Pro"/>
                <a:ea typeface="Adobe Caslon Pro"/>
                <a:cs typeface="Adobe Caslon Pro"/>
                <a:sym typeface="Adobe Caslon Pro"/>
              </a:defRPr>
            </a:lvl8pPr>
            <a:lvl9pPr marL="4183379" marR="0" indent="-52577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dobe Caslon Pro"/>
                <a:ea typeface="Adobe Caslon Pro"/>
                <a:cs typeface="Adobe Caslon Pro"/>
                <a:sym typeface="Adobe Caslon Pro"/>
              </a:defRPr>
            </a:lvl9pPr>
          </a:lstStyle>
          <a:p>
            <a:r>
              <a:rPr lang="sv-SE" dirty="0"/>
              <a:t>Access to the Java </a:t>
            </a:r>
            <a:r>
              <a:rPr lang="sv-SE" dirty="0" err="1"/>
              <a:t>eco</a:t>
            </a:r>
            <a:r>
              <a:rPr lang="sv-SE" dirty="0"/>
              <a:t>-system is given by the </a:t>
            </a:r>
            <a:r>
              <a:rPr lang="sv-SE" dirty="0" err="1"/>
              <a:t>Javascrip</a:t>
            </a:r>
            <a:r>
              <a:rPr lang="sv-SE" dirty="0"/>
              <a:t> t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Java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sv-SE" dirty="0"/>
              <a:t> </a:t>
            </a:r>
            <a:r>
              <a:rPr lang="sv-SE" dirty="0" err="1"/>
              <a:t>function</a:t>
            </a:r>
            <a:r>
              <a:rPr lang="sv-SE" dirty="0"/>
              <a:t>:</a:t>
            </a:r>
            <a:br>
              <a:rPr lang="en-GB" dirty="0">
                <a:solidFill>
                  <a:srgbClr val="CCCCCC"/>
                </a:solidFill>
                <a:latin typeface="Menlo" panose="020B0609030804020204" pitchFamily="49" charset="0"/>
              </a:rPr>
            </a:br>
            <a:r>
              <a:rPr lang="en-SE" sz="3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SE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DatabaseAccess</a:t>
            </a:r>
            <a:r>
              <a:rPr lang="en-GB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br>
              <a:rPr lang="en-GB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Java</a:t>
            </a:r>
            <a:r>
              <a:rPr lang="en-GB" sz="3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GB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3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3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se.callista.workshop.karate.util.jdbc.DatabaseAccess</a:t>
            </a:r>
            <a:r>
              <a:rPr lang="en-GB" sz="3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GB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  <a:br>
              <a:rPr lang="en-GB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SE" sz="3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SE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product_db</a:t>
            </a:r>
            <a:r>
              <a:rPr lang="en-GB" sz="3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DatabaseAccess</a:t>
            </a:r>
            <a:r>
              <a:rPr lang="en-GB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br>
              <a:rPr lang="en-GB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3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3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jdbc:postgresql</a:t>
            </a:r>
            <a:r>
              <a:rPr lang="en-GB" sz="3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://host.docker.internal:5432/product'</a:t>
            </a:r>
            <a:r>
              <a:rPr lang="en-GB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3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'admin'</a:t>
            </a:r>
            <a:r>
              <a:rPr lang="en-GB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3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'secret'</a:t>
            </a:r>
            <a:r>
              <a:rPr lang="en-GB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endParaRPr lang="sv-SE" dirty="0"/>
          </a:p>
          <a:p>
            <a:r>
              <a:rPr lang="sv-SE" dirty="0"/>
              <a:t>Java </a:t>
            </a:r>
            <a:r>
              <a:rPr lang="sv-SE" dirty="0" err="1"/>
              <a:t>classes</a:t>
            </a:r>
            <a:r>
              <a:rPr lang="sv-SE" dirty="0"/>
              <a:t> and </a:t>
            </a:r>
            <a:r>
              <a:rPr lang="sv-SE" dirty="0" err="1"/>
              <a:t>objects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 from </a:t>
            </a:r>
            <a:r>
              <a:rPr lang="sv-SE" dirty="0" err="1"/>
              <a:t>arbitrary</a:t>
            </a:r>
            <a:r>
              <a:rPr lang="sv-SE" dirty="0"/>
              <a:t> </a:t>
            </a:r>
            <a:r>
              <a:rPr lang="sv-SE" dirty="0" err="1"/>
              <a:t>Javascript</a:t>
            </a:r>
            <a:r>
              <a:rPr lang="sv-SE" dirty="0"/>
              <a:t>:</a:t>
            </a:r>
            <a:br>
              <a:rPr lang="sv-SE" dirty="0"/>
            </a:b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Scenario: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get existing product</a:t>
            </a:r>
            <a:br>
              <a:rPr lang="en-GB" dirty="0">
                <a:solidFill>
                  <a:srgbClr val="CCCCCC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CCCCCC"/>
                </a:solidFill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product_db.insertInto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('product’,</a:t>
            </a:r>
            <a:b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{"id":101,"name":"Product 101","sku":"sku101"})</a:t>
            </a:r>
          </a:p>
          <a:p>
            <a:r>
              <a:rPr lang="sv-SE" dirty="0"/>
              <a:t>Java </a:t>
            </a:r>
            <a:r>
              <a:rPr lang="sv-SE" dirty="0" err="1"/>
              <a:t>classes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 from </a:t>
            </a:r>
            <a:r>
              <a:rPr lang="sv-SE" dirty="0" err="1"/>
              <a:t>dependencies</a:t>
            </a:r>
            <a:r>
              <a:rPr lang="sv-SE" dirty="0"/>
              <a:t>, or </a:t>
            </a:r>
            <a:r>
              <a:rPr lang="sv-SE" dirty="0" err="1"/>
              <a:t>defined</a:t>
            </a:r>
            <a:r>
              <a:rPr lang="sv-SE" dirty="0"/>
              <a:t> inside the Karate test </a:t>
            </a:r>
            <a:r>
              <a:rPr lang="sv-SE" dirty="0" err="1"/>
              <a:t>project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19624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C0923B-8C61-2808-9440-CEAFDA2E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Exercise 6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A5D790-06EA-36DF-DAA2-E6C6A78D4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v-SE" dirty="0" err="1"/>
              <a:t>Modify</a:t>
            </a:r>
            <a:r>
              <a:rPr lang="sv-SE" dirty="0"/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Scenario: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get existing product</a:t>
            </a:r>
            <a:r>
              <a:rPr lang="en-GB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sv-SE" dirty="0"/>
              <a:t>to </a:t>
            </a:r>
            <a:r>
              <a:rPr lang="sv-SE" dirty="0" err="1"/>
              <a:t>populate</a:t>
            </a:r>
            <a:r>
              <a:rPr lang="sv-SE" dirty="0"/>
              <a:t> </a:t>
            </a:r>
            <a:r>
              <a:rPr lang="sv-SE" dirty="0" err="1"/>
              <a:t>its</a:t>
            </a:r>
            <a:r>
              <a:rPr lang="sv-SE" dirty="0"/>
              <a:t> </a:t>
            </a:r>
            <a:r>
              <a:rPr lang="sv-SE" dirty="0" err="1"/>
              <a:t>own</a:t>
            </a:r>
            <a:r>
              <a:rPr lang="sv-SE" dirty="0"/>
              <a:t> test data </a:t>
            </a:r>
            <a:r>
              <a:rPr lang="sv-SE" dirty="0" err="1"/>
              <a:t>using</a:t>
            </a:r>
            <a:r>
              <a:rPr lang="sv-SE" dirty="0"/>
              <a:t> the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DatabaseAccess</a:t>
            </a:r>
            <a:r>
              <a:rPr lang="en-GB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sv-SE" dirty="0" err="1"/>
              <a:t>utility</a:t>
            </a:r>
            <a:r>
              <a:rPr lang="sv-SE" dirty="0"/>
              <a:t> </a:t>
            </a:r>
            <a:r>
              <a:rPr lang="sv-SE" dirty="0" err="1"/>
              <a:t>class</a:t>
            </a:r>
            <a:r>
              <a:rPr lang="sv-SE" dirty="0"/>
              <a:t> from the </a:t>
            </a:r>
            <a:r>
              <a:rPr lang="sv-SE" dirty="0" err="1"/>
              <a:t>util</a:t>
            </a:r>
            <a:r>
              <a:rPr lang="sv-SE" dirty="0"/>
              <a:t>/</a:t>
            </a:r>
            <a:r>
              <a:rPr lang="sv-SE" dirty="0" err="1"/>
              <a:t>jdbc</a:t>
            </a:r>
            <a:r>
              <a:rPr lang="sv-SE" dirty="0"/>
              <a:t> </a:t>
            </a:r>
            <a:r>
              <a:rPr lang="sv-SE" dirty="0" err="1"/>
              <a:t>package</a:t>
            </a:r>
            <a:r>
              <a:rPr lang="sv-SE" dirty="0"/>
              <a:t>, </a:t>
            </a:r>
            <a:r>
              <a:rPr lang="sv-SE" dirty="0" err="1"/>
              <a:t>which</a:t>
            </a:r>
            <a:r>
              <a:rPr lang="sv-SE" dirty="0"/>
              <a:t> is </a:t>
            </a:r>
            <a:r>
              <a:rPr lang="sv-SE" dirty="0" err="1"/>
              <a:t>instantiated</a:t>
            </a:r>
            <a:r>
              <a:rPr lang="sv-SE" dirty="0"/>
              <a:t> in karate-</a:t>
            </a:r>
            <a:r>
              <a:rPr lang="sv-SE" dirty="0" err="1"/>
              <a:t>config.js</a:t>
            </a:r>
            <a:r>
              <a:rPr lang="sv-SE" dirty="0"/>
              <a:t> as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product_db</a:t>
            </a:r>
            <a:endParaRPr lang="en-GB" b="0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sv-SE" dirty="0"/>
              <a:t>Hint: </a:t>
            </a:r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insertInto</a:t>
            </a:r>
            <a:r>
              <a:rPr lang="sv-SE" dirty="0"/>
              <a:t>() </a:t>
            </a:r>
            <a:r>
              <a:rPr lang="sv-SE" dirty="0" err="1"/>
              <a:t>method</a:t>
            </a:r>
            <a:r>
              <a:rPr lang="sv-SE" dirty="0"/>
              <a:t> in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product_db</a:t>
            </a:r>
            <a:r>
              <a:rPr lang="sv-SE" dirty="0"/>
              <a:t>. </a:t>
            </a:r>
            <a:r>
              <a:rPr lang="sv-SE" dirty="0" err="1"/>
              <a:t>Use</a:t>
            </a:r>
            <a:r>
              <a:rPr lang="sv-SE" dirty="0"/>
              <a:t> an id &gt; 100.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sv-SE" dirty="0" err="1"/>
              <a:t>Configure</a:t>
            </a:r>
            <a:r>
              <a:rPr lang="sv-SE" dirty="0"/>
              <a:t> an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afterScenario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sv-SE" dirty="0" err="1"/>
              <a:t>Javascript</a:t>
            </a:r>
            <a:r>
              <a:rPr lang="sv-SE" dirty="0"/>
              <a:t> </a:t>
            </a:r>
            <a:r>
              <a:rPr lang="sv-SE" dirty="0" err="1"/>
              <a:t>function</a:t>
            </a:r>
            <a:r>
              <a:rPr lang="sv-SE" dirty="0"/>
              <a:t> to </a:t>
            </a:r>
            <a:r>
              <a:rPr lang="sv-SE" dirty="0" err="1"/>
              <a:t>clean</a:t>
            </a:r>
            <a:r>
              <a:rPr lang="sv-SE" dirty="0"/>
              <a:t> the test data </a:t>
            </a:r>
            <a:r>
              <a:rPr lang="sv-SE" dirty="0" err="1"/>
              <a:t>after</a:t>
            </a:r>
            <a:r>
              <a:rPr lang="sv-SE" dirty="0"/>
              <a:t> </a:t>
            </a:r>
            <a:r>
              <a:rPr lang="sv-SE" dirty="0" err="1"/>
              <a:t>each</a:t>
            </a:r>
            <a:r>
              <a:rPr lang="sv-SE" dirty="0"/>
              <a:t> scenario</a:t>
            </a:r>
          </a:p>
          <a:p>
            <a:pPr lvl="1"/>
            <a:r>
              <a:rPr lang="sv-SE" dirty="0" err="1"/>
              <a:t>Configure</a:t>
            </a:r>
            <a:r>
              <a:rPr lang="sv-SE" dirty="0"/>
              <a:t> the </a:t>
            </a:r>
            <a:r>
              <a:rPr lang="sv-SE" dirty="0" err="1"/>
              <a:t>function</a:t>
            </a:r>
            <a:r>
              <a:rPr lang="sv-SE" dirty="0"/>
              <a:t> in the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Background:</a:t>
            </a:r>
            <a:r>
              <a:rPr lang="sv-SE" dirty="0"/>
              <a:t> </a:t>
            </a:r>
            <a:r>
              <a:rPr lang="sv-SE" dirty="0" err="1"/>
              <a:t>section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configure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afterScenario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'...’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endParaRPr lang="en-GB" b="0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update</a:t>
            </a:r>
            <a:r>
              <a:rPr lang="sv-SE" dirty="0"/>
              <a:t>() </a:t>
            </a:r>
            <a:r>
              <a:rPr lang="sv-SE" dirty="0" err="1"/>
              <a:t>method</a:t>
            </a:r>
            <a:r>
              <a:rPr lang="sv-SE" dirty="0"/>
              <a:t> in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product_db</a:t>
            </a:r>
            <a:r>
              <a:rPr lang="sv-SE" dirty="0"/>
              <a:t> to  </a:t>
            </a:r>
            <a:r>
              <a:rPr lang="sv-SE" dirty="0" err="1"/>
              <a:t>issue</a:t>
            </a:r>
            <a:r>
              <a:rPr lang="sv-SE" dirty="0"/>
              <a:t> the SQL </a:t>
            </a:r>
            <a:r>
              <a:rPr lang="sv-SE" dirty="0" err="1"/>
              <a:t>statement</a:t>
            </a:r>
            <a:r>
              <a:rPr lang="sv-SE" dirty="0"/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'delete from product where id &gt; 100’</a:t>
            </a:r>
          </a:p>
          <a:p>
            <a:r>
              <a:rPr lang="sv-SE" dirty="0" err="1"/>
              <a:t>Modify</a:t>
            </a:r>
            <a:r>
              <a:rPr lang="sv-SE" dirty="0"/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Scenario: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create product</a:t>
            </a:r>
            <a:r>
              <a:rPr lang="en-GB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sv-SE" dirty="0"/>
              <a:t>to </a:t>
            </a:r>
            <a:r>
              <a:rPr lang="sv-SE" dirty="0" err="1"/>
              <a:t>manage</a:t>
            </a:r>
            <a:r>
              <a:rPr lang="sv-SE" dirty="0"/>
              <a:t> </a:t>
            </a:r>
            <a:r>
              <a:rPr lang="sv-SE" dirty="0" err="1"/>
              <a:t>its</a:t>
            </a:r>
            <a:r>
              <a:rPr lang="sv-SE" dirty="0"/>
              <a:t> </a:t>
            </a:r>
            <a:r>
              <a:rPr lang="sv-SE" dirty="0" err="1"/>
              <a:t>own</a:t>
            </a:r>
            <a:r>
              <a:rPr lang="sv-SE" dirty="0"/>
              <a:t> test data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61096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4726-BE9F-0DD9-341C-FE862A77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Solution 6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FE1F4-2E2C-25E5-335A-EA6EEC02C7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5199" y="1778400"/>
            <a:ext cx="21907501" cy="10159200"/>
          </a:xfrm>
        </p:spPr>
        <p:txBody>
          <a:bodyPr>
            <a:normAutofit lnSpcReduction="10000"/>
          </a:bodyPr>
          <a:lstStyle/>
          <a:p>
            <a:pPr marL="125999" indent="0">
              <a:buNone/>
            </a:pPr>
            <a:r>
              <a:rPr lang="en-GB" sz="4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Background:</a:t>
            </a:r>
            <a:endParaRPr lang="en-GB" sz="4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*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configure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ssl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4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4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sslConfig.json</a:t>
            </a:r>
            <a:r>
              <a:rPr lang="en-GB" sz="4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125999" indent="0">
              <a:buNone/>
            </a:pPr>
            <a:r>
              <a:rPr lang="en-GB" sz="4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*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configure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afterScenario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4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4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afterScenario.js</a:t>
            </a:r>
            <a:r>
              <a:rPr lang="en-GB" sz="4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125999" indent="0">
              <a:buNone/>
            </a:pPr>
            <a:endParaRPr lang="en-GB" sz="44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 marL="125999" indent="0">
              <a:buNone/>
            </a:pPr>
            <a:endParaRPr lang="en-GB" sz="4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endParaRPr lang="en-GB" sz="4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marL="125999" indent="0">
              <a:buNone/>
            </a:pPr>
            <a:r>
              <a:rPr lang="en-GB" sz="4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4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product_db</a:t>
            </a:r>
            <a:r>
              <a:rPr lang="en-GB" sz="4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4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update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4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'delete from product where id &gt; 100'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125999" indent="0">
              <a:buNone/>
            </a:pP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125999" indent="0">
              <a:buNone/>
            </a:pPr>
            <a:endParaRPr lang="en-GB" sz="4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b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4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endParaRPr lang="en-SE" sz="4400" dirty="0"/>
          </a:p>
        </p:txBody>
      </p:sp>
    </p:spTree>
    <p:extLst>
      <p:ext uri="{BB962C8B-B14F-4D97-AF65-F5344CB8AC3E}">
        <p14:creationId xmlns:p14="http://schemas.microsoft.com/office/powerpoint/2010/main" val="274074358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4726-BE9F-0DD9-341C-FE862A77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Solution 6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FE1F4-2E2C-25E5-335A-EA6EEC02C7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5199" y="1778400"/>
            <a:ext cx="21907501" cy="10159200"/>
          </a:xfrm>
        </p:spPr>
        <p:txBody>
          <a:bodyPr>
            <a:normAutofit/>
          </a:bodyPr>
          <a:lstStyle/>
          <a:p>
            <a:pPr marL="125999" indent="0">
              <a:buNone/>
            </a:pPr>
            <a:r>
              <a:rPr lang="en-GB" sz="4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Scenario:</a:t>
            </a:r>
            <a:r>
              <a:rPr lang="en-GB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get existing product</a:t>
            </a:r>
            <a:endParaRPr lang="en-GB" sz="4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*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product_db.insertInto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('product’,</a:t>
            </a:r>
            <a:b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{"id":101,"name":"Product 101","sku":"sku101"})</a:t>
            </a: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Given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url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product_url</a:t>
            </a:r>
            <a:endParaRPr lang="en-GB" sz="4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And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'/products/sku101’</a:t>
            </a:r>
            <a:endParaRPr lang="en-GB" sz="4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When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en-GB" sz="4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get</a:t>
            </a:r>
            <a:endParaRPr lang="en-GB" sz="4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Then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status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</a:t>
            </a:r>
            <a:endParaRPr lang="en-GB" sz="4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And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GB" sz="4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4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"Product 101"</a:t>
            </a:r>
            <a:endParaRPr lang="en-GB" sz="4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And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GB" sz="4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4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inventory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'#number'</a:t>
            </a:r>
            <a:endParaRPr lang="en-GB" sz="4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endParaRPr lang="en-GB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482941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4726-BE9F-0DD9-341C-FE862A77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Solution 6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FE1F4-2E2C-25E5-335A-EA6EEC02C7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5199" y="1778400"/>
            <a:ext cx="21907501" cy="10159200"/>
          </a:xfrm>
        </p:spPr>
        <p:txBody>
          <a:bodyPr>
            <a:normAutofit/>
          </a:bodyPr>
          <a:lstStyle/>
          <a:p>
            <a:pPr marL="125999" indent="0">
              <a:buNone/>
            </a:pPr>
            <a:r>
              <a:rPr lang="en-GB" sz="4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Scenario:</a:t>
            </a:r>
            <a:r>
              <a:rPr lang="en-GB" sz="4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deleteProduct</a:t>
            </a:r>
            <a:endParaRPr lang="en-GB" sz="4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*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product_db.insertInto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('product’,</a:t>
            </a:r>
            <a:b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{"id":101,"name":"Product 101","sku":"sku101"})</a:t>
            </a:r>
          </a:p>
          <a:p>
            <a:pPr marL="125999" indent="0">
              <a:buNone/>
            </a:pPr>
            <a:r>
              <a:rPr lang="en-GB" sz="4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Given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url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product_url</a:t>
            </a:r>
            <a:endParaRPr lang="en-GB" sz="4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And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'/products/sku101’</a:t>
            </a:r>
            <a:endParaRPr lang="en-GB" sz="4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When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en-GB" sz="4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delete</a:t>
            </a:r>
            <a:endParaRPr lang="en-GB" sz="4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Then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status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204</a:t>
            </a:r>
            <a:endParaRPr lang="en-GB" sz="4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b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git stash –m "exercise6"</a:t>
            </a:r>
          </a:p>
          <a:p>
            <a:pPr marL="125999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checkout solution6</a:t>
            </a:r>
            <a:endParaRPr lang="en-GB" sz="4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999" indent="0">
              <a:buNone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3397863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61F92F-BB36-3097-1749-06194F70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Finishing the System tests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A5D790-06EA-36DF-DAA2-E6C6A78D4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v-SE" dirty="0" err="1"/>
              <a:t>Shut</a:t>
            </a:r>
            <a:r>
              <a:rPr lang="sv-SE" dirty="0"/>
              <a:t> down the demo system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en-SE" dirty="0"/>
              <a:t> docker compose </a:t>
            </a:r>
            <a:r>
              <a:rPr lang="en-GB" dirty="0"/>
              <a:t>in the system-tests folder:</a:t>
            </a:r>
            <a:br>
              <a:rPr lang="en-GB" dirty="0"/>
            </a:b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system-tests&gt; docker compose down</a:t>
            </a:r>
          </a:p>
          <a:p>
            <a:pPr marL="25200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0535692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61F92F-BB36-3097-1749-06194F70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Component tests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A5D790-06EA-36DF-DAA2-E6C6A78D4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v-SE" dirty="0" err="1"/>
              <a:t>Testing</a:t>
            </a:r>
            <a:r>
              <a:rPr lang="sv-SE" dirty="0"/>
              <a:t> a Component in isolation</a:t>
            </a:r>
          </a:p>
          <a:p>
            <a:pPr lvl="1"/>
            <a:r>
              <a:rPr lang="sv-SE" dirty="0" err="1"/>
              <a:t>Replacing</a:t>
            </a:r>
            <a:r>
              <a:rPr lang="sv-SE" dirty="0"/>
              <a:t>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collaborators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Test </a:t>
            </a:r>
            <a:r>
              <a:rPr lang="sv-SE" dirty="0" err="1"/>
              <a:t>Doubles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2000" indent="0">
              <a:buNone/>
            </a:pPr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61D193-6A53-CBC4-A1EE-ED486B70F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913" y="4478216"/>
            <a:ext cx="17697876" cy="852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3883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7BA0DFD-B71A-45D2-7DFD-413EB7F4D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709" y="0"/>
            <a:ext cx="16795750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8494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4411D0-A7AD-1DF7-3A61-39C52E47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Test Doubles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D231DC-CD55-9DCE-CE8B-AA615FE80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/>
              <a:t>Karate provides excellent support for implementing light-weight but powerful stateful Stubs and Mocks</a:t>
            </a:r>
          </a:p>
          <a:p>
            <a:r>
              <a:rPr lang="en-SE" dirty="0"/>
              <a:t>Same syntax as test Features, but with different semantics:</a:t>
            </a:r>
          </a:p>
          <a:p>
            <a:pPr lvl="1"/>
            <a:r>
              <a:rPr lang="en-SE" dirty="0"/>
              <a:t>Each Scenario describes a specific behaviour of the Mock</a:t>
            </a:r>
          </a:p>
          <a:p>
            <a:pPr lvl="1"/>
            <a:r>
              <a:rPr lang="en-SE" dirty="0"/>
              <a:t>Stateful behaviour such as storing interaction state can be implemented as necessary</a:t>
            </a:r>
          </a:p>
          <a:p>
            <a:pPr lvl="1"/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9620445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70F7B1-C91D-1F47-8080-84F1E7CF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Test Doubles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B0CAED-69CB-09DD-4FCF-AF442A856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rgbClr val="CF8E6D"/>
                </a:solidFill>
                <a:effectLst/>
              </a:rPr>
              <a:t>Feature</a:t>
            </a:r>
            <a:r>
              <a:rPr lang="en-GB" dirty="0">
                <a:solidFill>
                  <a:srgbClr val="BCBEC4"/>
                </a:solidFill>
                <a:effectLst/>
              </a:rPr>
              <a:t>: Inventory Mock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br>
              <a:rPr lang="en-GB" dirty="0">
                <a:solidFill>
                  <a:srgbClr val="BCBEC4"/>
                </a:solidFill>
                <a:effectLst/>
              </a:rPr>
            </a:br>
            <a:r>
              <a:rPr lang="en-GB" dirty="0">
                <a:solidFill>
                  <a:srgbClr val="BCBEC4"/>
                </a:solidFill>
                <a:effectLst/>
              </a:rPr>
              <a:t>  </a:t>
            </a:r>
            <a:r>
              <a:rPr lang="en-GB" dirty="0">
                <a:solidFill>
                  <a:srgbClr val="CF8E6D"/>
                </a:solidFill>
                <a:effectLst/>
              </a:rPr>
              <a:t>Scenario</a:t>
            </a:r>
            <a:r>
              <a:rPr lang="en-GB" dirty="0">
                <a:solidFill>
                  <a:srgbClr val="BCBEC4"/>
                </a:solidFill>
                <a:effectLst/>
              </a:rPr>
              <a:t>: </a:t>
            </a:r>
            <a:r>
              <a:rPr lang="en-GB" dirty="0" err="1">
                <a:solidFill>
                  <a:srgbClr val="BCBEC4"/>
                </a:solidFill>
                <a:effectLst/>
              </a:rPr>
              <a:t>pathMatches</a:t>
            </a:r>
            <a:r>
              <a:rPr lang="en-GB" dirty="0">
                <a:solidFill>
                  <a:srgbClr val="BCBEC4"/>
                </a:solidFill>
                <a:effectLst/>
              </a:rPr>
              <a:t>('/inventory/{</a:t>
            </a:r>
            <a:r>
              <a:rPr lang="en-GB" dirty="0" err="1">
                <a:solidFill>
                  <a:srgbClr val="BCBEC4"/>
                </a:solidFill>
                <a:effectLst/>
              </a:rPr>
              <a:t>sku</a:t>
            </a:r>
            <a:r>
              <a:rPr lang="en-GB" dirty="0">
                <a:solidFill>
                  <a:srgbClr val="BCBEC4"/>
                </a:solidFill>
                <a:effectLst/>
              </a:rPr>
              <a:t>}')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r>
              <a:rPr lang="en-GB" dirty="0">
                <a:solidFill>
                  <a:srgbClr val="BCBEC4"/>
                </a:solidFill>
                <a:effectLst/>
              </a:rPr>
              <a:t>    </a:t>
            </a:r>
            <a:r>
              <a:rPr lang="en-GB" dirty="0">
                <a:solidFill>
                  <a:srgbClr val="CF8E6D"/>
                </a:solidFill>
                <a:effectLst/>
              </a:rPr>
              <a:t>* </a:t>
            </a:r>
            <a:r>
              <a:rPr lang="en-GB" dirty="0">
                <a:solidFill>
                  <a:srgbClr val="BCBEC4"/>
                </a:solidFill>
                <a:effectLst/>
              </a:rPr>
              <a:t>string </a:t>
            </a:r>
            <a:r>
              <a:rPr lang="en-GB" dirty="0" err="1">
                <a:solidFill>
                  <a:srgbClr val="BCBEC4"/>
                </a:solidFill>
                <a:effectLst/>
              </a:rPr>
              <a:t>requestBody</a:t>
            </a:r>
            <a:r>
              <a:rPr lang="en-GB" dirty="0">
                <a:solidFill>
                  <a:srgbClr val="BCBEC4"/>
                </a:solidFill>
                <a:effectLst/>
              </a:rPr>
              <a:t> = (request)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r>
              <a:rPr lang="en-GB" dirty="0">
                <a:solidFill>
                  <a:srgbClr val="BCBEC4"/>
                </a:solidFill>
                <a:effectLst/>
              </a:rPr>
              <a:t>    </a:t>
            </a:r>
            <a:r>
              <a:rPr lang="en-GB" dirty="0">
                <a:solidFill>
                  <a:srgbClr val="CF8E6D"/>
                </a:solidFill>
                <a:effectLst/>
              </a:rPr>
              <a:t>* def </a:t>
            </a:r>
            <a:r>
              <a:rPr lang="en-GB" dirty="0" err="1">
                <a:solidFill>
                  <a:srgbClr val="BCBEC4"/>
                </a:solidFill>
                <a:effectLst/>
              </a:rPr>
              <a:t>sku</a:t>
            </a:r>
            <a:r>
              <a:rPr lang="en-GB" dirty="0">
                <a:solidFill>
                  <a:srgbClr val="BCBEC4"/>
                </a:solidFill>
                <a:effectLst/>
              </a:rPr>
              <a:t> = </a:t>
            </a:r>
            <a:r>
              <a:rPr lang="en-GB" dirty="0" err="1">
                <a:solidFill>
                  <a:srgbClr val="BCBEC4"/>
                </a:solidFill>
                <a:effectLst/>
              </a:rPr>
              <a:t>pathParams.sku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r>
              <a:rPr lang="en-GB" dirty="0">
                <a:solidFill>
                  <a:srgbClr val="BCBEC4"/>
                </a:solidFill>
                <a:effectLst/>
              </a:rPr>
              <a:t>    </a:t>
            </a:r>
            <a:r>
              <a:rPr lang="en-GB" dirty="0">
                <a:solidFill>
                  <a:srgbClr val="CF8E6D"/>
                </a:solidFill>
                <a:effectLst/>
              </a:rPr>
              <a:t>* def </a:t>
            </a:r>
            <a:r>
              <a:rPr lang="en-GB" dirty="0">
                <a:solidFill>
                  <a:srgbClr val="BCBEC4"/>
                </a:solidFill>
                <a:effectLst/>
              </a:rPr>
              <a:t>response = read('response/</a:t>
            </a:r>
            <a:r>
              <a:rPr lang="en-GB" dirty="0" err="1">
                <a:solidFill>
                  <a:srgbClr val="BCBEC4"/>
                </a:solidFill>
                <a:effectLst/>
              </a:rPr>
              <a:t>inventory.json</a:t>
            </a:r>
            <a:r>
              <a:rPr lang="en-GB" dirty="0">
                <a:solidFill>
                  <a:srgbClr val="BCBEC4"/>
                </a:solidFill>
                <a:effectLst/>
              </a:rPr>
              <a:t>')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endParaRPr lang="en-GB" dirty="0">
              <a:solidFill>
                <a:srgbClr val="BCBEC4"/>
              </a:solidFill>
              <a:effectLst/>
            </a:endParaRPr>
          </a:p>
          <a:p>
            <a:r>
              <a:rPr lang="en-GB" dirty="0">
                <a:solidFill>
                  <a:srgbClr val="BCBEC4"/>
                </a:solidFill>
                <a:effectLst/>
              </a:rPr>
              <a:t> </a:t>
            </a:r>
            <a:r>
              <a:rPr lang="en-GB" dirty="0">
                <a:solidFill>
                  <a:srgbClr val="CF8E6D"/>
                </a:solidFill>
                <a:effectLst/>
              </a:rPr>
              <a:t>Scenario</a:t>
            </a:r>
            <a:r>
              <a:rPr lang="en-GB" dirty="0">
                <a:solidFill>
                  <a:srgbClr val="BCBEC4"/>
                </a:solidFill>
                <a:effectLst/>
              </a:rPr>
              <a:t>: </a:t>
            </a:r>
            <a:r>
              <a:rPr lang="en-GB" dirty="0" err="1">
                <a:solidFill>
                  <a:srgbClr val="BCBEC4"/>
                </a:solidFill>
                <a:effectLst/>
              </a:rPr>
              <a:t>pathMatches</a:t>
            </a:r>
            <a:r>
              <a:rPr lang="en-GB" dirty="0">
                <a:solidFill>
                  <a:srgbClr val="BCBEC4"/>
                </a:solidFill>
                <a:effectLst/>
              </a:rPr>
              <a:t>('/inventory')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r>
              <a:rPr lang="en-GB" dirty="0">
                <a:solidFill>
                  <a:srgbClr val="BCBEC4"/>
                </a:solidFill>
                <a:effectLst/>
              </a:rPr>
              <a:t>    </a:t>
            </a:r>
            <a:r>
              <a:rPr lang="en-GB" dirty="0">
                <a:solidFill>
                  <a:srgbClr val="CF8E6D"/>
                </a:solidFill>
                <a:effectLst/>
              </a:rPr>
              <a:t>* </a:t>
            </a:r>
            <a:r>
              <a:rPr lang="en-GB" dirty="0">
                <a:solidFill>
                  <a:srgbClr val="BCBEC4"/>
                </a:solidFill>
                <a:effectLst/>
              </a:rPr>
              <a:t>…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75570141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A3A3-9923-95F6-AC81-F7CF2CEB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Variable or Expression Extrapolation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09C50-89FA-DEC6-6539-0BA762A8D0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SE" dirty="0"/>
              <a:t>Embedded expressions inside files can be used to define templates:</a:t>
            </a:r>
            <a:br>
              <a:rPr lang="en-SE" dirty="0"/>
            </a:br>
            <a:br>
              <a:rPr lang="en-SE" dirty="0"/>
            </a:br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'response/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inventory.json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4000" dirty="0">
                <a:solidFill>
                  <a:srgbClr val="C1C1C1"/>
                </a:solidFill>
                <a:latin typeface="Menlo-Regular" panose="020B0609030804020204" pitchFamily="49" charset="0"/>
              </a:rPr>
              <a:t>{</a:t>
            </a:r>
            <a:br>
              <a:rPr lang="en-GB" sz="4000" dirty="0">
                <a:solidFill>
                  <a:srgbClr val="C1C1C1"/>
                </a:solidFill>
                <a:latin typeface="Menlo-Regular" panose="020B0609030804020204" pitchFamily="49" charset="0"/>
              </a:rPr>
            </a:br>
            <a:r>
              <a:rPr lang="en-GB" sz="4000" dirty="0">
                <a:solidFill>
                  <a:srgbClr val="C1C1C1"/>
                </a:solidFill>
                <a:latin typeface="Menlo-Regular" panose="020B0609030804020204" pitchFamily="49" charset="0"/>
              </a:rPr>
              <a:t>    </a:t>
            </a:r>
            <a:r>
              <a:rPr lang="en-GB" sz="4000" dirty="0">
                <a:solidFill>
                  <a:srgbClr val="8CD3FE"/>
                </a:solidFill>
                <a:latin typeface="Menlo-Regular" panose="020B0609030804020204" pitchFamily="49" charset="0"/>
              </a:rPr>
              <a:t>"</a:t>
            </a:r>
            <a:r>
              <a:rPr lang="en-GB" sz="40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sku</a:t>
            </a:r>
            <a:r>
              <a:rPr lang="en-GB" sz="4000" dirty="0">
                <a:solidFill>
                  <a:srgbClr val="8CD3FE"/>
                </a:solidFill>
                <a:latin typeface="Menlo-Regular" panose="020B0609030804020204" pitchFamily="49" charset="0"/>
              </a:rPr>
              <a:t>"</a:t>
            </a:r>
            <a:r>
              <a:rPr lang="en-GB" sz="4000" dirty="0">
                <a:solidFill>
                  <a:srgbClr val="C1C1C1"/>
                </a:solidFill>
                <a:latin typeface="Menlo-Regular" panose="020B0609030804020204" pitchFamily="49" charset="0"/>
              </a:rPr>
              <a:t> : </a:t>
            </a:r>
            <a:r>
              <a:rPr lang="en-GB" sz="4000" dirty="0">
                <a:solidFill>
                  <a:srgbClr val="C27E65"/>
                </a:solidFill>
                <a:latin typeface="Menlo-Regular" panose="020B0609030804020204" pitchFamily="49" charset="0"/>
              </a:rPr>
              <a:t>"#(</a:t>
            </a:r>
            <a:r>
              <a:rPr lang="en-GB" sz="4000" dirty="0" err="1">
                <a:solidFill>
                  <a:srgbClr val="C27E65"/>
                </a:solidFill>
                <a:latin typeface="Menlo-Regular" panose="020B0609030804020204" pitchFamily="49" charset="0"/>
              </a:rPr>
              <a:t>sku</a:t>
            </a:r>
            <a:r>
              <a:rPr lang="en-GB" sz="4000" dirty="0">
                <a:solidFill>
                  <a:srgbClr val="C27E65"/>
                </a:solidFill>
                <a:latin typeface="Menlo-Regular" panose="020B0609030804020204" pitchFamily="49" charset="0"/>
              </a:rPr>
              <a:t>)"</a:t>
            </a:r>
            <a:r>
              <a:rPr lang="en-GB" sz="4000" dirty="0">
                <a:solidFill>
                  <a:srgbClr val="C1C1C1"/>
                </a:solidFill>
                <a:latin typeface="Menlo-Regular" panose="020B0609030804020204" pitchFamily="49" charset="0"/>
              </a:rPr>
              <a:t>,</a:t>
            </a:r>
            <a:br>
              <a:rPr lang="en-GB" sz="4000" dirty="0">
                <a:solidFill>
                  <a:srgbClr val="C1C1C1"/>
                </a:solidFill>
                <a:latin typeface="Menlo-Regular" panose="020B0609030804020204" pitchFamily="49" charset="0"/>
              </a:rPr>
            </a:br>
            <a:r>
              <a:rPr lang="en-GB" sz="4000" dirty="0">
                <a:solidFill>
                  <a:srgbClr val="C1C1C1"/>
                </a:solidFill>
                <a:latin typeface="Menlo-Regular" panose="020B0609030804020204" pitchFamily="49" charset="0"/>
              </a:rPr>
              <a:t>    </a:t>
            </a:r>
            <a:r>
              <a:rPr lang="en-GB" sz="4000" dirty="0">
                <a:solidFill>
                  <a:srgbClr val="8CD3FE"/>
                </a:solidFill>
                <a:latin typeface="Menlo-Regular" panose="020B0609030804020204" pitchFamily="49" charset="0"/>
              </a:rPr>
              <a:t>"stock"</a:t>
            </a:r>
            <a:r>
              <a:rPr lang="en-GB" sz="4000" dirty="0">
                <a:solidFill>
                  <a:srgbClr val="C1C1C1"/>
                </a:solidFill>
                <a:latin typeface="Menlo-Regular" panose="020B0609030804020204" pitchFamily="49" charset="0"/>
              </a:rPr>
              <a:t> : </a:t>
            </a:r>
            <a:r>
              <a:rPr lang="en-GB" sz="4000" dirty="0">
                <a:solidFill>
                  <a:srgbClr val="A7C598"/>
                </a:solidFill>
                <a:latin typeface="Menlo-Regular" panose="020B0609030804020204" pitchFamily="49" charset="0"/>
              </a:rPr>
              <a:t>1</a:t>
            </a:r>
            <a:br>
              <a:rPr lang="en-GB" sz="4000" dirty="0">
                <a:solidFill>
                  <a:srgbClr val="A7C598"/>
                </a:solidFill>
                <a:latin typeface="Menlo-Regular" panose="020B0609030804020204" pitchFamily="49" charset="0"/>
              </a:rPr>
            </a:br>
            <a:r>
              <a:rPr lang="en-GB" sz="4000" dirty="0">
                <a:solidFill>
                  <a:srgbClr val="C1C1C1"/>
                </a:solidFill>
                <a:latin typeface="Menlo-Regular" panose="020B0609030804020204" pitchFamily="49" charset="0"/>
              </a:rPr>
              <a:t>}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9899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A41DB8-9159-7B29-E910-A7EF4C1E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Start Collaborators viA TestContainers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0E6481-5148-F1B1-78BC-8B68E5F8A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252000" indent="0">
              <a:buNone/>
            </a:pPr>
            <a:r>
              <a:rPr lang="en-GB" sz="4000" dirty="0">
                <a:solidFill>
                  <a:srgbClr val="CF8E6D"/>
                </a:solidFill>
              </a:rPr>
              <a:t>class </a:t>
            </a:r>
            <a:r>
              <a:rPr lang="en-GB" sz="4000" dirty="0" err="1">
                <a:solidFill>
                  <a:srgbClr val="BCBEC4"/>
                </a:solidFill>
              </a:rPr>
              <a:t>ProductContractTest</a:t>
            </a:r>
            <a:r>
              <a:rPr lang="en-GB" sz="4000" dirty="0">
                <a:solidFill>
                  <a:srgbClr val="BCBEC4"/>
                </a:solidFill>
              </a:rPr>
              <a:t> {</a:t>
            </a:r>
            <a:br>
              <a:rPr lang="en-GB" sz="4000" dirty="0">
                <a:solidFill>
                  <a:srgbClr val="BCBEC4"/>
                </a:solidFill>
              </a:rPr>
            </a:br>
            <a:br>
              <a:rPr lang="en-GB" sz="4000" dirty="0">
                <a:solidFill>
                  <a:srgbClr val="BCBEC4"/>
                </a:solidFill>
              </a:rPr>
            </a:br>
            <a:r>
              <a:rPr lang="en-GB" sz="4000" dirty="0">
                <a:solidFill>
                  <a:srgbClr val="BCBEC4"/>
                </a:solidFill>
              </a:rPr>
              <a:t>  </a:t>
            </a:r>
            <a:r>
              <a:rPr lang="en-GB" sz="4000" dirty="0">
                <a:solidFill>
                  <a:srgbClr val="B3AE60"/>
                </a:solidFill>
              </a:rPr>
              <a:t>@</a:t>
            </a:r>
            <a:r>
              <a:rPr lang="en-GB" sz="4000" dirty="0" err="1">
                <a:solidFill>
                  <a:srgbClr val="B3AE60"/>
                </a:solidFill>
              </a:rPr>
              <a:t>BeforeAll</a:t>
            </a:r>
            <a:br>
              <a:rPr lang="en-GB" sz="4000" dirty="0">
                <a:solidFill>
                  <a:srgbClr val="B3AE60"/>
                </a:solidFill>
              </a:rPr>
            </a:br>
            <a:r>
              <a:rPr lang="en-GB" sz="4000" dirty="0">
                <a:solidFill>
                  <a:srgbClr val="B3AE60"/>
                </a:solidFill>
              </a:rPr>
              <a:t>  </a:t>
            </a:r>
            <a:r>
              <a:rPr lang="en-GB" sz="4000" dirty="0">
                <a:solidFill>
                  <a:srgbClr val="CF8E6D"/>
                </a:solidFill>
              </a:rPr>
              <a:t>static void </a:t>
            </a:r>
            <a:r>
              <a:rPr lang="en-GB" sz="4000" dirty="0" err="1">
                <a:solidFill>
                  <a:srgbClr val="56A8F5"/>
                </a:solidFill>
              </a:rPr>
              <a:t>startContainers</a:t>
            </a:r>
            <a:r>
              <a:rPr lang="en-GB" sz="4000" dirty="0">
                <a:solidFill>
                  <a:srgbClr val="BCBEC4"/>
                </a:solidFill>
              </a:rPr>
              <a:t>() {</a:t>
            </a:r>
            <a:br>
              <a:rPr lang="en-GB" sz="4000" dirty="0">
                <a:solidFill>
                  <a:srgbClr val="BCBEC4"/>
                </a:solidFill>
              </a:rPr>
            </a:br>
            <a:r>
              <a:rPr lang="en-GB" sz="4000" dirty="0">
                <a:solidFill>
                  <a:srgbClr val="BCBEC4"/>
                </a:solidFill>
              </a:rPr>
              <a:t>    </a:t>
            </a:r>
            <a:r>
              <a:rPr lang="en-GB" sz="4000" i="1" dirty="0" err="1">
                <a:solidFill>
                  <a:srgbClr val="C77DBB"/>
                </a:solidFill>
              </a:rPr>
              <a:t>activemq</a:t>
            </a:r>
            <a:r>
              <a:rPr lang="en-GB" sz="4000" dirty="0" err="1">
                <a:solidFill>
                  <a:srgbClr val="BCBEC4"/>
                </a:solidFill>
              </a:rPr>
              <a:t>.start</a:t>
            </a:r>
            <a:r>
              <a:rPr lang="en-GB" sz="4000" dirty="0">
                <a:solidFill>
                  <a:srgbClr val="BCBEC4"/>
                </a:solidFill>
              </a:rPr>
              <a:t>();</a:t>
            </a:r>
            <a:br>
              <a:rPr lang="en-GB" sz="4000" dirty="0">
                <a:solidFill>
                  <a:srgbClr val="BCBEC4"/>
                </a:solidFill>
              </a:rPr>
            </a:br>
            <a:r>
              <a:rPr lang="en-GB" sz="4000" dirty="0">
                <a:solidFill>
                  <a:srgbClr val="BCBEC4"/>
                </a:solidFill>
              </a:rPr>
              <a:t>    </a:t>
            </a:r>
            <a:r>
              <a:rPr lang="en-GB" sz="4000" i="1" dirty="0" err="1">
                <a:solidFill>
                  <a:srgbClr val="C77DBB"/>
                </a:solidFill>
              </a:rPr>
              <a:t>postgresql</a:t>
            </a:r>
            <a:r>
              <a:rPr lang="en-GB" sz="4000" dirty="0" err="1">
                <a:solidFill>
                  <a:srgbClr val="BCBEC4"/>
                </a:solidFill>
              </a:rPr>
              <a:t>.start</a:t>
            </a:r>
            <a:r>
              <a:rPr lang="en-GB" sz="4000" dirty="0">
                <a:solidFill>
                  <a:srgbClr val="BCBEC4"/>
                </a:solidFill>
              </a:rPr>
              <a:t>();</a:t>
            </a:r>
            <a:br>
              <a:rPr lang="en-GB" sz="4000" dirty="0">
                <a:solidFill>
                  <a:srgbClr val="BCBEC4"/>
                </a:solidFill>
              </a:rPr>
            </a:br>
            <a:r>
              <a:rPr lang="en-GB" sz="4000" dirty="0">
                <a:solidFill>
                  <a:srgbClr val="BCBEC4"/>
                </a:solidFill>
              </a:rPr>
              <a:t>    </a:t>
            </a:r>
            <a:r>
              <a:rPr lang="en-GB" sz="4000" i="1" dirty="0" err="1">
                <a:solidFill>
                  <a:srgbClr val="C77DBB"/>
                </a:solidFill>
              </a:rPr>
              <a:t>inventoryMock</a:t>
            </a:r>
            <a:r>
              <a:rPr lang="en-GB" sz="4000" dirty="0" err="1">
                <a:solidFill>
                  <a:srgbClr val="BCBEC4"/>
                </a:solidFill>
              </a:rPr>
              <a:t>.start</a:t>
            </a:r>
            <a:r>
              <a:rPr lang="en-GB" sz="4000" dirty="0">
                <a:solidFill>
                  <a:srgbClr val="BCBEC4"/>
                </a:solidFill>
              </a:rPr>
              <a:t>();</a:t>
            </a:r>
            <a:br>
              <a:rPr lang="en-GB" sz="4000" dirty="0">
                <a:solidFill>
                  <a:srgbClr val="BCBEC4"/>
                </a:solidFill>
              </a:rPr>
            </a:br>
            <a:r>
              <a:rPr lang="en-GB" sz="4000" dirty="0">
                <a:solidFill>
                  <a:srgbClr val="BCBEC4"/>
                </a:solidFill>
              </a:rPr>
              <a:t>    </a:t>
            </a:r>
            <a:r>
              <a:rPr lang="en-GB" sz="4000" i="1" dirty="0" err="1">
                <a:solidFill>
                  <a:srgbClr val="C77DBB"/>
                </a:solidFill>
              </a:rPr>
              <a:t>product</a:t>
            </a:r>
            <a:r>
              <a:rPr lang="en-GB" sz="4000" dirty="0" err="1">
                <a:solidFill>
                  <a:srgbClr val="BCBEC4"/>
                </a:solidFill>
              </a:rPr>
              <a:t>.start</a:t>
            </a:r>
            <a:r>
              <a:rPr lang="en-GB" sz="4000" dirty="0">
                <a:solidFill>
                  <a:srgbClr val="BCBEC4"/>
                </a:solidFill>
              </a:rPr>
              <a:t>();</a:t>
            </a:r>
            <a:br>
              <a:rPr lang="en-GB" sz="4000" dirty="0">
                <a:solidFill>
                  <a:srgbClr val="BCBEC4"/>
                </a:solidFill>
              </a:rPr>
            </a:br>
            <a:r>
              <a:rPr lang="en-GB" sz="4000" dirty="0">
                <a:solidFill>
                  <a:srgbClr val="BCBEC4"/>
                </a:solidFill>
              </a:rPr>
              <a:t>}</a:t>
            </a:r>
            <a:br>
              <a:rPr lang="en-GB" sz="4000" dirty="0">
                <a:solidFill>
                  <a:srgbClr val="BCBEC4"/>
                </a:solidFill>
              </a:rPr>
            </a:br>
            <a:endParaRPr lang="en-GB" sz="4000" dirty="0">
              <a:solidFill>
                <a:srgbClr val="BCBEC4"/>
              </a:solidFill>
            </a:endParaRPr>
          </a:p>
          <a:p>
            <a:pPr marL="252000" indent="0">
              <a:buNone/>
            </a:pPr>
            <a:r>
              <a:rPr lang="en-GB" sz="4000" dirty="0">
                <a:solidFill>
                  <a:srgbClr val="B3AE60"/>
                </a:solidFill>
              </a:rPr>
              <a:t>@Container</a:t>
            </a:r>
            <a:br>
              <a:rPr lang="en-GB" sz="4000" dirty="0">
                <a:solidFill>
                  <a:srgbClr val="B3AE60"/>
                </a:solidFill>
              </a:rPr>
            </a:br>
            <a:r>
              <a:rPr lang="en-GB" sz="4000" dirty="0">
                <a:solidFill>
                  <a:srgbClr val="CF8E6D"/>
                </a:solidFill>
              </a:rPr>
              <a:t>private static final </a:t>
            </a:r>
            <a:r>
              <a:rPr lang="en-GB" sz="4000" dirty="0" err="1">
                <a:solidFill>
                  <a:srgbClr val="BCBEC4"/>
                </a:solidFill>
              </a:rPr>
              <a:t>PostgresqlTestContainer</a:t>
            </a:r>
            <a:br>
              <a:rPr lang="en-GB" sz="4000" dirty="0">
                <a:solidFill>
                  <a:srgbClr val="BCBEC4"/>
                </a:solidFill>
              </a:rPr>
            </a:br>
            <a:r>
              <a:rPr lang="en-GB" sz="4000" dirty="0">
                <a:solidFill>
                  <a:srgbClr val="BCBEC4"/>
                </a:solidFill>
              </a:rPr>
              <a:t>    </a:t>
            </a:r>
            <a:r>
              <a:rPr lang="en-GB" sz="4000" i="1" dirty="0" err="1">
                <a:solidFill>
                  <a:srgbClr val="C77DBB"/>
                </a:solidFill>
              </a:rPr>
              <a:t>postgresql</a:t>
            </a:r>
            <a:r>
              <a:rPr lang="en-GB" sz="4000" i="1" dirty="0">
                <a:solidFill>
                  <a:srgbClr val="C77DBB"/>
                </a:solidFill>
              </a:rPr>
              <a:t> </a:t>
            </a:r>
            <a:r>
              <a:rPr lang="en-GB" sz="4000" dirty="0">
                <a:solidFill>
                  <a:srgbClr val="BCBEC4"/>
                </a:solidFill>
              </a:rPr>
              <a:t>= </a:t>
            </a:r>
            <a:r>
              <a:rPr lang="en-GB" sz="4000" dirty="0" err="1">
                <a:solidFill>
                  <a:srgbClr val="BCBEC4"/>
                </a:solidFill>
              </a:rPr>
              <a:t>PostgresqlTestContainer.</a:t>
            </a:r>
            <a:r>
              <a:rPr lang="en-GB" sz="4000" i="1" dirty="0" err="1">
                <a:solidFill>
                  <a:srgbClr val="BCBEC4"/>
                </a:solidFill>
              </a:rPr>
              <a:t>getInstance</a:t>
            </a:r>
            <a:r>
              <a:rPr lang="en-GB" sz="4000" dirty="0">
                <a:solidFill>
                  <a:srgbClr val="BCBEC4"/>
                </a:solidFill>
              </a:rPr>
              <a:t>(</a:t>
            </a:r>
            <a:r>
              <a:rPr lang="en-GB" sz="4000" dirty="0">
                <a:solidFill>
                  <a:srgbClr val="6AAB73"/>
                </a:solidFill>
              </a:rPr>
              <a:t>"</a:t>
            </a:r>
            <a:r>
              <a:rPr lang="en-GB" sz="4000" dirty="0" err="1">
                <a:solidFill>
                  <a:srgbClr val="6AAB73"/>
                </a:solidFill>
              </a:rPr>
              <a:t>postgres:latest</a:t>
            </a:r>
            <a:r>
              <a:rPr lang="en-GB" sz="4000" dirty="0">
                <a:solidFill>
                  <a:srgbClr val="6AAB73"/>
                </a:solidFill>
              </a:rPr>
              <a:t>"</a:t>
            </a:r>
            <a:r>
              <a:rPr lang="en-GB" sz="4000" dirty="0">
                <a:solidFill>
                  <a:srgbClr val="BCBEC4"/>
                </a:solidFill>
              </a:rPr>
              <a:t>, </a:t>
            </a:r>
            <a:r>
              <a:rPr lang="en-GB" sz="4000" dirty="0">
                <a:solidFill>
                  <a:srgbClr val="2AACB8"/>
                </a:solidFill>
              </a:rPr>
              <a:t>5432</a:t>
            </a:r>
            <a:r>
              <a:rPr lang="en-GB" sz="4000" dirty="0">
                <a:solidFill>
                  <a:srgbClr val="BCBEC4"/>
                </a:solidFill>
              </a:rPr>
              <a:t>,</a:t>
            </a:r>
            <a:br>
              <a:rPr lang="en-GB" sz="4000" dirty="0">
                <a:solidFill>
                  <a:srgbClr val="BCBEC4"/>
                </a:solidFill>
              </a:rPr>
            </a:br>
            <a:r>
              <a:rPr lang="en-GB" sz="4000" dirty="0">
                <a:solidFill>
                  <a:srgbClr val="BCBEC4"/>
                </a:solidFill>
              </a:rPr>
              <a:t>    </a:t>
            </a:r>
            <a:r>
              <a:rPr lang="en-GB" sz="4000" dirty="0">
                <a:solidFill>
                  <a:srgbClr val="6AAB73"/>
                </a:solidFill>
              </a:rPr>
              <a:t>"admin"</a:t>
            </a:r>
            <a:r>
              <a:rPr lang="en-GB" sz="4000" dirty="0">
                <a:solidFill>
                  <a:srgbClr val="BCBEC4"/>
                </a:solidFill>
              </a:rPr>
              <a:t>, </a:t>
            </a:r>
            <a:r>
              <a:rPr lang="en-GB" sz="4000" dirty="0">
                <a:solidFill>
                  <a:srgbClr val="6AAB73"/>
                </a:solidFill>
              </a:rPr>
              <a:t>"secret"</a:t>
            </a:r>
            <a:r>
              <a:rPr lang="en-GB" sz="4000" dirty="0">
                <a:solidFill>
                  <a:srgbClr val="BCBEC4"/>
                </a:solidFill>
              </a:rPr>
              <a:t>, </a:t>
            </a:r>
            <a:r>
              <a:rPr lang="en-GB" sz="4000" dirty="0">
                <a:solidFill>
                  <a:srgbClr val="6AAB73"/>
                </a:solidFill>
              </a:rPr>
              <a:t>"product"</a:t>
            </a:r>
            <a:r>
              <a:rPr lang="en-GB" sz="4000" dirty="0">
                <a:solidFill>
                  <a:srgbClr val="BCBEC4"/>
                </a:solidFill>
              </a:rPr>
              <a:t>);</a:t>
            </a:r>
            <a:br>
              <a:rPr lang="en-GB" sz="4000" dirty="0">
                <a:solidFill>
                  <a:srgbClr val="BCBEC4"/>
                </a:solidFill>
              </a:rPr>
            </a:br>
            <a:endParaRPr lang="en-GB" sz="4000" dirty="0">
              <a:solidFill>
                <a:srgbClr val="BCBEC4"/>
              </a:solidFill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07989688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C0923B-8C61-2808-9440-CEAFDA2E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Exercise 7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A5D790-06EA-36DF-DAA2-E6C6A78D4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v-SE" dirty="0" err="1"/>
              <a:t>Open</a:t>
            </a:r>
            <a:r>
              <a:rPr lang="sv-SE" dirty="0"/>
              <a:t> the </a:t>
            </a:r>
            <a:r>
              <a:rPr lang="sv-SE" dirty="0" err="1"/>
              <a:t>product</a:t>
            </a:r>
            <a:r>
              <a:rPr lang="sv-SE" dirty="0"/>
              <a:t>/</a:t>
            </a:r>
            <a:r>
              <a:rPr lang="sv-SE" dirty="0" err="1"/>
              <a:t>component</a:t>
            </a:r>
            <a:r>
              <a:rPr lang="sv-SE" dirty="0"/>
              <a:t>-tests </a:t>
            </a:r>
            <a:r>
              <a:rPr lang="sv-SE" dirty="0" err="1"/>
              <a:t>project</a:t>
            </a:r>
            <a:r>
              <a:rPr lang="sv-SE" dirty="0"/>
              <a:t> in VS </a:t>
            </a:r>
            <a:r>
              <a:rPr lang="sv-SE" dirty="0" err="1"/>
              <a:t>Code</a:t>
            </a:r>
            <a:endParaRPr lang="sv-SE" dirty="0"/>
          </a:p>
          <a:p>
            <a:r>
              <a:rPr lang="sv-SE" dirty="0" err="1"/>
              <a:t>Run</a:t>
            </a:r>
            <a:r>
              <a:rPr lang="sv-SE" dirty="0"/>
              <a:t> the tests via </a:t>
            </a:r>
            <a:r>
              <a:rPr lang="en-GB" dirty="0" err="1">
                <a:solidFill>
                  <a:srgbClr val="BCBEC4"/>
                </a:solidFill>
                <a:effectLst/>
              </a:rPr>
              <a:t>ProductContractTest</a:t>
            </a:r>
            <a:endParaRPr lang="en-GB" dirty="0">
              <a:solidFill>
                <a:srgbClr val="BCBEC4"/>
              </a:solidFill>
              <a:effectLst/>
            </a:endParaRPr>
          </a:p>
          <a:p>
            <a:pPr marL="25200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15294561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1BD11E-0144-B2C1-6DD9-668C2CEB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Reusing Functions and Features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C889C2-1177-0A48-3A13-E26F623367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52000" indent="0">
              <a:buNone/>
            </a:pPr>
            <a:r>
              <a:rPr lang="en-GB" dirty="0">
                <a:solidFill>
                  <a:srgbClr val="CF8E6D"/>
                </a:solidFill>
                <a:effectLst/>
              </a:rPr>
              <a:t>* configure </a:t>
            </a:r>
            <a:r>
              <a:rPr lang="en-GB" dirty="0" err="1">
                <a:solidFill>
                  <a:srgbClr val="BCBEC4"/>
                </a:solidFill>
                <a:effectLst/>
              </a:rPr>
              <a:t>afterScenario</a:t>
            </a:r>
            <a:r>
              <a:rPr lang="en-GB" dirty="0">
                <a:solidFill>
                  <a:srgbClr val="BCBEC4"/>
                </a:solidFill>
                <a:effectLst/>
              </a:rPr>
              <a:t> = read('</a:t>
            </a:r>
            <a:r>
              <a:rPr lang="en-GB" dirty="0" err="1">
                <a:solidFill>
                  <a:srgbClr val="BCBEC4"/>
                </a:solidFill>
                <a:effectLst/>
              </a:rPr>
              <a:t>requestRecorder.js</a:t>
            </a:r>
            <a:r>
              <a:rPr lang="en-GB" dirty="0">
                <a:solidFill>
                  <a:srgbClr val="BCBEC4"/>
                </a:solidFill>
                <a:effectLst/>
              </a:rPr>
              <a:t>')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endParaRPr lang="en-GB" dirty="0">
              <a:solidFill>
                <a:srgbClr val="BCBEC4"/>
              </a:solidFill>
              <a:effectLst/>
            </a:endParaRPr>
          </a:p>
          <a:p>
            <a:pPr marL="252000" indent="0">
              <a:buNone/>
            </a:pPr>
            <a:r>
              <a:rPr lang="en-GB" dirty="0">
                <a:solidFill>
                  <a:srgbClr val="CF8E6D"/>
                </a:solidFill>
                <a:effectLst/>
              </a:rPr>
              <a:t>* def </a:t>
            </a:r>
            <a:r>
              <a:rPr lang="en-GB" dirty="0" err="1">
                <a:solidFill>
                  <a:srgbClr val="BCBEC4"/>
                </a:solidFill>
                <a:effectLst/>
              </a:rPr>
              <a:t>mockUrl</a:t>
            </a:r>
            <a:r>
              <a:rPr lang="en-GB" dirty="0">
                <a:solidFill>
                  <a:srgbClr val="BCBEC4"/>
                </a:solidFill>
                <a:effectLst/>
              </a:rPr>
              <a:t> = 'http://' + </a:t>
            </a:r>
            <a:r>
              <a:rPr lang="en-GB" dirty="0" err="1">
                <a:solidFill>
                  <a:srgbClr val="BCBEC4"/>
                </a:solidFill>
                <a:effectLst/>
              </a:rPr>
              <a:t>mock_host</a:t>
            </a:r>
            <a:r>
              <a:rPr lang="en-GB" dirty="0">
                <a:solidFill>
                  <a:srgbClr val="BCBEC4"/>
                </a:solidFill>
                <a:effectLst/>
              </a:rPr>
              <a:t> + ':' + </a:t>
            </a:r>
            <a:r>
              <a:rPr lang="en-GB" dirty="0" err="1">
                <a:solidFill>
                  <a:srgbClr val="BCBEC4"/>
                </a:solidFill>
                <a:effectLst/>
              </a:rPr>
              <a:t>mock_port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r>
              <a:rPr lang="en-GB" dirty="0">
                <a:solidFill>
                  <a:srgbClr val="CF8E6D"/>
                </a:solidFill>
                <a:effectLst/>
              </a:rPr>
              <a:t>* def </a:t>
            </a:r>
            <a:r>
              <a:rPr lang="en-GB" dirty="0" err="1">
                <a:solidFill>
                  <a:srgbClr val="BCBEC4"/>
                </a:solidFill>
                <a:effectLst/>
              </a:rPr>
              <a:t>getMockRequests</a:t>
            </a:r>
            <a:r>
              <a:rPr lang="en-GB" dirty="0">
                <a:solidFill>
                  <a:srgbClr val="BCBEC4"/>
                </a:solidFill>
                <a:effectLst/>
              </a:rPr>
              <a:t> = read('</a:t>
            </a:r>
            <a:r>
              <a:rPr lang="en-GB" dirty="0" err="1">
                <a:solidFill>
                  <a:srgbClr val="BCBEC4"/>
                </a:solidFill>
                <a:effectLst/>
              </a:rPr>
              <a:t>classpath</a:t>
            </a:r>
            <a:r>
              <a:rPr lang="en-GB" dirty="0">
                <a:solidFill>
                  <a:srgbClr val="BCBEC4"/>
                </a:solidFill>
                <a:effectLst/>
              </a:rPr>
              <a:t>:/mock/</a:t>
            </a:r>
            <a:r>
              <a:rPr lang="en-GB" dirty="0" err="1">
                <a:solidFill>
                  <a:srgbClr val="BCBEC4"/>
                </a:solidFill>
                <a:effectLst/>
              </a:rPr>
              <a:t>getRequests.js</a:t>
            </a:r>
            <a:r>
              <a:rPr lang="en-GB" dirty="0">
                <a:solidFill>
                  <a:srgbClr val="BCBEC4"/>
                </a:solidFill>
                <a:effectLst/>
              </a:rPr>
              <a:t>')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endParaRPr lang="en-GB" dirty="0">
              <a:solidFill>
                <a:srgbClr val="BCBEC4"/>
              </a:solidFill>
              <a:effectLst/>
            </a:endParaRPr>
          </a:p>
          <a:p>
            <a:pPr marL="252000" indent="0">
              <a:buNone/>
            </a:pPr>
            <a:endParaRPr lang="en-GB" dirty="0">
              <a:solidFill>
                <a:srgbClr val="BCBEC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12185829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1BD11E-0144-B2C1-6DD9-668C2CEB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6AAB73"/>
                </a:solidFill>
                <a:effectLst/>
              </a:rPr>
              <a:t>getRequests.feature</a:t>
            </a:r>
            <a:endParaRPr lang="en-SE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C889C2-1177-0A48-3A13-E26F623367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52000" indent="0">
              <a:buNone/>
            </a:pPr>
            <a:r>
              <a:rPr lang="en-GB" dirty="0">
                <a:solidFill>
                  <a:srgbClr val="B3AE60"/>
                </a:solidFill>
                <a:effectLst/>
              </a:rPr>
              <a:t>@ignore @report=false</a:t>
            </a:r>
            <a:br>
              <a:rPr lang="en-GB" dirty="0">
                <a:solidFill>
                  <a:srgbClr val="B3AE60"/>
                </a:solidFill>
                <a:effectLst/>
              </a:rPr>
            </a:br>
            <a:r>
              <a:rPr lang="en-GB" dirty="0">
                <a:solidFill>
                  <a:srgbClr val="CF8E6D"/>
                </a:solidFill>
                <a:effectLst/>
              </a:rPr>
              <a:t>Feature</a:t>
            </a:r>
            <a:r>
              <a:rPr lang="en-GB" dirty="0">
                <a:solidFill>
                  <a:srgbClr val="BCBEC4"/>
                </a:solidFill>
                <a:effectLst/>
              </a:rPr>
              <a:t>: Mock reset feature to be used in an '</a:t>
            </a:r>
            <a:r>
              <a:rPr lang="en-GB" dirty="0" err="1">
                <a:solidFill>
                  <a:srgbClr val="BCBEC4"/>
                </a:solidFill>
                <a:effectLst/>
              </a:rPr>
              <a:t>afterScenario</a:t>
            </a:r>
            <a:r>
              <a:rPr lang="en-GB" dirty="0">
                <a:solidFill>
                  <a:srgbClr val="BCBEC4"/>
                </a:solidFill>
                <a:effectLst/>
              </a:rPr>
              <a:t>' hook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br>
              <a:rPr lang="en-GB" dirty="0">
                <a:solidFill>
                  <a:srgbClr val="BCBEC4"/>
                </a:solidFill>
                <a:effectLst/>
              </a:rPr>
            </a:br>
            <a:r>
              <a:rPr lang="en-GB" dirty="0">
                <a:solidFill>
                  <a:srgbClr val="BCBEC4"/>
                </a:solidFill>
                <a:effectLst/>
              </a:rPr>
              <a:t>  </a:t>
            </a:r>
            <a:r>
              <a:rPr lang="en-GB" dirty="0">
                <a:solidFill>
                  <a:srgbClr val="CF8E6D"/>
                </a:solidFill>
                <a:effectLst/>
              </a:rPr>
              <a:t>Scenario</a:t>
            </a:r>
            <a:r>
              <a:rPr lang="en-GB" dirty="0">
                <a:solidFill>
                  <a:srgbClr val="BCBEC4"/>
                </a:solidFill>
                <a:effectLst/>
              </a:rPr>
              <a:t>: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r>
              <a:rPr lang="en-GB" dirty="0">
                <a:solidFill>
                  <a:srgbClr val="BCBEC4"/>
                </a:solidFill>
                <a:effectLst/>
              </a:rPr>
              <a:t>    </a:t>
            </a:r>
            <a:r>
              <a:rPr lang="en-GB" i="1" dirty="0">
                <a:solidFill>
                  <a:srgbClr val="5F826B"/>
                </a:solidFill>
                <a:effectLst/>
              </a:rPr>
              <a:t># Get mock requests</a:t>
            </a:r>
            <a:br>
              <a:rPr lang="en-GB" i="1" dirty="0">
                <a:solidFill>
                  <a:srgbClr val="5F826B"/>
                </a:solidFill>
                <a:effectLst/>
              </a:rPr>
            </a:br>
            <a:r>
              <a:rPr lang="en-GB" i="1" dirty="0">
                <a:solidFill>
                  <a:srgbClr val="5F826B"/>
                </a:solidFill>
                <a:effectLst/>
              </a:rPr>
              <a:t>    </a:t>
            </a:r>
            <a:r>
              <a:rPr lang="en-GB" dirty="0">
                <a:solidFill>
                  <a:srgbClr val="CF8E6D"/>
                </a:solidFill>
                <a:effectLst/>
              </a:rPr>
              <a:t>Given </a:t>
            </a:r>
            <a:r>
              <a:rPr lang="en-GB" dirty="0" err="1">
                <a:solidFill>
                  <a:srgbClr val="CF8E6D"/>
                </a:solidFill>
                <a:effectLst/>
              </a:rPr>
              <a:t>url</a:t>
            </a:r>
            <a:r>
              <a:rPr lang="en-GB" dirty="0">
                <a:solidFill>
                  <a:srgbClr val="CF8E6D"/>
                </a:solidFill>
                <a:effectLst/>
              </a:rPr>
              <a:t> </a:t>
            </a:r>
            <a:r>
              <a:rPr lang="en-GB" dirty="0" err="1">
                <a:solidFill>
                  <a:srgbClr val="BCBEC4"/>
                </a:solidFill>
                <a:effectLst/>
              </a:rPr>
              <a:t>mockUrl</a:t>
            </a:r>
            <a:r>
              <a:rPr lang="en-GB" dirty="0">
                <a:solidFill>
                  <a:srgbClr val="BCBEC4"/>
                </a:solidFill>
                <a:effectLst/>
              </a:rPr>
              <a:t> + '/requests'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r>
              <a:rPr lang="en-GB" dirty="0">
                <a:solidFill>
                  <a:srgbClr val="BCBEC4"/>
                </a:solidFill>
                <a:effectLst/>
              </a:rPr>
              <a:t>    </a:t>
            </a:r>
            <a:r>
              <a:rPr lang="en-GB" dirty="0">
                <a:solidFill>
                  <a:srgbClr val="CF8E6D"/>
                </a:solidFill>
                <a:effectLst/>
              </a:rPr>
              <a:t>When method </a:t>
            </a:r>
            <a:r>
              <a:rPr lang="en-GB" dirty="0">
                <a:solidFill>
                  <a:srgbClr val="BCBEC4"/>
                </a:solidFill>
                <a:effectLst/>
              </a:rPr>
              <a:t>get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endParaRPr lang="en-GB" dirty="0">
              <a:solidFill>
                <a:srgbClr val="BCBEC4"/>
              </a:solidFill>
              <a:effectLst/>
            </a:endParaRPr>
          </a:p>
          <a:p>
            <a:pPr marL="252000" indent="0">
              <a:buNone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924083942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C0923B-8C61-2808-9440-CEAFDA2E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Exercise 8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A5D790-06EA-36DF-DAA2-E6C6A78D4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v-SE" dirty="0" err="1"/>
              <a:t>InventoryMock</a:t>
            </a:r>
            <a:r>
              <a:rPr lang="sv-SE" dirty="0"/>
              <a:t> </a:t>
            </a:r>
            <a:r>
              <a:rPr lang="sv-SE" dirty="0" err="1"/>
              <a:t>records</a:t>
            </a:r>
            <a:r>
              <a:rPr lang="sv-SE" dirty="0"/>
              <a:t> </a:t>
            </a:r>
            <a:r>
              <a:rPr lang="sv-SE" dirty="0" err="1"/>
              <a:t>incoming</a:t>
            </a:r>
            <a:r>
              <a:rPr lang="sv-SE" dirty="0"/>
              <a:t> calls, to support </a:t>
            </a:r>
            <a:r>
              <a:rPr lang="sv-SE" dirty="0" err="1"/>
              <a:t>Mock</a:t>
            </a:r>
            <a:r>
              <a:rPr lang="sv-SE" dirty="0"/>
              <a:t> </a:t>
            </a:r>
            <a:r>
              <a:rPr lang="sv-SE" dirty="0" err="1"/>
              <a:t>behaviour</a:t>
            </a:r>
            <a:r>
              <a:rPr lang="sv-SE" dirty="0"/>
              <a:t>.</a:t>
            </a:r>
          </a:p>
          <a:p>
            <a:r>
              <a:rPr lang="sv-SE" dirty="0"/>
              <a:t>The endpoint /</a:t>
            </a:r>
            <a:r>
              <a:rPr lang="sv-SE" dirty="0" err="1"/>
              <a:t>requests</a:t>
            </a:r>
            <a:r>
              <a:rPr lang="sv-SE" dirty="0"/>
              <a:t> </a:t>
            </a:r>
            <a:r>
              <a:rPr lang="sv-SE" dirty="0" err="1"/>
              <a:t>returns</a:t>
            </a:r>
            <a:r>
              <a:rPr lang="sv-SE" dirty="0"/>
              <a:t> an </a:t>
            </a:r>
            <a:r>
              <a:rPr lang="sv-SE" dirty="0" err="1"/>
              <a:t>array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requests</a:t>
            </a:r>
            <a:r>
              <a:rPr lang="sv-SE" dirty="0"/>
              <a:t> in JSON format, </a:t>
            </a:r>
            <a:r>
              <a:rPr lang="sv-SE" dirty="0" err="1"/>
              <a:t>containing</a:t>
            </a:r>
            <a:r>
              <a:rPr lang="sv-SE" dirty="0"/>
              <a:t> </a:t>
            </a:r>
            <a:r>
              <a:rPr lang="sv-SE" dirty="0" err="1"/>
              <a:t>e.g</a:t>
            </a:r>
            <a:r>
              <a:rPr lang="sv-SE" dirty="0"/>
              <a:t>. </a:t>
            </a:r>
            <a:r>
              <a:rPr lang="sv-SE" dirty="0" err="1"/>
              <a:t>uri</a:t>
            </a:r>
            <a:r>
              <a:rPr lang="sv-SE" dirty="0"/>
              <a:t> and </a:t>
            </a:r>
            <a:r>
              <a:rPr lang="sv-SE" dirty="0" err="1"/>
              <a:t>body</a:t>
            </a:r>
            <a:endParaRPr lang="sv-SE" dirty="0"/>
          </a:p>
          <a:p>
            <a:r>
              <a:rPr lang="sv-SE" dirty="0"/>
              <a:t>The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getMockRequests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sv-SE" dirty="0"/>
              <a:t> </a:t>
            </a:r>
            <a:r>
              <a:rPr lang="sv-SE" dirty="0" err="1"/>
              <a:t>function</a:t>
            </a:r>
            <a:r>
              <a:rPr lang="sv-SE" dirty="0"/>
              <a:t> (</a:t>
            </a:r>
            <a:r>
              <a:rPr lang="sv-SE" dirty="0" err="1"/>
              <a:t>defined</a:t>
            </a:r>
            <a:r>
              <a:rPr lang="sv-SE" dirty="0"/>
              <a:t> in karate-</a:t>
            </a:r>
            <a:r>
              <a:rPr lang="sv-SE" dirty="0" err="1"/>
              <a:t>config.js</a:t>
            </a:r>
            <a:r>
              <a:rPr lang="sv-SE" dirty="0"/>
              <a:t>) </a:t>
            </a:r>
            <a:r>
              <a:rPr lang="sv-SE" dirty="0" err="1"/>
              <a:t>returns</a:t>
            </a:r>
            <a:r>
              <a:rPr lang="sv-SE" dirty="0"/>
              <a:t> the </a:t>
            </a:r>
            <a:r>
              <a:rPr lang="sv-SE" dirty="0" err="1"/>
              <a:t>recorded</a:t>
            </a:r>
            <a:r>
              <a:rPr lang="sv-SE" dirty="0"/>
              <a:t> </a:t>
            </a:r>
            <a:r>
              <a:rPr lang="sv-SE" dirty="0" err="1"/>
              <a:t>requests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Extend</a:t>
            </a:r>
            <a:r>
              <a:rPr lang="sv-SE" dirty="0"/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Scenario: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get existing product</a:t>
            </a:r>
            <a:r>
              <a:rPr lang="sv-SE" dirty="0"/>
              <a:t> to </a:t>
            </a:r>
            <a:r>
              <a:rPr lang="sv-SE" dirty="0" err="1"/>
              <a:t>validate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the </a:t>
            </a:r>
            <a:r>
              <a:rPr lang="sv-SE" dirty="0" err="1"/>
              <a:t>Inventory</a:t>
            </a:r>
            <a:r>
              <a:rPr lang="sv-SE" dirty="0"/>
              <a:t> </a:t>
            </a:r>
            <a:r>
              <a:rPr lang="sv-SE" dirty="0" err="1"/>
              <a:t>mock</a:t>
            </a:r>
            <a:r>
              <a:rPr lang="sv-SE" dirty="0"/>
              <a:t> has </a:t>
            </a:r>
            <a:r>
              <a:rPr lang="sv-SE" dirty="0" err="1"/>
              <a:t>been</a:t>
            </a:r>
            <a:r>
              <a:rPr lang="sv-SE" dirty="0"/>
              <a:t> </a:t>
            </a:r>
            <a:r>
              <a:rPr lang="sv-SE" dirty="0" err="1"/>
              <a:t>called</a:t>
            </a:r>
            <a:r>
              <a:rPr lang="sv-SE" dirty="0"/>
              <a:t> </a:t>
            </a:r>
            <a:r>
              <a:rPr lang="sv-SE" dirty="0" err="1"/>
              <a:t>once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correct</a:t>
            </a:r>
            <a:r>
              <a:rPr lang="sv-SE" dirty="0"/>
              <a:t> </a:t>
            </a:r>
            <a:r>
              <a:rPr lang="sv-SE" dirty="0" err="1"/>
              <a:t>uri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Hint: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en-GB" sz="4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sv-SE" dirty="0"/>
              <a:t>to </a:t>
            </a:r>
            <a:r>
              <a:rPr lang="sv-SE" dirty="0" err="1"/>
              <a:t>define</a:t>
            </a:r>
            <a:r>
              <a:rPr lang="sv-SE" dirty="0"/>
              <a:t> a </a:t>
            </a:r>
            <a:r>
              <a:rPr lang="sv-SE" dirty="0" err="1"/>
              <a:t>variable</a:t>
            </a:r>
            <a:r>
              <a:rPr lang="sv-SE" dirty="0"/>
              <a:t> to store the </a:t>
            </a:r>
            <a:r>
              <a:rPr lang="sv-SE" dirty="0" err="1"/>
              <a:t>recorded</a:t>
            </a:r>
            <a:r>
              <a:rPr lang="sv-SE" dirty="0"/>
              <a:t> </a:t>
            </a:r>
            <a:r>
              <a:rPr lang="sv-SE" dirty="0" err="1"/>
              <a:t>requests</a:t>
            </a:r>
            <a:endParaRPr lang="sv-SE" dirty="0"/>
          </a:p>
          <a:p>
            <a:pPr lvl="1"/>
            <a:r>
              <a:rPr lang="sv-SE" dirty="0"/>
              <a:t>Hint: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en-GB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'#[1]’</a:t>
            </a:r>
            <a:r>
              <a:rPr lang="sv-SE" dirty="0"/>
              <a:t> to match </a:t>
            </a:r>
            <a:r>
              <a:rPr lang="sv-SE" dirty="0" err="1"/>
              <a:t>length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array</a:t>
            </a:r>
            <a:endParaRPr lang="sv-SE" dirty="0"/>
          </a:p>
          <a:p>
            <a:pPr marL="485775" lvl="1" indent="0">
              <a:buNone/>
            </a:pPr>
            <a:endParaRPr lang="en-GB" dirty="0">
              <a:solidFill>
                <a:srgbClr val="BCBEC4"/>
              </a:solidFill>
              <a:effectLst/>
            </a:endParaRPr>
          </a:p>
          <a:p>
            <a:pPr marL="25200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82890862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4726-BE9F-0DD9-341C-FE862A77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Solution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FE1F4-2E2C-25E5-335A-EA6EEC02C7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5199" y="1778400"/>
            <a:ext cx="21907501" cy="10159200"/>
          </a:xfrm>
        </p:spPr>
        <p:txBody>
          <a:bodyPr>
            <a:normAutofit/>
          </a:bodyPr>
          <a:lstStyle/>
          <a:p>
            <a:pPr marL="125999" indent="0">
              <a:buNone/>
            </a:pPr>
            <a:r>
              <a:rPr lang="en-GB" sz="4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Given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mockRequests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getMockRequests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4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inventory_mock_url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125999" indent="0">
              <a:buNone/>
            </a:pPr>
            <a:r>
              <a:rPr lang="en-GB" sz="4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Then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mockRequests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'#[1]’</a:t>
            </a:r>
            <a:endParaRPr lang="en-GB" sz="4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And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mockRequests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4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GB" sz="4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uri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sz="4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'/inventory/sku101'</a:t>
            </a:r>
            <a:endParaRPr lang="en-GB" sz="4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br>
              <a:rPr lang="en-GB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b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git stash –m "exercise8"</a:t>
            </a:r>
          </a:p>
          <a:p>
            <a:pPr marL="125999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checkout solution8</a:t>
            </a:r>
            <a:endParaRPr lang="en-GB" sz="4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999" indent="0">
              <a:buNone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04590445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C0923B-8C61-2808-9440-CEAFDA2E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Exercise 9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A5D790-06EA-36DF-DAA2-E6C6A78D4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Modify</a:t>
            </a:r>
            <a:r>
              <a:rPr lang="sv-SE" dirty="0"/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Scenario: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create product</a:t>
            </a:r>
            <a:r>
              <a:rPr lang="en-GB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sv-SE" dirty="0"/>
              <a:t>to </a:t>
            </a:r>
            <a:r>
              <a:rPr lang="sv-SE" dirty="0" err="1"/>
              <a:t>messages</a:t>
            </a:r>
            <a:r>
              <a:rPr lang="sv-SE" dirty="0"/>
              <a:t> </a:t>
            </a:r>
            <a:r>
              <a:rPr lang="sv-SE" dirty="0" err="1"/>
              <a:t>published</a:t>
            </a:r>
            <a:r>
              <a:rPr lang="sv-SE" dirty="0"/>
              <a:t> to the  </a:t>
            </a:r>
            <a:r>
              <a:rPr lang="sv-SE" dirty="0" err="1"/>
              <a:t>queue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the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QueueListener</a:t>
            </a:r>
            <a:r>
              <a:rPr lang="en-GB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sv-SE" dirty="0" err="1"/>
              <a:t>utility</a:t>
            </a:r>
            <a:r>
              <a:rPr lang="sv-SE" dirty="0"/>
              <a:t> </a:t>
            </a:r>
            <a:r>
              <a:rPr lang="sv-SE" dirty="0" err="1"/>
              <a:t>class</a:t>
            </a:r>
            <a:r>
              <a:rPr lang="sv-SE" dirty="0"/>
              <a:t> from the </a:t>
            </a:r>
            <a:r>
              <a:rPr lang="sv-SE" dirty="0" err="1"/>
              <a:t>util</a:t>
            </a:r>
            <a:r>
              <a:rPr lang="sv-SE" dirty="0"/>
              <a:t>/</a:t>
            </a:r>
            <a:r>
              <a:rPr lang="sv-SE" dirty="0" err="1"/>
              <a:t>jms</a:t>
            </a:r>
            <a:r>
              <a:rPr lang="sv-SE" dirty="0"/>
              <a:t> </a:t>
            </a:r>
            <a:r>
              <a:rPr lang="sv-SE" dirty="0" err="1"/>
              <a:t>package</a:t>
            </a:r>
            <a:r>
              <a:rPr lang="sv-SE" dirty="0"/>
              <a:t>, </a:t>
            </a:r>
            <a:r>
              <a:rPr lang="sv-SE" dirty="0" err="1"/>
              <a:t>which</a:t>
            </a:r>
            <a:r>
              <a:rPr lang="sv-SE" dirty="0"/>
              <a:t> is </a:t>
            </a:r>
            <a:r>
              <a:rPr lang="sv-SE" dirty="0" err="1"/>
              <a:t>instantiated</a:t>
            </a:r>
            <a:r>
              <a:rPr lang="sv-SE" dirty="0"/>
              <a:t> in karate-</a:t>
            </a:r>
            <a:r>
              <a:rPr lang="sv-SE" dirty="0" err="1"/>
              <a:t>config.js</a:t>
            </a:r>
            <a:r>
              <a:rPr lang="sv-SE" dirty="0"/>
              <a:t> as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replenish_queue</a:t>
            </a:r>
            <a:endParaRPr lang="en-GB" b="0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sv-SE" dirty="0"/>
              <a:t>Hint: </a:t>
            </a:r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waitForMessage</a:t>
            </a:r>
            <a:r>
              <a:rPr lang="sv-SE" dirty="0"/>
              <a:t>() and </a:t>
            </a:r>
            <a:r>
              <a:rPr lang="sv-SE" dirty="0" err="1"/>
              <a:t>size</a:t>
            </a:r>
            <a:r>
              <a:rPr lang="sv-SE" dirty="0"/>
              <a:t>() </a:t>
            </a:r>
            <a:r>
              <a:rPr lang="sv-SE" dirty="0" err="1"/>
              <a:t>methods</a:t>
            </a:r>
            <a:r>
              <a:rPr lang="sv-SE" dirty="0"/>
              <a:t> in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replenish_queue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A </a:t>
            </a:r>
            <a:r>
              <a:rPr lang="sv-SE" dirty="0" err="1"/>
              <a:t>message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stock = 0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published</a:t>
            </a:r>
            <a:r>
              <a:rPr lang="sv-SE" dirty="0"/>
              <a:t> for </a:t>
            </a:r>
            <a:r>
              <a:rPr lang="sv-SE" dirty="0" err="1"/>
              <a:t>created</a:t>
            </a:r>
            <a:r>
              <a:rPr lang="sv-SE" dirty="0"/>
              <a:t> </a:t>
            </a:r>
            <a:r>
              <a:rPr lang="sv-SE" dirty="0" err="1"/>
              <a:t>products</a:t>
            </a:r>
            <a:endParaRPr lang="sv-SE" dirty="0"/>
          </a:p>
          <a:p>
            <a:pPr lvl="1"/>
            <a:r>
              <a:rPr lang="sv-SE" dirty="0"/>
              <a:t>A </a:t>
            </a:r>
            <a:r>
              <a:rPr lang="sv-SE" dirty="0" err="1"/>
              <a:t>message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stock = -1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published</a:t>
            </a:r>
            <a:r>
              <a:rPr lang="sv-SE" dirty="0"/>
              <a:t> for </a:t>
            </a:r>
            <a:r>
              <a:rPr lang="sv-SE" dirty="0" err="1"/>
              <a:t>deleted</a:t>
            </a:r>
            <a:r>
              <a:rPr lang="sv-SE" dirty="0"/>
              <a:t> </a:t>
            </a:r>
            <a:r>
              <a:rPr lang="sv-SE" dirty="0" err="1"/>
              <a:t>products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759044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E99D5-BA24-1DE8-9FB7-66FA0784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Karate vs Cucumber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80382-6903-EDBD-7388-9A73FA03C4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383" y="1778400"/>
            <a:ext cx="10812117" cy="10159200"/>
          </a:xfrm>
        </p:spPr>
        <p:txBody>
          <a:bodyPr/>
          <a:lstStyle/>
          <a:p>
            <a:pPr marL="125999" indent="0">
              <a:buNone/>
            </a:pPr>
            <a:r>
              <a:rPr lang="en-GB" sz="4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Scenario:</a:t>
            </a:r>
            <a:r>
              <a:rPr lang="en-GB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create product</a:t>
            </a:r>
            <a:endParaRPr lang="en-GB" sz="4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Given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url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product_url</a:t>
            </a:r>
            <a:endParaRPr lang="en-GB" sz="4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And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request 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4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sku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"sku1"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When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en-GB" sz="4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post</a:t>
            </a:r>
            <a:endParaRPr lang="en-GB" sz="4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Then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status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201</a:t>
            </a: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And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GB" sz="4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4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sku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"sku1"</a:t>
            </a:r>
            <a:endParaRPr lang="en-GB" sz="4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endParaRPr lang="en-GB" sz="4000" b="0" dirty="0">
              <a:solidFill>
                <a:srgbClr val="B5CEA8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endParaRPr lang="en-GB" sz="4000" dirty="0">
              <a:solidFill>
                <a:srgbClr val="B5CEA8"/>
              </a:solidFill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 ... and that’s it!</a:t>
            </a:r>
            <a:endParaRPr lang="en-GB" sz="4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4B110-AFB2-7B0A-6F48-8F48F4FC4A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523304" y="1778400"/>
            <a:ext cx="11211339" cy="10159200"/>
          </a:xfrm>
        </p:spPr>
        <p:txBody>
          <a:bodyPr>
            <a:normAutofit/>
          </a:bodyPr>
          <a:lstStyle/>
          <a:p>
            <a:pPr marL="125999" indent="0">
              <a:buNone/>
            </a:pPr>
            <a:r>
              <a:rPr lang="en-GB" sz="4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Scenario:</a:t>
            </a:r>
            <a:r>
              <a:rPr lang="en-GB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create product</a:t>
            </a:r>
            <a:endParaRPr lang="en-GB" sz="4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Given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product endpoint is up</a:t>
            </a: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And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request where </a:t>
            </a:r>
            <a:r>
              <a:rPr lang="en-GB" sz="4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sku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is 'sku1'</a:t>
            </a:r>
            <a:endParaRPr lang="en-GB" sz="40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When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we send post request</a:t>
            </a: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Then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status is 201</a:t>
            </a: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And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returned JSON with </a:t>
            </a:r>
            <a:r>
              <a:rPr lang="en-GB" sz="4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sku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'sku1'</a:t>
            </a:r>
            <a:endParaRPr lang="en-GB" sz="4000" b="0" dirty="0">
              <a:solidFill>
                <a:srgbClr val="B5CEA8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endParaRPr lang="en-GB" sz="4000" dirty="0">
              <a:solidFill>
                <a:srgbClr val="B5CEA8"/>
              </a:solidFill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  + step definitions</a:t>
            </a:r>
          </a:p>
          <a:p>
            <a:pPr marL="125999" indent="0">
              <a:buNone/>
            </a:pPr>
            <a:r>
              <a:rPr lang="en-GB" sz="4000" dirty="0">
                <a:solidFill>
                  <a:srgbClr val="B5CEA8"/>
                </a:solidFill>
                <a:latin typeface="Menlo" panose="020B0609030804020204" pitchFamily="49" charset="0"/>
              </a:rPr>
              <a:t>  + </a:t>
            </a:r>
            <a:r>
              <a:rPr lang="en-GB" sz="4000" dirty="0" err="1">
                <a:solidFill>
                  <a:srgbClr val="B5CEA8"/>
                </a:solidFill>
                <a:latin typeface="Menlo" panose="020B0609030804020204" pitchFamily="49" charset="0"/>
              </a:rPr>
              <a:t>pojos</a:t>
            </a:r>
            <a:endParaRPr lang="en-GB" sz="4000" dirty="0">
              <a:solidFill>
                <a:srgbClr val="B5CEA8"/>
              </a:solidFill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dirty="0">
                <a:solidFill>
                  <a:srgbClr val="B5CEA8"/>
                </a:solidFill>
                <a:latin typeface="Menlo" panose="020B0609030804020204" pitchFamily="49" charset="0"/>
              </a:rPr>
              <a:t> + validation code</a:t>
            </a:r>
            <a:endParaRPr lang="en-GB" sz="4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374696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4726-BE9F-0DD9-341C-FE862A77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Solution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FE1F4-2E2C-25E5-335A-EA6EEC02C7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5199" y="1778400"/>
            <a:ext cx="21907501" cy="10159200"/>
          </a:xfrm>
        </p:spPr>
        <p:txBody>
          <a:bodyPr>
            <a:normAutofit fontScale="92500" lnSpcReduction="10000"/>
          </a:bodyPr>
          <a:lstStyle/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4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Scenario:</a:t>
            </a:r>
            <a:r>
              <a:rPr lang="en-GB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deleteProduct</a:t>
            </a:r>
            <a:endParaRPr lang="en-GB" sz="4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*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product_db.insertInto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('product’,</a:t>
            </a:r>
          </a:p>
          <a:p>
            <a:pPr marL="125999" indent="0">
              <a:buNone/>
            </a:pPr>
            <a:r>
              <a:rPr lang="en-GB" sz="4000" dirty="0">
                <a:solidFill>
                  <a:srgbClr val="CCCCCC"/>
                </a:solidFill>
                <a:latin typeface="Menlo" panose="020B0609030804020204" pitchFamily="49" charset="0"/>
              </a:rPr>
              <a:t>     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{"id":101,"name":"Product 101","sku":"sku101"})</a:t>
            </a: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Given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'/products/sku101’</a:t>
            </a:r>
            <a:endParaRPr lang="en-GB" sz="4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When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en-GB" sz="4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delete</a:t>
            </a:r>
            <a:endParaRPr lang="en-GB" sz="4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Then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status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204</a:t>
            </a:r>
            <a:endParaRPr lang="en-GB" sz="4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Given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message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replenish_queue</a:t>
            </a:r>
            <a:r>
              <a:rPr lang="en-GB" sz="4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4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waitForMessage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Then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message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4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"sku"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"sku101"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4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"stock"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sz="4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-1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And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assert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replenish_queue</a:t>
            </a:r>
            <a:r>
              <a:rPr lang="en-GB" sz="4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4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4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br>
              <a:rPr lang="en-GB" sz="4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</a:br>
            <a:b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git stash –m "exercise9"</a:t>
            </a:r>
          </a:p>
          <a:p>
            <a:pPr marL="125999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checkout solution9</a:t>
            </a:r>
            <a:endParaRPr lang="en-GB" sz="4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999" indent="0">
              <a:buNone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626887566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50446C-478F-CA98-694C-40938649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Karate with Gatling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68716E-DC77-022E-4D62-35470B8F6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252000" indent="0">
              <a:buNone/>
            </a:pPr>
            <a:r>
              <a:rPr lang="en-GB" sz="3600" dirty="0">
                <a:solidFill>
                  <a:srgbClr val="CF8E6D"/>
                </a:solidFill>
              </a:rPr>
              <a:t>class </a:t>
            </a:r>
            <a:r>
              <a:rPr lang="en-GB" sz="3600" dirty="0" err="1">
                <a:solidFill>
                  <a:srgbClr val="BCBEC4"/>
                </a:solidFill>
              </a:rPr>
              <a:t>ProductSimulation</a:t>
            </a:r>
            <a:r>
              <a:rPr lang="en-GB" sz="3600" dirty="0">
                <a:solidFill>
                  <a:srgbClr val="BCBEC4"/>
                </a:solidFill>
              </a:rPr>
              <a:t> </a:t>
            </a:r>
            <a:r>
              <a:rPr lang="en-GB" sz="3600" dirty="0">
                <a:solidFill>
                  <a:srgbClr val="CF8E6D"/>
                </a:solidFill>
              </a:rPr>
              <a:t>extends </a:t>
            </a:r>
            <a:r>
              <a:rPr lang="en-GB" sz="3600" dirty="0">
                <a:solidFill>
                  <a:srgbClr val="BCBEC4"/>
                </a:solidFill>
              </a:rPr>
              <a:t>Simulation {</a:t>
            </a:r>
            <a:br>
              <a:rPr lang="en-GB" sz="3600" dirty="0">
                <a:solidFill>
                  <a:srgbClr val="BCBEC4"/>
                </a:solidFill>
              </a:rPr>
            </a:br>
            <a:br>
              <a:rPr lang="en-GB" sz="3600" dirty="0">
                <a:solidFill>
                  <a:srgbClr val="BCBEC4"/>
                </a:solidFill>
              </a:rPr>
            </a:br>
            <a:r>
              <a:rPr lang="en-GB" sz="3600" dirty="0">
                <a:solidFill>
                  <a:srgbClr val="BCBEC4"/>
                </a:solidFill>
              </a:rPr>
              <a:t>  </a:t>
            </a:r>
            <a:r>
              <a:rPr lang="en-GB" sz="3600" dirty="0" err="1">
                <a:solidFill>
                  <a:srgbClr val="CF8E6D"/>
                </a:solidFill>
              </a:rPr>
              <a:t>val</a:t>
            </a:r>
            <a:r>
              <a:rPr lang="en-GB" sz="3600" dirty="0">
                <a:solidFill>
                  <a:srgbClr val="CF8E6D"/>
                </a:solidFill>
              </a:rPr>
              <a:t> </a:t>
            </a:r>
            <a:r>
              <a:rPr lang="en-GB" sz="3600" dirty="0">
                <a:solidFill>
                  <a:srgbClr val="BCBEC4"/>
                </a:solidFill>
              </a:rPr>
              <a:t>protocol = </a:t>
            </a:r>
            <a:r>
              <a:rPr lang="en-GB" sz="3600" dirty="0" err="1">
                <a:solidFill>
                  <a:srgbClr val="BCBEC4"/>
                </a:solidFill>
              </a:rPr>
              <a:t>karateProtocol</a:t>
            </a:r>
            <a:r>
              <a:rPr lang="en-GB" sz="3600" dirty="0">
                <a:solidFill>
                  <a:srgbClr val="BCBEC4"/>
                </a:solidFill>
              </a:rPr>
              <a:t>()</a:t>
            </a:r>
            <a:br>
              <a:rPr lang="en-GB" sz="3600" dirty="0">
                <a:solidFill>
                  <a:srgbClr val="BCBEC4"/>
                </a:solidFill>
              </a:rPr>
            </a:br>
            <a:r>
              <a:rPr lang="en-GB" sz="3600" dirty="0">
                <a:solidFill>
                  <a:srgbClr val="BCBEC4"/>
                </a:solidFill>
              </a:rPr>
              <a:t>  </a:t>
            </a:r>
            <a:r>
              <a:rPr lang="en-GB" sz="3600" dirty="0" err="1">
                <a:solidFill>
                  <a:srgbClr val="BCBEC4"/>
                </a:solidFill>
              </a:rPr>
              <a:t>protocol.nameResolver</a:t>
            </a:r>
            <a:r>
              <a:rPr lang="en-GB" sz="3600" dirty="0">
                <a:solidFill>
                  <a:srgbClr val="BCBEC4"/>
                </a:solidFill>
              </a:rPr>
              <a:t> = (</a:t>
            </a:r>
            <a:r>
              <a:rPr lang="en-GB" sz="3600" dirty="0" err="1">
                <a:solidFill>
                  <a:srgbClr val="BCBEC4"/>
                </a:solidFill>
              </a:rPr>
              <a:t>req</a:t>
            </a:r>
            <a:r>
              <a:rPr lang="en-GB" sz="3600" dirty="0">
                <a:solidFill>
                  <a:srgbClr val="BCBEC4"/>
                </a:solidFill>
              </a:rPr>
              <a:t>, </a:t>
            </a:r>
            <a:r>
              <a:rPr lang="en-GB" sz="3600" dirty="0" err="1">
                <a:solidFill>
                  <a:srgbClr val="BCBEC4"/>
                </a:solidFill>
              </a:rPr>
              <a:t>ctx</a:t>
            </a:r>
            <a:r>
              <a:rPr lang="en-GB" sz="3600" dirty="0">
                <a:solidFill>
                  <a:srgbClr val="BCBEC4"/>
                </a:solidFill>
              </a:rPr>
              <a:t>) =&gt; </a:t>
            </a:r>
            <a:r>
              <a:rPr lang="en-GB" sz="3600" dirty="0" err="1">
                <a:solidFill>
                  <a:srgbClr val="BCBEC4"/>
                </a:solidFill>
              </a:rPr>
              <a:t>req.getHeader</a:t>
            </a:r>
            <a:r>
              <a:rPr lang="en-GB" sz="3600" dirty="0">
                <a:solidFill>
                  <a:srgbClr val="BCBEC4"/>
                </a:solidFill>
              </a:rPr>
              <a:t>(</a:t>
            </a:r>
            <a:r>
              <a:rPr lang="en-GB" sz="3600" dirty="0">
                <a:solidFill>
                  <a:srgbClr val="6AAB73"/>
                </a:solidFill>
              </a:rPr>
              <a:t>"karate-name"</a:t>
            </a:r>
            <a:r>
              <a:rPr lang="en-GB" sz="3600" dirty="0">
                <a:solidFill>
                  <a:srgbClr val="BCBEC4"/>
                </a:solidFill>
              </a:rPr>
              <a:t>)</a:t>
            </a:r>
            <a:br>
              <a:rPr lang="en-GB" sz="3600" dirty="0">
                <a:solidFill>
                  <a:srgbClr val="BCBEC4"/>
                </a:solidFill>
              </a:rPr>
            </a:br>
            <a:r>
              <a:rPr lang="en-GB" sz="3600" dirty="0">
                <a:solidFill>
                  <a:srgbClr val="BCBEC4"/>
                </a:solidFill>
              </a:rPr>
              <a:t>  </a:t>
            </a:r>
            <a:r>
              <a:rPr lang="en-GB" sz="3600" dirty="0" err="1">
                <a:solidFill>
                  <a:srgbClr val="BCBEC4"/>
                </a:solidFill>
              </a:rPr>
              <a:t>protocol.runner.karateEnv</a:t>
            </a:r>
            <a:r>
              <a:rPr lang="en-GB" sz="3600" dirty="0">
                <a:solidFill>
                  <a:srgbClr val="BCBEC4"/>
                </a:solidFill>
              </a:rPr>
              <a:t>(</a:t>
            </a:r>
            <a:r>
              <a:rPr lang="en-GB" sz="3600" dirty="0">
                <a:solidFill>
                  <a:srgbClr val="6AAB73"/>
                </a:solidFill>
              </a:rPr>
              <a:t>"performance"</a:t>
            </a:r>
            <a:r>
              <a:rPr lang="en-GB" sz="3600" dirty="0">
                <a:solidFill>
                  <a:srgbClr val="BCBEC4"/>
                </a:solidFill>
              </a:rPr>
              <a:t>)</a:t>
            </a:r>
            <a:br>
              <a:rPr lang="en-GB" sz="3600" dirty="0">
                <a:solidFill>
                  <a:srgbClr val="BCBEC4"/>
                </a:solidFill>
              </a:rPr>
            </a:br>
            <a:br>
              <a:rPr lang="en-GB" sz="3600" dirty="0">
                <a:solidFill>
                  <a:srgbClr val="BCBEC4"/>
                </a:solidFill>
              </a:rPr>
            </a:br>
            <a:r>
              <a:rPr lang="en-GB" sz="3600" dirty="0">
                <a:solidFill>
                  <a:srgbClr val="BCBEC4"/>
                </a:solidFill>
              </a:rPr>
              <a:t>  </a:t>
            </a:r>
            <a:r>
              <a:rPr lang="en-GB" sz="3600" dirty="0" err="1">
                <a:solidFill>
                  <a:srgbClr val="CF8E6D"/>
                </a:solidFill>
              </a:rPr>
              <a:t>val</a:t>
            </a:r>
            <a:r>
              <a:rPr lang="en-GB" sz="3600" dirty="0">
                <a:solidFill>
                  <a:srgbClr val="CF8E6D"/>
                </a:solidFill>
              </a:rPr>
              <a:t> </a:t>
            </a:r>
            <a:r>
              <a:rPr lang="en-GB" sz="3600" dirty="0" err="1">
                <a:solidFill>
                  <a:srgbClr val="BCBEC4"/>
                </a:solidFill>
              </a:rPr>
              <a:t>productScenario</a:t>
            </a:r>
            <a:r>
              <a:rPr lang="en-GB" sz="3600" dirty="0">
                <a:solidFill>
                  <a:srgbClr val="BCBEC4"/>
                </a:solidFill>
              </a:rPr>
              <a:t> = scenario(</a:t>
            </a:r>
            <a:r>
              <a:rPr lang="en-GB" sz="3600" dirty="0">
                <a:solidFill>
                  <a:srgbClr val="6AAB73"/>
                </a:solidFill>
              </a:rPr>
              <a:t>"Karate Product Scenario"</a:t>
            </a:r>
            <a:r>
              <a:rPr lang="en-GB" sz="3600" dirty="0">
                <a:solidFill>
                  <a:srgbClr val="BCBEC4"/>
                </a:solidFill>
              </a:rPr>
              <a:t>)</a:t>
            </a:r>
            <a:br>
              <a:rPr lang="en-GB" sz="3600" dirty="0">
                <a:solidFill>
                  <a:srgbClr val="BCBEC4"/>
                </a:solidFill>
              </a:rPr>
            </a:br>
            <a:r>
              <a:rPr lang="en-GB" sz="3600" dirty="0">
                <a:solidFill>
                  <a:srgbClr val="BCBEC4"/>
                </a:solidFill>
              </a:rPr>
              <a:t>    .exec(</a:t>
            </a:r>
            <a:r>
              <a:rPr lang="en-GB" sz="3600" dirty="0" err="1">
                <a:solidFill>
                  <a:srgbClr val="BCBEC4"/>
                </a:solidFill>
              </a:rPr>
              <a:t>karateFeature</a:t>
            </a:r>
            <a:r>
              <a:rPr lang="en-GB" sz="3600" dirty="0">
                <a:solidFill>
                  <a:srgbClr val="BCBEC4"/>
                </a:solidFill>
              </a:rPr>
              <a:t>(</a:t>
            </a:r>
            <a:br>
              <a:rPr lang="en-GB" sz="3600" dirty="0">
                <a:solidFill>
                  <a:srgbClr val="BCBEC4"/>
                </a:solidFill>
              </a:rPr>
            </a:br>
            <a:r>
              <a:rPr lang="en-GB" sz="3600" dirty="0">
                <a:solidFill>
                  <a:srgbClr val="BCBEC4"/>
                </a:solidFill>
              </a:rPr>
              <a:t>      </a:t>
            </a:r>
            <a:r>
              <a:rPr lang="en-GB" sz="3600" dirty="0">
                <a:solidFill>
                  <a:srgbClr val="6AAB73"/>
                </a:solidFill>
              </a:rPr>
              <a:t>"</a:t>
            </a:r>
            <a:r>
              <a:rPr lang="en-GB" sz="3600" dirty="0" err="1">
                <a:solidFill>
                  <a:srgbClr val="6AAB73"/>
                </a:solidFill>
              </a:rPr>
              <a:t>classpath:se</a:t>
            </a:r>
            <a:r>
              <a:rPr lang="en-GB" sz="3600" dirty="0">
                <a:solidFill>
                  <a:srgbClr val="6AAB73"/>
                </a:solidFill>
              </a:rPr>
              <a:t>/</a:t>
            </a:r>
            <a:r>
              <a:rPr lang="en-GB" sz="3600" dirty="0" err="1">
                <a:solidFill>
                  <a:srgbClr val="6AAB73"/>
                </a:solidFill>
              </a:rPr>
              <a:t>callista</a:t>
            </a:r>
            <a:r>
              <a:rPr lang="en-GB" sz="3600" dirty="0">
                <a:solidFill>
                  <a:srgbClr val="6AAB73"/>
                </a:solidFill>
              </a:rPr>
              <a:t>/workshop/karate/product/</a:t>
            </a:r>
            <a:r>
              <a:rPr lang="en-GB" sz="3600" dirty="0" err="1">
                <a:solidFill>
                  <a:srgbClr val="6AAB73"/>
                </a:solidFill>
              </a:rPr>
              <a:t>product.feature@performance</a:t>
            </a:r>
            <a:r>
              <a:rPr lang="en-GB" sz="3600" dirty="0">
                <a:solidFill>
                  <a:srgbClr val="6AAB73"/>
                </a:solidFill>
              </a:rPr>
              <a:t>"</a:t>
            </a:r>
            <a:r>
              <a:rPr lang="en-GB" sz="3600" dirty="0">
                <a:solidFill>
                  <a:srgbClr val="BCBEC4"/>
                </a:solidFill>
              </a:rPr>
              <a:t>)</a:t>
            </a:r>
            <a:br>
              <a:rPr lang="en-GB" sz="3600" dirty="0">
                <a:solidFill>
                  <a:srgbClr val="BCBEC4"/>
                </a:solidFill>
              </a:rPr>
            </a:br>
            <a:r>
              <a:rPr lang="en-GB" sz="3600" dirty="0">
                <a:solidFill>
                  <a:srgbClr val="BCBEC4"/>
                </a:solidFill>
              </a:rPr>
              <a:t>    )</a:t>
            </a:r>
            <a:br>
              <a:rPr lang="en-GB" sz="3600" dirty="0">
                <a:solidFill>
                  <a:srgbClr val="BCBEC4"/>
                </a:solidFill>
              </a:rPr>
            </a:br>
            <a:br>
              <a:rPr lang="en-GB" sz="3600" dirty="0">
                <a:solidFill>
                  <a:srgbClr val="BCBEC4"/>
                </a:solidFill>
              </a:rPr>
            </a:br>
            <a:r>
              <a:rPr lang="en-GB" sz="3600" dirty="0">
                <a:solidFill>
                  <a:srgbClr val="BCBEC4"/>
                </a:solidFill>
              </a:rPr>
              <a:t>  </a:t>
            </a:r>
            <a:r>
              <a:rPr lang="en-GB" sz="3600" dirty="0" err="1">
                <a:solidFill>
                  <a:srgbClr val="BCBEC4"/>
                </a:solidFill>
              </a:rPr>
              <a:t>setUp</a:t>
            </a:r>
            <a:r>
              <a:rPr lang="en-GB" sz="3600" dirty="0">
                <a:solidFill>
                  <a:srgbClr val="BCBEC4"/>
                </a:solidFill>
              </a:rPr>
              <a:t>(</a:t>
            </a:r>
            <a:br>
              <a:rPr lang="en-GB" sz="3600" dirty="0">
                <a:solidFill>
                  <a:srgbClr val="BCBEC4"/>
                </a:solidFill>
              </a:rPr>
            </a:br>
            <a:r>
              <a:rPr lang="en-GB" sz="3600" dirty="0">
                <a:solidFill>
                  <a:srgbClr val="BCBEC4"/>
                </a:solidFill>
              </a:rPr>
              <a:t>    </a:t>
            </a:r>
            <a:r>
              <a:rPr lang="en-GB" sz="3600" dirty="0" err="1">
                <a:solidFill>
                  <a:srgbClr val="BCBEC4"/>
                </a:solidFill>
              </a:rPr>
              <a:t>productScenario.inject</a:t>
            </a:r>
            <a:r>
              <a:rPr lang="en-GB" sz="3600" dirty="0">
                <a:solidFill>
                  <a:srgbClr val="BCBEC4"/>
                </a:solidFill>
              </a:rPr>
              <a:t>(</a:t>
            </a:r>
            <a:r>
              <a:rPr lang="en-GB" sz="3600" dirty="0" err="1">
                <a:solidFill>
                  <a:srgbClr val="BCBEC4"/>
                </a:solidFill>
              </a:rPr>
              <a:t>rampUsers</a:t>
            </a:r>
            <a:r>
              <a:rPr lang="en-GB" sz="3600" dirty="0">
                <a:solidFill>
                  <a:srgbClr val="BCBEC4"/>
                </a:solidFill>
              </a:rPr>
              <a:t>(</a:t>
            </a:r>
            <a:r>
              <a:rPr lang="en-GB" sz="3600" dirty="0">
                <a:solidFill>
                  <a:srgbClr val="2AACB8"/>
                </a:solidFill>
              </a:rPr>
              <a:t>100</a:t>
            </a:r>
            <a:r>
              <a:rPr lang="en-GB" sz="3600" dirty="0">
                <a:solidFill>
                  <a:srgbClr val="BCBEC4"/>
                </a:solidFill>
              </a:rPr>
              <a:t>).during(</a:t>
            </a:r>
            <a:r>
              <a:rPr lang="en-GB" sz="3600" dirty="0">
                <a:solidFill>
                  <a:srgbClr val="2AACB8"/>
                </a:solidFill>
              </a:rPr>
              <a:t>10</a:t>
            </a:r>
            <a:r>
              <a:rPr lang="en-GB" sz="3600" dirty="0">
                <a:solidFill>
                  <a:srgbClr val="BCBEC4"/>
                </a:solidFill>
              </a:rPr>
              <a:t>))</a:t>
            </a:r>
            <a:br>
              <a:rPr lang="en-GB" sz="3600" dirty="0">
                <a:solidFill>
                  <a:srgbClr val="BCBEC4"/>
                </a:solidFill>
              </a:rPr>
            </a:br>
            <a:r>
              <a:rPr lang="en-GB" sz="3600" dirty="0">
                <a:solidFill>
                  <a:srgbClr val="BCBEC4"/>
                </a:solidFill>
              </a:rPr>
              <a:t>      .protocols(protocol)</a:t>
            </a:r>
            <a:br>
              <a:rPr lang="en-GB" sz="3600" dirty="0">
                <a:solidFill>
                  <a:srgbClr val="BCBEC4"/>
                </a:solidFill>
              </a:rPr>
            </a:br>
            <a:r>
              <a:rPr lang="en-GB" sz="3600" dirty="0">
                <a:solidFill>
                  <a:srgbClr val="BCBEC4"/>
                </a:solidFill>
              </a:rPr>
              <a:t>  )</a:t>
            </a:r>
            <a:br>
              <a:rPr lang="en-GB" sz="3600" dirty="0">
                <a:solidFill>
                  <a:srgbClr val="BCBEC4"/>
                </a:solidFill>
              </a:rPr>
            </a:br>
            <a:r>
              <a:rPr lang="en-GB" sz="3600" dirty="0">
                <a:solidFill>
                  <a:srgbClr val="BCBEC4"/>
                </a:solidFill>
              </a:rPr>
              <a:t>}</a:t>
            </a:r>
            <a:br>
              <a:rPr lang="en-GB" sz="3600" dirty="0">
                <a:solidFill>
                  <a:srgbClr val="BCBEC4"/>
                </a:solidFill>
              </a:rPr>
            </a:br>
            <a:endParaRPr lang="en-GB" sz="3600" dirty="0">
              <a:solidFill>
                <a:srgbClr val="BCBEC4"/>
              </a:solidFill>
            </a:endParaRPr>
          </a:p>
          <a:p>
            <a:pPr marL="252000" indent="0">
              <a:buNone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64382175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C0923B-8C61-2808-9440-CEAFDA2E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Exercise 10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A5D790-06EA-36DF-DAA2-E6C6A78D4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err="1"/>
              <a:t>Add</a:t>
            </a:r>
            <a:r>
              <a:rPr lang="sv-SE" dirty="0"/>
              <a:t> the tag @</a:t>
            </a:r>
            <a:r>
              <a:rPr lang="sv-SE" dirty="0" err="1"/>
              <a:t>performance</a:t>
            </a:r>
            <a:r>
              <a:rPr lang="sv-SE" dirty="0"/>
              <a:t> on the Get Product scenarios, and make it robust for </a:t>
            </a:r>
            <a:r>
              <a:rPr lang="sv-SE" dirty="0" err="1"/>
              <a:t>multithreaded</a:t>
            </a:r>
            <a:r>
              <a:rPr lang="sv-SE" dirty="0"/>
              <a:t> </a:t>
            </a:r>
            <a:r>
              <a:rPr lang="sv-SE" dirty="0" err="1"/>
              <a:t>use</a:t>
            </a:r>
            <a:endParaRPr lang="sv-SE" dirty="0"/>
          </a:p>
          <a:p>
            <a:pPr lvl="1"/>
            <a:r>
              <a:rPr lang="sv-SE" dirty="0"/>
              <a:t>Hint: </a:t>
            </a:r>
            <a:r>
              <a:rPr lang="sv-SE" dirty="0" err="1"/>
              <a:t>Remove</a:t>
            </a:r>
            <a:r>
              <a:rPr lang="sv-SE" dirty="0"/>
              <a:t> test data population and </a:t>
            </a:r>
            <a:r>
              <a:rPr lang="sv-SE" dirty="0" err="1"/>
              <a:t>mock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sv-SE" dirty="0"/>
          </a:p>
          <a:p>
            <a:r>
              <a:rPr lang="sv-SE" dirty="0" err="1"/>
              <a:t>Modify</a:t>
            </a:r>
            <a:r>
              <a:rPr lang="sv-SE" dirty="0"/>
              <a:t> to Karate log </a:t>
            </a:r>
            <a:r>
              <a:rPr lang="sv-SE" dirty="0" err="1"/>
              <a:t>level</a:t>
            </a:r>
            <a:r>
              <a:rPr lang="sv-SE" dirty="0"/>
              <a:t> in </a:t>
            </a:r>
            <a:r>
              <a:rPr lang="sv-SE" dirty="0" err="1"/>
              <a:t>logback-test.xml</a:t>
            </a:r>
            <a:r>
              <a:rPr lang="sv-SE" dirty="0"/>
              <a:t> to "</a:t>
            </a:r>
            <a:r>
              <a:rPr lang="sv-SE" dirty="0" err="1"/>
              <a:t>warn</a:t>
            </a:r>
            <a:r>
              <a:rPr lang="sv-SE" dirty="0"/>
              <a:t>"</a:t>
            </a:r>
          </a:p>
          <a:p>
            <a:endParaRPr lang="sv-SE" dirty="0"/>
          </a:p>
          <a:p>
            <a:r>
              <a:rPr lang="sv-SE" dirty="0"/>
              <a:t>Make sure the </a:t>
            </a:r>
            <a:r>
              <a:rPr lang="sv-SE" dirty="0" err="1"/>
              <a:t>component</a:t>
            </a:r>
            <a:r>
              <a:rPr lang="sv-SE" dirty="0"/>
              <a:t> under test (</a:t>
            </a:r>
            <a:r>
              <a:rPr lang="sv-SE" dirty="0" err="1"/>
              <a:t>including</a:t>
            </a:r>
            <a:r>
              <a:rPr lang="sv-SE" dirty="0"/>
              <a:t> </a:t>
            </a:r>
            <a:r>
              <a:rPr lang="sv-SE" dirty="0" err="1"/>
              <a:t>its</a:t>
            </a:r>
            <a:r>
              <a:rPr lang="sv-SE" dirty="0"/>
              <a:t> </a:t>
            </a:r>
            <a:r>
              <a:rPr lang="sv-SE" dirty="0" err="1"/>
              <a:t>collaborators</a:t>
            </a:r>
            <a:r>
              <a:rPr lang="sv-SE" dirty="0"/>
              <a:t>)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running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docker-compose</a:t>
            </a:r>
            <a:r>
              <a:rPr lang="sv-SE" dirty="0"/>
              <a:t> in the </a:t>
            </a:r>
            <a:r>
              <a:rPr lang="sv-SE" dirty="0" err="1"/>
              <a:t>component</a:t>
            </a:r>
            <a:r>
              <a:rPr lang="sv-SE" dirty="0"/>
              <a:t>-tests folder:</a:t>
            </a:r>
            <a:br>
              <a:rPr lang="sv-SE" dirty="0"/>
            </a:b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-d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Run</a:t>
            </a:r>
            <a:r>
              <a:rPr lang="sv-SE" dirty="0"/>
              <a:t> the </a:t>
            </a:r>
            <a:r>
              <a:rPr lang="sv-SE" dirty="0" err="1"/>
              <a:t>Gatling</a:t>
            </a:r>
            <a:r>
              <a:rPr lang="sv-SE" dirty="0"/>
              <a:t> simulation </a:t>
            </a:r>
            <a:r>
              <a:rPr lang="sv-SE" dirty="0" err="1"/>
              <a:t>using</a:t>
            </a:r>
            <a:br>
              <a:rPr lang="sv-SE" dirty="0"/>
            </a:b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test –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Pperformance</a:t>
            </a: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dirty="0" err="1"/>
              <a:t>Inspect</a:t>
            </a:r>
            <a:r>
              <a:rPr lang="sv-SE" dirty="0"/>
              <a:t> the </a:t>
            </a:r>
            <a:r>
              <a:rPr lang="sv-SE" dirty="0" err="1"/>
              <a:t>gatling</a:t>
            </a:r>
            <a:r>
              <a:rPr lang="sv-SE" dirty="0"/>
              <a:t> simulation </a:t>
            </a:r>
            <a:r>
              <a:rPr lang="sv-SE" dirty="0" err="1"/>
              <a:t>report</a:t>
            </a:r>
            <a:endParaRPr lang="sv-SE" dirty="0"/>
          </a:p>
          <a:p>
            <a:pPr marL="252000" indent="0">
              <a:buNone/>
            </a:pPr>
            <a:endParaRPr lang="en-GB" dirty="0">
              <a:solidFill>
                <a:srgbClr val="BCBEC4"/>
              </a:solidFill>
              <a:effectLst/>
            </a:endParaRPr>
          </a:p>
          <a:p>
            <a:pPr marL="25200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18118772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4726-BE9F-0DD9-341C-FE862A77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Solution 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FE1F4-2E2C-25E5-335A-EA6EEC02C7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5199" y="1778400"/>
            <a:ext cx="21907501" cy="10159200"/>
          </a:xfrm>
        </p:spPr>
        <p:txBody>
          <a:bodyPr>
            <a:normAutofit/>
          </a:bodyPr>
          <a:lstStyle/>
          <a:p>
            <a:pPr marL="125999" indent="0">
              <a:buNone/>
            </a:pPr>
            <a:r>
              <a:rPr lang="en-GB" sz="4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@performance</a:t>
            </a:r>
            <a:endParaRPr lang="en-GB" sz="4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Scenario:</a:t>
            </a:r>
            <a:r>
              <a:rPr lang="en-GB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get existing product</a:t>
            </a:r>
            <a:endParaRPr lang="en-GB" sz="4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Given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'/products/sku1’</a:t>
            </a:r>
            <a:endParaRPr lang="en-GB" sz="4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When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en-GB" sz="4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get</a:t>
            </a:r>
            <a:endParaRPr lang="en-GB" sz="4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Then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status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</a:t>
            </a:r>
            <a:endParaRPr lang="en-GB" sz="4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And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GB" sz="4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4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"Product 1"</a:t>
            </a:r>
            <a:endParaRPr lang="en-GB" sz="4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And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GB" sz="4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4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inventory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'#number'</a:t>
            </a:r>
            <a:b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4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git stash –m "exercise10"</a:t>
            </a:r>
          </a:p>
          <a:p>
            <a:pPr marL="125999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checkout solution10</a:t>
            </a:r>
            <a:endParaRPr lang="en-GB" sz="4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999" indent="0">
              <a:buNone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319423214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21D2C2-2E3B-2D75-75E4-94D0EC1D0F8D}"/>
              </a:ext>
            </a:extLst>
          </p:cNvPr>
          <p:cNvSpPr txBox="1"/>
          <p:nvPr/>
        </p:nvSpPr>
        <p:spPr>
          <a:xfrm>
            <a:off x="8628185" y="5884985"/>
            <a:ext cx="5650523" cy="166199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SE" sz="9600" b="0" i="0" u="none" strike="noStrike" cap="all" spc="20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rstate LightCondensed"/>
                <a:ea typeface="Interstate LightCondensed"/>
                <a:cs typeface="Interstate LightCondensed"/>
                <a:sym typeface="Interstate LightCondensed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429217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E99D5-BA24-1DE8-9FB7-66FA0784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Karate vs Rest Assured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80382-6903-EDBD-7388-9A73FA03C4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383" y="1778400"/>
            <a:ext cx="10812117" cy="10159200"/>
          </a:xfrm>
        </p:spPr>
        <p:txBody>
          <a:bodyPr/>
          <a:lstStyle/>
          <a:p>
            <a:pPr marL="125999" indent="0">
              <a:buNone/>
            </a:pPr>
            <a:r>
              <a:rPr lang="en-GB" sz="4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Scenario:</a:t>
            </a:r>
            <a:r>
              <a:rPr lang="en-GB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create product</a:t>
            </a:r>
            <a:endParaRPr lang="en-GB" sz="4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Given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url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product_url</a:t>
            </a:r>
            <a:endParaRPr lang="en-GB" sz="4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And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request 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4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sku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"sku1"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When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en-GB" sz="4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post</a:t>
            </a:r>
            <a:endParaRPr lang="en-GB" sz="4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Then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status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201</a:t>
            </a:r>
          </a:p>
          <a:p>
            <a:pPr marL="125999" indent="0">
              <a:buNone/>
            </a:pPr>
            <a:r>
              <a:rPr lang="en-GB" sz="4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And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GB" sz="4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4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sku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"sku1"</a:t>
            </a:r>
            <a:endParaRPr lang="en-GB" sz="4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999" indent="0">
              <a:buNone/>
            </a:pPr>
            <a:endParaRPr lang="en-GB" sz="4000" b="0" dirty="0">
              <a:solidFill>
                <a:srgbClr val="B5CEA8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4B110-AFB2-7B0A-6F48-8F48F4FC4A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523304" y="1778400"/>
            <a:ext cx="11211339" cy="10159200"/>
          </a:xfrm>
        </p:spPr>
        <p:txBody>
          <a:bodyPr>
            <a:normAutofit/>
          </a:bodyPr>
          <a:lstStyle/>
          <a:p>
            <a:pPr marL="125999" indent="0">
              <a:buNone/>
            </a:pPr>
            <a:r>
              <a:rPr lang="en-GB" sz="3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testCreateProduct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marL="125999" indent="0">
              <a:buNone/>
            </a:pPr>
            <a:r>
              <a:rPr lang="en-GB" sz="3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given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125999" indent="0">
              <a:buNone/>
            </a:pP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.</a:t>
            </a:r>
            <a:r>
              <a:rPr lang="en-GB" sz="3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3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"{</a:t>
            </a:r>
            <a:r>
              <a:rPr lang="en-GB" sz="3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en-GB" sz="3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sku</a:t>
            </a:r>
            <a:r>
              <a:rPr lang="en-GB" sz="3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en-GB" sz="3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sz="3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en-GB" sz="3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sku1</a:t>
            </a:r>
            <a:r>
              <a:rPr lang="en-GB" sz="3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en-GB" sz="3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}"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125999" indent="0">
              <a:buNone/>
            </a:pPr>
            <a:r>
              <a:rPr lang="en-GB" sz="3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when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125999" indent="0">
              <a:buNone/>
            </a:pP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.</a:t>
            </a:r>
            <a:r>
              <a:rPr lang="en-GB" sz="3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post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3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product_url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125999" indent="0">
              <a:buNone/>
            </a:pP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sz="3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125999" indent="0">
              <a:buNone/>
            </a:pP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.</a:t>
            </a:r>
            <a:r>
              <a:rPr lang="en-GB" sz="3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statusCode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3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201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125999" indent="0">
              <a:buNone/>
            </a:pP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.</a:t>
            </a:r>
            <a:r>
              <a:rPr lang="en-GB" sz="3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3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3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sku</a:t>
            </a:r>
            <a:r>
              <a:rPr lang="en-GB" sz="3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3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equalTo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3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"sku1"</a:t>
            </a: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marL="125999" indent="0">
              <a:buNone/>
            </a:pPr>
            <a:r>
              <a:rPr lang="en-GB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20822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1B2B64-A6AD-88FF-0A1A-33F0C790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Karate Key Selling points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AE5B51-8D9C-B74D-B7B6-C6FBADFE02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Easy to read Gherkin syntax with good IDE support</a:t>
            </a:r>
          </a:p>
          <a:p>
            <a:r>
              <a:rPr lang="en-GB" dirty="0"/>
              <a:t>Native Data Formats: json, xml, csv, …</a:t>
            </a:r>
          </a:p>
          <a:p>
            <a:r>
              <a:rPr lang="en-GB" dirty="0"/>
              <a:t>Powerful assertions with fuzzy matching</a:t>
            </a:r>
          </a:p>
          <a:p>
            <a:r>
              <a:rPr lang="en-GB" dirty="0"/>
              <a:t>Full access to </a:t>
            </a:r>
            <a:r>
              <a:rPr lang="en-GB" dirty="0" err="1"/>
              <a:t>Javascript</a:t>
            </a:r>
            <a:r>
              <a:rPr lang="en-GB" dirty="0"/>
              <a:t> functionality </a:t>
            </a:r>
          </a:p>
          <a:p>
            <a:r>
              <a:rPr lang="en-GB" dirty="0"/>
              <a:t>Full Java Interoperability</a:t>
            </a:r>
          </a:p>
          <a:p>
            <a:r>
              <a:rPr lang="en-GB" dirty="0"/>
              <a:t>Structuring mechanisms for readability and reuse</a:t>
            </a:r>
          </a:p>
          <a:p>
            <a:r>
              <a:rPr lang="en-GB" dirty="0"/>
              <a:t>Powerful reporting</a:t>
            </a:r>
          </a:p>
          <a:p>
            <a:r>
              <a:rPr lang="en-GB" dirty="0"/>
              <a:t>Multi-threaded Parallel execution</a:t>
            </a:r>
          </a:p>
          <a:p>
            <a:r>
              <a:rPr lang="en-GB" dirty="0"/>
              <a:t>JUnit and TestNG integration for automation</a:t>
            </a:r>
          </a:p>
          <a:p>
            <a:r>
              <a:rPr lang="en-GB" dirty="0"/>
              <a:t>Gatling integration for Performance and Load testing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00591033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3FAF14-BBEB-9643-86CE-C02D64B1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Supported Gherkin Keywords</a:t>
            </a:r>
            <a:br>
              <a:rPr lang="en-GB" dirty="0"/>
            </a:br>
            <a:endParaRPr lang="en-SE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7ABC46-D005-7843-B7B6-44D715E1E2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Feature</a:t>
            </a:r>
          </a:p>
          <a:p>
            <a:r>
              <a:rPr lang="en-GB" dirty="0"/>
              <a:t>Scenario</a:t>
            </a:r>
          </a:p>
          <a:p>
            <a:r>
              <a:rPr lang="en-GB" dirty="0"/>
              <a:t>Given, When, Then, And (or *)</a:t>
            </a:r>
          </a:p>
          <a:p>
            <a:r>
              <a:rPr lang="en-GB" dirty="0"/>
              <a:t>Background</a:t>
            </a:r>
          </a:p>
          <a:p>
            <a:r>
              <a:rPr lang="en-GB" dirty="0"/>
              <a:t>Scenario Outline</a:t>
            </a:r>
          </a:p>
          <a:p>
            <a:r>
              <a:rPr lang="en-GB" dirty="0"/>
              <a:t>Examples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7217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786535-5901-F545-A6CD-038B0C2C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Example Rest Scenario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F10585-8872-3149-95DD-83EE0AFA1AE8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162" y="2681565"/>
            <a:ext cx="16919575" cy="795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0867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PT-mall 2014v2">
  <a:themeElements>
    <a:clrScheme name="PPT-mall 2014v2">
      <a:dk1>
        <a:srgbClr val="32307D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EFA531"/>
      </a:accent4>
      <a:accent5>
        <a:srgbClr val="FFF9A5"/>
      </a:accent5>
      <a:accent6>
        <a:srgbClr val="32307D"/>
      </a:accent6>
      <a:hlink>
        <a:srgbClr val="0000FF"/>
      </a:hlink>
      <a:folHlink>
        <a:srgbClr val="FF00FF"/>
      </a:folHlink>
    </a:clrScheme>
    <a:fontScheme name="PPT-mall 2014v2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PPT-mall 2014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449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3" tIns="65023" rIns="65023" bIns="65023" numCol="1" spcCol="38100" rtlCol="0" anchor="ctr">
        <a:spAutoFit/>
      </a:bodyPr>
      <a:lstStyle>
        <a:defPPr marL="0" marR="0" indent="0" algn="ctr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200" normalizeH="0" baseline="0">
            <a:ln>
              <a:noFill/>
            </a:ln>
            <a:solidFill>
              <a:srgbClr val="FFFFFF"/>
            </a:solidFill>
            <a:effectLst/>
            <a:uFillTx/>
            <a:latin typeface="Interstate-RegularCondensed"/>
            <a:ea typeface="Interstate-RegularCondensed"/>
            <a:cs typeface="Interstate-RegularCondensed"/>
            <a:sym typeface="Interstate-Regular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43449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200" normalizeH="0" baseline="0">
            <a:ln>
              <a:noFill/>
            </a:ln>
            <a:solidFill>
              <a:srgbClr val="FFFFFF"/>
            </a:solidFill>
            <a:effectLst/>
            <a:uFillTx/>
            <a:latin typeface="Interstate LightCondensed"/>
            <a:ea typeface="Interstate LightCondensed"/>
            <a:cs typeface="Interstate LightCondensed"/>
            <a:sym typeface="Interstate Light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tion1" id="{732CFE24-F3EF-6B48-BBF5-D79E139F36A5}" vid="{C1BD129E-6A43-5647-92FA-8F14BB371C37}"/>
    </a:ext>
  </a:extLst>
</a:theme>
</file>

<file path=ppt/theme/theme2.xml><?xml version="1.0" encoding="utf-8"?>
<a:theme xmlns:a="http://schemas.openxmlformats.org/drawingml/2006/main" name="PPT-mall 2014v2">
  <a:themeElements>
    <a:clrScheme name="PPT-mall 2014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EFA531"/>
      </a:accent4>
      <a:accent5>
        <a:srgbClr val="FFF9A5"/>
      </a:accent5>
      <a:accent6>
        <a:srgbClr val="32307D"/>
      </a:accent6>
      <a:hlink>
        <a:srgbClr val="0000FF"/>
      </a:hlink>
      <a:folHlink>
        <a:srgbClr val="FF00FF"/>
      </a:folHlink>
    </a:clrScheme>
    <a:fontScheme name="PPT-mall 2014v2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PPT-mall 2014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449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3" tIns="65023" rIns="65023" bIns="65023" numCol="1" spcCol="38100" rtlCol="0" anchor="ctr">
        <a:spAutoFit/>
      </a:bodyPr>
      <a:lstStyle>
        <a:defPPr marL="0" marR="0" indent="0" algn="ctr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200" normalizeH="0" baseline="0">
            <a:ln>
              <a:noFill/>
            </a:ln>
            <a:solidFill>
              <a:srgbClr val="FFFFFF"/>
            </a:solidFill>
            <a:effectLst/>
            <a:uFillTx/>
            <a:latin typeface="Interstate-RegularCondensed"/>
            <a:ea typeface="Interstate-RegularCondensed"/>
            <a:cs typeface="Interstate-RegularCondensed"/>
            <a:sym typeface="Interstate-Regular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43449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200" normalizeH="0" baseline="0">
            <a:ln>
              <a:noFill/>
            </a:ln>
            <a:solidFill>
              <a:srgbClr val="FFFFFF"/>
            </a:solidFill>
            <a:effectLst/>
            <a:uFillTx/>
            <a:latin typeface="Interstate LightCondensed"/>
            <a:ea typeface="Interstate LightCondensed"/>
            <a:cs typeface="Interstate LightCondensed"/>
            <a:sym typeface="Interstate Light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PPT-mall 2014v2</Template>
  <TotalTime>386</TotalTime>
  <Words>2993</Words>
  <Application>Microsoft Macintosh PowerPoint</Application>
  <PresentationFormat>Custom</PresentationFormat>
  <Paragraphs>356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3270-MEDIUM NERD FONT COMPLETE</vt:lpstr>
      <vt:lpstr>Adobe Caslon Pro</vt:lpstr>
      <vt:lpstr>Andale Mono</vt:lpstr>
      <vt:lpstr>Arial</vt:lpstr>
      <vt:lpstr>Courier New</vt:lpstr>
      <vt:lpstr>Helvetica</vt:lpstr>
      <vt:lpstr>Interstate Bold</vt:lpstr>
      <vt:lpstr>Interstate LightCondensed</vt:lpstr>
      <vt:lpstr>Menlo</vt:lpstr>
      <vt:lpstr>Menlo-Regular</vt:lpstr>
      <vt:lpstr>PPT-mall 2014v2</vt:lpstr>
      <vt:lpstr>PowerPoint Presentation</vt:lpstr>
      <vt:lpstr>Agenda</vt:lpstr>
      <vt:lpstr>Karate (a.k.a karate-dsl)</vt:lpstr>
      <vt:lpstr>PowerPoint Presentation</vt:lpstr>
      <vt:lpstr>Karate vs Cucumber</vt:lpstr>
      <vt:lpstr>Karate vs Rest Assured</vt:lpstr>
      <vt:lpstr>Karate Key Selling points</vt:lpstr>
      <vt:lpstr>Supported Gherkin Keywords </vt:lpstr>
      <vt:lpstr>Example Rest Scenario</vt:lpstr>
      <vt:lpstr>Core Keywords</vt:lpstr>
      <vt:lpstr>Special variables</vt:lpstr>
      <vt:lpstr>Configure Workshop Environment</vt:lpstr>
      <vt:lpstr>IntelliJ</vt:lpstr>
      <vt:lpstr>VS Code</vt:lpstr>
      <vt:lpstr>Demo System</vt:lpstr>
      <vt:lpstr>Excercise 0</vt:lpstr>
      <vt:lpstr>Layout of a Karate project</vt:lpstr>
      <vt:lpstr>Excercise 1</vt:lpstr>
      <vt:lpstr>Solution 1</vt:lpstr>
      <vt:lpstr>Fuzzy Matching</vt:lpstr>
      <vt:lpstr>Excercise 2</vt:lpstr>
      <vt:lpstr>Solution 2</vt:lpstr>
      <vt:lpstr>Using Variables and Javascript functions</vt:lpstr>
      <vt:lpstr>Reading Files</vt:lpstr>
      <vt:lpstr>Exercise 3</vt:lpstr>
      <vt:lpstr>Solution 3</vt:lpstr>
      <vt:lpstr>Solution 3 Continued</vt:lpstr>
      <vt:lpstr>Junit Integration: Alternative 1</vt:lpstr>
      <vt:lpstr>Junit Integration: Alternative 2</vt:lpstr>
      <vt:lpstr>Exercise 4</vt:lpstr>
      <vt:lpstr>When Things Go Wrong</vt:lpstr>
      <vt:lpstr>Exercise 5</vt:lpstr>
      <vt:lpstr>Java InteroperabilitY</vt:lpstr>
      <vt:lpstr>Exercise 6</vt:lpstr>
      <vt:lpstr>Solution 6 Continued</vt:lpstr>
      <vt:lpstr>Solution 6 Continued</vt:lpstr>
      <vt:lpstr>Solution 6 Continued</vt:lpstr>
      <vt:lpstr>Finishing the System tests</vt:lpstr>
      <vt:lpstr>Component tests</vt:lpstr>
      <vt:lpstr>Test Doubles</vt:lpstr>
      <vt:lpstr>Test Doubles Example</vt:lpstr>
      <vt:lpstr>Variable or Expression Extrapolation</vt:lpstr>
      <vt:lpstr>Start Collaborators viA TestContainers</vt:lpstr>
      <vt:lpstr>Exercise 7</vt:lpstr>
      <vt:lpstr>Reusing Functions and Features</vt:lpstr>
      <vt:lpstr>getRequests.feature</vt:lpstr>
      <vt:lpstr>Exercise 8</vt:lpstr>
      <vt:lpstr>Solution 8</vt:lpstr>
      <vt:lpstr>Exercise 9</vt:lpstr>
      <vt:lpstr>Solution 9</vt:lpstr>
      <vt:lpstr>Karate with Gatling</vt:lpstr>
      <vt:lpstr>Exercise 10</vt:lpstr>
      <vt:lpstr>Solution 10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Beskow Björn</dc:creator>
  <cp:lastModifiedBy>Beskow Björn</cp:lastModifiedBy>
  <cp:revision>11</cp:revision>
  <dcterms:created xsi:type="dcterms:W3CDTF">2023-09-11T15:09:41Z</dcterms:created>
  <dcterms:modified xsi:type="dcterms:W3CDTF">2023-09-11T21:37:31Z</dcterms:modified>
</cp:coreProperties>
</file>