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7" r:id="rId5"/>
    <p:sldId id="268" r:id="rId6"/>
    <p:sldId id="266" r:id="rId7"/>
    <p:sldId id="275" r:id="rId8"/>
    <p:sldId id="264" r:id="rId9"/>
    <p:sldId id="276" r:id="rId10"/>
    <p:sldId id="265" r:id="rId11"/>
    <p:sldId id="270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7T06:32:3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77 4612,'0'0'780,"0"0"-42,0 0-42,0-1-39,-1 1-39,1 0-36,0 0-37,0-1-34,0 0 413,0 0-123,0 0-111,0 0-101,0-1-37,0 1-99,-1-1-84,1 0-69,0 1-59,0-1-39,-1-3 359,0 2-281,0 2 87,1 0-140,0 0 36,-1 0 103,1 1 67,0-1 74,-1 1 84,-14-9 793,2 0-95,2 2-256,0 0-114,4 5-509,0 0-37,0 1-38,-2 0-40,5 1-84,-6 0 244,0 0-46,0 0-44,1 0-39,0 1-37,0-1-34,-8 1 169,2 1-124,0 0-59,-34 13 375,27-4-317,-71 48 796,68-41-761,3 1-57,0 4-1,-9 21 64,11-7-130,11-21 10,2 2 0,0-1-1,-4 17-219,4-6 161,2 2-59,-1 23 12,0 79 286,8-92-316,2-2-52,0-15-32,1 1 0,2-1 0,0 0 0,1-1 0,2 0 0,7 14 0,-2-10 0,0-1 0,1 0 0,2-2 0,0 0 0,2-1 0,0-1 0,3 1 0,3 1 0,1 0 0,15 8 0,-32-24 0,1-1 0,0 0 0,0-1 0,0 0 0,1 0 0,0-1 0,0-1 0,8 1 0,22 3 0,1-3 0,40-1 0,-70-4 0,-1 0 0,0-1 0,0 0 0,0-1 0,0 0 0,0-1 0,-1 0 0,1-1 0,-1 0 0,0-1 0,0-1 0,26-16 0,-2-2 0,16-16 0,-44 36 0,5-7 0,0 1 0,-1-2 0,0 0 0,-1 0 0,0-1 0,-1 0 0,0 0 0,-2-1 0,0 0 0,0-1 0,-1 1 0,-1-1 0,-1-1 0,0 1 0,0-8 0,3-25 0,-3-1 0,-2 1 0,-1-1 0,-6-28 0,4 66-6,0-1 0,-1 1 0,-1 0 0,0 0 0,-3-6 6,1 5-23,0 1 0,-1 0 1,-1 0-1,-6-8 23,3 6-49,0 0-1,-1 2 1,-9-9 49,-43-30-205,-8 7-54,-5 7-53,1 7-51,4 6-49,59 21 31,0-1-39,0 2-48,0-1-59,0 1-66,0-1-76,0 2-84,0-1-95,4 1 227,0 0-49,0 0-51,0 0-54,0 1-56,0-1-60,0 1-61,1-1-64,-3 1-382,2-1-95,-3 1-391,-4 0-1045</inkml:trace>
  <inkml:trace contextRef="#ctx0" brushRef="#br0" timeOffset="2017.3669">4655 36 4164,'0'0'1067,"0"0"-51,0 0-49,0-1-47,0 1-46,0 0-44,0-1-43,0 0-42,0 1-40,-1-1-38,1 0-38,0 0-35,0-1 493,0 0-125,0 1-439,0 0-39,-1-1-35,1 1-33,0-2 326,-1 1-100,1 0-135,-1 0-51,-2-3 1439,-5 3-1042,-1 0-76,1 1-72,-1 0-68,0 1-65,0 0-61,1 0-57,-1 1-54,1 0-49,-1 1-47,1 1-42,0 0-39,-7 6 123,2 2-111,-16 20 166,-1 0 52,-55 60 964,52-50-848,7-5-151,4 2-75,3 2-98,4 3-119,-15 83-81,25-97-47,1 1 1,2 0-1,1 0 1,1 0-1,3 16 2,0-30 0,1 0 0,0 0 0,1-1 0,1 1 0,0-1 0,1 0 0,1-1 0,5 7 0,19 29 0,26 28 0,-54-72 0,14 14 0,1 0 0,1-1 0,1-1 0,10 6 0,-5-3 0,-11-11 0,1-2 0,0 1 0,0-2 0,0 0 0,1-1 0,0 0 0,11 1 0,-5 0 0,118 22 0,-92-21 0,1-1 0,1-3 0,-1-2 0,17-3 0,-65 1 0,19 0 0,1 0 0,-1-2 0,0-1 0,0-1 0,0 0 0,0-2 0,-1 0 0,0-1 0,0-2 0,0 0 0,-1 0 0,-1-2 0,0-1 0,0 0 0,-1-1 0,-1-1 0,5-5 0,0-1 0,-1-2 0,-1 0 0,0-2 0,-2 0 0,-1 0 0,-7 9 0,-1-1 0,-1 1 0,0-1 0,-1 0 0,0-1 0,-2 0 0,0 1 0,-1-1 0,0-7 0,0-2 0,-2 1 0,-1-1 0,-1 1 0,-4-23 0,2 34 0,0 0 0,-1 0 0,0 0 0,-1 0 0,-1 1 0,0-1 0,-1 1 0,0 1 0,-4-5 0,-3-1 0,0 1 0,-1 1 0,-1 0 0,-1 1 0,0 1 0,-1 0 0,0 1 0,-1 1 0,-15-6 0,-35-16 0,-2 3 0,-15-1 0,17 5 0,56 22-20,0 0-38,-1 1-37,1-1-36,0 1-35,0-1-32,-14-3-291,1 0-115,-1 0-102,0 0-91,0 0-81,2 1-13,-1 0-52,-12-5-546,0 0-63,33 11 827,0-1-36,-5-1-851,-2-1-444,-7-2-1165</inkml:trace>
  <inkml:trace contextRef="#ctx0" brushRef="#br0" timeOffset="5369.2843">768 1034 6150,'2'0'1540,"1"0"-390,-1 0-39,0 0-38,0 0-37,1 1-37,-1-1-36,0 0-34,0 1-36,0-1-34,0 1-33,0-1-33,2 1 696,1 1-124,-1-1-120,0 1-114,0 0-110,0 0-105,0 0-100,-1 0-95,1 0-91,0 1-85,-1-1-167,0 0-50,0 0-46,0 0-44,0 0-42,0 1-38,0-1-38,0 0-34,1 1-24,-1 0-41,4 3-87,-3-2-30,0 0-33,1 0-60,3 3-137,5 5-261,-4-4 298,-6-5 214,1 0 35,0 0 39,0 1 46,-1-2 30,0 0 39,0 1 42,0-1 43,0 0 49,1 1 50,-1-1 54,0 0 56,44 27-167,25 21 296,-42-27-331,1 2-56,0 0-93,-5-4-44,1-2 0,18 10-13,-5-6 54,1-3 0,39 14-54,36 6 186,55 8-186,-133-38 11,25 11 11,-43-14-13,1 0-1,0-1 1,8 1-9,241 40 15,334 50 58,-402-73-51,1-9 1,2-9-23,575 5 46,332-3 42,-371-50-15,-494 21-90,-1-2-38,-142 14 16,530-81-40,-401 52 62,-52 7-36,93-19-151,-22 3 15,-86 18 128,206-29-47,189-14-152,-344 54 116,1 3 43,-6 0 62,-2-3 82,344-38-176,-417 41-385,-43 0 236,-18 0 146,-39 5 115,-1 0 38,-29 8-186,-1 1 52,1-1 46,-1 1 41,5-1 54,0 1 72,27 0 379,-22 1-363,-7 0-112,-1 1-53,1-1-61,0 0-72,-1 1-40,-1-1-67,1 0-73,1 1-80,-1-1-86,0 0-93,1 0-98,-1 0-106,-8 0 100,0 0 64,0 0 58,0 0 56,0 0 53,0 0 48,0-1 45,0 1 41,0 0-83,0-1 64,0 1 54,0-1 44,0 0-37,1-1-458,-1 2 413,0-1-24,0 1-87,0-1 195,0 1-33,0 0-37,0 0-39,1-1-499,-1 1-52,0-1-45,1 0-41,0 1-250,-1-1-40,1 0-302,1 0-853</inkml:trace>
  <inkml:trace contextRef="#ctx0" brushRef="#br0" timeOffset="7387.8398">5325 1156 224,'0'0'249,"0"0"196,0 0-36,0 0-204,0 0 234,0 0 104,0 0 175,0 0-288,0 0-95,0 0 40,0 0 164,0 0-321,0 0-16,0 0 28,0 0 76,0 0-20,0 0 41,0 0 1371,0 0-1167,0 0-71,0 0-60,0 0-50,0 0 19,0 0 425,0 0-293,0 0 306,0 0-7,0 0-308,0 0 53,0 0-59,0 0 654,0 0-122,1 0-113,0 0-107,0 0-100,0 0-90,1 0-85,-1 1-77,1-1-1,0 0-87,0 1-74,0-1-61,1 1 67,2 1 205,7 14 147,0 0-65,1-1-57,-1 1-52,1 0-47,0 0-39,14 16 283,-2-3-124,11 16 203,-8-9-346,-2 2-101,-1-4-90,35 42 199,-38-51-277,2 3 49,4-7 38,25 20-40,-40-31-140,4 2 37,-7-9 53,-9-3-62,32 12 92,-21-9-125,48 17-26,-58-20 16,6 0 14,-8 0-26,9 0-37,-8 0 66,-1 0-47,0 0-52,0 0-81,0 0 28,0 0-35,0 0-43,0 0-63,0 0-87,0 0-108,0 0 177,0 0-37,0 0-39,0 0-43,-1 0-47,1 0-49,-1 0-53,0 0-57,-1-1-341,-1 1-98,1 0 225,0-1-33,-5 0-1805</inkml:trace>
  <inkml:trace contextRef="#ctx0" brushRef="#br0" timeOffset="14609.8993">11262 1054 2851,'1'1'192,"0"1"43,0-1 40,1 1 37,0 2 410,1 1 108,-1-2-87,1 1 41,5 8 1884,-4-9-1564,1 0-60,-3-3-566,0 1-37,-2-1-757,1 0 67,-1 0 65,0 0 62,0 0 58,1 0 56,-1 0 52,0 1 50,1-1 79,-1 0 62,0 1 56,1-1 52,-1 0 256,1 1 85,-1-1 69,1 1 51,0 0 1944,-1-1-1612,0 0-543,0-1-37,0 1-45,-1 0-53,1 0-123,0-1-48,-1 1-52,1-1-57,-1 0-61,1 1-67,-1-1-71,0 0-75,-7-8 352,-1 0 1,-1 1 0,1 1-1,-6-4-256,-7-3 303,2 0-48,7 6-120,-26-16 1267,-41-19-1402,38 23 435,0 1-48,0 0-66,1-1-85,0-1-101,1-1-120,17 10 44,17 10-68,0 1-40,0 1-59,5 0 0,1 0-49,-1 0-61,1 0-73,0 0-484,0 0 81,0 0 72,0 0 63,-1 0 133,1 0 34,-1 0-309,1 0 88,-2 0-738,2 0 905,-1 0-40,1 0-63,0 0-71,-1 0-82,1 0-99,0 0-402,0 0-69,0 0-320,0 0-870</inkml:trace>
  <inkml:trace contextRef="#ctx0" brushRef="#br0" timeOffset="15397.9958">11255 1069 2466,'0'0'1049,"0"0"-432,0 0-46,0 0-299,0 0 89,0 0 90,0 0-40,0 0 51,0 0 1911,0 0-1632,0 0-92,0 0-78,0 0-61,0 0-47,0 0-38,0 0 347,0 0-63,0 0-72,0 0 157,0 0-425,0 0 201,0 0 382,0 0-12,0 0-391,0 0 40,0 1-100,0 0-86,1 1-73,-1 0-30,0 1-55,-1 6 409,1-5-324,0-2-86,-1 0 48,-2 13 482,-1-1-66,-1 1-62,1-1-59,0 1-57,-1-1-54,0 0-51,0 1-48,0-1-46,0 0-42,-1 1-41,1-1-36,-6 14 110,0 1-116,-1 1-88,0 1-79,-23 69-132,22-56 117,11-40-245,1 1 55,-5 11-209,4-9 181,0-2 38,0-1-44,1 0-74,-1 1-74,-1-1-88,1 1-100,1-3 190,0 1-37,0-1-40,-1 0-41,1 1-45,0-1-45,0 0-48,-1 1-51,1-1-53,-1 0-54,1 0-58,0 1-59,-1-1-61,1 0-65,-1 0-65,1 0-68,0-1 169,0 0-56,0 1-49,0-1-43,0 0-271,0 1-44,-1-1-326,0 2-925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7T06:32:13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560 1090 7079,'-3'-7'1336,"0"1"-85,-1 1-83,0-1-79,-1 1-73,0 1-71,0-1-67,0 1-62,-1 1-59,1-1-54,-1 1-51,0 0-47,-1 0-42,1 1-39,-7-2 424,1 1-237,0 1-56,-26-3 1315,22 4-1088,1 1 117,7 0-444,1-1 46,0 2-182,-1 1-34,-6 3 292,-1 4-112,1 3-96,0 1-81,1 0-65,0 2-51,1-2-33,-6 8 139,4-5-88,-1 1-48,0 0-41,1 0-37,-13 17 71,8-7-6,0 1 0,-7 17-229,4 1 268,4-6-240,10-23-21,0-1 0,2 2 0,-1-1 0,2 1 0,0 0 0,2 0 0,0 0 0,0 0 0,2 5-7,0 10 0,0-14 0,1 0 0,1 1 0,0-1 0,1 0 0,1 0 0,1 0 0,5 13 0,15 43 0,-18-51 0,2-1 0,1 1 0,5 8 0,17 47 0,-23-55 0,1-1 0,11 19 0,-10-24 0,11 21 0,2-2 0,8 10 0,-20-33 0,0-1 0,1 0 0,1-1 0,-1 0 0,2-1 0,0 0 0,7 3 0,-6-5 0,0 0 0,0-1 0,0-1 0,1 0 0,0-1 0,1-1 0,-1-1 0,1 0 0,0-1 0,0-1 0,0 0 0,0-2 0,2 0 0,-2 1 0,0-1 0,0-1 0,0-1 0,0 0 0,0-1 0,-1-1 0,1-1 0,-1 0 0,0-1 0,-1-1 0,1 0 0,-1-1 0,-1-1 0,0 0 0,0-1 0,0 0 0,8-10 0,1-2 0,0-1 0,-2-1 0,0 0 0,-2-2 0,-1 0 0,-1-2 0,-1 0 0,-1 0 0,-2-1 0,-1-1 0,-1 0 0,3-18 0,-5 8 0,-2-1 0,-1-1 0,0-38 0,-6 60 0,-1 1 0,0 0 0,-1 0 0,-2 0 0,1 0 0,-2 0 0,-1 1 0,0 0 0,-7-12 0,-7-15 0,15 31 0,-1 0 0,0 1 0,-1 0 0,0 1 0,-1-1 0,-1 1 0,0 1 0,0 0 0,-6-5 0,-16-10 3,0 1-1,-2 2 1,0 1 0,-2 2-1,-10-4-2,-70-27-13,-6 4-40,110 43 34,-1 0-44,1 0-47,0-1-50,-1 1-54,1-1-56,0 1-61,0-1-62,-1 0-66,1 0-70,0 1-72,0-1-76,1 0-78,-1 0-83,1 0-84,-1 0-88,7 2 417,-1 1-33,-4-3-713,-1 0-384,-5-3-997,14 7 2583</inkml:trace>
  <inkml:trace contextRef="#ctx0" brushRef="#br0" timeOffset="48000.0385">993 1354 224,'0'0'534,"0"0"-341,0 0-60,0 0 5,0 0-20,0 0-6,0 0 32,0 0 0,0 0 65,0 0 132,0 0 92,0 0-12,0 0-95,0 0 5,0 0-27,0 0-5,0 0-43,0 0 70,0 0-168,0 0-8,0 0 19,0 0 53,0 0 220,0 0 761,0 0-637,0 0 133,0 0 417,0 0-43,0 0 122,0 0-773,0 0 149,0 0 342,0 0-80,0 0-70,0 0 27,0 0 6,0 0 21,0 0 138,0 0-53,0 0 22,0 0 10,0 0-58,0 0-409,0 0 48,0 0 633,0 0-601,0 0-48,0 0-154,0-1-41,0 1-36,0 0-36,0-2 139,0 0-107,0 0-89,0 0-61,0-6 67,0 5-67,0 1-21,0 1 35,0 0 40,0 0 48,1-8 363,1-1-63,3 0-56,0 0-50,2 0-44,0 0-36,7-10 246,9-12 282,16-19-800,28-18-68,-65 67 10,56-48 0,1 4 0,3 2 0,1 2 0,23-8 0,78-51 0,-80 48 0,3 3 0,2 5 0,4 3 0,282-107 0,-119 61 0,4 11 0,63-2 0,-226 61-51,3 3 51,197-12-183,-56 6 54,-46 0-71,1 2 40,256-13-372,16 19 532,-254 12-85,106-5 118,-37 2-8,-94 2-94,-32 2-80,1 2-113,-7 4 130,1 2 35,152 15 3,-62-5 102,356 36-37,-398-29-22,-3 3-55,31 9 93,143 31-95,-212-36 90,154 36 87,-4 16-64,-184-44-21,-2 6 0,-2 5 0,101 60 16,-182-89-17,73 41 13,-73-43 25,1-1 1,1-2-1,14 3-21,-47-19 37,-7-1 65,-2 0 63,0 0-42,0 0-59,0 0-393,0 0 62,0 0 61,1 0 54,-1 0 52,0 0 47,0 0 43,0 0 38,0 0 126,1 0 102,-1 0 114,2 0 599,-2 0-666,1 0-113,-1 0-49,1 0-59,-1 0-71,1 0-106,-1 0-3,0 0-35,0 0-39,0 0-41,1 0-44,-1 0-45,0 0-76,0 0-57,1 0-62,-1 0-64,0 0-67,0 0-70,0 0-73,0 0-75,1 0-79,-1 0-82,0 0-84,0 0-88,0 0-90,0 0-93,0 0-97,0 0-99,0 0 681,0 0-53,0 0-48,0 0-41,0 0-249,0 0-42,0 0-300,0 0-850</inkml:trace>
  <inkml:trace contextRef="#ctx0" brushRef="#br0" timeOffset="49081.917">10711 855 4612,'0'0'730,"0"0"-301,0 0-81,0 0-59,0 0 34,0 0 110,0 0 134,0 0 114,0 0 248,0 0 588,0 0-584,0 0-52,0 0-49,0 0-49,0-1-46,0 1-46,0 0-44,0-1-41,0 1-42,0-1-40,0 1-38,0-1-36,0 0-35,0 1-35,0-2 286,0 1-270,0 0-54,0 0-51,0 0-44,0 0-43,0-1-38,0 0 69,0 0-140,0 0-35,0 0-24,0-6 19,0 7 5,0-1 48,0 0 41,0 1 61,0 0 73,0 0 83,0-5 60,-1 0-35,-1-7 290,0 0-119,-2 0-106,-2-4-25,0 1-104,-2-4-33,-5-8 38,4 8-83,4 7-47,-4-7 16,1 1-60,-3-5-28,-5-11-6,-7-13 46,9 15 40,2 6 78,7 13-93,0 0 41,4 8-29,1 0-69,-1-2 62,-4 7-8,4 1-123,1 0-15,0 0 31,0 0 1,0 0-38,0 0-6,0-2-334,0-1-78,0 2 57,0-1-70,0 1 1,0 0-66,0 0-74,0 0-82,0 0 31,0 0-67,0 0-72,0 0-77,0 0-81,0 0-87,0 0-91,0 0-96,0 1 423,0 0-36,0 0-846,0 0-440,0 0-1155</inkml:trace>
  <inkml:trace contextRef="#ctx0" brushRef="#br0" timeOffset="49838.4934">10698 814 6758,'0'0'1102,"0"0"-292,0 0-140,0 0 976,0 0 564,0 0-890,0 0-526,0 0-130,0 0 173,0 0 492,0 0 16,0 0-42,0 0 90,0 0-558,0 0-250,0 0 1006,0 0-852,0 0-79,0 0-87,0 0-79,0 0-70,0 0-52,0 0-43,0 0-71,0 3 27,-1 2-105,0 2-80,-4 8 61,-33 39-29,19-31-5,-1 0 0,-2-2 0,0-1-1,-2 0-126,-13 9 109,-1-2-67,35-25-77,0 0-68,1 0-64,-1 0-60,0 1-57,1-1-54,-1 0-50,0 1-47,-1 0-248,0 1-75,0-1-65,0 0-56,-1 1-159,1-1-43,-18 7-4134,14-9 3463,7-1 865,0 0-56,1 0-50,-1 0-44,0 0-256,1 0-43,-1 0-310,-1 0-869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7T06:33:2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32 5958,'2'-1'354,"-1"-1"48,1 1 45,-1-1 42,0 1 39,0 0 33,0-2 653,0 1-39,-1 0 58,-2-4 2950,0 3-2444,1 2-753,0 0-52,-1 0-64,0 0-75,0 1-86,1-1-100,-1 0-110,-1 1-122,2-1-199,0 1-64,-1 0-66,1 0-70,-1 0-74,1-1-77,-1 1-80,1 0-84,-27 4 1114,0 7-99,0 5-87,2 4-78,0 4-65,2 0-54,-18 24 274,29-33-456,-26 33 363,1 3-49,4 2-67,3-1-86,18-26-132,1 2-37,-10 30 115,7-4-106,-11 69 192,19-62-142,7-4-53,3-35-125,0 0 0,1-1 0,2 1 0,0-1 0,1 0 0,7 14-85,-4-14 22,1-1 1,0 0-1,2 0 1,1 1-23,5 2 52,0 0 1,1-2 0,0 0 0,2-1-1,7 3-52,-4-4 63,1-1-1,1-1 0,1-2 1,25 11-63,-28-16 21,0 0 1,1-3-1,12 3-21,-5-4 0,0-1 0,1-2 0,-1-1 0,1-2 0,-1-1 0,1-1 0,-1-2 0,0-2 0,0-1 0,0-1 0,-1-2 0,0-1 0,-1-1 0,13-9 0,-23 9 0,-1-2 0,0 0 0,-1-1 0,-1-1 0,0-1 0,-1 0 0,-1-1 0,-1-1 0,0-1 0,-1 0 0,-2-1 0,0 0 0,-1-1 0,0-3 0,0 0 0,-1-2 0,-1 1 0,-2-1 0,0 0 0,-2-1 0,-1 1 0,-2-1 0,0 0 0,-2 0 0,-1 0 0,-1 0 0,-2-6 0,0 19 0,0 0 0,-1 0 0,-1 1 0,0 0 0,-1 0 0,-1 1 0,0 0 0,-1 0 0,0 1 0,0 0 0,-2 1 0,1 0 0,-2 0 0,1 1 0,-1 1 0,-1 0 0,0 0 0,-1 0 0,-28-15 0,0 2 0,-1 2 0,-2 2 0,1 1 0,-11 0 0,42 13-23,0 0-43,0 0-43,0 1-41,0-1-38,-1 0-38,1 0-36,-1 1-34,-13-4-392,0 0-116,-1 1-104,0 1-90,5 1 143,1 1-42,-23-2-999,5 2 112,-52 6-2442,89-2 3207,-1-1-65,1 1-60,-1 0-52,0 0-297,0-1-51,0 2-359,-3 0-1008,7-2 2836</inkml:trace>
  <inkml:trace contextRef="#ctx0" brushRef="#br0" timeOffset="8077.6023">844 1242 5221,'0'0'812,"0"0"-370,0 0-118,0 0-45,0 0 58,0 0-117,0 0 40,0 0 214,0 0 82,0 0 131,0 0 995,0 0-1119,0 0 158,0 0-86,0 0 38,0 0 223,0 0 38,0 0 411,0 0-51,0 0-506,0 0-89,0 0 247,0 0 554,0 0-814,0 0-43,0 0 596,0 0 47,0 0-801,0 0-110,0 0-94,0 1-81,0-1-54,0 1-63,0 5 7,0-3-39,0-1 31,0 0 47,0 21 456,-1-1-113,0 0-99,0 1-83,0-2-79,0 1-50,0 13 30,3 24 43,0-33-108,1-1 48,2 2 68,16 54 111,5-3-78,6-4-67,7-4-57,-24-46-101,2-1-1,1 0 1,9 8-50,-8-11 15,1-2 0,1 0 1,0-2-1,1 0 0,1-1 1,9 4-16,27 10 30,1-2 0,1-3 0,1-3 0,31 5-30,58 9 82,52 1-82,9-9 114,56-6-114,216-4 14,-345-14-35,220 6 32,690 21 30,-699-17-63,-1 3-34,1477 6 170,-1230-24-95,-69 4-58,1167-29-301,-1420 13-69,1 5 84,1 4 67,-1 1 45,44-1-2,1060-28-203,-712 16 267,-2 2 58,-379 13 123,-71 1-76,-108-1-27,0-1-46,-29 1-20,1 0 46,53 0 10,177 0-36,-214 2 24,-1 1-61,14-1-123,-54 0 91,0 0-38,23 3 60,40 8 47,31 2 15,-134-13 138,-2 1-42,23 4-138,-20-3 96,1 0 51,-4-1 43,0 0 46,-1 0 27,1-1 44,1 0 48,1 1 54,-41-7-146,-2-8-66,-8-2-27,-49-7 33,-112-18 208,126 29-229,25 0-7,37 9-16,-1 0 1,0 1-1,0 0 1,0 0-1,-1 1-13,16 0 64,3-1 73,13-3 178,-14 3-248,0 2-41,146-7 19,78 10 108,-224-3-148,23 2 93,0 0 0,0 2 0,8 3-98,25 12 215,-35-6-61,-4 2 42,-12-2-123,-3 2 53,-2 6 76,-4 13 151,-6 0-13,-3-14-163,0-5-80,-1-3-61,-4 3-70,-1-1-67,0 0-63,0-2-62,-2 1-59,1-1-57,-1 0-53,0-1-52,-1 0-48,1-1-47,-1 1-44,0-1-41,0 0-39,-1-1-36,-15 11-802,0-1-129,0 0-97,27-16 845,1 0-52,0 0-46,-1-1-39,0 1-251,0 1-40,-1-1-303,-2 3-854,7-6 2180</inkml:trace>
  <inkml:trace contextRef="#ctx0" brushRef="#br0" timeOffset="268148.3776">4865 1178 2530,'0'1'2282,"0"0"-149,0-1-116,1 1-115,-1 0-111,1 0-109,-1 0-104,1 0-103,0 0-99,-1 1-97,1-1-92,0 0-90,0 1-88,0-1-83,0 0-81,0 1-78,1 0 55,-1 0-102,1 0-98,0 0-92,0 0-86,-1 0-81,1 1-77,0-1-71,0 1-42,1-1-86,-1 1-76,1 0-68,0 1-86,0-1-68,0 1-111,3 3-241,2 2-297,-5-6 621,0 0 44,-1 0 76,0-1 45,0 0 53,0 1 60,-1-1 44,1-1 51,-1 1 54,1 0 59,-1 0 63,0-1 67,1 1 70,-1-1 75,32 37 76,3-4-97,3-2-79,2-1-62,2 2-25,19 20 113,-38-33-355,0-1 1,1-1-1,6 2-93,15 11 93,-3 2-55,-5-4-38,2-2 0,1-1 0,2-2 0,0-2 0,12 3 0,6-2 0,0-1 0,40 6 0,-34-10 0,-23-6 0,1-3 0,0-2 0,43 2 0,140-5 0,-166-4 0,39-7 0,-1-4 0,0-5 0,75-22 0,-135 31 0,-1-3 0,-1-1 0,0-2 0,-1-2 0,0-1 0,-1-1 0,-1-3 0,23-16 0,-13 3 0,-2-2 0,-1-1 0,-2-2 0,-1-3 0,5-9 0,-37 39 0,1 0 0,-2 0 0,1-1 0,-2 0 0,1 0 0,-2-1 0,1 1 0,-2-1 0,1-6 0,1-9 0,-1-1 0,-1 1 0,-2-25 0,1 25 0,2 1 0,1-1 0,0 1 0,3 0 0,0 0 0,1 1 0,10-18 0,15-46 0,-20 52 0,2 1 0,1 0 0,3 1 0,0 1 0,2 0 0,19-20 0,-23 35 0,2 1 0,0 1 0,1 1 0,12-7 0,-10 7 0,35-24 0,3 3 0,20-8 0,47-28 0,-124 71-22,0 1-47,-1-1-50,1 0-52,-1 0-55,1 0-58,-1-1-62,0 1-63,0-1-67,0 1-70,0-1-73,0 1-75,0-1-78,0 0-82,-1 0-83,1 1-88,0-1-35,0 0-83,-1 1-87,1-1-89,-1 2-164,0-1-118,0 1-106,0-1-93,0 0-462,0-1-92,1 0-559,1-2-1555</inkml:trace>
  <inkml:trace contextRef="#ctx0" brushRef="#br0" timeOffset="269214.0187">8399 216 3203,'0'0'967,"0"0"-359,0 0-83,0 0-130,0 0-2,0 0 82,0 0-53,0 0 46,0 0 1920,0 0-1623,0 0-81,0 0-69,0 0-58,0 0 54,0 0 716,0 0 632,0 0-1069,0 0-72,0 0-263,0 0-34,0 0 425,0 0-122,-1 0-112,0 0-106,1 0-98,-1 0-88,0 0-82,0 0-46,-1 0-80,1 0-71,0 0-57,-1 0-48,1 0-35,-6 0-142,5 0 158,0 0 82,0 0 12,1 0 46,0 0 53,0 0 60,-19 0-198,-1-1 85,4 1 26,-1 0 35,-63-2 924,55 1-870,1 0-95,12 1-133,0-1-41,0 1-43,0 0-50,0-1-53,-1 1-60,1 0-62,0-1-68,0 1-73,0 0-78,0-1-82,0 1-87,0 0-91,1 0-97,-1 0-101,0 0-106,11 0 390,1 0-53,-1 0-46,1 0-40,-1 0-205,1 0-40,-1 0-246,-1 0-688</inkml:trace>
  <inkml:trace contextRef="#ctx0" brushRef="#br0" timeOffset="270002.5517">8351 236 2178,'0'0'1352,"0"0"-959,0 0-45,0 0-55,0 0-47,0 0 6,0 0 83,0 0 28,0 0-31,0 0 43,0 0-145,0 0 34,0 0 367,0 0 108,0 0 1714,0 0-1504,0 0-82,0 0-79,0 0-72,0 0-192,0 0-35,0 0 62,0 0 234,0 0-794,0 0 77,0 0 70,0-1 66,0 1 61,0 0 56,0 0 51,0-1 46,0 1 31,0 0 35,-1-1 569,1 0 222,-1-1 1800,1 1-2039,0 1-296,0 0-63,-1 0-75,1-1-89,0 1-256,0 0-39,0 0-42,0 1-45,0-1-49,0 0-50,-1 0-54,1 1-57,-5 28 729,0 40 950,5-48-1161,1 1-58,1 2-45,-1 0-119,1-12-160,-1 1-40,0-1-42,0 0-46,0 5-108,1-1-103,-1 1-110,1 0-121,-2-9 210,1 1-34,-1-1-34,1 0-35,-1 1-37,0-1-36,0 0-39,0 0-40,0-6-4,0 0-40,0 2-701,0 1-396,0 3-1000</inkml:trace>
  <inkml:trace contextRef="#ctx0" brushRef="#br0" timeOffset="287063.9433">4564 33 6951,'-2'0'999,"-1"0"-41,1 0-40,0 0-39,-1 0-38,1 0-38,-1-1-36,1 1-37,0 0-34,-1 0-35,-2 0 563,0-1-128,0 1-119,0-1-39,-1 1-127,1 0-117,-1-1-109,0 1-101,0 0-91,1 0-83,-1 0-73,0 0-69,1 0-55,-1 0-45,0 1-38,-5 0-51,-7 3-97,10-1 92,1 0 46,-1 0 69,0 1 98,4-1-50,0-1 33,1 1 36,-1 0 39,0 0 42,0 0 46,3-1-295,-19 16 426,-1 0-74,1 1-63,-1 1-51,-16 15 131,-21 25 166,35-34-299,5-3-35,-3 4 82,-5-2 85,-4 4 85,4 0-60,4 3-57,4 1-52,4 2-50,4 2-45,5 3-41,3 3-39,2-23-33,1-1 1,1 1-1,1 0 0,0-1 0,5 11-114,-4-15 91,2-1 0,0 1 0,0-1-1,2 0 1,0 0 0,0 0 0,2 0-91,15 14 87,44 23 242,-41-32-229,-2 0-61,-2-2-39,-1-1 0,2-2 0,0 0 0,9 2 0,-25-13 0,44 22 0,2-3 0,33 8 0,-44-17 0,0-3 0,1-1 0,-1-3 0,2-1 0,29-2 0,-42-2 0,0-3 0,0 0 0,0-2 0,-1-2 0,1-1 0,0-2 0,-22 6 0,-1 0 0,0-1 0,0 0 0,0-1 0,0 0 0,-1-1 0,0 0 0,0 0 0,0-1 0,-1 0 0,0-1 0,-1 0 0,1 0 0,-2 0 0,1-1 0,-1 0 0,0-1 0,-1 1 0,0-1 0,0-2 0,5-16-8,-1 0-1,-2-1 1,-1-1 0,-1 1 0,0-22 8,-3 19-21,-2 0 0,-1 0 1,-1 0-1,-2 0 0,-2 1 1,0 0-1,-2 0 0,-8-18 21,7 26-17,0 1-1,-2 0 1,0 0-1,-2 1 1,0 1 0,-1 0-1,-1 1 1,-1 1-1,-1 0 1,0 1 0,-7-4 17,8 8-11,-1 1 0,-1 1 0,1 0 0,-2 1 0,0 2 0,0 0 0,0 0 0,-20-3 11,18 6-81,1 1 34,-77-7-42,61 9-39,7 2-79,14 0 58,0 0-34,0 0-39,0 0-43,1 0-46,-1 0-50,-2 1-106,0-1-72,1 0-78,-1 0-84,8 0 245,-1 0-40,0 0-43,0 0-49,0 1-53,0-1-57,0 1-63,0 0-67,2 0 116,0 0-42,-8 1-859,-3 2-464,-10 2-1196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D412-8E65-4CF2-B3BE-5411C029C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6A748-A889-43F9-BC52-2CCE82C8C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08ED9-9FD6-41BD-9285-F9225ECE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C91C-9A01-4F3E-B084-9144002D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3051-EC4E-4668-B858-9C274AC0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5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1E1F-CD91-4616-A4FD-60E96D6D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84FD4-52FA-49C8-94B7-D001EC763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9FD4-091D-4586-A312-8BF0CBDE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E1D9-1CE8-4469-8A8B-5379B88F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EAC97-D960-49CF-8934-502CF261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92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B3CCE-1200-4353-8100-7B401F830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A71C5-CD31-4724-A2D7-9D9A1CCD3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A6782-7E3B-4BD3-90CD-303078BE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12E4-842C-4E94-BFFB-6D11420A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9FF61-771D-438C-8203-C3A8D7F1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0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05BE-25B3-4E3C-AA78-848EAC43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E4C2-9C18-46DF-B6D6-5C96028E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01DA0-143C-47FB-B2E2-DBB1EF1F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AA61E-9FCD-43BE-95EC-9104DCB1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4BB0-8337-476D-884D-D0C2A382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03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7245-6AC1-473B-8DDC-A1D2B22A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5C669-DD8F-4B28-8355-719D9FFF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0EEB-543E-4A91-806A-685EACA6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15AE-E2AE-4706-9B93-9BA89FDA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E0647-38A3-40BA-B07E-53A4BFE1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3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568D-185D-483C-96DB-9A9D1E45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5B3E-A4B2-4FD7-B177-54A060B89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F7410-3B9D-441B-BF8F-E6DBF7E96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22405-9630-48CB-9B41-869E2255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E4503-B751-4663-B718-6FC92559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D05B7-DFE8-4AEA-B6D7-A072F4C2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9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77A8-6CF1-4399-ABD9-A14E6A33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7C93B-24A9-4D26-B7D7-A1D3AD69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88C67-73F4-4862-A0E2-476CDF67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B1E8B-9777-4A34-8C62-740BF06CB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363E3-E0C6-4E51-8575-FF40861CC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D6C7-1246-4383-A1BE-494D2168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8DEB4-0972-4F1C-A84F-966F7B57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06EB5-1A68-4199-B6B1-0D870927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0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0E0F-ED9C-414E-97C5-619011F5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EC061-53A4-4F6C-ACAE-08D7E8B1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01AFE-3B6B-43AC-9223-3FD3A4FA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AFE7B-49AA-4F19-90E0-B672AEA8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6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C7B21-16B4-486C-AB34-9FF275AA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7ACFB-94BE-45BD-97D6-A92D6A2E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C97BD-DCBC-4B6B-943A-47EC0E4F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9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6A7B-EFA3-4286-AA1D-57564E72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2A2F-41DB-407D-B759-713495BA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1D9F9-74E6-45D1-BA3C-D756E2936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30E78-580D-4870-84F5-B1A589AD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F4AA6-E3F2-4C41-BE43-3B6716F6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71834-707C-4713-B333-ADE0E498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8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3C05-2948-4668-81D3-446E1238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128BC-A1B7-4FE7-96B1-9A840E49F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3FBA-259F-4B84-A6B1-D0A6BB264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C98EE-52D9-431A-BE2C-46DC075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4A3-3776-4964-823B-D968157882A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F611C-1A96-4FFB-8956-1C04674A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D597C-642A-4020-8AEE-3A034648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57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5E8A9-674A-4C5A-B49F-8B2EF541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5A28F-B9E4-48FC-811D-644948CD5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6B3F-4356-4A2F-82BE-8C04F3092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E4A3-3776-4964-823B-D968157882A0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D97D-507D-4C5C-B6D4-7114CFD91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4DE13-5F01-4CF4-8AE9-F836892AA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5E89-68CD-44D5-AE79-0CD0B0FDE0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83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0.png"/><Relationship Id="rId4" Type="http://schemas.openxmlformats.org/officeDocument/2006/relationships/customXml" Target="../ink/ink1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DBD5-332B-4814-BFC9-348EFC692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39" y="285057"/>
            <a:ext cx="9457189" cy="96649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Raleway" panose="020B0503030101060003" pitchFamily="34" charset="0"/>
              </a:rPr>
              <a:t>Distance sampling:</a:t>
            </a:r>
            <a:endParaRPr lang="en-GB" sz="4400" b="1" dirty="0">
              <a:latin typeface="Raleway" panose="020B05030301010600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C3EC8-FF80-4FB5-A56C-9552E63A1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39" y="1335529"/>
            <a:ext cx="9144000" cy="441456"/>
          </a:xfrm>
        </p:spPr>
        <p:txBody>
          <a:bodyPr>
            <a:normAutofit/>
          </a:bodyPr>
          <a:lstStyle/>
          <a:p>
            <a:pPr algn="l"/>
            <a:r>
              <a:rPr lang="en-GB" sz="1800" dirty="0">
                <a:latin typeface="Raleway" panose="020B0503030101060003" pitchFamily="34" charset="0"/>
              </a:rPr>
              <a:t>Covariate inclusion for 2D detection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533F0-C582-47CE-8E61-F9B35E0F6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2" y="5274126"/>
            <a:ext cx="2958582" cy="1298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D4388E-16E2-4580-88B8-3BAF580469DE}"/>
              </a:ext>
            </a:extLst>
          </p:cNvPr>
          <p:cNvSpPr txBox="1"/>
          <p:nvPr/>
        </p:nvSpPr>
        <p:spPr>
          <a:xfrm>
            <a:off x="6391469" y="6234389"/>
            <a:ext cx="569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anose="020B0503030101060003" pitchFamily="34" charset="0"/>
              </a:rPr>
              <a:t>Cal F-J, under the supervision of Professor David Borchers</a:t>
            </a:r>
            <a:endParaRPr lang="en-GB" sz="16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61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14A3-D704-4BC4-86AC-B7280FCD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Covariate inclusion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E6FC-4D67-4CE9-9BB4-55A8B1BF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180"/>
            <a:ext cx="10515600" cy="50947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For every detection function we need to be able to let the user:</a:t>
            </a:r>
          </a:p>
          <a:p>
            <a:pPr lvl="1"/>
            <a:r>
              <a:rPr lang="en-US" sz="1800" dirty="0">
                <a:latin typeface="Raleway" panose="020B0503030101060003" pitchFamily="34" charset="0"/>
              </a:rPr>
              <a:t>Pick their own formula for the intercept</a:t>
            </a:r>
          </a:p>
          <a:p>
            <a:pPr lvl="1"/>
            <a:r>
              <a:rPr lang="en-US" sz="1800" dirty="0">
                <a:latin typeface="Raleway" panose="020B0503030101060003" pitchFamily="34" charset="0"/>
              </a:rPr>
              <a:t>Pick their own formula for the x-direction</a:t>
            </a:r>
          </a:p>
          <a:p>
            <a:pPr lvl="1"/>
            <a:r>
              <a:rPr lang="en-US" sz="1800" dirty="0">
                <a:latin typeface="Raleway" panose="020B0503030101060003" pitchFamily="34" charset="0"/>
              </a:rPr>
              <a:t>Pick their own formula for the y-direction</a:t>
            </a:r>
          </a:p>
          <a:p>
            <a:pPr lvl="1"/>
            <a:r>
              <a:rPr lang="en-US" sz="1800" dirty="0">
                <a:latin typeface="Raleway" panose="020B0503030101060003" pitchFamily="34" charset="0"/>
              </a:rPr>
              <a:t>Give them the freedom to have different formulas in each direction at the same time</a:t>
            </a:r>
          </a:p>
          <a:p>
            <a:pPr lvl="1"/>
            <a:r>
              <a:rPr lang="en-US" sz="1800" dirty="0">
                <a:latin typeface="Raleway" panose="020B0503030101060003" pitchFamily="34" charset="0"/>
              </a:rPr>
              <a:t>Check that the user’s choices are possible with the detection function they chose!</a:t>
            </a:r>
            <a:endParaRPr lang="en-GB" sz="1800" dirty="0">
              <a:latin typeface="Raleway" panose="020B0503030101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E9753-3D50-44B3-B82A-8F745B45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27" y="3160298"/>
            <a:ext cx="5945056" cy="3465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96E74D-8EA8-48F7-9F1D-DB092162FCBD}"/>
              </a:ext>
            </a:extLst>
          </p:cNvPr>
          <p:cNvSpPr txBox="1"/>
          <p:nvPr/>
        </p:nvSpPr>
        <p:spPr>
          <a:xfrm rot="19796570">
            <a:off x="1714828" y="3433420"/>
            <a:ext cx="208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Raleway" panose="020B0503030101060003" pitchFamily="34" charset="0"/>
              </a:rPr>
              <a:t>LOTS</a:t>
            </a:r>
            <a:endParaRPr lang="en-GB" sz="3200" b="1" dirty="0">
              <a:solidFill>
                <a:srgbClr val="FF0000"/>
              </a:solidFill>
              <a:latin typeface="Raleway" panose="020B05030301010600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F9329-6AEC-4745-80B5-66352A489686}"/>
              </a:ext>
            </a:extLst>
          </p:cNvPr>
          <p:cNvSpPr txBox="1"/>
          <p:nvPr/>
        </p:nvSpPr>
        <p:spPr>
          <a:xfrm rot="2453348">
            <a:off x="4390445" y="3498207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OF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0A90-B4FA-4913-9C7E-66206A5831C9}"/>
              </a:ext>
            </a:extLst>
          </p:cNvPr>
          <p:cNvSpPr txBox="1"/>
          <p:nvPr/>
        </p:nvSpPr>
        <p:spPr>
          <a:xfrm>
            <a:off x="2157261" y="4433493"/>
            <a:ext cx="3045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  <a:latin typeface="Raleway" panose="020B0503030101060003" pitchFamily="34" charset="0"/>
              </a:rPr>
              <a:t>CODE</a:t>
            </a:r>
            <a:endParaRPr lang="en-GB" sz="3200" b="1" dirty="0">
              <a:solidFill>
                <a:srgbClr val="FF0000"/>
              </a:solidFill>
              <a:latin typeface="Raleway" panose="020B05030301010600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32393-4C04-4322-98C4-D61C69703960}"/>
              </a:ext>
            </a:extLst>
          </p:cNvPr>
          <p:cNvSpPr txBox="1"/>
          <p:nvPr/>
        </p:nvSpPr>
        <p:spPr>
          <a:xfrm>
            <a:off x="6783256" y="3358012"/>
            <a:ext cx="3523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" panose="020B0503030101060003" pitchFamily="34" charset="0"/>
              </a:rPr>
              <a:t>We need to make design matrices for each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" panose="020B0503030101060003" pitchFamily="34" charset="0"/>
              </a:rPr>
              <a:t>Then use linear predictors to combine those with estimated covariate parameters to produce the detection function parameters</a:t>
            </a:r>
            <a:endParaRPr lang="en-GB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1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191A43-9F16-41DC-8D11-058DD26A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234" y="3205018"/>
            <a:ext cx="6621830" cy="1745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C14DB-E3AC-47FD-83A2-0759CDAD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Covariate inclusion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9439-22C9-4A5D-979C-5A5CF43BB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792"/>
            <a:ext cx="10762673" cy="5103171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Try an example:</a:t>
            </a:r>
          </a:p>
          <a:p>
            <a:r>
              <a:rPr lang="en-US" dirty="0">
                <a:latin typeface="Raleway" panose="020B0503030101060003" pitchFamily="34" charset="0"/>
              </a:rPr>
              <a:t>Covariates: ‘forest.cover’ (continuous), ‘species’ (factor with 3 levels) and ‘size’ (continuous)</a:t>
            </a:r>
          </a:p>
          <a:p>
            <a:r>
              <a:rPr lang="en-US" dirty="0">
                <a:latin typeface="Raleway" panose="020B0503030101060003" pitchFamily="34" charset="0"/>
              </a:rPr>
              <a:t>Formulas:</a:t>
            </a:r>
          </a:p>
          <a:p>
            <a:r>
              <a:rPr lang="en-US" dirty="0">
                <a:latin typeface="Raleway" panose="020B0503030101060003" pitchFamily="34" charset="0"/>
              </a:rPr>
              <a:t>‘ip2’ detection function: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760F0-18C3-4F44-88E6-4589E674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04" y="2591413"/>
            <a:ext cx="2448274" cy="338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C1417-018A-4699-8B8A-8E979F635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536" y="2591413"/>
            <a:ext cx="1776090" cy="33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70BCB5-D185-40FD-833B-32A49D1EB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571" y="2570613"/>
            <a:ext cx="1298866" cy="380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9469CD-E6A2-4773-8E1D-3287ED34E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27" y="4794066"/>
            <a:ext cx="4143180" cy="434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3E080-2B4C-4598-AC34-5EDC6A00E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36" y="5249938"/>
            <a:ext cx="4132763" cy="8834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65E3FE-E824-4ED2-9A00-EE87069C6B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236" y="6133369"/>
            <a:ext cx="3748027" cy="4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0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BB8E-E3DE-414F-A709-43433E88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Confidence intervals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8F06-1008-4336-8B64-A146CA985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564"/>
            <a:ext cx="10515600" cy="4865399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We need to implement some measure of uncertainty!</a:t>
            </a:r>
          </a:p>
          <a:p>
            <a:r>
              <a:rPr lang="en-US" dirty="0">
                <a:latin typeface="Raleway" panose="020B0503030101060003" pitchFamily="34" charset="0"/>
              </a:rPr>
              <a:t>Analytical or bootstrap?</a:t>
            </a:r>
          </a:p>
          <a:p>
            <a:r>
              <a:rPr lang="en-US" dirty="0">
                <a:latin typeface="Raleway" panose="020B0503030101060003" pitchFamily="34" charset="0"/>
              </a:rPr>
              <a:t>Parametric or non-parametric?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121B91-5245-44D1-AF5A-CEC7D452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83" y="2055520"/>
            <a:ext cx="5322455" cy="449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3FB2-7E18-472D-A55F-B625CB4B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Simulation study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1BDF-1373-48E0-87E0-0DFB3542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727"/>
            <a:ext cx="10515600" cy="4976236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Does using covariates improve abundance estimation?</a:t>
            </a:r>
          </a:p>
          <a:p>
            <a:r>
              <a:rPr lang="en-US" dirty="0">
                <a:latin typeface="Raleway" panose="020B0503030101060003" pitchFamily="34" charset="0"/>
              </a:rPr>
              <a:t>We simulate a heterogenous population</a:t>
            </a:r>
          </a:p>
          <a:p>
            <a:pPr lvl="1"/>
            <a:r>
              <a:rPr lang="en-US" dirty="0">
                <a:latin typeface="Raleway" panose="020B0503030101060003" pitchFamily="34" charset="0"/>
              </a:rPr>
              <a:t>Fit covariate model</a:t>
            </a:r>
          </a:p>
          <a:p>
            <a:pPr lvl="1"/>
            <a:r>
              <a:rPr lang="en-US" dirty="0">
                <a:latin typeface="Raleway" panose="020B0503030101060003" pitchFamily="34" charset="0"/>
              </a:rPr>
              <a:t>Fit model without covariates</a:t>
            </a:r>
          </a:p>
          <a:p>
            <a:pPr lvl="1"/>
            <a:r>
              <a:rPr lang="en-US" dirty="0">
                <a:latin typeface="Raleway" panose="020B0503030101060003" pitchFamily="34" charset="0"/>
              </a:rPr>
              <a:t>Which tends to perform better?</a:t>
            </a:r>
          </a:p>
          <a:p>
            <a:pPr lvl="1"/>
            <a:endParaRPr lang="en-US" dirty="0">
              <a:latin typeface="Raleway" panose="020B0503030101060003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Raleway" panose="020B0503030101060003" pitchFamily="34" charset="0"/>
              </a:rPr>
              <a:t>Covariates included performs better on average! (~2% less biased on a simulation run with small sample size).</a:t>
            </a:r>
          </a:p>
        </p:txBody>
      </p:sp>
    </p:spTree>
    <p:extLst>
      <p:ext uri="{BB962C8B-B14F-4D97-AF65-F5344CB8AC3E}">
        <p14:creationId xmlns:p14="http://schemas.microsoft.com/office/powerpoint/2010/main" val="149853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0BA8-E359-4165-A7D3-CE5EE734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What is distance sampling?</a:t>
            </a:r>
            <a:endParaRPr lang="en-GB" dirty="0">
              <a:latin typeface="Raleway" panose="020B05030301010600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FC90D-E822-40B0-8EA3-37F80B813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5700"/>
                <a:ext cx="6633755" cy="50212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Raleway" panose="020B0503030101060003" pitchFamily="34" charset="0"/>
                  </a:rPr>
                  <a:t>Relatively easy if we can detect all animals!</a:t>
                </a:r>
              </a:p>
              <a:p>
                <a:r>
                  <a:rPr lang="en-US" dirty="0">
                    <a:latin typeface="Raleway" panose="020B0503030101060003" pitchFamily="34" charset="0"/>
                  </a:rPr>
                  <a:t>For the example survey area</a:t>
                </a:r>
              </a:p>
              <a:p>
                <a:pPr lvl="1"/>
                <a:r>
                  <a:rPr lang="en-US" dirty="0">
                    <a:latin typeface="Raleway" panose="020B0503030101060003" pitchFamily="34" charset="0"/>
                  </a:rPr>
                  <a:t>There are 25 animals in strip 2, and 15 in strip 4. </a:t>
                </a:r>
              </a:p>
              <a:p>
                <a:pPr lvl="1"/>
                <a:r>
                  <a:rPr lang="en-US" dirty="0">
                    <a:latin typeface="Raleway" panose="020B0503030101060003" pitchFamily="34" charset="0"/>
                  </a:rPr>
                  <a:t>We sampled 2/5 strips (of equal area) so our estimate of abundance in the square is</a:t>
                </a:r>
              </a:p>
              <a:p>
                <a:pPr lvl="1"/>
                <a:r>
                  <a:rPr lang="en-US" dirty="0">
                    <a:latin typeface="Raleway" panose="020B05030301010600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40∗5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dirty="0">
                  <a:latin typeface="Raleway" panose="020B0503030101060003" pitchFamily="34" charset="0"/>
                </a:endParaRPr>
              </a:p>
              <a:p>
                <a:endParaRPr lang="en-US" dirty="0">
                  <a:latin typeface="Raleway" panose="020B0503030101060003" pitchFamily="34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Raleway" panose="020B05030301010600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FC90D-E822-40B0-8EA3-37F80B813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5700"/>
                <a:ext cx="6633755" cy="5021263"/>
              </a:xfrm>
              <a:blipFill>
                <a:blip r:embed="rId2"/>
                <a:stretch>
                  <a:fillRect l="-1654" t="-2187" r="-22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85F258-DDD2-4141-AA57-233B5846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55" y="1784351"/>
            <a:ext cx="4401208" cy="43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0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EC1B-7AB9-4ADD-B81E-6DB4DE01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Imperfect detection?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5859-1FBF-4F8A-9F8B-98A17BB2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How do we estimate detection probability?</a:t>
            </a:r>
          </a:p>
          <a:p>
            <a:r>
              <a:rPr lang="en-US" dirty="0">
                <a:latin typeface="Raleway" panose="020B0503030101060003" pitchFamily="34" charset="0"/>
              </a:rPr>
              <a:t>Distance sampling!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A0504-C808-4BC4-9FD8-8165EAB5F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32494"/>
            <a:ext cx="4504509" cy="4406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64300-3DAF-4C69-8D62-20E195999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983"/>
            <a:ext cx="4596493" cy="48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A57E-2CA5-4BF2-8968-B2E7F33D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Responsive movement: What is it?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E884A7-0902-435D-8946-E70624BFE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99754"/>
            <a:ext cx="5600988" cy="4375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8B565D-3356-4964-9C8F-CB17B577A714}"/>
              </a:ext>
            </a:extLst>
          </p:cNvPr>
          <p:cNvSpPr/>
          <p:nvPr/>
        </p:nvSpPr>
        <p:spPr>
          <a:xfrm>
            <a:off x="7526610" y="5948346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aleway" panose="020B0503030101060003"/>
              </a:rPr>
              <a:t>Fig 1. </a:t>
            </a:r>
            <a:r>
              <a:rPr lang="en-GB" dirty="0" err="1">
                <a:latin typeface="Raleway" panose="020B0503030101060003"/>
              </a:rPr>
              <a:t>Turnock</a:t>
            </a:r>
            <a:r>
              <a:rPr lang="en-GB" dirty="0">
                <a:latin typeface="Raleway" panose="020B0503030101060003"/>
              </a:rPr>
              <a:t> and Quinn (1991)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33DEE-F5F3-4795-940F-EB5078F131A2}"/>
              </a:ext>
            </a:extLst>
          </p:cNvPr>
          <p:cNvSpPr txBox="1"/>
          <p:nvPr/>
        </p:nvSpPr>
        <p:spPr>
          <a:xfrm>
            <a:off x="1028700" y="1473200"/>
            <a:ext cx="4787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aleway" panose="020B0503030101060003" pitchFamily="34" charset="0"/>
              </a:rPr>
              <a:t>Animals can get scared by observers (very common in primates) and move away before being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Raleway" panose="020B050303010106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aleway" panose="020B0503030101060003" pitchFamily="34" charset="0"/>
              </a:rPr>
              <a:t>Animals can be attracted to the transect line (common in dolphins who are drawn to the wake of ships conducting the survey)</a:t>
            </a:r>
          </a:p>
        </p:txBody>
      </p:sp>
    </p:spTree>
    <p:extLst>
      <p:ext uri="{BB962C8B-B14F-4D97-AF65-F5344CB8AC3E}">
        <p14:creationId xmlns:p14="http://schemas.microsoft.com/office/powerpoint/2010/main" val="240221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D736-B598-4519-8F41-264B74D6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aleway" panose="020B0503030101060003" pitchFamily="34" charset="0"/>
              </a:rPr>
              <a:t>Responsive movement: why is it a problem?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D83F1-008F-48A5-B56C-75CCFEBA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5257800" cy="4896803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Is this a detection function that falls away extremely quickly?</a:t>
            </a:r>
          </a:p>
          <a:p>
            <a:r>
              <a:rPr lang="en-US" dirty="0">
                <a:latin typeface="Raleway" panose="020B0503030101060003" pitchFamily="34" charset="0"/>
              </a:rPr>
              <a:t>Or maybe the result of lots of attraction towards the transect?</a:t>
            </a:r>
          </a:p>
          <a:p>
            <a:r>
              <a:rPr lang="en-US" dirty="0">
                <a:latin typeface="Raleway" panose="020B0503030101060003" pitchFamily="34" charset="0"/>
              </a:rPr>
              <a:t>The issue is that with only perpendicular distance data from the detections, it’s impossible to tell!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27C46-24C4-44B9-91D5-C47EB438C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998" y="1280160"/>
            <a:ext cx="4700802" cy="489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0EC6-CF60-4B03-8125-B2996EF2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7"/>
          </a:xfrm>
        </p:spPr>
        <p:txBody>
          <a:bodyPr/>
          <a:lstStyle/>
          <a:p>
            <a:r>
              <a:rPr lang="en-US" dirty="0"/>
              <a:t>Responsive movement: The 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AE28-FA13-4993-AFC0-D5E5B0B0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411"/>
            <a:ext cx="5575663" cy="526433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Raleway" panose="020B0503030101060003" pitchFamily="34" charset="0"/>
              </a:rPr>
              <a:t>(Borchers and Cox, 2016)</a:t>
            </a:r>
          </a:p>
          <a:p>
            <a:r>
              <a:rPr lang="en-US" dirty="0">
                <a:latin typeface="Raleway" panose="020B0503030101060003" pitchFamily="34" charset="0"/>
              </a:rPr>
              <a:t>Changes the detection functions to be in 2D (forward, and perpendicular distance)</a:t>
            </a:r>
          </a:p>
          <a:p>
            <a:r>
              <a:rPr lang="en-US" dirty="0">
                <a:latin typeface="Raleway" panose="020B0503030101060003" pitchFamily="34" charset="0"/>
              </a:rPr>
              <a:t>Because observers travel at a constant speed, it can be considered to be analogous to ‘time to detection’ for each detection</a:t>
            </a:r>
          </a:p>
          <a:p>
            <a:r>
              <a:rPr lang="en-US" dirty="0">
                <a:latin typeface="Raleway" panose="020B0503030101060003" pitchFamily="34" charset="0"/>
              </a:rPr>
              <a:t>This allows them to use survival analysis to reformulate the distance sampling likelihood</a:t>
            </a:r>
          </a:p>
          <a:p>
            <a:r>
              <a:rPr lang="en-US" dirty="0">
                <a:latin typeface="Raleway" panose="020B0503030101060003" pitchFamily="34" charset="0"/>
              </a:rPr>
              <a:t>We can fit different perpendicular density functions and differentiate between responsive movement and detection probability!</a:t>
            </a:r>
          </a:p>
          <a:p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86B63-D60D-46FF-94D0-7322C8DF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355" y="1285522"/>
            <a:ext cx="3953571" cy="54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6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0EC6-CF60-4B03-8125-B2996EF2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Some of the perpendicular densities 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F935D7-5E61-4AF1-B768-A337C684E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711" y="1719757"/>
            <a:ext cx="2162477" cy="110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E4997-4FA4-4B0A-9DD8-FC7C06DDB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1" y="3069177"/>
            <a:ext cx="5515745" cy="1428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44AE70-A399-4CF9-B1C7-9701A148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4742492"/>
            <a:ext cx="5515745" cy="1495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EC74A-CA92-4596-A5B5-2BAC4D71C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052" y="1084218"/>
            <a:ext cx="5017169" cy="5515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EEF295-F1C2-47AF-9C1B-A79BB2EAB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749" y="3631229"/>
            <a:ext cx="323895" cy="30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B0D1E1-72E7-4CC1-88CC-EEE77DDF8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9740" y="5001280"/>
            <a:ext cx="447737" cy="266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F377C0-516D-4550-A76B-07987E0774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4529" y="1576862"/>
            <a:ext cx="34294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4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AD21-4145-4E81-B4C8-6E8E756C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Hazard detection functions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23084-8168-4CBA-AD95-FAD3FADA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799E7-7547-4FE0-A553-783F959D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82" y="1577565"/>
            <a:ext cx="5312941" cy="48474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2B0575-F4F7-4F7A-95EF-7AE199992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143" y="1941543"/>
            <a:ext cx="4339038" cy="423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4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DFD3-DA5B-4EF6-8E90-B332DA68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Covariate inclusion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4113-482F-4020-B643-90BD8468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Those formulas look nasty… Where on earth do we include covariates?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5EE50-DEA5-479E-91A5-3D115C87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82" y="2447636"/>
            <a:ext cx="4692701" cy="727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F478A-2D05-48C1-AC96-6AF4E3366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91" y="3429000"/>
            <a:ext cx="5674311" cy="27152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BF12745-FDAE-4344-B9A3-7B4623476B22}"/>
                  </a:ext>
                </a:extLst>
              </p14:cNvPr>
              <p14:cNvContentPartPr/>
              <p14:nvPr/>
            </p14:nvContentPartPr>
            <p14:xfrm>
              <a:off x="4021950" y="4012289"/>
              <a:ext cx="4069800" cy="650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BF12745-FDAE-4344-B9A3-7B4623476B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3310" y="4003654"/>
                <a:ext cx="4087440" cy="668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0719472-85C9-4EC0-A19F-436E237ACC09}"/>
                  </a:ext>
                </a:extLst>
              </p14:cNvPr>
              <p14:cNvContentPartPr/>
              <p14:nvPr/>
            </p14:nvContentPartPr>
            <p14:xfrm>
              <a:off x="3249030" y="2187089"/>
              <a:ext cx="3873240" cy="878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0719472-85C9-4EC0-A19F-436E237ACC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0390" y="2178449"/>
                <a:ext cx="3890880" cy="89568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F24087ED-93E4-4F82-A1B1-4B71AB184A5D}"/>
              </a:ext>
            </a:extLst>
          </p:cNvPr>
          <p:cNvSpPr txBox="1"/>
          <p:nvPr/>
        </p:nvSpPr>
        <p:spPr>
          <a:xfrm>
            <a:off x="7256477" y="2273417"/>
            <a:ext cx="3171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Affects the whole function, so can be seen as an intercept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381D99-1407-484E-8C7E-01C7CA8CB341}"/>
              </a:ext>
            </a:extLst>
          </p:cNvPr>
          <p:cNvSpPr txBox="1"/>
          <p:nvPr/>
        </p:nvSpPr>
        <p:spPr>
          <a:xfrm>
            <a:off x="8322973" y="4202492"/>
            <a:ext cx="317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Scale parameter which affects both the x and y in the same way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46E2D0-7EC1-40B2-B60F-E958B58A99B6}"/>
              </a:ext>
            </a:extLst>
          </p:cNvPr>
          <p:cNvSpPr txBox="1"/>
          <p:nvPr/>
        </p:nvSpPr>
        <p:spPr>
          <a:xfrm>
            <a:off x="7256477" y="5406596"/>
            <a:ext cx="412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Scale parameter affecting only the y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6FB7AB-9647-46DA-838A-ACA5323C26D6}"/>
              </a:ext>
            </a:extLst>
          </p:cNvPr>
          <p:cNvSpPr txBox="1"/>
          <p:nvPr/>
        </p:nvSpPr>
        <p:spPr>
          <a:xfrm>
            <a:off x="10014738" y="5896892"/>
            <a:ext cx="1963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Scale parameter affecting only the x</a:t>
            </a:r>
            <a:endParaRPr lang="en-GB" dirty="0">
              <a:latin typeface="Raleway" panose="020B05030301010600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0FA538-98BA-432F-9616-65E5C31D7F25}"/>
                  </a:ext>
                </a:extLst>
              </p14:cNvPr>
              <p14:cNvContentPartPr/>
              <p14:nvPr/>
            </p14:nvContentPartPr>
            <p14:xfrm>
              <a:off x="4054710" y="5577569"/>
              <a:ext cx="5844240" cy="959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0FA538-98BA-432F-9616-65E5C31D7F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46070" y="5568569"/>
                <a:ext cx="5861880" cy="9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0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537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Raleway</vt:lpstr>
      <vt:lpstr>Office Theme</vt:lpstr>
      <vt:lpstr>Distance sampling:</vt:lpstr>
      <vt:lpstr>What is distance sampling?</vt:lpstr>
      <vt:lpstr>Imperfect detection?</vt:lpstr>
      <vt:lpstr>Responsive movement: What is it?</vt:lpstr>
      <vt:lpstr>Responsive movement: why is it a problem?</vt:lpstr>
      <vt:lpstr>Responsive movement: The solution</vt:lpstr>
      <vt:lpstr>Some of the perpendicular densities </vt:lpstr>
      <vt:lpstr>Hazard detection functions</vt:lpstr>
      <vt:lpstr>Covariate inclusion</vt:lpstr>
      <vt:lpstr>Covariate inclusion</vt:lpstr>
      <vt:lpstr>Covariate inclusion</vt:lpstr>
      <vt:lpstr>Confidence intervals</vt:lpstr>
      <vt:lpstr>Simulation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sampling:</dc:title>
  <dc:creator>Cal F-J</dc:creator>
  <cp:lastModifiedBy>Cal F-J</cp:lastModifiedBy>
  <cp:revision>32</cp:revision>
  <dcterms:created xsi:type="dcterms:W3CDTF">2018-04-16T12:21:05Z</dcterms:created>
  <dcterms:modified xsi:type="dcterms:W3CDTF">2018-04-17T20:55:27Z</dcterms:modified>
</cp:coreProperties>
</file>