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7" r:id="rId5"/>
    <p:sldId id="268" r:id="rId6"/>
    <p:sldId id="266" r:id="rId7"/>
    <p:sldId id="275" r:id="rId8"/>
    <p:sldId id="264" r:id="rId9"/>
    <p:sldId id="276" r:id="rId10"/>
    <p:sldId id="265" r:id="rId11"/>
    <p:sldId id="270" r:id="rId12"/>
    <p:sldId id="271" r:id="rId13"/>
    <p:sldId id="273" r:id="rId14"/>
    <p:sldId id="263" r:id="rId15"/>
    <p:sldId id="274" r:id="rId16"/>
    <p:sldId id="262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D412-8E65-4CF2-B3BE-5411C029C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6A748-A889-43F9-BC52-2CCE82C8C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08ED9-9FD6-41BD-9285-F9225ECE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BC91C-9A01-4F3E-B084-9144002D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D3051-EC4E-4668-B858-9C274AC0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55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1E1F-CD91-4616-A4FD-60E96D6D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84FD4-52FA-49C8-94B7-D001EC763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9FD4-091D-4586-A312-8BF0CBDE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E1D9-1CE8-4469-8A8B-5379B88F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EAC97-D960-49CF-8934-502CF261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92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B3CCE-1200-4353-8100-7B401F830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A71C5-CD31-4724-A2D7-9D9A1CCD3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A6782-7E3B-4BD3-90CD-303078BE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A12E4-842C-4E94-BFFB-6D11420A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9FF61-771D-438C-8203-C3A8D7F1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0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05BE-25B3-4E3C-AA78-848EAC43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E4C2-9C18-46DF-B6D6-5C96028E4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01DA0-143C-47FB-B2E2-DBB1EF1F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AA61E-9FCD-43BE-95EC-9104DCB1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4BB0-8337-476D-884D-D0C2A382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03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7245-6AC1-473B-8DDC-A1D2B22A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5C669-DD8F-4B28-8355-719D9FFF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50EEB-543E-4A91-806A-685EACA6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515AE-E2AE-4706-9B93-9BA89FDA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E0647-38A3-40BA-B07E-53A4BFE1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34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568D-185D-483C-96DB-9A9D1E45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5B3E-A4B2-4FD7-B177-54A060B89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F7410-3B9D-441B-BF8F-E6DBF7E96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22405-9630-48CB-9B41-869E2255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E4503-B751-4663-B718-6FC92559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D05B7-DFE8-4AEA-B6D7-A072F4C2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92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77A8-6CF1-4399-ABD9-A14E6A33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7C93B-24A9-4D26-B7D7-A1D3AD696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88C67-73F4-4862-A0E2-476CDF674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B1E8B-9777-4A34-8C62-740BF06CB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363E3-E0C6-4E51-8575-FF40861CC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DD6C7-1246-4383-A1BE-494D2168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8DEB4-0972-4F1C-A84F-966F7B57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06EB5-1A68-4199-B6B1-0D870927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00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0E0F-ED9C-414E-97C5-619011F5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EC061-53A4-4F6C-ACAE-08D7E8B1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01AFE-3B6B-43AC-9223-3FD3A4FA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AFE7B-49AA-4F19-90E0-B672AEA8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63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C7B21-16B4-486C-AB34-9FF275AA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7ACFB-94BE-45BD-97D6-A92D6A2E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C97BD-DCBC-4B6B-943A-47EC0E4F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39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6A7B-EFA3-4286-AA1D-57564E72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2A2F-41DB-407D-B759-713495BA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1D9F9-74E6-45D1-BA3C-D756E2936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30E78-580D-4870-84F5-B1A589AD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F4AA6-E3F2-4C41-BE43-3B6716F6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71834-707C-4713-B333-ADE0E498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78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3C05-2948-4668-81D3-446E1238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128BC-A1B7-4FE7-96B1-9A840E49F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3FBA-259F-4B84-A6B1-D0A6BB264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C98EE-52D9-431A-BE2C-46DC075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F611C-1A96-4FFB-8956-1C04674A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D597C-642A-4020-8AEE-3A034648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57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5E8A9-674A-4C5A-B49F-8B2EF541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5A28F-B9E4-48FC-811D-644948CD5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86B3F-4356-4A2F-82BE-8C04F3092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6D97D-507D-4C5C-B6D4-7114CFD91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4DE13-5F01-4CF4-8AE9-F836892AA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83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DBD5-332B-4814-BFC9-348EFC692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39" y="285057"/>
            <a:ext cx="9457189" cy="96649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Raleway" panose="020B0503030101060003" pitchFamily="34" charset="0"/>
              </a:rPr>
              <a:t>Distance sampling:</a:t>
            </a:r>
            <a:endParaRPr lang="en-GB" sz="4400" b="1" dirty="0">
              <a:latin typeface="Raleway" panose="020B05030301010600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C3EC8-FF80-4FB5-A56C-9552E63A1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39" y="1335529"/>
            <a:ext cx="9144000" cy="441456"/>
          </a:xfrm>
        </p:spPr>
        <p:txBody>
          <a:bodyPr>
            <a:normAutofit/>
          </a:bodyPr>
          <a:lstStyle/>
          <a:p>
            <a:pPr algn="l"/>
            <a:r>
              <a:rPr lang="en-GB" sz="1800" dirty="0">
                <a:latin typeface="Raleway" panose="020B0503030101060003" pitchFamily="34" charset="0"/>
              </a:rPr>
              <a:t>Covariate inclusion for 2D detection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533F0-C582-47CE-8E61-F9B35E0F6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2" y="5274126"/>
            <a:ext cx="2958582" cy="1298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D4388E-16E2-4580-88B8-3BAF580469DE}"/>
              </a:ext>
            </a:extLst>
          </p:cNvPr>
          <p:cNvSpPr txBox="1"/>
          <p:nvPr/>
        </p:nvSpPr>
        <p:spPr>
          <a:xfrm>
            <a:off x="6391469" y="6234389"/>
            <a:ext cx="5692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aleway" panose="020B0503030101060003" pitchFamily="34" charset="0"/>
              </a:rPr>
              <a:t>Cal F-J, under the supervision of Professor David Borchers</a:t>
            </a:r>
            <a:endParaRPr lang="en-GB" sz="16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61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14A3-D704-4BC4-86AC-B7280FCD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Covariate inclusion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E6FC-4D67-4CE9-9BB4-55A8B1BF4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1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14DB-E3AC-47FD-83A2-0759CDAD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Covariate inclusion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9439-22C9-4A5D-979C-5A5CF43BB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10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467F-96A4-48F4-B3C6-944D114D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 and plotting 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7D97-A195-4D85-8230-2FE7249D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93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BB8E-E3DE-414F-A709-43433E88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B8F06-1008-4336-8B64-A146CA985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 / cons</a:t>
            </a:r>
          </a:p>
          <a:p>
            <a:r>
              <a:rPr lang="en-US" dirty="0"/>
              <a:t>Different options</a:t>
            </a:r>
          </a:p>
          <a:p>
            <a:r>
              <a:rPr lang="en-US" dirty="0"/>
              <a:t>Example output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95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22B6-F5C2-4844-B345-A41D7A69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3A3DF-190E-42F6-BB32-28214C4D7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55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3FB2-7E18-472D-A55F-B625CB4B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study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1BDF-1373-48E0-87E0-0DFB3542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53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F64C-99F3-4844-89AF-B43198DD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0687F-3117-4432-9A30-4A902EA4D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29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E822-325D-48F0-B7E2-188E0A40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8932-FB34-465A-AFCF-25C4F857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95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0BA8-E359-4165-A7D3-CE5EE734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What is distance sampling?</a:t>
            </a:r>
            <a:endParaRPr lang="en-GB" dirty="0">
              <a:latin typeface="Raleway" panose="020B05030301010600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FC90D-E822-40B0-8EA3-37F80B8138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5700"/>
                <a:ext cx="6633755" cy="50212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latin typeface="Raleway" panose="020B0503030101060003" pitchFamily="34" charset="0"/>
                  </a:rPr>
                  <a:t>First consider strip sampling:</a:t>
                </a:r>
              </a:p>
              <a:p>
                <a:r>
                  <a:rPr lang="en-US" dirty="0">
                    <a:latin typeface="Raleway" panose="020B0503030101060003" pitchFamily="34" charset="0"/>
                  </a:rPr>
                  <a:t>Relatively easy if we can detect all animals!</a:t>
                </a:r>
              </a:p>
              <a:p>
                <a:pPr lvl="1"/>
                <a:r>
                  <a:rPr lang="en-US" dirty="0">
                    <a:latin typeface="Raleway" panose="020B0503030101060003" pitchFamily="34" charset="0"/>
                  </a:rPr>
                  <a:t>Count 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Raleway" panose="020B0503030101060003" pitchFamily="34" charset="0"/>
                  </a:rPr>
                  <a:t> animals in a sample region of area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>
                  <a:latin typeface="Raleway" panose="020B0503030101060003" pitchFamily="34" charset="0"/>
                </a:endParaRPr>
              </a:p>
              <a:p>
                <a:pPr lvl="1"/>
                <a:r>
                  <a:rPr lang="en-US" dirty="0">
                    <a:latin typeface="Raleway" panose="020B0503030101060003" pitchFamily="34" charset="0"/>
                  </a:rPr>
                  <a:t>If our survey area of interest has area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Raleway" panose="020B0503030101060003" pitchFamily="34" charset="0"/>
                  </a:rPr>
                  <a:t>, then our estimate of abundance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>
                  <a:latin typeface="Raleway" panose="020B0503030101060003" pitchFamily="34" charset="0"/>
                </a:endParaRPr>
              </a:p>
              <a:p>
                <a:r>
                  <a:rPr lang="en-US" dirty="0">
                    <a:latin typeface="Raleway" panose="020B0503030101060003" pitchFamily="34" charset="0"/>
                  </a:rPr>
                  <a:t>For the example survey area</a:t>
                </a:r>
              </a:p>
              <a:p>
                <a:pPr lvl="1"/>
                <a:r>
                  <a:rPr lang="en-US" dirty="0">
                    <a:latin typeface="Raleway" panose="020B0503030101060003" pitchFamily="34" charset="0"/>
                  </a:rPr>
                  <a:t>There are 25 animals in strip 2, and 15 in strip 4. </a:t>
                </a:r>
              </a:p>
              <a:p>
                <a:pPr lvl="1"/>
                <a:r>
                  <a:rPr lang="en-US" dirty="0">
                    <a:latin typeface="Raleway" panose="020B0503030101060003" pitchFamily="34" charset="0"/>
                  </a:rPr>
                  <a:t>We sampled 2/5 strips (of equal area) so our estimate of abundance in the square is</a:t>
                </a:r>
              </a:p>
              <a:p>
                <a:pPr lvl="1"/>
                <a:r>
                  <a:rPr lang="en-US" dirty="0">
                    <a:latin typeface="Raleway" panose="020B05030301010600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40∗5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dirty="0">
                  <a:latin typeface="Raleway" panose="020B0503030101060003" pitchFamily="34" charset="0"/>
                </a:endParaRPr>
              </a:p>
              <a:p>
                <a:endParaRPr lang="en-US" dirty="0">
                  <a:latin typeface="Raleway" panose="020B0503030101060003" pitchFamily="34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Raleway" panose="020B05030301010600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FC90D-E822-40B0-8EA3-37F80B813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5700"/>
                <a:ext cx="6633755" cy="5021263"/>
              </a:xfrm>
              <a:blipFill>
                <a:blip r:embed="rId2"/>
                <a:stretch>
                  <a:fillRect l="-1471" t="-2795" r="-19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85F258-DDD2-4141-AA57-233B5846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955" y="1784351"/>
            <a:ext cx="4401208" cy="439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0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EC1B-7AB9-4ADD-B81E-6DB4DE01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Imperfect detection?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5859-1FBF-4F8A-9F8B-98A17BB2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008563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How do we estimate detection probability?</a:t>
            </a:r>
          </a:p>
          <a:p>
            <a:r>
              <a:rPr lang="en-US" dirty="0">
                <a:latin typeface="Raleway" panose="020B0503030101060003" pitchFamily="34" charset="0"/>
              </a:rPr>
              <a:t>Distance sampling!</a:t>
            </a:r>
            <a:endParaRPr lang="en-GB" dirty="0">
              <a:latin typeface="Raleway" panose="020B05030301010600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A0504-C808-4BC4-9FD8-8165EAB5F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32494"/>
            <a:ext cx="4504509" cy="4406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364300-3DAF-4C69-8D62-20E195999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983"/>
            <a:ext cx="4596493" cy="48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4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A57E-2CA5-4BF2-8968-B2E7F33D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Responsive movement: What is it?</a:t>
            </a:r>
            <a:endParaRPr lang="en-GB" dirty="0">
              <a:latin typeface="Raleway" panose="020B05030301010600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E884A7-0902-435D-8946-E70624BFE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99754"/>
            <a:ext cx="5600988" cy="4375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8B565D-3356-4964-9C8F-CB17B577A714}"/>
              </a:ext>
            </a:extLst>
          </p:cNvPr>
          <p:cNvSpPr/>
          <p:nvPr/>
        </p:nvSpPr>
        <p:spPr>
          <a:xfrm>
            <a:off x="7526610" y="5948346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aleway" panose="020B0503030101060003"/>
              </a:rPr>
              <a:t>Fig 1. </a:t>
            </a:r>
            <a:r>
              <a:rPr lang="en-GB" dirty="0" err="1">
                <a:latin typeface="Raleway" panose="020B0503030101060003"/>
              </a:rPr>
              <a:t>Turnock</a:t>
            </a:r>
            <a:r>
              <a:rPr lang="en-GB" dirty="0">
                <a:latin typeface="Raleway" panose="020B0503030101060003"/>
              </a:rPr>
              <a:t> and Quinn (1991)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33DEE-F5F3-4795-940F-EB5078F131A2}"/>
              </a:ext>
            </a:extLst>
          </p:cNvPr>
          <p:cNvSpPr txBox="1"/>
          <p:nvPr/>
        </p:nvSpPr>
        <p:spPr>
          <a:xfrm>
            <a:off x="1028700" y="1473200"/>
            <a:ext cx="4787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aleway" panose="020B0503030101060003" pitchFamily="34" charset="0"/>
              </a:rPr>
              <a:t>Animals can get scared by observers (very common in primates) and move away before being detected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Raleway" panose="020B050303010106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aleway" panose="020B0503030101060003" pitchFamily="34" charset="0"/>
              </a:rPr>
              <a:t>Animals can be attracted to the transect line (common in dolphins who are drawn to the wake of ships conducting the survey)</a:t>
            </a:r>
          </a:p>
        </p:txBody>
      </p:sp>
    </p:spTree>
    <p:extLst>
      <p:ext uri="{BB962C8B-B14F-4D97-AF65-F5344CB8AC3E}">
        <p14:creationId xmlns:p14="http://schemas.microsoft.com/office/powerpoint/2010/main" val="240221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D736-B598-4519-8F41-264B74D6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Raleway" panose="020B0503030101060003" pitchFamily="34" charset="0"/>
              </a:rPr>
              <a:t>Responsive movement: why is it a problem?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D83F1-008F-48A5-B56C-75CCFEBA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5257800" cy="4896803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Is this a detection function that falls away extremely quickly?</a:t>
            </a:r>
          </a:p>
          <a:p>
            <a:r>
              <a:rPr lang="en-US" dirty="0">
                <a:latin typeface="Raleway" panose="020B0503030101060003" pitchFamily="34" charset="0"/>
              </a:rPr>
              <a:t>Or maybe the result of lots of attraction towards the transect?</a:t>
            </a:r>
          </a:p>
          <a:p>
            <a:r>
              <a:rPr lang="en-US" dirty="0">
                <a:latin typeface="Raleway" panose="020B0503030101060003" pitchFamily="34" charset="0"/>
              </a:rPr>
              <a:t>The issue is that with only perpendicular distance data from the detections, it’s impossible to tell!</a:t>
            </a:r>
            <a:endParaRPr lang="en-GB" dirty="0">
              <a:latin typeface="Raleway" panose="020B05030301010600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27C46-24C4-44B9-91D5-C47EB438C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998" y="1280160"/>
            <a:ext cx="4700802" cy="489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1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0EC6-CF60-4B03-8125-B2996EF2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657"/>
          </a:xfrm>
        </p:spPr>
        <p:txBody>
          <a:bodyPr/>
          <a:lstStyle/>
          <a:p>
            <a:r>
              <a:rPr lang="en-US" dirty="0"/>
              <a:t>Responsive movement: The 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5AE28-FA13-4993-AFC0-D5E5B0B0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411"/>
            <a:ext cx="5575663" cy="5264332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Raleway" panose="020B0503030101060003" pitchFamily="34" charset="0"/>
              </a:rPr>
              <a:t>(Borchers and Cox, 2016)</a:t>
            </a:r>
          </a:p>
          <a:p>
            <a:r>
              <a:rPr lang="en-US" dirty="0">
                <a:latin typeface="Raleway" panose="020B0503030101060003" pitchFamily="34" charset="0"/>
              </a:rPr>
              <a:t>Changes the detection functions to be in 2D (forward, and perpendicular distance)</a:t>
            </a:r>
          </a:p>
          <a:p>
            <a:r>
              <a:rPr lang="en-US" dirty="0">
                <a:latin typeface="Raleway" panose="020B0503030101060003" pitchFamily="34" charset="0"/>
              </a:rPr>
              <a:t>Because observers travel at a constant speed, it can be considered to be analogous to ‘time to detection’ for each detection</a:t>
            </a:r>
          </a:p>
          <a:p>
            <a:r>
              <a:rPr lang="en-US" dirty="0">
                <a:latin typeface="Raleway" panose="020B0503030101060003" pitchFamily="34" charset="0"/>
              </a:rPr>
              <a:t>This allows them to use survival analysis to reformulate the distance sampling likelihood</a:t>
            </a:r>
          </a:p>
          <a:p>
            <a:r>
              <a:rPr lang="en-US" dirty="0">
                <a:latin typeface="Raleway" panose="020B0503030101060003" pitchFamily="34" charset="0"/>
              </a:rPr>
              <a:t>We can fit different perpendicular density functions and differentiate between responsive movement and detection probability!</a:t>
            </a:r>
          </a:p>
          <a:p>
            <a:endParaRPr lang="en-GB" dirty="0">
              <a:latin typeface="Raleway" panose="020B05030301010600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86B63-D60D-46FF-94D0-7322C8DFB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355" y="1285522"/>
            <a:ext cx="3953571" cy="548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6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0EC6-CF60-4B03-8125-B2996EF2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Some of the perpendicular densities </a:t>
            </a:r>
            <a:endParaRPr lang="en-GB" dirty="0">
              <a:latin typeface="Raleway" panose="020B05030301010600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F935D7-5E61-4AF1-B768-A337C684E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711" y="1719757"/>
            <a:ext cx="2162477" cy="1105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2E4997-4FA4-4B0A-9DD8-FC7C06DDB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11" y="3069177"/>
            <a:ext cx="5515745" cy="1428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44AE70-A399-4CF9-B1C7-9701A148E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1" y="4742492"/>
            <a:ext cx="5515745" cy="1495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6EC74A-CA92-4596-A5B5-2BAC4D71C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052" y="1084218"/>
            <a:ext cx="5017169" cy="5515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EEF295-F1C2-47AF-9C1B-A79BB2EABC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8749" y="3631229"/>
            <a:ext cx="323895" cy="304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B0D1E1-72E7-4CC1-88CC-EEE77DDF8C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9740" y="5001280"/>
            <a:ext cx="447737" cy="266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F377C0-516D-4550-A76B-07987E0774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4529" y="1576862"/>
            <a:ext cx="34294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4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AD21-4145-4E81-B4C8-6E8E756C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Hazard detection functions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99848-DFA0-40BC-94E9-0744EA3BF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500"/>
            <a:ext cx="10515600" cy="497046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74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DFD3-DA5B-4EF6-8E90-B332DA68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Covariate inclusion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4113-482F-4020-B643-90BD8468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0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341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Raleway</vt:lpstr>
      <vt:lpstr>Office Theme</vt:lpstr>
      <vt:lpstr>Distance sampling:</vt:lpstr>
      <vt:lpstr>What is distance sampling?</vt:lpstr>
      <vt:lpstr>Imperfect detection?</vt:lpstr>
      <vt:lpstr>Responsive movement: What is it?</vt:lpstr>
      <vt:lpstr>Responsive movement: why is it a problem?</vt:lpstr>
      <vt:lpstr>Responsive movement: The solution</vt:lpstr>
      <vt:lpstr>Some of the perpendicular densities </vt:lpstr>
      <vt:lpstr>Hazard detection functions</vt:lpstr>
      <vt:lpstr>Covariate inclusion</vt:lpstr>
      <vt:lpstr>Covariate inclusion</vt:lpstr>
      <vt:lpstr>Covariate inclusion</vt:lpstr>
      <vt:lpstr>Goodness of fit and plotting functions</vt:lpstr>
      <vt:lpstr>bootstrap</vt:lpstr>
      <vt:lpstr>Example usage</vt:lpstr>
      <vt:lpstr>Simulation study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sampling:</dc:title>
  <dc:creator>Cal F-J</dc:creator>
  <cp:lastModifiedBy>Cal F-J</cp:lastModifiedBy>
  <cp:revision>13</cp:revision>
  <dcterms:created xsi:type="dcterms:W3CDTF">2018-04-16T12:21:05Z</dcterms:created>
  <dcterms:modified xsi:type="dcterms:W3CDTF">2018-04-16T17:18:32Z</dcterms:modified>
</cp:coreProperties>
</file>