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13915" y="1485900"/>
            <a:ext cx="96393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sz="6000" b="1" dirty="0"/>
              <a:t>Senior Database Administrator Assignment</a:t>
            </a:r>
          </a:p>
          <a:p>
            <a:pPr algn="l">
              <a:lnSpc>
                <a:spcPts val="4502"/>
              </a:lnSpc>
            </a:pPr>
            <a:endParaRPr lang="en-US" sz="4800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4502"/>
              </a:lnSpc>
            </a:pPr>
            <a:r>
              <a:rPr lang="en-US" sz="3000" dirty="0"/>
              <a:t>PostgreSQL Deployment on Kubernetes with Replication</a:t>
            </a:r>
            <a:br>
              <a:rPr lang="en-US" sz="4502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</a:br>
            <a:endParaRPr lang="en-US" sz="4502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33578" y="9503827"/>
            <a:ext cx="5608374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December 2</a:t>
            </a:r>
            <a:r>
              <a:rPr lang="en-US" sz="2499" spc="124" baseline="30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nd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6661" y="8355001"/>
            <a:ext cx="5487046" cy="45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7"/>
              </a:lnSpc>
            </a:pPr>
            <a:r>
              <a:rPr lang="en-US" sz="2855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Callixte Muhawenimana</a:t>
            </a:r>
          </a:p>
        </p:txBody>
      </p:sp>
      <p:pic>
        <p:nvPicPr>
          <p:cNvPr id="1026" name="Picture 2" descr="Irembo – Rwanda Telecenter Network">
            <a:extLst>
              <a:ext uri="{FF2B5EF4-FFF2-40B4-BE49-F238E27FC236}">
                <a16:creationId xmlns:a16="http://schemas.microsoft.com/office/drawing/2014/main" id="{9A24A9A6-5E94-904E-4575-3C401E07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571500"/>
            <a:ext cx="2857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655D7-0B9B-E0C5-4D59-BFA6491B8B59}"/>
              </a:ext>
            </a:extLst>
          </p:cNvPr>
          <p:cNvSpPr txBox="1"/>
          <p:nvPr/>
        </p:nvSpPr>
        <p:spPr>
          <a:xfrm>
            <a:off x="1036661" y="782160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Presented by:</a:t>
            </a:r>
          </a:p>
        </p:txBody>
      </p:sp>
      <p:pic>
        <p:nvPicPr>
          <p:cNvPr id="1030" name="Picture 6" descr="PostgreSQL logo and symbol, meaning, history, PNG">
            <a:extLst>
              <a:ext uri="{FF2B5EF4-FFF2-40B4-BE49-F238E27FC236}">
                <a16:creationId xmlns:a16="http://schemas.microsoft.com/office/drawing/2014/main" id="{F20F4F4C-CFB7-4BD9-ED2C-85D12E88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42" y="4239336"/>
            <a:ext cx="4616646" cy="28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 architecture: overview and deployment | OVHcloud Asia">
            <a:extLst>
              <a:ext uri="{FF2B5EF4-FFF2-40B4-BE49-F238E27FC236}">
                <a16:creationId xmlns:a16="http://schemas.microsoft.com/office/drawing/2014/main" id="{E3886595-F161-987E-D12C-78986503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36493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A171849-1A62-F2CA-EFDB-BFEBCE4E947A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460500"/>
            <a:ext cx="7510921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Objectives</a:t>
            </a:r>
          </a:p>
        </p:txBody>
      </p:sp>
      <p:grpSp>
        <p:nvGrpSpPr>
          <p:cNvPr id="4" name="Group 4"/>
          <p:cNvGrpSpPr/>
          <p:nvPr/>
        </p:nvGrpSpPr>
        <p:grpSpPr>
          <a:xfrm rot="120000">
            <a:off x="1150167" y="2453433"/>
            <a:ext cx="16836017" cy="7254779"/>
            <a:chOff x="-8709" y="-38100"/>
            <a:chExt cx="2361284" cy="989988"/>
          </a:xfrm>
        </p:grpSpPr>
        <p:sp>
          <p:nvSpPr>
            <p:cNvPr id="5" name="Freeform 5"/>
            <p:cNvSpPr/>
            <p:nvPr/>
          </p:nvSpPr>
          <p:spPr>
            <a:xfrm>
              <a:off x="-8709" y="-21141"/>
              <a:ext cx="2361284" cy="973029"/>
            </a:xfrm>
            <a:custGeom>
              <a:avLst/>
              <a:gdLst/>
              <a:ahLst/>
              <a:cxnLst/>
              <a:rect l="l" t="t" r="r" b="b"/>
              <a:pathLst>
                <a:path w="2237017" h="916491">
                  <a:moveTo>
                    <a:pt x="0" y="0"/>
                  </a:moveTo>
                  <a:lnTo>
                    <a:pt x="2237017" y="0"/>
                  </a:lnTo>
                  <a:lnTo>
                    <a:pt x="2237017" y="916491"/>
                  </a:lnTo>
                  <a:lnTo>
                    <a:pt x="0" y="916491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37017" cy="954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00728" y="3839047"/>
            <a:ext cx="1396435" cy="8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5438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01173" y="3700933"/>
            <a:ext cx="441904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800" dirty="0">
                <a:latin typeface="Montserrat Classic" panose="020B0604020202020204" charset="0"/>
              </a:rPr>
              <a:t>Deploy a Kubernetes cluster with PostgreSQL using </a:t>
            </a:r>
            <a:r>
              <a:rPr lang="en-US" sz="2800" dirty="0" err="1">
                <a:latin typeface="Montserrat Classic" panose="020B0604020202020204" charset="0"/>
              </a:rPr>
              <a:t>Minikube</a:t>
            </a:r>
            <a:r>
              <a:rPr lang="en-US" sz="2800" dirty="0">
                <a:latin typeface="Montserrat Classic" panose="020B0604020202020204" charset="0"/>
              </a:rPr>
              <a:t>.</a:t>
            </a:r>
            <a:endParaRPr lang="en-US" sz="2800" b="1" dirty="0">
              <a:solidFill>
                <a:srgbClr val="000000"/>
              </a:solidFill>
              <a:latin typeface="Montserrat Classic" panose="020B0604020202020204" charset="0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0727" y="5786940"/>
            <a:ext cx="1396435" cy="8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5438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5157" y="5922964"/>
            <a:ext cx="4419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800" dirty="0">
                <a:latin typeface="Montserrat Classic" panose="020B0604020202020204" charset="0"/>
              </a:rPr>
              <a:t>Implement database replication with Helm Charts</a:t>
            </a:r>
            <a:endParaRPr lang="en-US" sz="2800" b="1" dirty="0">
              <a:solidFill>
                <a:srgbClr val="000000"/>
              </a:solidFill>
              <a:latin typeface="Montserrat Classic" panose="020B0604020202020204" charset="0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4738" y="7992476"/>
            <a:ext cx="1396435" cy="8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5438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61079" y="8094060"/>
            <a:ext cx="4419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3200" dirty="0">
                <a:latin typeface="Montserrat Classic" panose="020B0604020202020204" charset="0"/>
              </a:rPr>
              <a:t>Create a schema with 100,000 records using Python </a:t>
            </a:r>
            <a:r>
              <a:rPr lang="en-US" sz="2800" dirty="0">
                <a:latin typeface="Montserrat Classic" panose="020B0604020202020204" charset="0"/>
              </a:rPr>
              <a:t>scripts</a:t>
            </a:r>
            <a:endParaRPr lang="en-US" sz="2800" b="1" dirty="0">
              <a:solidFill>
                <a:srgbClr val="000000"/>
              </a:solidFill>
              <a:latin typeface="Montserrat Classic" panose="020B0604020202020204" charset="0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68437" y="3845249"/>
            <a:ext cx="1396435" cy="8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5438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40325" y="4013270"/>
            <a:ext cx="4720847" cy="137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800" dirty="0">
                <a:latin typeface="Montserrat Classic" panose="020B0604020202020204" charset="0"/>
              </a:rPr>
              <a:t>Demonstrate working replication between main and standalone clusters</a:t>
            </a:r>
            <a:endParaRPr lang="en-US" sz="2800" b="1" dirty="0">
              <a:solidFill>
                <a:srgbClr val="000000"/>
              </a:solidFill>
              <a:latin typeface="Montserrat Classic" panose="020B0604020202020204" charset="0"/>
              <a:ea typeface="Montserrat Classic Bold"/>
              <a:cs typeface="Montserrat Classic Bold"/>
              <a:sym typeface="Montserrat Classic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9329824" y="5986961"/>
            <a:ext cx="6317285" cy="914350"/>
            <a:chOff x="-222460" y="75804"/>
            <a:chExt cx="8423047" cy="1219134"/>
          </a:xfrm>
        </p:grpSpPr>
        <p:sp>
          <p:nvSpPr>
            <p:cNvPr id="16" name="TextBox 16"/>
            <p:cNvSpPr txBox="1"/>
            <p:nvPr/>
          </p:nvSpPr>
          <p:spPr>
            <a:xfrm>
              <a:off x="1734268" y="94951"/>
              <a:ext cx="6466319" cy="1199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29"/>
                </a:lnSpc>
              </a:pPr>
              <a:r>
                <a:rPr lang="en-US" sz="2800" dirty="0">
                  <a:latin typeface="Montserrat Classic" panose="020B0604020202020204" charset="0"/>
                </a:rPr>
                <a:t>Provide architectural design and documentation</a:t>
              </a:r>
              <a:endParaRPr lang="en-US" sz="2800" b="1" dirty="0">
                <a:solidFill>
                  <a:srgbClr val="000000"/>
                </a:solidFill>
                <a:latin typeface="Montserrat Classic" panose="020B0604020202020204" charset="0"/>
                <a:ea typeface="Montserrat Classic Bold"/>
                <a:cs typeface="Montserrat Classic Bold"/>
                <a:sym typeface="Montserrat Classic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222460" y="75804"/>
              <a:ext cx="1861913" cy="1114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25"/>
                </a:lnSpc>
              </a:pPr>
              <a:r>
                <a:rPr lang="en-US" sz="5438" b="1" dirty="0">
                  <a:solidFill>
                    <a:srgbClr val="1866D8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05</a:t>
              </a:r>
            </a:p>
          </p:txBody>
        </p:sp>
      </p:grpSp>
      <p:sp>
        <p:nvSpPr>
          <p:cNvPr id="18" name="TextBox 3">
            <a:extLst>
              <a:ext uri="{FF2B5EF4-FFF2-40B4-BE49-F238E27FC236}">
                <a16:creationId xmlns:a16="http://schemas.microsoft.com/office/drawing/2014/main" id="{AF82BFCA-1561-1A68-42FE-78758447673C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  <p:pic>
        <p:nvPicPr>
          <p:cNvPr id="33" name="Picture 10" descr="Kubernetes architecture: overview and deployment | OVHcloud Asia">
            <a:extLst>
              <a:ext uri="{FF2B5EF4-FFF2-40B4-BE49-F238E27FC236}">
                <a16:creationId xmlns:a16="http://schemas.microsoft.com/office/drawing/2014/main" id="{AD05DF34-1675-A4B8-FE88-16463E94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53" y="3958699"/>
            <a:ext cx="955861" cy="9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LM CHART: Launch Ghost">
            <a:extLst>
              <a:ext uri="{FF2B5EF4-FFF2-40B4-BE49-F238E27FC236}">
                <a16:creationId xmlns:a16="http://schemas.microsoft.com/office/drawing/2014/main" id="{8D9F7B48-98FA-1461-EF19-66DDE48B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15" y="6019616"/>
            <a:ext cx="2504832" cy="108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(programming language) - Wikipedia">
            <a:extLst>
              <a:ext uri="{FF2B5EF4-FFF2-40B4-BE49-F238E27FC236}">
                <a16:creationId xmlns:a16="http://schemas.microsoft.com/office/drawing/2014/main" id="{07CFCD31-3089-58B7-E3AC-4C8DDA14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83" y="8414622"/>
            <a:ext cx="863790" cy="9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840DA0-6203-E91D-765C-7144D6AC4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2695" y="6123656"/>
            <a:ext cx="742075" cy="7420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169B3E-DC14-0650-78F5-40F4D3057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6067" y="4206177"/>
            <a:ext cx="877180" cy="877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00200" y="1503741"/>
            <a:ext cx="89535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 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77600" y="9191776"/>
            <a:ext cx="6629400" cy="1596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400" dirty="0">
                <a:latin typeface="Montserrat Classic" panose="020B0604020202020204" charset="0"/>
              </a:rPr>
              <a:t>High-Level Architecture: Primary Cluster with Load Balancer and Async Replica</a:t>
            </a:r>
            <a:endParaRPr lang="en-US" sz="2299" dirty="0">
              <a:solidFill>
                <a:srgbClr val="000000"/>
              </a:solidFill>
              <a:latin typeface="Montserrat Classic" panose="020B0604020202020204" charset="0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3AE29F47-3212-09C5-BA93-B5A598AA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41794"/>
            <a:ext cx="9448801" cy="7548021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D0395787-7A16-0645-2881-B01B8E25A2DB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48749" y="1067604"/>
            <a:ext cx="7925602" cy="1014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4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Steps To Solution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14079" y="4221787"/>
            <a:ext cx="4193416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Montserrat Classic Bold" panose="020B0604020202020204" charset="0"/>
              </a:rPr>
              <a:t>Deploy Standalone Replica: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2000" dirty="0"/>
              <a:t>Helm Chart for standalone database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42602" y="4316438"/>
            <a:ext cx="5716927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Montserrat Classic Bold" panose="020B0604020202020204" charset="0"/>
              </a:rPr>
              <a:t>Deploy Main PostgreSQL Cluster</a:t>
            </a:r>
          </a:p>
          <a:p>
            <a:r>
              <a:rPr lang="en-US" sz="2000" dirty="0"/>
              <a:t>Helm Chart with replication enabled (2 read replicas)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3527" y="8715029"/>
            <a:ext cx="4648673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800" dirty="0">
                <a:latin typeface="Montserrat Classic Bold" panose="020B0604020202020204" charset="0"/>
              </a:rPr>
              <a:t>Generate and Insert Data</a:t>
            </a:r>
          </a:p>
          <a:p>
            <a:pPr>
              <a:lnSpc>
                <a:spcPts val="2333"/>
              </a:lnSpc>
            </a:pPr>
            <a:r>
              <a:rPr lang="en-US" sz="2000" dirty="0"/>
              <a:t>Python script to insert 100,000 records into 2 tables</a:t>
            </a:r>
            <a:endParaRPr lang="en-US" sz="2000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33651" y="4446597"/>
            <a:ext cx="332176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800" dirty="0">
                <a:latin typeface="Montserrat Classic Bold" panose="020B0604020202020204" charset="0"/>
              </a:rPr>
              <a:t>Set Up </a:t>
            </a:r>
            <a:r>
              <a:rPr lang="en-US" sz="2800" dirty="0" err="1">
                <a:latin typeface="Montserrat Classic Bold" panose="020B0604020202020204" charset="0"/>
              </a:rPr>
              <a:t>Minikube</a:t>
            </a:r>
            <a:r>
              <a:rPr lang="en-US" sz="2800" dirty="0">
                <a:latin typeface="Montserrat Classic Bold" panose="020B0604020202020204" charset="0"/>
              </a:rPr>
              <a:t>:</a:t>
            </a:r>
          </a:p>
          <a:p>
            <a:pPr>
              <a:lnSpc>
                <a:spcPts val="2333"/>
              </a:lnSpc>
            </a:pPr>
            <a:r>
              <a:rPr lang="en-US" sz="2000" dirty="0"/>
              <a:t>2 CPUs, 2GB RAM, 20GB Disk</a:t>
            </a:r>
            <a:endParaRPr lang="en-US" sz="2000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24877" y="8690917"/>
            <a:ext cx="4353761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800" dirty="0">
                <a:latin typeface="Montserrat Classic Bold" panose="020B0604020202020204" charset="0"/>
              </a:rPr>
              <a:t>Configure Replication:</a:t>
            </a:r>
          </a:p>
          <a:p>
            <a:pPr>
              <a:lnSpc>
                <a:spcPts val="2333"/>
              </a:lnSpc>
            </a:pPr>
            <a:r>
              <a:rPr lang="en-US" sz="2000" dirty="0"/>
              <a:t>Async replication setup using SQL scripts</a:t>
            </a:r>
            <a:endParaRPr lang="en-US" sz="2000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D0DAFB8-1B05-D16D-FF02-CEFD8426F17A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  <p:pic>
        <p:nvPicPr>
          <p:cNvPr id="3074" name="Picture 2" descr="Meet Minikube: Your Local Playground for Kubernetes - Abdul Aziz Ahwan">
            <a:extLst>
              <a:ext uri="{FF2B5EF4-FFF2-40B4-BE49-F238E27FC236}">
                <a16:creationId xmlns:a16="http://schemas.microsoft.com/office/drawing/2014/main" id="{29E1C237-9E1D-8C91-1C06-A2EEFB45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84" y="2323631"/>
            <a:ext cx="3321766" cy="186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6C77AE97-4C23-21BC-1904-0E679B21D2AA}"/>
              </a:ext>
            </a:extLst>
          </p:cNvPr>
          <p:cNvSpPr txBox="1"/>
          <p:nvPr/>
        </p:nvSpPr>
        <p:spPr>
          <a:xfrm>
            <a:off x="1524000" y="2789859"/>
            <a:ext cx="971792" cy="72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8802BA3-9ED8-B4DE-6C73-C5C802E63860}"/>
              </a:ext>
            </a:extLst>
          </p:cNvPr>
          <p:cNvSpPr txBox="1"/>
          <p:nvPr/>
        </p:nvSpPr>
        <p:spPr>
          <a:xfrm>
            <a:off x="7649523" y="2754725"/>
            <a:ext cx="971792" cy="72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67962B25-BBAC-A0C8-5752-F338DAEDA08E}"/>
              </a:ext>
            </a:extLst>
          </p:cNvPr>
          <p:cNvSpPr txBox="1"/>
          <p:nvPr/>
        </p:nvSpPr>
        <p:spPr>
          <a:xfrm>
            <a:off x="13514079" y="2613078"/>
            <a:ext cx="904350" cy="72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35B443-A623-7D40-A263-B9BC12CA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48" y="2104035"/>
            <a:ext cx="1355613" cy="14363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2F2726-216E-95A9-5F2D-24077B8D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5813" y="2140468"/>
            <a:ext cx="1023387" cy="1197296"/>
          </a:xfrm>
          <a:prstGeom prst="rect">
            <a:avLst/>
          </a:prstGeom>
        </p:spPr>
      </p:pic>
      <p:pic>
        <p:nvPicPr>
          <p:cNvPr id="29" name="Picture 8" descr="Python (programming language) - Wikipedia">
            <a:extLst>
              <a:ext uri="{FF2B5EF4-FFF2-40B4-BE49-F238E27FC236}">
                <a16:creationId xmlns:a16="http://schemas.microsoft.com/office/drawing/2014/main" id="{18266474-0526-9599-7C6E-4414DFC1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19" y="6911142"/>
            <a:ext cx="1316292" cy="144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BA0B8D-B42C-3360-F36C-2938C7939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855" y="6911142"/>
            <a:ext cx="1436303" cy="14363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9447C7-125C-B8A1-A938-8C502E4E7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58" y="6911142"/>
            <a:ext cx="1233969" cy="1233969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59AF5A4-B302-62CA-8706-6C2AF618A87D}"/>
              </a:ext>
            </a:extLst>
          </p:cNvPr>
          <p:cNvSpPr txBox="1"/>
          <p:nvPr/>
        </p:nvSpPr>
        <p:spPr>
          <a:xfrm>
            <a:off x="1523527" y="7452215"/>
            <a:ext cx="971792" cy="72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03DA04C7-49FD-4863-5715-524454FEB84A}"/>
              </a:ext>
            </a:extLst>
          </p:cNvPr>
          <p:cNvSpPr txBox="1"/>
          <p:nvPr/>
        </p:nvSpPr>
        <p:spPr>
          <a:xfrm>
            <a:off x="7464285" y="7217651"/>
            <a:ext cx="971792" cy="72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0CC6F1-6FD9-7553-03F0-F4E0B5931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651" y="5492913"/>
            <a:ext cx="448781" cy="4487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8C350D-8369-2905-70A7-E423A1465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587" y="5598380"/>
            <a:ext cx="448781" cy="4621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BB77E83-841D-61A6-EBC9-FEEDAEAE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4079" y="5717303"/>
            <a:ext cx="448781" cy="448781"/>
          </a:xfrm>
          <a:prstGeom prst="rect">
            <a:avLst/>
          </a:prstGeom>
        </p:spPr>
      </p:pic>
      <p:sp>
        <p:nvSpPr>
          <p:cNvPr id="44" name="TextBox 19">
            <a:extLst>
              <a:ext uri="{FF2B5EF4-FFF2-40B4-BE49-F238E27FC236}">
                <a16:creationId xmlns:a16="http://schemas.microsoft.com/office/drawing/2014/main" id="{5DA1A865-5A53-2E59-0B41-3645C154FE9C}"/>
              </a:ext>
            </a:extLst>
          </p:cNvPr>
          <p:cNvSpPr txBox="1"/>
          <p:nvPr/>
        </p:nvSpPr>
        <p:spPr>
          <a:xfrm>
            <a:off x="2170242" y="5531392"/>
            <a:ext cx="435376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000" b="1" dirty="0" err="1"/>
              <a:t>minikube</a:t>
            </a:r>
            <a:r>
              <a:rPr lang="en-US" sz="2000" b="1" dirty="0"/>
              <a:t> start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Montserrat Classic Bold"/>
            </a:endParaRP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EEA31AFE-DE7E-0860-9951-A1DD6951EAD0}"/>
              </a:ext>
            </a:extLst>
          </p:cNvPr>
          <p:cNvSpPr txBox="1"/>
          <p:nvPr/>
        </p:nvSpPr>
        <p:spPr>
          <a:xfrm>
            <a:off x="7842160" y="5678868"/>
            <a:ext cx="435376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000" b="1" dirty="0"/>
              <a:t>helm install </a:t>
            </a:r>
            <a:r>
              <a:rPr lang="en-US" sz="2000" b="1" dirty="0" err="1"/>
              <a:t>postgres</a:t>
            </a:r>
            <a:r>
              <a:rPr lang="en-US" sz="2000" b="1" dirty="0"/>
              <a:t>-main ...</a:t>
            </a:r>
            <a:endParaRPr lang="en-US" sz="2000" b="1" dirty="0">
              <a:solidFill>
                <a:srgbClr val="000000"/>
              </a:solidFill>
              <a:latin typeface="+mj-lt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DA2BC9C5-9312-A8DF-950C-5EF0CEDC7F82}"/>
              </a:ext>
            </a:extLst>
          </p:cNvPr>
          <p:cNvSpPr txBox="1"/>
          <p:nvPr/>
        </p:nvSpPr>
        <p:spPr>
          <a:xfrm>
            <a:off x="13975129" y="5765589"/>
            <a:ext cx="4353761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2000" b="1" dirty="0"/>
              <a:t>helm install </a:t>
            </a:r>
            <a:r>
              <a:rPr lang="en-US" sz="2000" b="1" dirty="0" err="1"/>
              <a:t>postgres</a:t>
            </a:r>
            <a:r>
              <a:rPr lang="en-US" sz="2000" b="1" dirty="0"/>
              <a:t>-standalone ...</a:t>
            </a:r>
            <a:endParaRPr lang="en-US" sz="2000" b="1" dirty="0">
              <a:solidFill>
                <a:srgbClr val="000000"/>
              </a:solidFill>
              <a:latin typeface="+mj-lt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28800" y="1866900"/>
            <a:ext cx="15697200" cy="7543800"/>
          </a:xfrm>
          <a:custGeom>
            <a:avLst/>
            <a:gdLst/>
            <a:ahLst/>
            <a:cxnLst/>
            <a:rect l="l" t="t" r="r" b="b"/>
            <a:pathLst>
              <a:path w="844621" h="1508986">
                <a:moveTo>
                  <a:pt x="0" y="0"/>
                </a:moveTo>
                <a:lnTo>
                  <a:pt x="844621" y="0"/>
                </a:lnTo>
                <a:lnTo>
                  <a:pt x="844621" y="1508986"/>
                </a:lnTo>
                <a:lnTo>
                  <a:pt x="0" y="1508986"/>
                </a:lnTo>
                <a:close/>
              </a:path>
            </a:pathLst>
          </a:custGeom>
          <a:solidFill>
            <a:srgbClr val="F1EFEF"/>
          </a:solidFill>
        </p:spPr>
        <p:txBody>
          <a:bodyPr/>
          <a:lstStyle/>
          <a:p>
            <a:r>
              <a:rPr lang="en-US" sz="4000" b="1" dirty="0"/>
              <a:t>          Kubernetes (</a:t>
            </a:r>
            <a:r>
              <a:rPr lang="en-US" sz="4000" b="1" dirty="0" err="1"/>
              <a:t>Minikube</a:t>
            </a:r>
            <a:r>
              <a:rPr lang="en-US" sz="4000" b="1" dirty="0"/>
              <a:t>):</a:t>
            </a:r>
            <a:r>
              <a:rPr lang="en-US" sz="4000" dirty="0"/>
              <a:t> Container orchestration</a:t>
            </a:r>
          </a:p>
          <a:p>
            <a:r>
              <a:rPr lang="en-US" sz="4000" b="1" dirty="0"/>
              <a:t>          </a:t>
            </a:r>
          </a:p>
          <a:p>
            <a:r>
              <a:rPr lang="en-US" sz="4000" b="1" dirty="0"/>
              <a:t>         Helm Charts (</a:t>
            </a:r>
            <a:r>
              <a:rPr lang="en-US" sz="4000" b="1" dirty="0" err="1"/>
              <a:t>Bitnami</a:t>
            </a:r>
            <a:r>
              <a:rPr lang="en-US" sz="4000" b="1" dirty="0"/>
              <a:t>):</a:t>
            </a:r>
            <a:r>
              <a:rPr lang="en-US" sz="4000" dirty="0"/>
              <a:t> Simplified PostgreSQL deployments</a:t>
            </a:r>
          </a:p>
          <a:p>
            <a:r>
              <a:rPr lang="en-US" sz="4000" b="1" dirty="0"/>
              <a:t>         </a:t>
            </a:r>
          </a:p>
          <a:p>
            <a:r>
              <a:rPr lang="en-US" sz="4000" b="1" dirty="0"/>
              <a:t>         PostgreSQL 17.2:</a:t>
            </a:r>
            <a:r>
              <a:rPr lang="en-US" sz="4000" dirty="0"/>
              <a:t> Open-source database</a:t>
            </a:r>
          </a:p>
          <a:p>
            <a:r>
              <a:rPr lang="en-US" sz="4000" b="1" dirty="0"/>
              <a:t>          </a:t>
            </a:r>
          </a:p>
          <a:p>
            <a:r>
              <a:rPr lang="en-US" sz="4000" b="1" dirty="0"/>
              <a:t>          Python (Faker):</a:t>
            </a:r>
            <a:r>
              <a:rPr lang="en-US" sz="4000" dirty="0"/>
              <a:t> Data generation</a:t>
            </a:r>
          </a:p>
          <a:p>
            <a:r>
              <a:rPr lang="en-US" sz="4000" b="1" dirty="0"/>
              <a:t>          </a:t>
            </a:r>
          </a:p>
          <a:p>
            <a:r>
              <a:rPr lang="en-US" sz="4000" b="1" dirty="0"/>
              <a:t>          GitHub:</a:t>
            </a:r>
            <a:r>
              <a:rPr lang="en-US" sz="4000" dirty="0"/>
              <a:t> Version control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29000" y="456589"/>
            <a:ext cx="9848036" cy="851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65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Tools and Technologies</a:t>
            </a:r>
          </a:p>
        </p:txBody>
      </p:sp>
      <p:pic>
        <p:nvPicPr>
          <p:cNvPr id="21" name="Picture 10" descr="Kubernetes architecture: overview and deployment | OVHcloud Asia">
            <a:extLst>
              <a:ext uri="{FF2B5EF4-FFF2-40B4-BE49-F238E27FC236}">
                <a16:creationId xmlns:a16="http://schemas.microsoft.com/office/drawing/2014/main" id="{0AD9A97E-0B60-A705-FD4F-9FD9DBD9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7656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ELM CHART: Launch Ghost">
            <a:extLst>
              <a:ext uri="{FF2B5EF4-FFF2-40B4-BE49-F238E27FC236}">
                <a16:creationId xmlns:a16="http://schemas.microsoft.com/office/drawing/2014/main" id="{FABF27EB-D01E-4822-14F8-2DDD6FA6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8157"/>
            <a:ext cx="1600200" cy="6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87BE8F-37A6-821B-16D0-5B25FD87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73" y="4362734"/>
            <a:ext cx="762000" cy="762000"/>
          </a:xfrm>
          <a:prstGeom prst="rect">
            <a:avLst/>
          </a:prstGeom>
        </p:spPr>
      </p:pic>
      <p:pic>
        <p:nvPicPr>
          <p:cNvPr id="26" name="Picture 8" descr="Python (programming language) - Wikipedia">
            <a:extLst>
              <a:ext uri="{FF2B5EF4-FFF2-40B4-BE49-F238E27FC236}">
                <a16:creationId xmlns:a16="http://schemas.microsoft.com/office/drawing/2014/main" id="{FEDCEA99-132D-FA4B-9CB9-6FC492AA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8" y="5638800"/>
            <a:ext cx="629866" cy="69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EEAF0D-35BE-0F6B-7CBF-0E4CA50E2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518" y="6640953"/>
            <a:ext cx="720282" cy="720282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BE094E74-B86D-3976-30A5-5A9745161938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7252" y="3543299"/>
            <a:ext cx="12028748" cy="4815935"/>
            <a:chOff x="-1753337" y="-98615"/>
            <a:chExt cx="1923040" cy="933108"/>
          </a:xfrm>
        </p:grpSpPr>
        <p:sp>
          <p:nvSpPr>
            <p:cNvPr id="3" name="Freeform 3"/>
            <p:cNvSpPr/>
            <p:nvPr/>
          </p:nvSpPr>
          <p:spPr>
            <a:xfrm>
              <a:off x="-1753337" y="-98615"/>
              <a:ext cx="168815" cy="852752"/>
            </a:xfrm>
            <a:custGeom>
              <a:avLst/>
              <a:gdLst/>
              <a:ahLst/>
              <a:cxnLst/>
              <a:rect l="l" t="t" r="r" b="b"/>
              <a:pathLst>
                <a:path w="169703" h="834493">
                  <a:moveTo>
                    <a:pt x="0" y="0"/>
                  </a:moveTo>
                  <a:lnTo>
                    <a:pt x="169703" y="0"/>
                  </a:lnTo>
                  <a:lnTo>
                    <a:pt x="169703" y="834493"/>
                  </a:lnTo>
                  <a:lnTo>
                    <a:pt x="0" y="834493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9703" cy="872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87252" y="1301804"/>
            <a:ext cx="9741502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6000" b="1" spc="282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Demo/Verification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A3B01-4506-3EDC-3B82-2B710C46E95F}"/>
              </a:ext>
            </a:extLst>
          </p:cNvPr>
          <p:cNvSpPr txBox="1"/>
          <p:nvPr/>
        </p:nvSpPr>
        <p:spPr>
          <a:xfrm>
            <a:off x="2895600" y="3658988"/>
            <a:ext cx="99701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Main Cluster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Tables: \dt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Verify Rows</a:t>
            </a:r>
            <a:r>
              <a:rPr lang="en-US" sz="2800" dirty="0"/>
              <a:t>: SELECT COUNT(*)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test data and confirm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2. Standalone Replica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Check replicated tables and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Confirm new data replication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6A4CF60A-F904-6596-68A5-76DEAC8EFF92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587500" y="1871050"/>
            <a:ext cx="5135672" cy="81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References</a:t>
            </a: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A3934978-A579-04A0-4051-F9E083BDB332}"/>
              </a:ext>
            </a:extLst>
          </p:cNvPr>
          <p:cNvGrpSpPr/>
          <p:nvPr/>
        </p:nvGrpSpPr>
        <p:grpSpPr>
          <a:xfrm>
            <a:off x="1687252" y="3543299"/>
            <a:ext cx="12028748" cy="4815935"/>
            <a:chOff x="-1753337" y="-98615"/>
            <a:chExt cx="1923040" cy="933108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786AA3B-C584-3FEE-C438-814B773413ED}"/>
                </a:ext>
              </a:extLst>
            </p:cNvPr>
            <p:cNvSpPr/>
            <p:nvPr/>
          </p:nvSpPr>
          <p:spPr>
            <a:xfrm>
              <a:off x="-1753337" y="-98615"/>
              <a:ext cx="169703" cy="834493"/>
            </a:xfrm>
            <a:custGeom>
              <a:avLst/>
              <a:gdLst/>
              <a:ahLst/>
              <a:cxnLst/>
              <a:rect l="l" t="t" r="r" b="b"/>
              <a:pathLst>
                <a:path w="169703" h="834493">
                  <a:moveTo>
                    <a:pt x="0" y="0"/>
                  </a:moveTo>
                  <a:lnTo>
                    <a:pt x="169703" y="0"/>
                  </a:lnTo>
                  <a:lnTo>
                    <a:pt x="169703" y="834493"/>
                  </a:lnTo>
                  <a:lnTo>
                    <a:pt x="0" y="834493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B45D9313-8938-E05B-F362-498E030FCB04}"/>
                </a:ext>
              </a:extLst>
            </p:cNvPr>
            <p:cNvSpPr txBox="1"/>
            <p:nvPr/>
          </p:nvSpPr>
          <p:spPr>
            <a:xfrm>
              <a:off x="0" y="-38100"/>
              <a:ext cx="169703" cy="872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630B8F-09F2-DBF1-5554-654286C45CD6}"/>
              </a:ext>
            </a:extLst>
          </p:cNvPr>
          <p:cNvSpPr txBox="1"/>
          <p:nvPr/>
        </p:nvSpPr>
        <p:spPr>
          <a:xfrm>
            <a:off x="3124200" y="3580262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PostgreSQL Documentation (https://www.postgresql.org/docs/)</a:t>
            </a:r>
          </a:p>
          <a:p>
            <a:pPr marL="342900" indent="-342900">
              <a:buAutoNum type="arabicPeriod"/>
            </a:pPr>
            <a:r>
              <a:rPr lang="en-US" sz="3200" dirty="0"/>
              <a:t>Kubernetes Documentation (https://kubernetes.io/docs/)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Bitnami</a:t>
            </a:r>
            <a:r>
              <a:rPr lang="en-US" sz="3200" dirty="0"/>
              <a:t> Helm Charts (https://github.com/bitnami/charts)</a:t>
            </a:r>
          </a:p>
          <a:p>
            <a:pPr marL="342900" indent="-342900">
              <a:buAutoNum type="arabicPeriod"/>
            </a:pPr>
            <a:r>
              <a:rPr lang="en-US" sz="3200" dirty="0"/>
              <a:t>Python Faker Library Documentation (https://faker.readthedocs.io/)</a:t>
            </a:r>
          </a:p>
          <a:p>
            <a:pPr marL="342900" indent="-342900">
              <a:buAutoNum type="arabicPeriod"/>
            </a:pPr>
            <a:r>
              <a:rPr lang="en-US" sz="3200" dirty="0"/>
              <a:t>GitHub Repository (https://github.com/callixte12/DBA-Task)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Minikube</a:t>
            </a:r>
            <a:r>
              <a:rPr lang="en-US" sz="3200" dirty="0"/>
              <a:t> Documentation (https://minikube.sigs.k8s.io/docs/)</a:t>
            </a:r>
            <a:endParaRPr lang="en-US" sz="3200" b="1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9CBACAD1-8927-D8CB-251E-B9DD35DDB0A0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4835" y="8601868"/>
            <a:ext cx="4077715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+250785660132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75141" y="8601868"/>
            <a:ext cx="4680781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cmuhawen@andrew.cmu.edu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41370" y="2940136"/>
            <a:ext cx="705435" cy="3374935"/>
            <a:chOff x="0" y="0"/>
            <a:chExt cx="178490" cy="8539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8490" cy="853932"/>
            </a:xfrm>
            <a:custGeom>
              <a:avLst/>
              <a:gdLst/>
              <a:ahLst/>
              <a:cxnLst/>
              <a:rect l="l" t="t" r="r" b="b"/>
              <a:pathLst>
                <a:path w="178490" h="853932">
                  <a:moveTo>
                    <a:pt x="0" y="0"/>
                  </a:moveTo>
                  <a:lnTo>
                    <a:pt x="178490" y="0"/>
                  </a:lnTo>
                  <a:lnTo>
                    <a:pt x="178490" y="853932"/>
                  </a:lnTo>
                  <a:lnTo>
                    <a:pt x="0" y="853932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8490" cy="892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92566" y="3806866"/>
            <a:ext cx="705406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75141" y="1699928"/>
            <a:ext cx="4680781" cy="103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Q/A?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9F335A6-0F86-8EC9-B449-A2162840EAED}"/>
              </a:ext>
            </a:extLst>
          </p:cNvPr>
          <p:cNvSpPr txBox="1"/>
          <p:nvPr/>
        </p:nvSpPr>
        <p:spPr>
          <a:xfrm>
            <a:off x="1295400" y="-125935"/>
            <a:ext cx="7510921" cy="66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2000" b="1" dirty="0">
                <a:solidFill>
                  <a:srgbClr val="1866D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Sr DBA 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348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 Classic</vt:lpstr>
      <vt:lpstr>Calibri Light</vt:lpstr>
      <vt:lpstr>Montserrat Classic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Creative Product Portfolio Presentation</dc:title>
  <dc:creator>Chris Muhawe</dc:creator>
  <cp:lastModifiedBy>Callixte Muhawenimana</cp:lastModifiedBy>
  <cp:revision>5</cp:revision>
  <dcterms:created xsi:type="dcterms:W3CDTF">2006-08-16T00:00:00Z</dcterms:created>
  <dcterms:modified xsi:type="dcterms:W3CDTF">2024-12-02T13:26:12Z</dcterms:modified>
  <dc:identifier>DAGXgqJenwU</dc:identifier>
</cp:coreProperties>
</file>