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8A331E-11FD-488A-AA6D-927E69E1B7B9}">
  <a:tblStyle styleId="{E78A331E-11FD-488A-AA6D-927E69E1B7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3d3c581f_2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3d3c581f_2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8496afdb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8496afdb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8496afdb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8496afdb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8496afdb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8496afdb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8496afdb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8496afdb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8496afdb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8496afdb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8496afdb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8496afdb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8496afdb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8496afdb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8496afdb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8496afdb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8496afdb3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8496afdb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8496afdb3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8496afdb3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8496afd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8496afd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8496afdb3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8496afdb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8496afdb3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8496afdb3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b06e48b2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b06e48b2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b06e48b2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b06e48b2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b06e48b2e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b06e48b2e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b06e48b2e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b06e48b2e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b06e48b2e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b06e48b2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b06e48b2e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9b06e48b2e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b06e48b2e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b06e48b2e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9b06e48b2e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9b06e48b2e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8496afdb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8496afd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9b06e48b2e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9b06e48b2e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b06e48b2e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b06e48b2e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9c716395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9c716395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b06e48b2e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b06e48b2e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e119ac2f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e119ac2f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9b06e48b2e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9b06e48b2e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b06e48b2e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9b06e48b2e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9b06e48b2e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9b06e48b2e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9b06e48b2e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9b06e48b2e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9b06e48b2e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9b06e48b2e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8496afdb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8496afdb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b06e48b2e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b06e48b2e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9b06e48b2e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9b06e48b2e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9b06e48b2e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9b06e48b2e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9c716395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9c716395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b06e48b2e_1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b06e48b2e_1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9b06e48b2e_1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9b06e48b2e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9b06e48b2e_1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9b06e48b2e_1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9b06e48b2e_1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9b06e48b2e_1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9b06e48b2e_1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9b06e48b2e_1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9c716395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9c716395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8496afdb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8496afdb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9b06e48b2e_1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9b06e48b2e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9b06e48b2e_1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9b06e48b2e_1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b06e48b2e_1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b06e48b2e_1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9b06e48b2e_1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9b06e48b2e_1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9dfa2711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9dfa2711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9b06e48b2e_1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9b06e48b2e_1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9b06e48b2e_1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9b06e48b2e_1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8496afdb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8496afdb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496afdb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496afdb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8496afdb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8496afdb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8496afdb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8496afdb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mailto:diogosoaresm@ufam.edu.br" TargetMode="External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/>
        </p:nvSpPr>
        <p:spPr>
          <a:xfrm>
            <a:off x="419100" y="205051"/>
            <a:ext cx="64611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Universidade Federal do Amazonas</a:t>
            </a:r>
            <a:endParaRPr sz="1500">
              <a:solidFill>
                <a:srgbClr val="454F5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Instituto de Computação</a:t>
            </a:r>
            <a:endParaRPr sz="1500">
              <a:solidFill>
                <a:srgbClr val="454F5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54F5B"/>
                </a:solidFill>
              </a:rPr>
              <a:t>DevTITANS - Desenvolvimento, Tecnologia e Inovação em </a:t>
            </a:r>
            <a:br>
              <a:rPr lang="en" sz="1500">
                <a:solidFill>
                  <a:srgbClr val="454F5B"/>
                </a:solidFill>
              </a:rPr>
            </a:br>
            <a:r>
              <a:rPr lang="en" sz="1500">
                <a:solidFill>
                  <a:srgbClr val="454F5B"/>
                </a:solidFill>
              </a:rPr>
              <a:t>                      Android e Sistemas Embarcados</a:t>
            </a:r>
            <a:endParaRPr sz="1500">
              <a:solidFill>
                <a:srgbClr val="454F5B"/>
              </a:solidFill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9674" y="307036"/>
            <a:ext cx="1900427" cy="95433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4022703" y="1943089"/>
            <a:ext cx="1188600" cy="1188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114300" y="4691075"/>
            <a:ext cx="3956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54F5B"/>
                </a:solidFill>
              </a:rPr>
              <a:t>Moodle: </a:t>
            </a:r>
            <a:r>
              <a:rPr lang="en">
                <a:solidFill>
                  <a:srgbClr val="0084D1"/>
                </a:solidFill>
              </a:rPr>
              <a:t>devtitans.icomp.ufam.edu.br/moodle</a:t>
            </a:r>
            <a:endParaRPr>
              <a:solidFill>
                <a:srgbClr val="0084D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500"/>
              <a:buNone/>
              <a:defRPr b="1" sz="3500">
                <a:solidFill>
                  <a:srgbClr val="454F5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/>
        </p:nvSpPr>
        <p:spPr>
          <a:xfrm>
            <a:off x="3919550" y="4125025"/>
            <a:ext cx="3956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Prof. Diogo Soares </a:t>
            </a:r>
            <a:br>
              <a:rPr lang="en">
                <a:solidFill>
                  <a:srgbClr val="454F5B"/>
                </a:solidFill>
              </a:rPr>
            </a:br>
            <a:r>
              <a:rPr i="1" lang="en" sz="1300">
                <a:solidFill>
                  <a:srgbClr val="454F5B"/>
                </a:solidFill>
              </a:rPr>
              <a:t>com base nos materiais </a:t>
            </a:r>
            <a:br>
              <a:rPr i="1" lang="en" sz="1300">
                <a:solidFill>
                  <a:srgbClr val="454F5B"/>
                </a:solidFill>
              </a:rPr>
            </a:br>
            <a:r>
              <a:rPr i="1" lang="en" sz="1300">
                <a:solidFill>
                  <a:srgbClr val="454F5B"/>
                </a:solidFill>
              </a:rPr>
              <a:t>do prof. Dr. Horácio Fernandes</a:t>
            </a:r>
            <a:endParaRPr i="1" sz="1300">
              <a:solidFill>
                <a:srgbClr val="454F5B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diogosoaresm@ufam.edu.br</a:t>
            </a:r>
            <a:r>
              <a:rPr lang="en">
                <a:solidFill>
                  <a:srgbClr val="0084D1"/>
                </a:solidFill>
              </a:rPr>
              <a:t>	</a:t>
            </a:r>
            <a:endParaRPr>
              <a:solidFill>
                <a:srgbClr val="0084D1"/>
              </a:solidFill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111" y="4606958"/>
            <a:ext cx="638250" cy="5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415183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  <a:defRPr b="1" sz="3000">
                <a:solidFill>
                  <a:srgbClr val="454F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  <a:defRPr sz="20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1600"/>
              <a:buChar char="▢"/>
              <a:defRPr sz="16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CDDC39"/>
              </a:buClr>
              <a:buSzPts val="1400"/>
              <a:buChar char="○"/>
              <a:defRPr i="1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54F5B"/>
                </a:solidFill>
              </a:defRPr>
            </a:lvl1pPr>
            <a:lvl2pPr lvl="1">
              <a:buNone/>
              <a:defRPr>
                <a:solidFill>
                  <a:srgbClr val="454F5B"/>
                </a:solidFill>
              </a:defRPr>
            </a:lvl2pPr>
            <a:lvl3pPr lvl="2">
              <a:buNone/>
              <a:defRPr>
                <a:solidFill>
                  <a:srgbClr val="454F5B"/>
                </a:solidFill>
              </a:defRPr>
            </a:lvl3pPr>
            <a:lvl4pPr lvl="3">
              <a:buNone/>
              <a:defRPr>
                <a:solidFill>
                  <a:srgbClr val="454F5B"/>
                </a:solidFill>
              </a:defRPr>
            </a:lvl4pPr>
            <a:lvl5pPr lvl="4">
              <a:buNone/>
              <a:defRPr>
                <a:solidFill>
                  <a:srgbClr val="454F5B"/>
                </a:solidFill>
              </a:defRPr>
            </a:lvl5pPr>
            <a:lvl6pPr lvl="5">
              <a:buNone/>
              <a:defRPr>
                <a:solidFill>
                  <a:srgbClr val="454F5B"/>
                </a:solidFill>
              </a:defRPr>
            </a:lvl6pPr>
            <a:lvl7pPr lvl="6">
              <a:buNone/>
              <a:defRPr>
                <a:solidFill>
                  <a:srgbClr val="454F5B"/>
                </a:solidFill>
              </a:defRPr>
            </a:lvl7pPr>
            <a:lvl8pPr lvl="7">
              <a:buNone/>
              <a:defRPr>
                <a:solidFill>
                  <a:srgbClr val="454F5B"/>
                </a:solidFill>
              </a:defRPr>
            </a:lvl8pPr>
            <a:lvl9pPr lvl="8">
              <a:buNone/>
              <a:defRPr>
                <a:solidFill>
                  <a:srgbClr val="454F5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04778" y="814364"/>
            <a:ext cx="1188600" cy="1188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-5400000">
            <a:off x="8105100" y="4100450"/>
            <a:ext cx="925200" cy="1186500"/>
          </a:xfrm>
          <a:prstGeom prst="round1Rect">
            <a:avLst>
              <a:gd fmla="val 3380" name="adj"/>
            </a:avLst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Pacotes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25" y="1203725"/>
            <a:ext cx="3539457" cy="3132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000" y="1598749"/>
            <a:ext cx="1648017" cy="145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2307" y="3036842"/>
            <a:ext cx="1648017" cy="1458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 rot="-7367818">
            <a:off x="1700098" y="2942817"/>
            <a:ext cx="250894" cy="29474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Na Herança, a implementação de uma </a:t>
            </a:r>
            <a:r>
              <a:rPr b="1" lang="en"/>
              <a:t>classe é derivada a partir de uma outra</a:t>
            </a:r>
            <a:r>
              <a:rPr lang="en"/>
              <a:t>, conhecida como superclasse (ou </a:t>
            </a:r>
            <a:r>
              <a:rPr b="1" lang="en"/>
              <a:t>classe pai</a:t>
            </a:r>
            <a:r>
              <a:rPr lang="en"/>
              <a:t>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 nova classe é conhecida como </a:t>
            </a:r>
            <a:r>
              <a:rPr b="1" lang="en"/>
              <a:t>subclasse</a:t>
            </a:r>
            <a:r>
              <a:rPr lang="en"/>
              <a:t> (ou classe filha)</a:t>
            </a:r>
            <a:endParaRPr/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Herança permite que uma classe seja descrita a partir de outra já existente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Tanto os atributos quanto os métodos implementados na superclasse passam a fazer parte da subclasse</a:t>
            </a:r>
            <a:endParaRPr b="1"/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 subclasse passa a ser uma espécie de </a:t>
            </a:r>
            <a:r>
              <a:rPr b="1" lang="en"/>
              <a:t>subtipo</a:t>
            </a:r>
            <a:r>
              <a:rPr lang="en"/>
              <a:t> da superclasse</a:t>
            </a:r>
            <a:endParaRPr/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Tem-se um compartilhamento de atributos e métodos entre</a:t>
            </a:r>
            <a:br>
              <a:rPr lang="en"/>
            </a:br>
            <a:r>
              <a:rPr lang="en"/>
              <a:t>classes com base em um relacionamento </a:t>
            </a:r>
            <a:r>
              <a:rPr b="1" lang="en"/>
              <a:t>hierárquico</a:t>
            </a:r>
            <a:endParaRPr b="1"/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Herança é um mecanismo </a:t>
            </a:r>
            <a:r>
              <a:rPr b="1" lang="en"/>
              <a:t>poderoso</a:t>
            </a:r>
            <a:r>
              <a:rPr lang="en"/>
              <a:t> em linguagens orientadas a objetos</a:t>
            </a:r>
            <a:endParaRPr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Reutilização de códigos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Todo o código implementado na classe pai pode ser reutilizado na classe filha como se o código estivesse na própria classe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compartilhamento de recursos leva a ferramentas melhores e produtos mais lucrativos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Organização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Classes passam a ter uma </a:t>
            </a:r>
            <a:r>
              <a:rPr b="1" lang="en"/>
              <a:t>hierarquia</a:t>
            </a:r>
            <a:endParaRPr b="1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Alterar o comportamento de uma classe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É possível criar uma classe filha que é igual a classe pai, mas com um comportamento diferenciado (métodos sobrescritos)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Sem precisar mudar o código da classe original</a:t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Possibilidades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Atributos e métodos da superclasse podem ser usados na subclasse diretamente como qualquer outro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Atributos e métodos são </a:t>
            </a:r>
            <a:r>
              <a:rPr b="1" lang="en"/>
              <a:t>herdados</a:t>
            </a:r>
            <a:endParaRPr b="1"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Atributos/métodos </a:t>
            </a:r>
            <a:r>
              <a:rPr b="1" lang="en"/>
              <a:t>adicionais</a:t>
            </a:r>
            <a:r>
              <a:rPr lang="en"/>
              <a:t> podem ser declarados na subclasse</a:t>
            </a:r>
            <a:endParaRPr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Métodos da superclasse podem ser re-implementados na subclasse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Isso é conhecido como </a:t>
            </a:r>
            <a:r>
              <a:rPr b="1" lang="en"/>
              <a:t>sobreposição</a:t>
            </a:r>
            <a:r>
              <a:rPr lang="en"/>
              <a:t> (visto adiante)</a:t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Possibilidades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Objetos das subclasses podem ser referenciados como sendo objetos de qualquer superclasse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Isso é conhecido como </a:t>
            </a:r>
            <a:r>
              <a:rPr b="1" lang="en"/>
              <a:t>generalização</a:t>
            </a:r>
            <a:r>
              <a:rPr lang="en"/>
              <a:t> (visto adiante)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 o comportamento diferenciado dos métodos sobrepostos nas subclasses é conhecido como </a:t>
            </a:r>
            <a:r>
              <a:rPr b="1" lang="en"/>
              <a:t>polimorfismo</a:t>
            </a:r>
            <a:r>
              <a:rPr lang="en"/>
              <a:t> (visto adiante)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Métodos muito genéricos podem ser declarados sem implementação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Os métodos serão implementados nas subclasses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São conhecidos como </a:t>
            </a:r>
            <a:r>
              <a:rPr b="1" lang="en"/>
              <a:t>métodos abstratos</a:t>
            </a:r>
            <a:r>
              <a:rPr lang="en"/>
              <a:t> (visto adiante)</a:t>
            </a:r>
            <a:endParaRPr/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Quando Usar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Herança cria uma relação de “</a:t>
            </a:r>
            <a:r>
              <a:rPr b="1" lang="en"/>
              <a:t>é um</a:t>
            </a:r>
            <a:r>
              <a:rPr lang="en"/>
              <a:t>” entre uma superclasse e a subclasse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 isso não ocorrer, o uso da herança não é válido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Por exemplo: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 frase “</a:t>
            </a:r>
            <a:r>
              <a:rPr b="1" lang="en"/>
              <a:t>uma camisa é uma roupa</a:t>
            </a:r>
            <a:r>
              <a:rPr lang="en"/>
              <a:t>” expressa um uso válido de herança entre a superclasse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Roupa</a:t>
            </a:r>
            <a:r>
              <a:rPr lang="en"/>
              <a:t> e a subclasse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Camisa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 frase “</a:t>
            </a:r>
            <a:r>
              <a:rPr b="1" lang="en"/>
              <a:t>um chapéu é uma meia</a:t>
            </a:r>
            <a:r>
              <a:rPr lang="en"/>
              <a:t>” expressa um uso </a:t>
            </a:r>
            <a:r>
              <a:rPr b="1" lang="en"/>
              <a:t>inválido</a:t>
            </a:r>
            <a:r>
              <a:rPr lang="en"/>
              <a:t> de herança entre as classes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Chapeu</a:t>
            </a:r>
            <a:r>
              <a:rPr lang="en"/>
              <a:t> 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Meia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6483900" y="1093375"/>
            <a:ext cx="26094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Carro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CarroLuxuoso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CarroComercial</a:t>
            </a:r>
            <a:endParaRPr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093375"/>
            <a:ext cx="3057900" cy="32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	Pessoa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Estudante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Graduação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Pós-Graduação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Professor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Assistente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Adjunto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Titular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Funcionário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Técnico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Superior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Administrativo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424" y="1708654"/>
            <a:ext cx="425000" cy="37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424" y="1987517"/>
            <a:ext cx="425000" cy="376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9"/>
          <p:cNvCxnSpPr>
            <a:stCxn id="198" idx="2"/>
            <a:endCxn id="195" idx="1"/>
          </p:cNvCxnSpPr>
          <p:nvPr/>
        </p:nvCxnSpPr>
        <p:spPr>
          <a:xfrm flipH="1" rot="-5400000">
            <a:off x="1188464" y="1720617"/>
            <a:ext cx="11400" cy="3408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9"/>
          <p:cNvCxnSpPr>
            <a:endCxn id="196" idx="1"/>
          </p:cNvCxnSpPr>
          <p:nvPr/>
        </p:nvCxnSpPr>
        <p:spPr>
          <a:xfrm flipH="1" rot="-5400000">
            <a:off x="970074" y="1781218"/>
            <a:ext cx="440100" cy="3486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639" y="1432017"/>
            <a:ext cx="512250" cy="45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9"/>
          <p:cNvCxnSpPr/>
          <p:nvPr/>
        </p:nvCxnSpPr>
        <p:spPr>
          <a:xfrm flipH="1" rot="-5400000">
            <a:off x="1188464" y="2523540"/>
            <a:ext cx="11400" cy="3408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424" y="2497465"/>
            <a:ext cx="425000" cy="37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424" y="2755162"/>
            <a:ext cx="425000" cy="37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424" y="3010573"/>
            <a:ext cx="425000" cy="376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9"/>
          <p:cNvCxnSpPr/>
          <p:nvPr/>
        </p:nvCxnSpPr>
        <p:spPr>
          <a:xfrm flipH="1" rot="-5400000">
            <a:off x="820700" y="2664750"/>
            <a:ext cx="746100" cy="341400"/>
          </a:xfrm>
          <a:prstGeom prst="bentConnector3">
            <a:avLst>
              <a:gd fmla="val 100238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639" y="2208128"/>
            <a:ext cx="512250" cy="45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9"/>
          <p:cNvCxnSpPr/>
          <p:nvPr/>
        </p:nvCxnSpPr>
        <p:spPr>
          <a:xfrm flipH="1" rot="-5400000">
            <a:off x="1188464" y="2780362"/>
            <a:ext cx="11400" cy="3408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9"/>
          <p:cNvCxnSpPr/>
          <p:nvPr/>
        </p:nvCxnSpPr>
        <p:spPr>
          <a:xfrm flipH="1" rot="-5400000">
            <a:off x="1188464" y="3526840"/>
            <a:ext cx="11400" cy="3408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424" y="3500765"/>
            <a:ext cx="425000" cy="37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424" y="3758462"/>
            <a:ext cx="425000" cy="37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424" y="4013873"/>
            <a:ext cx="425000" cy="376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9"/>
          <p:cNvCxnSpPr/>
          <p:nvPr/>
        </p:nvCxnSpPr>
        <p:spPr>
          <a:xfrm flipH="1" rot="-5400000">
            <a:off x="820700" y="3668050"/>
            <a:ext cx="746100" cy="341400"/>
          </a:xfrm>
          <a:prstGeom prst="bentConnector3">
            <a:avLst>
              <a:gd fmla="val 100238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639" y="3211428"/>
            <a:ext cx="512250" cy="45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9"/>
          <p:cNvCxnSpPr/>
          <p:nvPr/>
        </p:nvCxnSpPr>
        <p:spPr>
          <a:xfrm flipH="1" rot="-5400000">
            <a:off x="1188464" y="3783662"/>
            <a:ext cx="11400" cy="3408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3435900" y="1093375"/>
            <a:ext cx="2609400" cy="26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	Jogo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RPG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MMORPG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Estratégia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TempoReal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Simulação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Avião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Carro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Bode</a:t>
            </a:r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1569" y="1708654"/>
            <a:ext cx="425000" cy="376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9"/>
          <p:cNvCxnSpPr>
            <a:endCxn id="215" idx="1"/>
          </p:cNvCxnSpPr>
          <p:nvPr/>
        </p:nvCxnSpPr>
        <p:spPr>
          <a:xfrm>
            <a:off x="4144369" y="1679204"/>
            <a:ext cx="337200" cy="217500"/>
          </a:xfrm>
          <a:prstGeom prst="bentConnector3">
            <a:avLst>
              <a:gd fmla="val 17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7" name="Google Shape;21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4784" y="1432017"/>
            <a:ext cx="512250" cy="4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1569" y="2242054"/>
            <a:ext cx="425000" cy="376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9"/>
          <p:cNvCxnSpPr>
            <a:endCxn id="218" idx="1"/>
          </p:cNvCxnSpPr>
          <p:nvPr/>
        </p:nvCxnSpPr>
        <p:spPr>
          <a:xfrm>
            <a:off x="4144369" y="2212604"/>
            <a:ext cx="337200" cy="217500"/>
          </a:xfrm>
          <a:prstGeom prst="bentConnector3">
            <a:avLst>
              <a:gd fmla="val 17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0" name="Google Shape;22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4784" y="1965417"/>
            <a:ext cx="512250" cy="45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29"/>
          <p:cNvCxnSpPr/>
          <p:nvPr/>
        </p:nvCxnSpPr>
        <p:spPr>
          <a:xfrm flipH="1" rot="-5400000">
            <a:off x="4312664" y="2798706"/>
            <a:ext cx="11400" cy="3408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624" y="2772631"/>
            <a:ext cx="425000" cy="37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624" y="3030328"/>
            <a:ext cx="425000" cy="37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624" y="3285740"/>
            <a:ext cx="425000" cy="376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9"/>
          <p:cNvCxnSpPr/>
          <p:nvPr/>
        </p:nvCxnSpPr>
        <p:spPr>
          <a:xfrm flipH="1" rot="-5400000">
            <a:off x="3944900" y="2939917"/>
            <a:ext cx="746100" cy="341400"/>
          </a:xfrm>
          <a:prstGeom prst="bentConnector3">
            <a:avLst>
              <a:gd fmla="val 100238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1839" y="2483295"/>
            <a:ext cx="512250" cy="45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29"/>
          <p:cNvCxnSpPr/>
          <p:nvPr/>
        </p:nvCxnSpPr>
        <p:spPr>
          <a:xfrm flipH="1" rot="-5400000">
            <a:off x="4312664" y="3055528"/>
            <a:ext cx="11400" cy="3408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9"/>
          <p:cNvCxnSpPr>
            <a:endCxn id="205" idx="1"/>
          </p:cNvCxnSpPr>
          <p:nvPr/>
        </p:nvCxnSpPr>
        <p:spPr>
          <a:xfrm>
            <a:off x="581039" y="2433578"/>
            <a:ext cx="1866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9"/>
          <p:cNvCxnSpPr>
            <a:endCxn id="212" idx="1"/>
          </p:cNvCxnSpPr>
          <p:nvPr/>
        </p:nvCxnSpPr>
        <p:spPr>
          <a:xfrm flipH="1" rot="-5400000">
            <a:off x="-389911" y="2280528"/>
            <a:ext cx="2123700" cy="1914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9"/>
          <p:cNvCxnSpPr/>
          <p:nvPr/>
        </p:nvCxnSpPr>
        <p:spPr>
          <a:xfrm>
            <a:off x="581039" y="1657291"/>
            <a:ext cx="1866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1" name="Google Shape;2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06" y="1103239"/>
            <a:ext cx="512250" cy="45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9"/>
          <p:cNvCxnSpPr/>
          <p:nvPr/>
        </p:nvCxnSpPr>
        <p:spPr>
          <a:xfrm>
            <a:off x="3695714" y="2204978"/>
            <a:ext cx="1866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9"/>
          <p:cNvCxnSpPr>
            <a:endCxn id="226" idx="1"/>
          </p:cNvCxnSpPr>
          <p:nvPr/>
        </p:nvCxnSpPr>
        <p:spPr>
          <a:xfrm flipH="1" rot="-5400000">
            <a:off x="3093539" y="1911645"/>
            <a:ext cx="1395600" cy="2010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9"/>
          <p:cNvCxnSpPr/>
          <p:nvPr/>
        </p:nvCxnSpPr>
        <p:spPr>
          <a:xfrm>
            <a:off x="3695714" y="1657291"/>
            <a:ext cx="1866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5" name="Google Shape;2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7450" y="1103239"/>
            <a:ext cx="512250" cy="4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7071" y="1432017"/>
            <a:ext cx="512250" cy="45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29"/>
          <p:cNvCxnSpPr>
            <a:endCxn id="238" idx="1"/>
          </p:cNvCxnSpPr>
          <p:nvPr/>
        </p:nvCxnSpPr>
        <p:spPr>
          <a:xfrm flipH="1" rot="-5400000">
            <a:off x="6535171" y="1532517"/>
            <a:ext cx="630000" cy="1938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9"/>
          <p:cNvCxnSpPr/>
          <p:nvPr/>
        </p:nvCxnSpPr>
        <p:spPr>
          <a:xfrm>
            <a:off x="6758002" y="1657291"/>
            <a:ext cx="1866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0" name="Google Shape;2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9738" y="1103239"/>
            <a:ext cx="512250" cy="4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7071" y="1717767"/>
            <a:ext cx="512250" cy="4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6483900" y="2541175"/>
            <a:ext cx="26094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Conta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Corrente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Poupança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Investimento</a:t>
            </a:r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7071" y="2879817"/>
            <a:ext cx="512250" cy="45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29"/>
          <p:cNvCxnSpPr>
            <a:endCxn id="244" idx="1"/>
          </p:cNvCxnSpPr>
          <p:nvPr/>
        </p:nvCxnSpPr>
        <p:spPr>
          <a:xfrm flipH="1" rot="-5400000">
            <a:off x="6389821" y="3125656"/>
            <a:ext cx="920700" cy="193800"/>
          </a:xfrm>
          <a:prstGeom prst="bentConnector2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9"/>
          <p:cNvCxnSpPr/>
          <p:nvPr/>
        </p:nvCxnSpPr>
        <p:spPr>
          <a:xfrm>
            <a:off x="6758002" y="3105091"/>
            <a:ext cx="1866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9738" y="2551039"/>
            <a:ext cx="512250" cy="4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7071" y="3165567"/>
            <a:ext cx="512250" cy="4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7071" y="3456256"/>
            <a:ext cx="512250" cy="45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29"/>
          <p:cNvCxnSpPr/>
          <p:nvPr/>
        </p:nvCxnSpPr>
        <p:spPr>
          <a:xfrm>
            <a:off x="6758002" y="3388724"/>
            <a:ext cx="1866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837" y="1393220"/>
            <a:ext cx="1214320" cy="166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9098" y="3965670"/>
            <a:ext cx="1445787" cy="111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8424" y="3965683"/>
            <a:ext cx="1172512" cy="1003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4825" y="192174"/>
            <a:ext cx="1214325" cy="70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95318" y="3965675"/>
            <a:ext cx="1304631" cy="11164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30"/>
          <p:cNvCxnSpPr>
            <a:stCxn id="258" idx="2"/>
            <a:endCxn id="255" idx="0"/>
          </p:cNvCxnSpPr>
          <p:nvPr/>
        </p:nvCxnSpPr>
        <p:spPr>
          <a:xfrm>
            <a:off x="4571988" y="892907"/>
            <a:ext cx="0" cy="500400"/>
          </a:xfrm>
          <a:prstGeom prst="straightConnector1">
            <a:avLst/>
          </a:prstGeom>
          <a:noFill/>
          <a:ln cap="flat" cmpd="sng" w="19050">
            <a:solidFill>
              <a:srgbClr val="80808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1" name="Google Shape;261;p30"/>
          <p:cNvCxnSpPr>
            <a:stCxn id="255" idx="2"/>
            <a:endCxn id="256" idx="0"/>
          </p:cNvCxnSpPr>
          <p:nvPr/>
        </p:nvCxnSpPr>
        <p:spPr>
          <a:xfrm>
            <a:off x="4571998" y="3057432"/>
            <a:ext cx="0" cy="908100"/>
          </a:xfrm>
          <a:prstGeom prst="straightConnector1">
            <a:avLst/>
          </a:prstGeom>
          <a:noFill/>
          <a:ln cap="flat" cmpd="sng" w="19050">
            <a:solidFill>
              <a:srgbClr val="80808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2" name="Google Shape;262;p30"/>
          <p:cNvCxnSpPr>
            <a:stCxn id="257" idx="0"/>
            <a:endCxn id="259" idx="0"/>
          </p:cNvCxnSpPr>
          <p:nvPr/>
        </p:nvCxnSpPr>
        <p:spPr>
          <a:xfrm flipH="1" rot="-5400000">
            <a:off x="4570830" y="1289533"/>
            <a:ext cx="600" cy="5352900"/>
          </a:xfrm>
          <a:prstGeom prst="bentConnector3">
            <a:avLst>
              <a:gd fmla="val -37705425" name="adj1"/>
            </a:avLst>
          </a:prstGeom>
          <a:noFill/>
          <a:ln cap="flat" cmpd="sng" w="1905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30"/>
          <p:cNvSpPr txBox="1"/>
          <p:nvPr/>
        </p:nvSpPr>
        <p:spPr>
          <a:xfrm>
            <a:off x="660400" y="1535288"/>
            <a:ext cx="1618500" cy="700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O atributo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peso</a:t>
            </a:r>
            <a:r>
              <a:rPr lang="en" sz="1300">
                <a:solidFill>
                  <a:schemeClr val="dk1"/>
                </a:solidFill>
              </a:rPr>
              <a:t> fará parte também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das subclasses</a:t>
            </a:r>
            <a:endParaRPr sz="1300">
              <a:solidFill>
                <a:srgbClr val="454F5B"/>
              </a:solidFill>
            </a:endParaRPr>
          </a:p>
        </p:txBody>
      </p:sp>
      <p:cxnSp>
        <p:nvCxnSpPr>
          <p:cNvPr id="264" name="Google Shape;264;p30"/>
          <p:cNvCxnSpPr>
            <a:stCxn id="263" idx="3"/>
          </p:cNvCxnSpPr>
          <p:nvPr/>
        </p:nvCxnSpPr>
        <p:spPr>
          <a:xfrm>
            <a:off x="2278900" y="1885688"/>
            <a:ext cx="1792200" cy="36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0"/>
          <p:cNvCxnSpPr>
            <a:stCxn id="263" idx="2"/>
            <a:endCxn id="257" idx="1"/>
          </p:cNvCxnSpPr>
          <p:nvPr/>
        </p:nvCxnSpPr>
        <p:spPr>
          <a:xfrm rot="5400000">
            <a:off x="273400" y="3271238"/>
            <a:ext cx="2231400" cy="161100"/>
          </a:xfrm>
          <a:prstGeom prst="curvedConnector4">
            <a:avLst>
              <a:gd fmla="val 38756" name="adj1"/>
              <a:gd fmla="val 247890" name="adj2"/>
            </a:avLst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0"/>
          <p:cNvSpPr txBox="1"/>
          <p:nvPr/>
        </p:nvSpPr>
        <p:spPr>
          <a:xfrm>
            <a:off x="2283169" y="2418847"/>
            <a:ext cx="1495800" cy="1116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Ave</a:t>
            </a:r>
            <a:r>
              <a:rPr lang="en" sz="1300">
                <a:solidFill>
                  <a:schemeClr val="dk1"/>
                </a:solidFill>
              </a:rPr>
              <a:t> tem um atributo adicional (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largAsas</a:t>
            </a:r>
            <a:r>
              <a:rPr lang="en" sz="1300">
                <a:solidFill>
                  <a:schemeClr val="dk1"/>
                </a:solidFill>
              </a:rPr>
              <a:t>)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e um método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adicional (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voar</a:t>
            </a:r>
            <a:r>
              <a:rPr lang="en" sz="1300">
                <a:solidFill>
                  <a:schemeClr val="dk1"/>
                </a:solidFill>
              </a:rPr>
              <a:t>).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267" name="Google Shape;267;p30"/>
          <p:cNvCxnSpPr>
            <a:stCxn id="266" idx="2"/>
            <a:endCxn id="256" idx="1"/>
          </p:cNvCxnSpPr>
          <p:nvPr/>
        </p:nvCxnSpPr>
        <p:spPr>
          <a:xfrm flipH="1" rot="-5400000">
            <a:off x="2945719" y="3620497"/>
            <a:ext cx="988800" cy="818100"/>
          </a:xfrm>
          <a:prstGeom prst="curvedConnector2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0"/>
          <p:cNvSpPr txBox="1"/>
          <p:nvPr/>
        </p:nvSpPr>
        <p:spPr>
          <a:xfrm>
            <a:off x="6584250" y="192175"/>
            <a:ext cx="2335500" cy="700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Em Java, a classe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Object</a:t>
            </a:r>
            <a:r>
              <a:rPr lang="en" sz="1300">
                <a:solidFill>
                  <a:schemeClr val="dk1"/>
                </a:solidFill>
              </a:rPr>
              <a:t> é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a classe pai (superclasse) de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todas as classes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269" name="Google Shape;269;p30"/>
          <p:cNvCxnSpPr>
            <a:stCxn id="258" idx="3"/>
            <a:endCxn id="268" idx="1"/>
          </p:cNvCxnSpPr>
          <p:nvPr/>
        </p:nvCxnSpPr>
        <p:spPr>
          <a:xfrm>
            <a:off x="5179150" y="542541"/>
            <a:ext cx="14052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0"/>
          <p:cNvSpPr/>
          <p:nvPr/>
        </p:nvSpPr>
        <p:spPr>
          <a:xfrm>
            <a:off x="5598238" y="1328175"/>
            <a:ext cx="3298800" cy="1794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Ave pardal =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Ave();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pardal.peso = 700;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pardal.altura = 12;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Mamifero boi =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Mamifero()‏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boi.peso = 30000;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boi.andar();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boi.voar(); não existe!</a:t>
            </a:r>
            <a:endParaRPr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 em Java</a:t>
            </a:r>
            <a:endParaRPr/>
          </a:p>
        </p:txBody>
      </p:sp>
      <p:sp>
        <p:nvSpPr>
          <p:cNvPr id="276" name="Google Shape;276;p31"/>
          <p:cNvSpPr txBox="1"/>
          <p:nvPr>
            <p:ph idx="1" type="body"/>
          </p:nvPr>
        </p:nvSpPr>
        <p:spPr>
          <a:xfrm>
            <a:off x="311700" y="1093375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Para especificar herança em Java, usa-se a palavra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extends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Resumo: assim como um filho pode ter suas próprias características únicas além de suas características herdadas, uma subclasse pode ter seus próprios atributos e métodos únicos além daqueles herdados de sua superclasse. </a:t>
            </a:r>
            <a:endParaRPr/>
          </a:p>
        </p:txBody>
      </p:sp>
      <p:sp>
        <p:nvSpPr>
          <p:cNvPr id="277" name="Google Shape;277;p3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883853" y="1642675"/>
            <a:ext cx="4788300" cy="1060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Mamifero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Novos atributos ...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Novos métodos ...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Pacotes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093375"/>
            <a:ext cx="86841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Pacotes servem para </a:t>
            </a:r>
            <a:r>
              <a:rPr b="1" lang="en"/>
              <a:t>agrupar um conjunto de classes relacionadas</a:t>
            </a:r>
            <a:r>
              <a:rPr lang="en"/>
              <a:t> e, possivelmente, cooperantes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Servem como um nível de organização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Programas passam a ser um conjunto de pacotes, que podem conter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Classes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Interfaces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Outros pacotes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 Múltipla</a:t>
            </a:r>
            <a:endParaRPr/>
          </a:p>
        </p:txBody>
      </p:sp>
      <p:sp>
        <p:nvSpPr>
          <p:cNvPr id="284" name="Google Shape;284;p32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Quando uma </a:t>
            </a:r>
            <a:r>
              <a:rPr b="1" lang="en"/>
              <a:t>classe herda duas ou mais classes</a:t>
            </a:r>
            <a:endParaRPr b="1"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Java NÃO aceita</a:t>
            </a:r>
            <a:r>
              <a:rPr lang="en"/>
              <a:t> herança múltipla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Algumas linguagens aceitam herança múltipla: C++, Python, Perl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Outras não aceitam também: JavaScript, PHP, Ruby, C#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Motivos para não aceitar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Na natureza, quase não se encontra casos de herança múltipla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Quando encontramos, são exceções, como morcegos (mamíferos que voam) e ornitorrincos (mamíferos ovíparos)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Muitos problemas de implementação: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/>
              <a:t> tem um método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façaAlgo()</a:t>
            </a:r>
            <a:r>
              <a:rPr lang="en"/>
              <a:t> e 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lang="en"/>
              <a:t> tem um método 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façaAlgo()</a:t>
            </a:r>
            <a:r>
              <a:rPr lang="en"/>
              <a:t> e 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lang="en"/>
              <a:t> herda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/>
              <a:t> 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lang="en"/>
              <a:t>. O que aconteceria se alguém </a:t>
            </a:r>
            <a:br>
              <a:rPr lang="en"/>
            </a:br>
            <a:r>
              <a:rPr lang="en"/>
              <a:t>chamasse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c.façaAlgo()</a:t>
            </a:r>
            <a:r>
              <a:rPr lang="en"/>
              <a:t>?</a:t>
            </a:r>
            <a:endParaRPr/>
          </a:p>
        </p:txBody>
      </p:sp>
      <p:sp>
        <p:nvSpPr>
          <p:cNvPr id="285" name="Google Shape;285;p3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Object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1" name="Google Shape;291;p33"/>
          <p:cNvSpPr txBox="1"/>
          <p:nvPr>
            <p:ph idx="1" type="body"/>
          </p:nvPr>
        </p:nvSpPr>
        <p:spPr>
          <a:xfrm>
            <a:off x="311700" y="1093375"/>
            <a:ext cx="8520600" cy="22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F</a:t>
            </a:r>
            <a:r>
              <a:rPr lang="en"/>
              <a:t>orma a raiz da hierarquia de classes em Java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Direta ou indiretamente, toda classe é uma subclasse da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Object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Define o comportamento básico que todo objeto em Java deve possuir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É a única classe que não possui uma superclasse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Faz parte do pacote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java.lang</a:t>
            </a:r>
            <a:r>
              <a:rPr lang="en"/>
              <a:t> (importado automaticamente)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Métodos úteis:</a:t>
            </a:r>
            <a:endParaRPr/>
          </a:p>
        </p:txBody>
      </p:sp>
      <p:sp>
        <p:nvSpPr>
          <p:cNvPr id="292" name="Google Shape;292;p3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3" name="Google Shape;293;p33"/>
          <p:cNvGraphicFramePr/>
          <p:nvPr/>
        </p:nvGraphicFramePr>
        <p:xfrm>
          <a:off x="875125" y="3298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{E78A331E-11FD-488A-AA6D-927E69E1B7B9}</a:tableStyleId>
              </a:tblPr>
              <a:tblGrid>
                <a:gridCol w="3222875"/>
              </a:tblGrid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toString()</a:t>
                      </a:r>
                      <a:endParaRPr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>
                          <a:solidFill>
                            <a:srgbClr val="7F005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equals(Object obj)</a:t>
                      </a:r>
                      <a:endParaRPr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 clone()</a:t>
                      </a:r>
                      <a:endParaRPr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 das Subclasses</a:t>
            </a:r>
            <a:endParaRPr/>
          </a:p>
        </p:txBody>
      </p:sp>
      <p:sp>
        <p:nvSpPr>
          <p:cNvPr id="299" name="Google Shape;299;p34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Um </a:t>
            </a:r>
            <a:r>
              <a:rPr b="1" lang="en"/>
              <a:t>construtor da subclasse</a:t>
            </a:r>
            <a:r>
              <a:rPr lang="en"/>
              <a:t>, caso não chame outro construtor da classe atual (usando 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/>
              <a:t>), deve necessariamente </a:t>
            </a:r>
            <a:r>
              <a:rPr b="1" lang="en"/>
              <a:t>chamar um construtor da classe pai</a:t>
            </a:r>
            <a:endParaRPr b="1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Isso deve ocorrer na </a:t>
            </a:r>
            <a:r>
              <a:rPr b="1" lang="en"/>
              <a:t>primeira linha</a:t>
            </a:r>
            <a:r>
              <a:rPr lang="en"/>
              <a:t> do construtor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Antes do código do construtor atual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Isso é feito através da chamada ao método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(…)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Quando </a:t>
            </a:r>
            <a:r>
              <a:rPr b="1" lang="en"/>
              <a:t>nenhuma chamada ao </a:t>
            </a:r>
            <a:r>
              <a:rPr b="1" lang="en"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b="1" lang="en"/>
              <a:t> é feito</a:t>
            </a:r>
            <a:r>
              <a:rPr lang="en"/>
              <a:t> no construtor, o Java </a:t>
            </a:r>
            <a:r>
              <a:rPr b="1" lang="en"/>
              <a:t>automaticamente</a:t>
            </a:r>
            <a:r>
              <a:rPr lang="en"/>
              <a:t> inclui a chamada “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super()</a:t>
            </a:r>
            <a:r>
              <a:rPr lang="en"/>
              <a:t>” na primeira linha dele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Isso quer dizer que se você não especificar nada, o construtor da subclasse atual irá chamar o construtor da superclasse sem parâmetros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Se o construtor sem parâmetros não existir na superclasse, ocorrerá um erro de compilação</a:t>
            </a:r>
            <a:endParaRPr/>
          </a:p>
        </p:txBody>
      </p:sp>
      <p:sp>
        <p:nvSpPr>
          <p:cNvPr id="300" name="Google Shape;300;p3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 das Subclasses</a:t>
            </a:r>
            <a:endParaRPr/>
          </a:p>
        </p:txBody>
      </p:sp>
      <p:sp>
        <p:nvSpPr>
          <p:cNvPr id="306" name="Google Shape;306;p3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5"/>
          <p:cNvSpPr/>
          <p:nvPr/>
        </p:nvSpPr>
        <p:spPr>
          <a:xfrm>
            <a:off x="152400" y="890700"/>
            <a:ext cx="4038300" cy="183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peso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altura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Animal(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peso,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altura)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peso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peso;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altura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altura;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// Métodos andar, parar, falar ...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08" name="Google Shape;308;p35"/>
          <p:cNvSpPr/>
          <p:nvPr/>
        </p:nvSpPr>
        <p:spPr>
          <a:xfrm>
            <a:off x="152400" y="3234000"/>
            <a:ext cx="4694700" cy="183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Ave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largAsas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Ave(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peso,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altura,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largAsas)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(peso, altura);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largAsas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largAsas;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// Método voar ...</a:t>
            </a:r>
            <a:endParaRPr sz="1200">
              <a:solidFill>
                <a:srgbClr val="99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09" name="Google Shape;309;p35"/>
          <p:cNvSpPr/>
          <p:nvPr/>
        </p:nvSpPr>
        <p:spPr>
          <a:xfrm rot="-9271848">
            <a:off x="4493064" y="2264474"/>
            <a:ext cx="252543" cy="32312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"/>
          <p:cNvSpPr/>
          <p:nvPr/>
        </p:nvSpPr>
        <p:spPr>
          <a:xfrm rot="-5400000">
            <a:off x="2712023" y="2801748"/>
            <a:ext cx="252900" cy="32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5"/>
          <p:cNvCxnSpPr/>
          <p:nvPr/>
        </p:nvCxnSpPr>
        <p:spPr>
          <a:xfrm>
            <a:off x="2144900" y="1654822"/>
            <a:ext cx="24411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5"/>
          <p:cNvSpPr/>
          <p:nvPr/>
        </p:nvSpPr>
        <p:spPr>
          <a:xfrm>
            <a:off x="4995325" y="2140625"/>
            <a:ext cx="3879900" cy="1510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Mamifero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Mamifero(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peso,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altura)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(peso, altura);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Método mamar ...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4564250" y="931622"/>
            <a:ext cx="2526600" cy="10437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Como não foi especificado, o Java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irá incluir a seguinte linha aqui: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super();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Esta linha chama o construtor da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superclasse (classe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Object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314" name="Google Shape;314;p35"/>
          <p:cNvCxnSpPr>
            <a:endCxn id="315" idx="0"/>
          </p:cNvCxnSpPr>
          <p:nvPr/>
        </p:nvCxnSpPr>
        <p:spPr>
          <a:xfrm>
            <a:off x="7351850" y="2787083"/>
            <a:ext cx="537900" cy="5466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5"/>
          <p:cNvSpPr txBox="1"/>
          <p:nvPr/>
        </p:nvSpPr>
        <p:spPr>
          <a:xfrm>
            <a:off x="6727400" y="3333683"/>
            <a:ext cx="2324700" cy="814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Neste caso, como o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lang="en" sz="1200">
                <a:solidFill>
                  <a:schemeClr val="dk1"/>
                </a:solidFill>
              </a:rPr>
              <a:t> foi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especificado, o construtor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correspondente da superclasse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será chamado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316" name="Google Shape;316;p35"/>
          <p:cNvCxnSpPr/>
          <p:nvPr/>
        </p:nvCxnSpPr>
        <p:spPr>
          <a:xfrm>
            <a:off x="2497675" y="4092225"/>
            <a:ext cx="1453200" cy="1977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35"/>
          <p:cNvSpPr txBox="1"/>
          <p:nvPr/>
        </p:nvSpPr>
        <p:spPr>
          <a:xfrm>
            <a:off x="3937000" y="4112300"/>
            <a:ext cx="2448300" cy="8547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Note como primeiro os atributos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 superclasse são inicializados.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Somente depois os atributos da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subclasse serão inicializados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 das Subclasses – Quiz 1</a:t>
            </a:r>
            <a:endParaRPr/>
          </a:p>
        </p:txBody>
      </p:sp>
      <p:sp>
        <p:nvSpPr>
          <p:cNvPr id="323" name="Google Shape;323;p3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36"/>
          <p:cNvSpPr/>
          <p:nvPr/>
        </p:nvSpPr>
        <p:spPr>
          <a:xfrm>
            <a:off x="795875" y="1099950"/>
            <a:ext cx="4778100" cy="3013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A()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main(String[] args)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a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B b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 c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b.i="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b.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c.i="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c.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5" name="Google Shape;325;p36"/>
          <p:cNvSpPr/>
          <p:nvPr/>
        </p:nvSpPr>
        <p:spPr>
          <a:xfrm>
            <a:off x="5695250" y="3090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6" name="Google Shape;326;p36"/>
          <p:cNvSpPr/>
          <p:nvPr/>
        </p:nvSpPr>
        <p:spPr>
          <a:xfrm>
            <a:off x="5695250" y="1947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B()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7" name="Google Shape;327;p36"/>
          <p:cNvSpPr/>
          <p:nvPr/>
        </p:nvSpPr>
        <p:spPr>
          <a:xfrm>
            <a:off x="5954900" y="78317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8" name="Google Shape;328;p36"/>
          <p:cNvSpPr/>
          <p:nvPr/>
        </p:nvSpPr>
        <p:spPr>
          <a:xfrm>
            <a:off x="6721485" y="106193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7488071" y="1340694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5988403" y="815419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A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6761442" y="1100631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B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7514519" y="1379390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C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33" name="Google Shape;333;p36"/>
          <p:cNvSpPr/>
          <p:nvPr/>
        </p:nvSpPr>
        <p:spPr>
          <a:xfrm rot="-9272007">
            <a:off x="6442062" y="969996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"/>
          <p:cNvSpPr/>
          <p:nvPr/>
        </p:nvSpPr>
        <p:spPr>
          <a:xfrm rot="-9272007">
            <a:off x="7195742" y="1261661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795875" y="4228400"/>
            <a:ext cx="4778100" cy="6540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A.java B.java C.java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a.i=1, b.i=2, c.i=3</a:t>
            </a:r>
            <a:endParaRPr sz="1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 das Subclasses – Quiz 2</a:t>
            </a:r>
            <a:endParaRPr/>
          </a:p>
        </p:txBody>
      </p:sp>
      <p:sp>
        <p:nvSpPr>
          <p:cNvPr id="341" name="Google Shape;341;p3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795875" y="1099950"/>
            <a:ext cx="4778100" cy="3013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A()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main(String[] args)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a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B b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 c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b.i="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b.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c.i="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c.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43" name="Google Shape;343;p37"/>
          <p:cNvSpPr/>
          <p:nvPr/>
        </p:nvSpPr>
        <p:spPr>
          <a:xfrm>
            <a:off x="5695250" y="3090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44" name="Google Shape;344;p37"/>
          <p:cNvSpPr/>
          <p:nvPr/>
        </p:nvSpPr>
        <p:spPr>
          <a:xfrm>
            <a:off x="5695250" y="1947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B()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8;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5954900" y="78317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6721485" y="106193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47" name="Google Shape;347;p37"/>
          <p:cNvSpPr/>
          <p:nvPr/>
        </p:nvSpPr>
        <p:spPr>
          <a:xfrm>
            <a:off x="7488071" y="1340694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48" name="Google Shape;348;p37"/>
          <p:cNvSpPr txBox="1"/>
          <p:nvPr/>
        </p:nvSpPr>
        <p:spPr>
          <a:xfrm>
            <a:off x="5988403" y="815419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A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49" name="Google Shape;349;p37"/>
          <p:cNvSpPr txBox="1"/>
          <p:nvPr/>
        </p:nvSpPr>
        <p:spPr>
          <a:xfrm>
            <a:off x="6761442" y="1100631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B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7514519" y="1379390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C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51" name="Google Shape;351;p37"/>
          <p:cNvSpPr/>
          <p:nvPr/>
        </p:nvSpPr>
        <p:spPr>
          <a:xfrm rot="-9272007">
            <a:off x="6442062" y="969996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7"/>
          <p:cNvSpPr/>
          <p:nvPr/>
        </p:nvSpPr>
        <p:spPr>
          <a:xfrm rot="-9272007">
            <a:off x="7195742" y="1261661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795875" y="4228400"/>
            <a:ext cx="4778100" cy="6540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A.java B.java C.java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a.i=1, b.i=8, c.i=9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4" name="Google Shape;354;p37"/>
          <p:cNvSpPr/>
          <p:nvPr/>
        </p:nvSpPr>
        <p:spPr>
          <a:xfrm rot="2119280">
            <a:off x="6708535" y="2473786"/>
            <a:ext cx="230904" cy="29542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 das Subclasses – Quiz 3</a:t>
            </a:r>
            <a:endParaRPr/>
          </a:p>
        </p:txBody>
      </p:sp>
      <p:sp>
        <p:nvSpPr>
          <p:cNvPr id="360" name="Google Shape;360;p3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795875" y="1099950"/>
            <a:ext cx="4778100" cy="3013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A()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main(String[] args)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a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B b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 c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b.i="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b.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c.i="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c.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62" name="Google Shape;362;p38"/>
          <p:cNvSpPr/>
          <p:nvPr/>
        </p:nvSpPr>
        <p:spPr>
          <a:xfrm>
            <a:off x="5695250" y="3090325"/>
            <a:ext cx="2649600" cy="12066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super();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63" name="Google Shape;363;p38"/>
          <p:cNvSpPr/>
          <p:nvPr/>
        </p:nvSpPr>
        <p:spPr>
          <a:xfrm>
            <a:off x="5695250" y="1947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B()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64" name="Google Shape;364;p38"/>
          <p:cNvSpPr/>
          <p:nvPr/>
        </p:nvSpPr>
        <p:spPr>
          <a:xfrm>
            <a:off x="5954900" y="78317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65" name="Google Shape;365;p38"/>
          <p:cNvSpPr/>
          <p:nvPr/>
        </p:nvSpPr>
        <p:spPr>
          <a:xfrm>
            <a:off x="6721485" y="106193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66" name="Google Shape;366;p38"/>
          <p:cNvSpPr/>
          <p:nvPr/>
        </p:nvSpPr>
        <p:spPr>
          <a:xfrm>
            <a:off x="7488071" y="1340694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67" name="Google Shape;367;p38"/>
          <p:cNvSpPr txBox="1"/>
          <p:nvPr/>
        </p:nvSpPr>
        <p:spPr>
          <a:xfrm>
            <a:off x="5988403" y="815419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A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68" name="Google Shape;368;p38"/>
          <p:cNvSpPr txBox="1"/>
          <p:nvPr/>
        </p:nvSpPr>
        <p:spPr>
          <a:xfrm>
            <a:off x="6761442" y="1100631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B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69" name="Google Shape;369;p38"/>
          <p:cNvSpPr txBox="1"/>
          <p:nvPr/>
        </p:nvSpPr>
        <p:spPr>
          <a:xfrm>
            <a:off x="7514519" y="1379390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C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70" name="Google Shape;370;p38"/>
          <p:cNvSpPr/>
          <p:nvPr/>
        </p:nvSpPr>
        <p:spPr>
          <a:xfrm rot="-9272007">
            <a:off x="6442062" y="969996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/>
          <p:nvPr/>
        </p:nvSpPr>
        <p:spPr>
          <a:xfrm rot="-9272007">
            <a:off x="7195742" y="1261661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795875" y="4228400"/>
            <a:ext cx="4778100" cy="9150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A.java B.java C.java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a.i=1, b.i=2, c.i=3(...) Error (...)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Constructor call must be the first statement in a constructor (...)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3" name="Google Shape;373;p38"/>
          <p:cNvSpPr/>
          <p:nvPr/>
        </p:nvSpPr>
        <p:spPr>
          <a:xfrm rot="2119280">
            <a:off x="6556135" y="2473786"/>
            <a:ext cx="230904" cy="29542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 rot="2119280">
            <a:off x="6908913" y="3783297"/>
            <a:ext cx="230904" cy="29542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 das Subclasses – Quiz 4</a:t>
            </a:r>
            <a:endParaRPr/>
          </a:p>
        </p:txBody>
      </p:sp>
      <p:sp>
        <p:nvSpPr>
          <p:cNvPr id="380" name="Google Shape;380;p3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39"/>
          <p:cNvSpPr/>
          <p:nvPr/>
        </p:nvSpPr>
        <p:spPr>
          <a:xfrm>
            <a:off x="795875" y="1099950"/>
            <a:ext cx="4778100" cy="3013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A()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main(String[] args)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a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B b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 c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b.i="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b.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c.i="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c.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2" name="Google Shape;382;p39"/>
          <p:cNvSpPr/>
          <p:nvPr/>
        </p:nvSpPr>
        <p:spPr>
          <a:xfrm>
            <a:off x="5695250" y="3090325"/>
            <a:ext cx="2649600" cy="12066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super();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3" name="Google Shape;383;p39"/>
          <p:cNvSpPr/>
          <p:nvPr/>
        </p:nvSpPr>
        <p:spPr>
          <a:xfrm>
            <a:off x="5695250" y="1947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B()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4" name="Google Shape;384;p39"/>
          <p:cNvSpPr/>
          <p:nvPr/>
        </p:nvSpPr>
        <p:spPr>
          <a:xfrm>
            <a:off x="5954900" y="78317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5" name="Google Shape;385;p39"/>
          <p:cNvSpPr/>
          <p:nvPr/>
        </p:nvSpPr>
        <p:spPr>
          <a:xfrm>
            <a:off x="6721485" y="106193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6" name="Google Shape;386;p39"/>
          <p:cNvSpPr/>
          <p:nvPr/>
        </p:nvSpPr>
        <p:spPr>
          <a:xfrm>
            <a:off x="7488071" y="1340694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7" name="Google Shape;387;p39"/>
          <p:cNvSpPr txBox="1"/>
          <p:nvPr/>
        </p:nvSpPr>
        <p:spPr>
          <a:xfrm>
            <a:off x="5988403" y="815419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A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88" name="Google Shape;388;p39"/>
          <p:cNvSpPr txBox="1"/>
          <p:nvPr/>
        </p:nvSpPr>
        <p:spPr>
          <a:xfrm>
            <a:off x="6761442" y="1100631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B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89" name="Google Shape;389;p39"/>
          <p:cNvSpPr txBox="1"/>
          <p:nvPr/>
        </p:nvSpPr>
        <p:spPr>
          <a:xfrm>
            <a:off x="7514519" y="1379390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C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390" name="Google Shape;390;p39"/>
          <p:cNvSpPr/>
          <p:nvPr/>
        </p:nvSpPr>
        <p:spPr>
          <a:xfrm rot="-9272007">
            <a:off x="6442062" y="969996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9"/>
          <p:cNvSpPr/>
          <p:nvPr/>
        </p:nvSpPr>
        <p:spPr>
          <a:xfrm rot="-9272007">
            <a:off x="7195742" y="1261661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9"/>
          <p:cNvSpPr/>
          <p:nvPr/>
        </p:nvSpPr>
        <p:spPr>
          <a:xfrm rot="2119280">
            <a:off x="6908913" y="3707097"/>
            <a:ext cx="230904" cy="29542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9"/>
          <p:cNvSpPr/>
          <p:nvPr/>
        </p:nvSpPr>
        <p:spPr>
          <a:xfrm>
            <a:off x="795875" y="4228400"/>
            <a:ext cx="4778100" cy="6540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A.java B.java C.java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a.i=1, b.i=2, c.i=3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 das Subclasses – Quiz 5</a:t>
            </a:r>
            <a:endParaRPr/>
          </a:p>
        </p:txBody>
      </p:sp>
      <p:sp>
        <p:nvSpPr>
          <p:cNvPr id="399" name="Google Shape;399;p4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40"/>
          <p:cNvSpPr/>
          <p:nvPr/>
        </p:nvSpPr>
        <p:spPr>
          <a:xfrm>
            <a:off x="795875" y="1099950"/>
            <a:ext cx="4778100" cy="3013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main(String[] args)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a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B b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 c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b.i="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b.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c.i="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c.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1" name="Google Shape;401;p40"/>
          <p:cNvSpPr/>
          <p:nvPr/>
        </p:nvSpPr>
        <p:spPr>
          <a:xfrm>
            <a:off x="5695250" y="1947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B()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2" name="Google Shape;402;p40"/>
          <p:cNvSpPr/>
          <p:nvPr/>
        </p:nvSpPr>
        <p:spPr>
          <a:xfrm>
            <a:off x="5954900" y="78317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3" name="Google Shape;403;p40"/>
          <p:cNvSpPr/>
          <p:nvPr/>
        </p:nvSpPr>
        <p:spPr>
          <a:xfrm>
            <a:off x="6721485" y="106193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4" name="Google Shape;404;p40"/>
          <p:cNvSpPr/>
          <p:nvPr/>
        </p:nvSpPr>
        <p:spPr>
          <a:xfrm>
            <a:off x="7488071" y="1340694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5" name="Google Shape;405;p40"/>
          <p:cNvSpPr txBox="1"/>
          <p:nvPr/>
        </p:nvSpPr>
        <p:spPr>
          <a:xfrm>
            <a:off x="5988403" y="815419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A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06" name="Google Shape;406;p40"/>
          <p:cNvSpPr txBox="1"/>
          <p:nvPr/>
        </p:nvSpPr>
        <p:spPr>
          <a:xfrm>
            <a:off x="6761442" y="1100631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B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07" name="Google Shape;407;p40"/>
          <p:cNvSpPr txBox="1"/>
          <p:nvPr/>
        </p:nvSpPr>
        <p:spPr>
          <a:xfrm>
            <a:off x="7514519" y="1379390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C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08" name="Google Shape;408;p40"/>
          <p:cNvSpPr/>
          <p:nvPr/>
        </p:nvSpPr>
        <p:spPr>
          <a:xfrm rot="-9272007">
            <a:off x="6442062" y="969996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0"/>
          <p:cNvSpPr/>
          <p:nvPr/>
        </p:nvSpPr>
        <p:spPr>
          <a:xfrm rot="-9272007">
            <a:off x="7195742" y="1261661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"/>
          <p:cNvSpPr/>
          <p:nvPr/>
        </p:nvSpPr>
        <p:spPr>
          <a:xfrm>
            <a:off x="795875" y="4228400"/>
            <a:ext cx="4778100" cy="6540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A.java B.java C.java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a.i=0, b.i=1, c.i=2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11" name="Google Shape;411;p40"/>
          <p:cNvSpPr/>
          <p:nvPr/>
        </p:nvSpPr>
        <p:spPr>
          <a:xfrm rot="-4465">
            <a:off x="1803513" y="1802042"/>
            <a:ext cx="231000" cy="29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5695250" y="3090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13" name="Google Shape;413;p40"/>
          <p:cNvSpPr/>
          <p:nvPr/>
        </p:nvSpPr>
        <p:spPr>
          <a:xfrm rot="2119280">
            <a:off x="6604113" y="3630897"/>
            <a:ext cx="230904" cy="29542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 das Subclasses – Quiz 6</a:t>
            </a:r>
            <a:endParaRPr/>
          </a:p>
        </p:txBody>
      </p:sp>
      <p:sp>
        <p:nvSpPr>
          <p:cNvPr id="419" name="Google Shape;419;p4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41"/>
          <p:cNvSpPr/>
          <p:nvPr/>
        </p:nvSpPr>
        <p:spPr>
          <a:xfrm>
            <a:off x="795875" y="1099950"/>
            <a:ext cx="4778100" cy="3013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A(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a;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main(String[] args)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a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A(5);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B b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 c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b.i="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b.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c.i="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c.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1" name="Google Shape;421;p41"/>
          <p:cNvSpPr/>
          <p:nvPr/>
        </p:nvSpPr>
        <p:spPr>
          <a:xfrm>
            <a:off x="5695250" y="1947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B()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2" name="Google Shape;422;p41"/>
          <p:cNvSpPr/>
          <p:nvPr/>
        </p:nvSpPr>
        <p:spPr>
          <a:xfrm>
            <a:off x="5954900" y="78317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3" name="Google Shape;423;p41"/>
          <p:cNvSpPr/>
          <p:nvPr/>
        </p:nvSpPr>
        <p:spPr>
          <a:xfrm>
            <a:off x="6721485" y="106193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4" name="Google Shape;424;p41"/>
          <p:cNvSpPr/>
          <p:nvPr/>
        </p:nvSpPr>
        <p:spPr>
          <a:xfrm>
            <a:off x="7488071" y="1340694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5" name="Google Shape;425;p41"/>
          <p:cNvSpPr txBox="1"/>
          <p:nvPr/>
        </p:nvSpPr>
        <p:spPr>
          <a:xfrm>
            <a:off x="5988403" y="815419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A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26" name="Google Shape;426;p41"/>
          <p:cNvSpPr txBox="1"/>
          <p:nvPr/>
        </p:nvSpPr>
        <p:spPr>
          <a:xfrm>
            <a:off x="6761442" y="1100631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B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27" name="Google Shape;427;p41"/>
          <p:cNvSpPr txBox="1"/>
          <p:nvPr/>
        </p:nvSpPr>
        <p:spPr>
          <a:xfrm>
            <a:off x="7514519" y="1379390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C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28" name="Google Shape;428;p41"/>
          <p:cNvSpPr/>
          <p:nvPr/>
        </p:nvSpPr>
        <p:spPr>
          <a:xfrm rot="-9272007">
            <a:off x="6442062" y="969996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1"/>
          <p:cNvSpPr/>
          <p:nvPr/>
        </p:nvSpPr>
        <p:spPr>
          <a:xfrm rot="-9272007">
            <a:off x="7195742" y="1261661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1"/>
          <p:cNvSpPr/>
          <p:nvPr/>
        </p:nvSpPr>
        <p:spPr>
          <a:xfrm>
            <a:off x="795875" y="4186076"/>
            <a:ext cx="7120500" cy="9573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A.java B.java C.java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B.java:2: error: constructor A in class A cannot be applied to given types;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  B() {&lt;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  required: int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  found: no arguments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31" name="Google Shape;431;p41"/>
          <p:cNvSpPr/>
          <p:nvPr/>
        </p:nvSpPr>
        <p:spPr>
          <a:xfrm rot="-4465">
            <a:off x="2108313" y="1878242"/>
            <a:ext cx="231000" cy="29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5695250" y="3090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33" name="Google Shape;433;p41"/>
          <p:cNvSpPr/>
          <p:nvPr/>
        </p:nvSpPr>
        <p:spPr>
          <a:xfrm rot="-4465">
            <a:off x="2698138" y="2571892"/>
            <a:ext cx="231000" cy="29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4" name="Google Shape;434;p41"/>
          <p:cNvCxnSpPr>
            <a:endCxn id="435" idx="1"/>
          </p:cNvCxnSpPr>
          <p:nvPr/>
        </p:nvCxnSpPr>
        <p:spPr>
          <a:xfrm flipH="1" rot="10800000">
            <a:off x="2868831" y="4938383"/>
            <a:ext cx="1006800" cy="921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41"/>
          <p:cNvSpPr txBox="1"/>
          <p:nvPr/>
        </p:nvSpPr>
        <p:spPr>
          <a:xfrm>
            <a:off x="3875631" y="4803983"/>
            <a:ext cx="1147800" cy="268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super();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Criando Pacotes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093375"/>
            <a:ext cx="8520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Em Java, um pacote corresponde a um </a:t>
            </a:r>
            <a:r>
              <a:rPr b="1" lang="en"/>
              <a:t>diretório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Os arquivos da classe precisam estar dentro do diretório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 pacote de uma classe é definido pela palavra-chave </a:t>
            </a:r>
            <a:r>
              <a:rPr b="1" lang="en">
                <a:latin typeface="Courier"/>
                <a:ea typeface="Courier"/>
                <a:cs typeface="Courier"/>
                <a:sym typeface="Courier"/>
              </a:rPr>
              <a:t>package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3117650"/>
            <a:ext cx="85206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Como 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Circulo</a:t>
            </a:r>
            <a:r>
              <a:rPr lang="en"/>
              <a:t> acima pertence ao pacote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geometrico</a:t>
            </a:r>
            <a:r>
              <a:rPr lang="en"/>
              <a:t>, o seu arquivo 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Circulo.java</a:t>
            </a:r>
            <a:r>
              <a:rPr lang="en"/>
              <a:t>) precisa estar dentro de um diretório chamado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geometrico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600"/>
              </a:spcAft>
              <a:buSzPts val="1600"/>
              <a:buChar char="▢"/>
            </a:pPr>
            <a:r>
              <a:rPr lang="en"/>
              <a:t>Portanto, para “criar um pacote”, basta modificar as classes que fazem</a:t>
            </a:r>
            <a:br>
              <a:rPr lang="en"/>
            </a:br>
            <a:r>
              <a:rPr lang="en"/>
              <a:t>parte do pacote, colocando a palavra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package</a:t>
            </a:r>
            <a:r>
              <a:rPr lang="en"/>
              <a:t> no início do arquivo, e </a:t>
            </a:r>
            <a:br>
              <a:rPr lang="en"/>
            </a:br>
            <a:r>
              <a:rPr lang="en"/>
              <a:t>salvar tais classes dentro de um diretório com o nome do pacote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912075" y="2328475"/>
            <a:ext cx="4788300" cy="1060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package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geometrico;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Circulo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Código da classe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 das Subclasses – Quiz 7</a:t>
            </a:r>
            <a:endParaRPr/>
          </a:p>
        </p:txBody>
      </p:sp>
      <p:sp>
        <p:nvSpPr>
          <p:cNvPr id="441" name="Google Shape;441;p4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42"/>
          <p:cNvSpPr/>
          <p:nvPr/>
        </p:nvSpPr>
        <p:spPr>
          <a:xfrm>
            <a:off x="795875" y="1099950"/>
            <a:ext cx="4778100" cy="3013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A(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a;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main(String[] args)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a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A(5);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B b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 c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b.i="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b.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c.i="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c.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43" name="Google Shape;443;p42"/>
          <p:cNvSpPr/>
          <p:nvPr/>
        </p:nvSpPr>
        <p:spPr>
          <a:xfrm>
            <a:off x="5695250" y="1817601"/>
            <a:ext cx="2649600" cy="11529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B()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super(6);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44" name="Google Shape;444;p42"/>
          <p:cNvSpPr/>
          <p:nvPr/>
        </p:nvSpPr>
        <p:spPr>
          <a:xfrm>
            <a:off x="5954900" y="78317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45" name="Google Shape;445;p42"/>
          <p:cNvSpPr/>
          <p:nvPr/>
        </p:nvSpPr>
        <p:spPr>
          <a:xfrm>
            <a:off x="6721485" y="106193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46" name="Google Shape;446;p42"/>
          <p:cNvSpPr/>
          <p:nvPr/>
        </p:nvSpPr>
        <p:spPr>
          <a:xfrm>
            <a:off x="7488071" y="1340694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47" name="Google Shape;447;p42"/>
          <p:cNvSpPr txBox="1"/>
          <p:nvPr/>
        </p:nvSpPr>
        <p:spPr>
          <a:xfrm>
            <a:off x="5988403" y="815419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A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48" name="Google Shape;448;p42"/>
          <p:cNvSpPr txBox="1"/>
          <p:nvPr/>
        </p:nvSpPr>
        <p:spPr>
          <a:xfrm>
            <a:off x="6761442" y="1100631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B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49" name="Google Shape;449;p42"/>
          <p:cNvSpPr txBox="1"/>
          <p:nvPr/>
        </p:nvSpPr>
        <p:spPr>
          <a:xfrm>
            <a:off x="7514519" y="1379390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C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50" name="Google Shape;450;p42"/>
          <p:cNvSpPr/>
          <p:nvPr/>
        </p:nvSpPr>
        <p:spPr>
          <a:xfrm rot="-9272007">
            <a:off x="6442062" y="969996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2"/>
          <p:cNvSpPr/>
          <p:nvPr/>
        </p:nvSpPr>
        <p:spPr>
          <a:xfrm rot="-9272007">
            <a:off x="7195742" y="1261661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2"/>
          <p:cNvSpPr/>
          <p:nvPr/>
        </p:nvSpPr>
        <p:spPr>
          <a:xfrm>
            <a:off x="5695250" y="3090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3" name="Google Shape;453;p42"/>
          <p:cNvSpPr/>
          <p:nvPr/>
        </p:nvSpPr>
        <p:spPr>
          <a:xfrm rot="-4465">
            <a:off x="7051413" y="2135881"/>
            <a:ext cx="231000" cy="29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2"/>
          <p:cNvSpPr/>
          <p:nvPr/>
        </p:nvSpPr>
        <p:spPr>
          <a:xfrm>
            <a:off x="795875" y="4228400"/>
            <a:ext cx="4778100" cy="6540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A.java B.java C.java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a.i=5, b.i=7, c.i=8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3"/>
          <p:cNvSpPr/>
          <p:nvPr/>
        </p:nvSpPr>
        <p:spPr>
          <a:xfrm>
            <a:off x="5695250" y="1947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B()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0" name="Google Shape;460;p4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Construtores das Subclasses – Quiz 8</a:t>
            </a:r>
            <a:endParaRPr/>
          </a:p>
        </p:txBody>
      </p:sp>
      <p:sp>
        <p:nvSpPr>
          <p:cNvPr id="461" name="Google Shape;461;p4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43"/>
          <p:cNvSpPr/>
          <p:nvPr/>
        </p:nvSpPr>
        <p:spPr>
          <a:xfrm>
            <a:off x="795875" y="1099950"/>
            <a:ext cx="4778100" cy="3013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A()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main(String[] args)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a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B b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 c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a.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b.i="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b.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c.i="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c.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3" name="Google Shape;463;p43"/>
          <p:cNvSpPr/>
          <p:nvPr/>
        </p:nvSpPr>
        <p:spPr>
          <a:xfrm>
            <a:off x="5954900" y="78317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4" name="Google Shape;464;p43"/>
          <p:cNvSpPr/>
          <p:nvPr/>
        </p:nvSpPr>
        <p:spPr>
          <a:xfrm>
            <a:off x="6721485" y="1061935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5" name="Google Shape;465;p43"/>
          <p:cNvSpPr/>
          <p:nvPr/>
        </p:nvSpPr>
        <p:spPr>
          <a:xfrm>
            <a:off x="7488071" y="1340694"/>
            <a:ext cx="399900" cy="399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t/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6" name="Google Shape;466;p43"/>
          <p:cNvSpPr txBox="1"/>
          <p:nvPr/>
        </p:nvSpPr>
        <p:spPr>
          <a:xfrm>
            <a:off x="5988403" y="815419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A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67" name="Google Shape;467;p43"/>
          <p:cNvSpPr txBox="1"/>
          <p:nvPr/>
        </p:nvSpPr>
        <p:spPr>
          <a:xfrm>
            <a:off x="6761442" y="1100631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B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7514519" y="1379390"/>
            <a:ext cx="335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</a:rPr>
              <a:t>C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469" name="Google Shape;469;p43"/>
          <p:cNvSpPr/>
          <p:nvPr/>
        </p:nvSpPr>
        <p:spPr>
          <a:xfrm rot="-9272007">
            <a:off x="6442062" y="969996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3"/>
          <p:cNvSpPr/>
          <p:nvPr/>
        </p:nvSpPr>
        <p:spPr>
          <a:xfrm rot="-9272007">
            <a:off x="7195742" y="1261661"/>
            <a:ext cx="230939" cy="2954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3"/>
          <p:cNvSpPr/>
          <p:nvPr/>
        </p:nvSpPr>
        <p:spPr>
          <a:xfrm>
            <a:off x="5695250" y="3090325"/>
            <a:ext cx="2649600" cy="102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72" name="Google Shape;472;p43"/>
          <p:cNvSpPr/>
          <p:nvPr/>
        </p:nvSpPr>
        <p:spPr>
          <a:xfrm>
            <a:off x="795875" y="4228400"/>
            <a:ext cx="4778100" cy="6540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A.java B.java C.java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A.java:1: error: cyclic inheritance involving A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class A extends C {                          (...)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73" name="Google Shape;473;p43"/>
          <p:cNvSpPr/>
          <p:nvPr/>
        </p:nvSpPr>
        <p:spPr>
          <a:xfrm rot="-5400000">
            <a:off x="6454664" y="815317"/>
            <a:ext cx="548700" cy="1415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3"/>
          <p:cNvSpPr/>
          <p:nvPr/>
        </p:nvSpPr>
        <p:spPr>
          <a:xfrm rot="-4465">
            <a:off x="2761635" y="1125525"/>
            <a:ext cx="231000" cy="29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</a:t>
            </a:r>
            <a:br>
              <a:rPr lang="en"/>
            </a:br>
            <a:r>
              <a:rPr i="1" lang="en" sz="3000"/>
              <a:t>Sobreposição e Generalização</a:t>
            </a:r>
            <a:endParaRPr i="1" sz="3000"/>
          </a:p>
        </p:txBody>
      </p:sp>
      <p:pic>
        <p:nvPicPr>
          <p:cNvPr id="480" name="Google Shape;48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000" y="1598749"/>
            <a:ext cx="1648017" cy="145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2307" y="3036842"/>
            <a:ext cx="1648017" cy="1458357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4"/>
          <p:cNvSpPr/>
          <p:nvPr/>
        </p:nvSpPr>
        <p:spPr>
          <a:xfrm rot="-7367818">
            <a:off x="1700098" y="2942817"/>
            <a:ext cx="250894" cy="29474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Sobreposição de Métodos</a:t>
            </a:r>
            <a:endParaRPr/>
          </a:p>
        </p:txBody>
      </p:sp>
      <p:sp>
        <p:nvSpPr>
          <p:cNvPr id="488" name="Google Shape;488;p45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Na presença de herança, um </a:t>
            </a:r>
            <a:r>
              <a:rPr b="1" lang="en"/>
              <a:t>método da subclasse</a:t>
            </a:r>
            <a:r>
              <a:rPr lang="en"/>
              <a:t> pode ter o </a:t>
            </a:r>
            <a:r>
              <a:rPr b="1" lang="en"/>
              <a:t>mesmo nome e os mesmos parâmetros</a:t>
            </a:r>
            <a:r>
              <a:rPr lang="en"/>
              <a:t> de um método na </a:t>
            </a:r>
            <a:r>
              <a:rPr b="1" lang="en"/>
              <a:t>superclasse</a:t>
            </a:r>
            <a:endParaRPr b="1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Chamamos isso de </a:t>
            </a:r>
            <a:r>
              <a:rPr b="1" lang="en"/>
              <a:t>sobreposição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Também conhecido como sobrescrita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Também conhecido como redefinição de métodos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Em inglês, conhecido como method overriding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Na sobreposição: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Dizemos que o método da subclasse sobrepõe o método da superclasse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método da subclasse pode “</a:t>
            </a:r>
            <a:r>
              <a:rPr b="1" lang="en"/>
              <a:t>reescrever</a:t>
            </a:r>
            <a:r>
              <a:rPr lang="en"/>
              <a:t>” o método da superclasse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Terá uma implementação (comportamento) diferente</a:t>
            </a:r>
            <a:endParaRPr/>
          </a:p>
        </p:txBody>
      </p:sp>
      <p:sp>
        <p:nvSpPr>
          <p:cNvPr id="489" name="Google Shape;489;p4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Sobreposição de Métodos</a:t>
            </a:r>
            <a:endParaRPr/>
          </a:p>
        </p:txBody>
      </p:sp>
      <p:sp>
        <p:nvSpPr>
          <p:cNvPr id="495" name="Google Shape;495;p46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 visual: modificar o truck clássico com 4 rodas gigantes (monster truck).</a:t>
            </a:r>
            <a:endParaRPr/>
          </a:p>
        </p:txBody>
      </p:sp>
      <p:sp>
        <p:nvSpPr>
          <p:cNvPr id="496" name="Google Shape;496;p4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7" name="Google Shape;4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651" y="1875200"/>
            <a:ext cx="4019900" cy="30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Sobreposição - Exemplo</a:t>
            </a:r>
            <a:endParaRPr/>
          </a:p>
        </p:txBody>
      </p:sp>
      <p:sp>
        <p:nvSpPr>
          <p:cNvPr id="503" name="Google Shape;503;p47"/>
          <p:cNvSpPr txBox="1"/>
          <p:nvPr>
            <p:ph idx="1" type="body"/>
          </p:nvPr>
        </p:nvSpPr>
        <p:spPr>
          <a:xfrm>
            <a:off x="311700" y="1093375"/>
            <a:ext cx="85206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 de sobreposição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Object</a:t>
            </a:r>
            <a:r>
              <a:rPr lang="en"/>
              <a:t> declara e implementa o método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equals</a:t>
            </a:r>
            <a:r>
              <a:rPr lang="en"/>
              <a:t>:</a:t>
            </a:r>
            <a:endParaRPr/>
          </a:p>
        </p:txBody>
      </p:sp>
      <p:sp>
        <p:nvSpPr>
          <p:cNvPr id="504" name="Google Shape;504;p4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47"/>
          <p:cNvSpPr/>
          <p:nvPr/>
        </p:nvSpPr>
        <p:spPr>
          <a:xfrm>
            <a:off x="911600" y="1937425"/>
            <a:ext cx="5967600" cy="8919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boolean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equals(Object obj)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return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== obj);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06" name="Google Shape;506;p47"/>
          <p:cNvSpPr txBox="1"/>
          <p:nvPr>
            <p:ph idx="1" type="body"/>
          </p:nvPr>
        </p:nvSpPr>
        <p:spPr>
          <a:xfrm>
            <a:off x="311700" y="2541175"/>
            <a:ext cx="85206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Entretanto, como visto acima, o método compara apenas referências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lang="en"/>
              <a:t>, que herda 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Object</a:t>
            </a:r>
            <a:r>
              <a:rPr lang="en"/>
              <a:t>, o método é sobreposto para comparar conteúdo:</a:t>
            </a:r>
            <a:endParaRPr/>
          </a:p>
        </p:txBody>
      </p:sp>
      <p:sp>
        <p:nvSpPr>
          <p:cNvPr id="507" name="Google Shape;507;p47"/>
          <p:cNvSpPr/>
          <p:nvPr/>
        </p:nvSpPr>
        <p:spPr>
          <a:xfrm>
            <a:off x="911600" y="3918625"/>
            <a:ext cx="5967600" cy="9807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boolean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equals(Object anObject)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Implementação da comparação do conteúdo</a:t>
            </a:r>
            <a:endParaRPr sz="13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// Os caracteres das strings são comparados um a um</a:t>
            </a:r>
            <a:endParaRPr sz="13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Sobreposição de Métodos</a:t>
            </a:r>
            <a:endParaRPr/>
          </a:p>
        </p:txBody>
      </p:sp>
      <p:sp>
        <p:nvSpPr>
          <p:cNvPr id="513" name="Google Shape;513;p48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 principal ideia da sobreposição é permitir </a:t>
            </a:r>
            <a:br>
              <a:rPr lang="en"/>
            </a:br>
            <a:r>
              <a:rPr lang="en"/>
              <a:t>que uma subclasse herde um método </a:t>
            </a:r>
            <a:br>
              <a:rPr lang="en"/>
            </a:br>
            <a:r>
              <a:rPr lang="en"/>
              <a:t>da superclasse e </a:t>
            </a:r>
            <a:r>
              <a:rPr b="1" lang="en"/>
              <a:t>implemente-a de </a:t>
            </a:r>
            <a:br>
              <a:rPr b="1" lang="en"/>
            </a:br>
            <a:r>
              <a:rPr b="1" lang="en"/>
              <a:t>forma diferente</a:t>
            </a:r>
            <a:endParaRPr b="1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Por exemplo</a:t>
            </a:r>
            <a:r>
              <a:rPr lang="en"/>
              <a:t>, </a:t>
            </a:r>
            <a:r>
              <a:rPr lang="en"/>
              <a:t>na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Animal</a:t>
            </a:r>
            <a:br>
              <a:rPr lang="en"/>
            </a:br>
            <a:r>
              <a:rPr lang="en"/>
              <a:t>t</a:t>
            </a:r>
            <a:r>
              <a:rPr lang="en"/>
              <a:t>emos o método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falar</a:t>
            </a:r>
            <a:r>
              <a:rPr lang="en"/>
              <a:t>(). </a:t>
            </a:r>
            <a:br>
              <a:rPr lang="en"/>
            </a:br>
            <a:r>
              <a:rPr lang="en"/>
              <a:t>Entretanto, um determinado </a:t>
            </a:r>
            <a:br>
              <a:rPr lang="en"/>
            </a:br>
            <a:r>
              <a:rPr lang="en"/>
              <a:t>animal pode falar de forma</a:t>
            </a:r>
            <a:br>
              <a:rPr lang="en"/>
            </a:br>
            <a:r>
              <a:rPr lang="en"/>
              <a:t>diferente dos outros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Animais de classes diferentes, falam de forma diferentes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Mas todos os animais falam</a:t>
            </a:r>
            <a:endParaRPr/>
          </a:p>
        </p:txBody>
      </p:sp>
      <p:sp>
        <p:nvSpPr>
          <p:cNvPr id="514" name="Google Shape;514;p4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5" name="Google Shape;51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0450" y="545826"/>
            <a:ext cx="3721850" cy="334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Sobreposição de Métodos</a:t>
            </a:r>
            <a:endParaRPr/>
          </a:p>
        </p:txBody>
      </p:sp>
      <p:sp>
        <p:nvSpPr>
          <p:cNvPr id="521" name="Google Shape;521;p4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49"/>
          <p:cNvSpPr/>
          <p:nvPr/>
        </p:nvSpPr>
        <p:spPr>
          <a:xfrm>
            <a:off x="403600" y="692825"/>
            <a:ext cx="5720700" cy="135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99CCCC"/>
                </a:solidFill>
                <a:latin typeface="Courier"/>
                <a:ea typeface="Courier"/>
                <a:cs typeface="Courier"/>
                <a:sym typeface="Courier"/>
              </a:rPr>
              <a:t>  // Atributos, construtor padrão ...</a:t>
            </a:r>
            <a:endParaRPr sz="1200">
              <a:solidFill>
                <a:srgbClr val="99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falar()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"Animal fala ..."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99CCCC"/>
                </a:solidFill>
                <a:latin typeface="Courier"/>
                <a:ea typeface="Courier"/>
                <a:cs typeface="Courier"/>
                <a:sym typeface="Courier"/>
              </a:rPr>
              <a:t>  // Métodos andar, parar ...</a:t>
            </a:r>
            <a:endParaRPr sz="1200">
              <a:solidFill>
                <a:srgbClr val="99CC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23" name="Google Shape;523;p49"/>
          <p:cNvSpPr/>
          <p:nvPr/>
        </p:nvSpPr>
        <p:spPr>
          <a:xfrm>
            <a:off x="403600" y="2094070"/>
            <a:ext cx="5720700" cy="9837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Cachorro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Mamifero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falar()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"Cachorro fala: Auau!"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24" name="Google Shape;524;p49"/>
          <p:cNvSpPr/>
          <p:nvPr/>
        </p:nvSpPr>
        <p:spPr>
          <a:xfrm>
            <a:off x="403600" y="3131239"/>
            <a:ext cx="5720700" cy="9837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Gato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Mamifero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falar()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"Gato fala: Miau!"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25" name="Google Shape;525;p49"/>
          <p:cNvSpPr/>
          <p:nvPr/>
        </p:nvSpPr>
        <p:spPr>
          <a:xfrm>
            <a:off x="403600" y="4164175"/>
            <a:ext cx="5720700" cy="9837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Papagaio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Ave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falar()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"Papagaio fala: Flamengo campeão!"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526" name="Google Shape;526;p49"/>
          <p:cNvCxnSpPr/>
          <p:nvPr/>
        </p:nvCxnSpPr>
        <p:spPr>
          <a:xfrm>
            <a:off x="2144878" y="1176378"/>
            <a:ext cx="44160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49"/>
          <p:cNvSpPr txBox="1"/>
          <p:nvPr/>
        </p:nvSpPr>
        <p:spPr>
          <a:xfrm>
            <a:off x="6560950" y="913275"/>
            <a:ext cx="2103300" cy="526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Implementação genérica do método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falar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528" name="Google Shape;528;p49"/>
          <p:cNvCxnSpPr/>
          <p:nvPr/>
        </p:nvCxnSpPr>
        <p:spPr>
          <a:xfrm>
            <a:off x="2144878" y="2395578"/>
            <a:ext cx="44160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49"/>
          <p:cNvSpPr txBox="1"/>
          <p:nvPr/>
        </p:nvSpPr>
        <p:spPr>
          <a:xfrm>
            <a:off x="6560950" y="2132475"/>
            <a:ext cx="2103300" cy="526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Cachorro</a:t>
            </a:r>
            <a:r>
              <a:rPr lang="en" sz="1200">
                <a:solidFill>
                  <a:schemeClr val="dk1"/>
                </a:solidFill>
              </a:rPr>
              <a:t> sobrepõe o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método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falar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530" name="Google Shape;530;p49"/>
          <p:cNvCxnSpPr/>
          <p:nvPr/>
        </p:nvCxnSpPr>
        <p:spPr>
          <a:xfrm flipH="1" rot="10800000">
            <a:off x="2137825" y="3129756"/>
            <a:ext cx="4422900" cy="306300"/>
          </a:xfrm>
          <a:prstGeom prst="bentConnector3">
            <a:avLst>
              <a:gd fmla="val 94119" name="adj1"/>
            </a:avLst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49"/>
          <p:cNvSpPr txBox="1"/>
          <p:nvPr/>
        </p:nvSpPr>
        <p:spPr>
          <a:xfrm>
            <a:off x="6560950" y="2866253"/>
            <a:ext cx="2103300" cy="526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Gato</a:t>
            </a:r>
            <a:r>
              <a:rPr lang="en" sz="1200">
                <a:solidFill>
                  <a:schemeClr val="dk1"/>
                </a:solidFill>
              </a:rPr>
              <a:t> sobrepõe o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método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falar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532" name="Google Shape;532;p49"/>
          <p:cNvCxnSpPr/>
          <p:nvPr/>
        </p:nvCxnSpPr>
        <p:spPr>
          <a:xfrm flipH="1" rot="10800000">
            <a:off x="2151950" y="3851156"/>
            <a:ext cx="4409100" cy="615000"/>
          </a:xfrm>
          <a:prstGeom prst="bentConnector3">
            <a:avLst>
              <a:gd fmla="val 94573" name="adj1"/>
            </a:avLst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49"/>
          <p:cNvSpPr txBox="1"/>
          <p:nvPr/>
        </p:nvSpPr>
        <p:spPr>
          <a:xfrm>
            <a:off x="6560950" y="3587331"/>
            <a:ext cx="2103300" cy="526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Papagaio</a:t>
            </a:r>
            <a:r>
              <a:rPr lang="en" sz="1200">
                <a:solidFill>
                  <a:schemeClr val="dk1"/>
                </a:solidFill>
              </a:rPr>
              <a:t> sobrepõe o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método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falar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Sobreposição de Métodos</a:t>
            </a:r>
            <a:endParaRPr/>
          </a:p>
        </p:txBody>
      </p:sp>
      <p:sp>
        <p:nvSpPr>
          <p:cNvPr id="539" name="Google Shape;539;p5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50"/>
          <p:cNvSpPr/>
          <p:nvPr/>
        </p:nvSpPr>
        <p:spPr>
          <a:xfrm>
            <a:off x="403600" y="1226225"/>
            <a:ext cx="4778100" cy="1899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   animal =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Cachorro cachorro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Cachorro();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Gato     gato =  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Gato();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Papagaio papagaio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Papagaio();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animal.falar();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cachorro.falar();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gato.falar();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papagaio.falar();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41" name="Google Shape;541;p50"/>
          <p:cNvSpPr/>
          <p:nvPr/>
        </p:nvSpPr>
        <p:spPr>
          <a:xfrm>
            <a:off x="403600" y="3390200"/>
            <a:ext cx="4778100" cy="8997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Animal fala ...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Cachorro fala: Auau!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Gato fala: Miau!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Papagaio fala: Flamengo campeão!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542" name="Google Shape;542;p50"/>
          <p:cNvCxnSpPr>
            <a:endCxn id="543" idx="1"/>
          </p:cNvCxnSpPr>
          <p:nvPr/>
        </p:nvCxnSpPr>
        <p:spPr>
          <a:xfrm flipH="1" rot="10800000">
            <a:off x="2459475" y="3118200"/>
            <a:ext cx="3302100" cy="6015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50"/>
          <p:cNvSpPr txBox="1"/>
          <p:nvPr/>
        </p:nvSpPr>
        <p:spPr>
          <a:xfrm>
            <a:off x="5761575" y="2495550"/>
            <a:ext cx="2575200" cy="1245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Note como a implementação do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método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falar</a:t>
            </a:r>
            <a:r>
              <a:rPr lang="en" sz="1300">
                <a:solidFill>
                  <a:schemeClr val="dk1"/>
                </a:solidFill>
              </a:rPr>
              <a:t>, implementado 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inicialmente na classe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Animal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foi reescrita nas subclasses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Cachorro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Gato</a:t>
            </a:r>
            <a:r>
              <a:rPr lang="en" sz="1300">
                <a:solidFill>
                  <a:schemeClr val="dk1"/>
                </a:solidFill>
              </a:rPr>
              <a:t> e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Papagaio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 e Especialização</a:t>
            </a:r>
            <a:endParaRPr/>
          </a:p>
        </p:txBody>
      </p:sp>
      <p:sp>
        <p:nvSpPr>
          <p:cNvPr id="549" name="Google Shape;549;p51"/>
          <p:cNvSpPr txBox="1"/>
          <p:nvPr>
            <p:ph idx="1" type="body"/>
          </p:nvPr>
        </p:nvSpPr>
        <p:spPr>
          <a:xfrm>
            <a:off x="311700" y="1093375"/>
            <a:ext cx="48459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Generalização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</a:t>
            </a:r>
            <a:r>
              <a:rPr lang="en"/>
              <a:t>rabalhar com classes que identificam características (atributos e métodos) comuns das subclasses</a:t>
            </a:r>
            <a:endParaRPr/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Especialização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uso de classes mais específicas (subclasses) com atributos e métodos próprios.</a:t>
            </a:r>
            <a:endParaRPr/>
          </a:p>
        </p:txBody>
      </p:sp>
      <p:sp>
        <p:nvSpPr>
          <p:cNvPr id="550" name="Google Shape;550;p5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1" name="Google Shape;55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5448" y="972873"/>
            <a:ext cx="1276025" cy="3697924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51"/>
          <p:cNvSpPr/>
          <p:nvPr/>
        </p:nvSpPr>
        <p:spPr>
          <a:xfrm>
            <a:off x="5487800" y="1398175"/>
            <a:ext cx="548700" cy="2646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1"/>
          <p:cNvSpPr txBox="1"/>
          <p:nvPr/>
        </p:nvSpPr>
        <p:spPr>
          <a:xfrm rot="-5400000">
            <a:off x="4835872" y="2576681"/>
            <a:ext cx="1834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</a:t>
            </a:r>
            <a:endParaRPr/>
          </a:p>
        </p:txBody>
      </p:sp>
      <p:sp>
        <p:nvSpPr>
          <p:cNvPr id="554" name="Google Shape;554;p51"/>
          <p:cNvSpPr/>
          <p:nvPr/>
        </p:nvSpPr>
        <p:spPr>
          <a:xfrm rot="10800000">
            <a:off x="7796800" y="1345975"/>
            <a:ext cx="548700" cy="2646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1"/>
          <p:cNvSpPr txBox="1"/>
          <p:nvPr/>
        </p:nvSpPr>
        <p:spPr>
          <a:xfrm rot="-5400000">
            <a:off x="7141761" y="2339469"/>
            <a:ext cx="1834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Especialização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Hierárquica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093375"/>
            <a:ext cx="8520600" cy="22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 estrutura dos pacotes é </a:t>
            </a:r>
            <a:r>
              <a:rPr b="1" lang="en"/>
              <a:t>hierárquica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Um </a:t>
            </a:r>
            <a:r>
              <a:rPr b="1" lang="en"/>
              <a:t>pacote pode conter</a:t>
            </a:r>
            <a:r>
              <a:rPr lang="en"/>
              <a:t> não só classes, mas também </a:t>
            </a:r>
            <a:r>
              <a:rPr b="1" lang="en"/>
              <a:t>outros pacotes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 serão </a:t>
            </a:r>
            <a:r>
              <a:rPr b="1" lang="en"/>
              <a:t>subpacotes</a:t>
            </a:r>
            <a:r>
              <a:rPr lang="en"/>
              <a:t> do pacote atual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 serão </a:t>
            </a:r>
            <a:r>
              <a:rPr b="1" lang="en"/>
              <a:t>diretórios</a:t>
            </a:r>
            <a:r>
              <a:rPr lang="en"/>
              <a:t> dentro de diretórios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Subpacotes podem conter outras classes e, também outros pacotes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 assim por diante ...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Exemplos:</a:t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913475" y="3344475"/>
            <a:ext cx="4788300" cy="1741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java.lang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java.util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java.io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br.edu.ufam.icomp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br.edu.ufam.icomp.beans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br.edu.ufam.icomp.beans.labs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org.openjdk.tools.compiler</a:t>
            </a:r>
            <a:endParaRPr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</a:t>
            </a:r>
            <a:endParaRPr/>
          </a:p>
        </p:txBody>
      </p:sp>
      <p:sp>
        <p:nvSpPr>
          <p:cNvPr id="561" name="Google Shape;561;p52"/>
          <p:cNvSpPr txBox="1"/>
          <p:nvPr>
            <p:ph idx="1" type="body"/>
          </p:nvPr>
        </p:nvSpPr>
        <p:spPr>
          <a:xfrm>
            <a:off x="311700" y="1093375"/>
            <a:ext cx="87195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Na generalização:</a:t>
            </a:r>
            <a:endParaRPr/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Variáveis que referenciam objetos de uma </a:t>
            </a:r>
            <a:r>
              <a:rPr b="1" lang="en"/>
              <a:t>superclasse</a:t>
            </a:r>
            <a:r>
              <a:rPr lang="en"/>
              <a:t> podem apontar para objetos de </a:t>
            </a:r>
            <a:r>
              <a:rPr b="1" lang="en"/>
              <a:t>qualquer subclasse</a:t>
            </a:r>
            <a:endParaRPr b="1"/>
          </a:p>
          <a:p>
            <a:pPr indent="-330200" lvl="1" marL="914400" rtl="0" algn="l">
              <a:spcBef>
                <a:spcPts val="500"/>
              </a:spcBef>
              <a:spcAft>
                <a:spcPts val="1600"/>
              </a:spcAft>
              <a:buSzPts val="1600"/>
              <a:buChar char="▢"/>
            </a:pPr>
            <a:r>
              <a:rPr lang="en"/>
              <a:t>Referenciar objetos de uma subclasse como se fossem de uma superclasse (que é mais genérica), é uma aplicação prática da generalização</a:t>
            </a:r>
            <a:endParaRPr/>
          </a:p>
        </p:txBody>
      </p:sp>
      <p:sp>
        <p:nvSpPr>
          <p:cNvPr id="562" name="Google Shape;562;p5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52"/>
          <p:cNvSpPr/>
          <p:nvPr/>
        </p:nvSpPr>
        <p:spPr>
          <a:xfrm>
            <a:off x="929948" y="2978825"/>
            <a:ext cx="3762000" cy="2044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Animal   outroAnimal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Cachorro();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Mamifero mamifero = cachorro;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Animal animais[]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Animal[7];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animais[0] = cachorro;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animais[1] = gato;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animais[2] = papagaio;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animais[3] = cachorro;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animais[4] = animal;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animais[5] = outroAnimal;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animais[6] = mamifero;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564" name="Google Shape;564;p52"/>
          <p:cNvCxnSpPr>
            <a:endCxn id="565" idx="1"/>
          </p:cNvCxnSpPr>
          <p:nvPr/>
        </p:nvCxnSpPr>
        <p:spPr>
          <a:xfrm>
            <a:off x="4550867" y="3139875"/>
            <a:ext cx="449400" cy="318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52"/>
          <p:cNvSpPr txBox="1"/>
          <p:nvPr/>
        </p:nvSpPr>
        <p:spPr>
          <a:xfrm>
            <a:off x="5000267" y="2908575"/>
            <a:ext cx="2614200" cy="526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Animal</a:t>
            </a:r>
            <a:r>
              <a:rPr lang="en" sz="1200">
                <a:solidFill>
                  <a:schemeClr val="dk1"/>
                </a:solidFill>
              </a:rPr>
              <a:t> referenciando objeto da 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Cachorro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566" name="Google Shape;566;p52"/>
          <p:cNvCxnSpPr>
            <a:endCxn id="567" idx="1"/>
          </p:cNvCxnSpPr>
          <p:nvPr/>
        </p:nvCxnSpPr>
        <p:spPr>
          <a:xfrm>
            <a:off x="3746567" y="3344475"/>
            <a:ext cx="1253700" cy="4368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52"/>
          <p:cNvSpPr txBox="1"/>
          <p:nvPr/>
        </p:nvSpPr>
        <p:spPr>
          <a:xfrm>
            <a:off x="5000267" y="3518175"/>
            <a:ext cx="2614200" cy="526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Mamifero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referenciando objeto da 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Cachorro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568" name="Google Shape;568;p52"/>
          <p:cNvCxnSpPr>
            <a:endCxn id="569" idx="1"/>
          </p:cNvCxnSpPr>
          <p:nvPr/>
        </p:nvCxnSpPr>
        <p:spPr>
          <a:xfrm>
            <a:off x="3838367" y="3739425"/>
            <a:ext cx="1161900" cy="8538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52"/>
          <p:cNvSpPr txBox="1"/>
          <p:nvPr/>
        </p:nvSpPr>
        <p:spPr>
          <a:xfrm>
            <a:off x="5000267" y="4127775"/>
            <a:ext cx="2614200" cy="9309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Vetor de objetos da 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Animal</a:t>
            </a:r>
            <a:r>
              <a:rPr lang="en" sz="1200">
                <a:solidFill>
                  <a:schemeClr val="dk1"/>
                </a:solidFill>
              </a:rPr>
              <a:t>. Tudo que “é um” animal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(objetos das subclasses) poderá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ser armazenado neste vetor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 e Casts (Conversões)</a:t>
            </a:r>
            <a:endParaRPr/>
          </a:p>
        </p:txBody>
      </p:sp>
      <p:sp>
        <p:nvSpPr>
          <p:cNvPr id="575" name="Google Shape;575;p53"/>
          <p:cNvSpPr txBox="1"/>
          <p:nvPr>
            <p:ph idx="1" type="body"/>
          </p:nvPr>
        </p:nvSpPr>
        <p:spPr>
          <a:xfrm>
            <a:off x="311700" y="1093375"/>
            <a:ext cx="8520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Quando usamos classes genéricas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apenas os</a:t>
            </a:r>
            <a:r>
              <a:rPr b="1" lang="en"/>
              <a:t> métodos da classe genérica podem ser executados</a:t>
            </a:r>
            <a:r>
              <a:rPr lang="en"/>
              <a:t>, mesmo que o objeto pertença a uma classe mais específica que tenha outros métodos</a:t>
            </a:r>
            <a:endParaRPr/>
          </a:p>
        </p:txBody>
      </p:sp>
      <p:sp>
        <p:nvSpPr>
          <p:cNvPr id="576" name="Google Shape;576;p5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53"/>
          <p:cNvSpPr/>
          <p:nvPr/>
        </p:nvSpPr>
        <p:spPr>
          <a:xfrm>
            <a:off x="929950" y="2161792"/>
            <a:ext cx="3762000" cy="6744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 louroJose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Papagaio();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louroJose.andar();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louroJose.voar();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578" name="Google Shape;578;p53"/>
          <p:cNvCxnSpPr>
            <a:endCxn id="579" idx="1"/>
          </p:cNvCxnSpPr>
          <p:nvPr/>
        </p:nvCxnSpPr>
        <p:spPr>
          <a:xfrm flipH="1" rot="10800000">
            <a:off x="2836375" y="2271069"/>
            <a:ext cx="2163900" cy="2196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53"/>
          <p:cNvSpPr txBox="1"/>
          <p:nvPr/>
        </p:nvSpPr>
        <p:spPr>
          <a:xfrm>
            <a:off x="5000275" y="2139519"/>
            <a:ext cx="2614200" cy="263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OK, pois andar pertence a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Animal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580" name="Google Shape;580;p53"/>
          <p:cNvCxnSpPr>
            <a:endCxn id="581" idx="1"/>
          </p:cNvCxnSpPr>
          <p:nvPr/>
        </p:nvCxnSpPr>
        <p:spPr>
          <a:xfrm>
            <a:off x="2730475" y="2667019"/>
            <a:ext cx="2269800" cy="9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53"/>
          <p:cNvSpPr txBox="1"/>
          <p:nvPr/>
        </p:nvSpPr>
        <p:spPr>
          <a:xfrm>
            <a:off x="5000275" y="2471119"/>
            <a:ext cx="3762000" cy="393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ERRO! Pois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voar</a:t>
            </a:r>
            <a:r>
              <a:rPr lang="en" sz="1200">
                <a:solidFill>
                  <a:schemeClr val="dk1"/>
                </a:solidFill>
              </a:rPr>
              <a:t> pertence à 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Papagaio</a:t>
            </a:r>
            <a:r>
              <a:rPr lang="en" sz="1200">
                <a:solidFill>
                  <a:schemeClr val="dk1"/>
                </a:solidFill>
              </a:rPr>
              <a:t> 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louroJose</a:t>
            </a:r>
            <a:r>
              <a:rPr lang="en" sz="1200">
                <a:solidFill>
                  <a:schemeClr val="dk1"/>
                </a:solidFill>
              </a:rPr>
              <a:t> é uma referência para a 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Animal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82" name="Google Shape;582;p53"/>
          <p:cNvSpPr txBox="1"/>
          <p:nvPr>
            <p:ph idx="1" type="body"/>
          </p:nvPr>
        </p:nvSpPr>
        <p:spPr>
          <a:xfrm>
            <a:off x="311700" y="3074575"/>
            <a:ext cx="8520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Para usar uma referência genérica como algo mais específico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(para podermos usar os métodos mais específicos)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É necessário fazer um </a:t>
            </a:r>
            <a:r>
              <a:rPr b="1" i="1" lang="en"/>
              <a:t>cast</a:t>
            </a:r>
            <a:r>
              <a:rPr lang="en"/>
              <a:t> (conversão), do inglês, “molde”, “forma”</a:t>
            </a:r>
            <a:endParaRPr/>
          </a:p>
        </p:txBody>
      </p:sp>
      <p:sp>
        <p:nvSpPr>
          <p:cNvPr id="583" name="Google Shape;583;p53"/>
          <p:cNvSpPr/>
          <p:nvPr/>
        </p:nvSpPr>
        <p:spPr>
          <a:xfrm>
            <a:off x="929950" y="4176075"/>
            <a:ext cx="5067300" cy="5652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Papagaio louroJosePapagaio = (Papagaio) louroJose;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louroJosePapagaio.voar();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584" name="Google Shape;584;p53"/>
          <p:cNvCxnSpPr>
            <a:endCxn id="585" idx="1"/>
          </p:cNvCxnSpPr>
          <p:nvPr/>
        </p:nvCxnSpPr>
        <p:spPr>
          <a:xfrm>
            <a:off x="4254475" y="4487475"/>
            <a:ext cx="745800" cy="2982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53"/>
          <p:cNvSpPr txBox="1"/>
          <p:nvPr/>
        </p:nvSpPr>
        <p:spPr>
          <a:xfrm>
            <a:off x="5000275" y="4654125"/>
            <a:ext cx="1314600" cy="263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Cast</a:t>
            </a:r>
            <a:r>
              <a:rPr lang="en" sz="1200">
                <a:solidFill>
                  <a:schemeClr val="dk1"/>
                </a:solidFill>
              </a:rPr>
              <a:t>, conversão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 e Casts (Conversões)</a:t>
            </a:r>
            <a:endParaRPr/>
          </a:p>
        </p:txBody>
      </p:sp>
      <p:sp>
        <p:nvSpPr>
          <p:cNvPr id="591" name="Google Shape;591;p54"/>
          <p:cNvSpPr txBox="1"/>
          <p:nvPr>
            <p:ph idx="1" type="body"/>
          </p:nvPr>
        </p:nvSpPr>
        <p:spPr>
          <a:xfrm>
            <a:off x="311700" y="1093375"/>
            <a:ext cx="8520600" cy="1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Cuidado ao fazer </a:t>
            </a:r>
            <a:r>
              <a:rPr i="1" lang="en"/>
              <a:t>casts</a:t>
            </a:r>
            <a:endParaRPr i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 você tentar fazer um </a:t>
            </a:r>
            <a:r>
              <a:rPr i="1" lang="en"/>
              <a:t>cast</a:t>
            </a:r>
            <a:r>
              <a:rPr lang="en"/>
              <a:t> para uma classe que não seja a mesma do objeto ou alguma de suas superclasses, dará erro de execução</a:t>
            </a:r>
            <a:endParaRPr/>
          </a:p>
        </p:txBody>
      </p:sp>
      <p:sp>
        <p:nvSpPr>
          <p:cNvPr id="592" name="Google Shape;592;p5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54"/>
          <p:cNvSpPr/>
          <p:nvPr/>
        </p:nvSpPr>
        <p:spPr>
          <a:xfrm>
            <a:off x="929950" y="2238000"/>
            <a:ext cx="4876800" cy="309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Cachorro louroJoseCachorro = (Cachorro) louroJose;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94" name="Google Shape;594;p54"/>
          <p:cNvSpPr txBox="1"/>
          <p:nvPr/>
        </p:nvSpPr>
        <p:spPr>
          <a:xfrm>
            <a:off x="6256875" y="1969919"/>
            <a:ext cx="2751600" cy="8751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ERRO! Pois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louroJose</a:t>
            </a:r>
            <a:r>
              <a:rPr lang="en" sz="1200">
                <a:solidFill>
                  <a:schemeClr val="dk1"/>
                </a:solidFill>
              </a:rPr>
              <a:t> é um objeto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 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Papagaio</a:t>
            </a:r>
            <a:r>
              <a:rPr lang="en" sz="1200">
                <a:solidFill>
                  <a:schemeClr val="dk1"/>
                </a:solidFill>
              </a:rPr>
              <a:t>, e não da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Cachorro</a:t>
            </a:r>
            <a:r>
              <a:rPr lang="en" sz="1200">
                <a:solidFill>
                  <a:schemeClr val="dk1"/>
                </a:solidFill>
              </a:rPr>
              <a:t>. 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Cachorro</a:t>
            </a:r>
            <a:r>
              <a:rPr lang="en" sz="1200">
                <a:solidFill>
                  <a:schemeClr val="dk1"/>
                </a:solidFill>
              </a:rPr>
              <a:t> não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é um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Papagaio</a:t>
            </a:r>
            <a:r>
              <a:rPr lang="en" sz="1200">
                <a:solidFill>
                  <a:schemeClr val="dk1"/>
                </a:solidFill>
              </a:rPr>
              <a:t> (não é subclasse)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595" name="Google Shape;595;p54"/>
          <p:cNvCxnSpPr>
            <a:endCxn id="594" idx="1"/>
          </p:cNvCxnSpPr>
          <p:nvPr/>
        </p:nvCxnSpPr>
        <p:spPr>
          <a:xfrm flipH="1" rot="10800000">
            <a:off x="4268475" y="2407469"/>
            <a:ext cx="1988400" cy="321600"/>
          </a:xfrm>
          <a:prstGeom prst="bentConnector3">
            <a:avLst>
              <a:gd fmla="val 88361" name="adj1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54"/>
          <p:cNvCxnSpPr/>
          <p:nvPr/>
        </p:nvCxnSpPr>
        <p:spPr>
          <a:xfrm>
            <a:off x="4275675" y="2482153"/>
            <a:ext cx="0" cy="2469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54"/>
          <p:cNvSpPr txBox="1"/>
          <p:nvPr>
            <p:ph idx="1" type="body"/>
          </p:nvPr>
        </p:nvSpPr>
        <p:spPr>
          <a:xfrm>
            <a:off x="311700" y="2644186"/>
            <a:ext cx="8520600" cy="1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Para evitar erro de </a:t>
            </a:r>
            <a:r>
              <a:rPr i="1" lang="en"/>
              <a:t>cast</a:t>
            </a:r>
            <a:r>
              <a:rPr lang="en"/>
              <a:t>, </a:t>
            </a:r>
            <a:r>
              <a:rPr b="1" lang="en"/>
              <a:t>verifique</a:t>
            </a:r>
            <a:r>
              <a:rPr lang="en"/>
              <a:t> antes se o objeto realmente </a:t>
            </a:r>
            <a:r>
              <a:rPr b="1" lang="en"/>
              <a:t>é uma instância</a:t>
            </a:r>
            <a:r>
              <a:rPr lang="en"/>
              <a:t> </a:t>
            </a:r>
            <a:br>
              <a:rPr lang="en"/>
            </a:br>
            <a:r>
              <a:rPr lang="en"/>
              <a:t>da classe de destino</a:t>
            </a:r>
            <a:endParaRPr/>
          </a:p>
        </p:txBody>
      </p:sp>
      <p:sp>
        <p:nvSpPr>
          <p:cNvPr id="598" name="Google Shape;598;p54"/>
          <p:cNvSpPr/>
          <p:nvPr/>
        </p:nvSpPr>
        <p:spPr>
          <a:xfrm>
            <a:off x="929950" y="3671686"/>
            <a:ext cx="5081400" cy="13857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(louroJose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instanceof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Papagaio)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Papagaio louroJosePapagaio = (Papagaio) louroJose;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(louroJose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instanceof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Cachorro)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Cachorro louroJoseCachorro = (Cachorro) louroJose;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599" name="Google Shape;599;p54"/>
          <p:cNvCxnSpPr>
            <a:endCxn id="600" idx="1"/>
          </p:cNvCxnSpPr>
          <p:nvPr/>
        </p:nvCxnSpPr>
        <p:spPr>
          <a:xfrm>
            <a:off x="4501375" y="3850108"/>
            <a:ext cx="17181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54"/>
          <p:cNvSpPr txBox="1"/>
          <p:nvPr/>
        </p:nvSpPr>
        <p:spPr>
          <a:xfrm>
            <a:off x="6219475" y="3718558"/>
            <a:ext cx="1054800" cy="263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Verdadeiro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601" name="Google Shape;601;p54"/>
          <p:cNvCxnSpPr>
            <a:endCxn id="602" idx="1"/>
          </p:cNvCxnSpPr>
          <p:nvPr/>
        </p:nvCxnSpPr>
        <p:spPr>
          <a:xfrm>
            <a:off x="4501375" y="4521797"/>
            <a:ext cx="17181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54"/>
          <p:cNvSpPr txBox="1"/>
          <p:nvPr/>
        </p:nvSpPr>
        <p:spPr>
          <a:xfrm>
            <a:off x="6219475" y="4390247"/>
            <a:ext cx="1054800" cy="263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Falso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5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</a:t>
            </a:r>
            <a:br>
              <a:rPr lang="en"/>
            </a:br>
            <a:r>
              <a:rPr i="1" lang="en" sz="3000"/>
              <a:t>Polimorfismo</a:t>
            </a:r>
            <a:endParaRPr i="1" sz="3000"/>
          </a:p>
        </p:txBody>
      </p:sp>
      <p:pic>
        <p:nvPicPr>
          <p:cNvPr id="608" name="Google Shape;60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000" y="1598749"/>
            <a:ext cx="1648017" cy="145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2307" y="3036842"/>
            <a:ext cx="1648017" cy="1458357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55"/>
          <p:cNvSpPr/>
          <p:nvPr/>
        </p:nvSpPr>
        <p:spPr>
          <a:xfrm rot="-7367818">
            <a:off x="1700098" y="2942817"/>
            <a:ext cx="250894" cy="29474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Polimorfismo</a:t>
            </a:r>
            <a:endParaRPr/>
          </a:p>
        </p:txBody>
      </p:sp>
      <p:sp>
        <p:nvSpPr>
          <p:cNvPr id="616" name="Google Shape;616;p56"/>
          <p:cNvSpPr txBox="1"/>
          <p:nvPr>
            <p:ph idx="1" type="body"/>
          </p:nvPr>
        </p:nvSpPr>
        <p:spPr>
          <a:xfrm>
            <a:off x="311700" y="1093375"/>
            <a:ext cx="85206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Generalização permite tratar objetos de classes específicas (subclasses) de forma genérica (superclasse)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Entretanto, os </a:t>
            </a:r>
            <a:r>
              <a:rPr b="1" lang="en"/>
              <a:t>métodos sobrepostos</a:t>
            </a:r>
            <a:r>
              <a:rPr lang="en"/>
              <a:t> dos objetos se </a:t>
            </a:r>
            <a:r>
              <a:rPr b="1" lang="en"/>
              <a:t>comportarão</a:t>
            </a:r>
            <a:r>
              <a:rPr lang="en"/>
              <a:t> sempre </a:t>
            </a:r>
            <a:r>
              <a:rPr b="1" lang="en"/>
              <a:t>de acordo com a sua classe específica</a:t>
            </a:r>
            <a:endParaRPr b="1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Ou seja, os métodos que foram sobrepostos serão executados de acordo com a implementação da classe do objeto, e não do tipo referenciado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600"/>
              </a:spcAft>
              <a:buSzPts val="1600"/>
              <a:buChar char="▢"/>
            </a:pPr>
            <a:r>
              <a:rPr lang="en"/>
              <a:t>Isso é conhecido como </a:t>
            </a:r>
            <a:r>
              <a:rPr b="1" lang="en"/>
              <a:t>polimorfismo</a:t>
            </a:r>
            <a:r>
              <a:rPr lang="en"/>
              <a:t> (múltiplas formas)</a:t>
            </a:r>
            <a:endParaRPr/>
          </a:p>
        </p:txBody>
      </p:sp>
      <p:sp>
        <p:nvSpPr>
          <p:cNvPr id="617" name="Google Shape;617;p5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Polimorfismo</a:t>
            </a:r>
            <a:endParaRPr/>
          </a:p>
        </p:txBody>
      </p:sp>
      <p:sp>
        <p:nvSpPr>
          <p:cNvPr id="623" name="Google Shape;623;p57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É a capacidade de uma operação (</a:t>
            </a:r>
            <a:r>
              <a:rPr b="1" lang="en"/>
              <a:t>método</a:t>
            </a:r>
            <a:r>
              <a:rPr lang="en"/>
              <a:t>) se </a:t>
            </a:r>
            <a:r>
              <a:rPr b="1" lang="en"/>
              <a:t>comportar de formas diferentes</a:t>
            </a:r>
            <a:r>
              <a:rPr lang="en"/>
              <a:t> dependendo de casos específicos (que indicarão o tipo de polimorfismo).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 tipo de polimorfismo mais comum é o </a:t>
            </a:r>
            <a:r>
              <a:rPr b="1" lang="en"/>
              <a:t>polimorfismo por inclusão</a:t>
            </a:r>
            <a:r>
              <a:rPr lang="en"/>
              <a:t>.</a:t>
            </a:r>
            <a:endParaRPr/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Também conhecido como polimorfismo de </a:t>
            </a:r>
            <a:r>
              <a:rPr b="1" lang="en"/>
              <a:t>subclasse</a:t>
            </a:r>
            <a:r>
              <a:rPr lang="en"/>
              <a:t> (ou </a:t>
            </a:r>
            <a:r>
              <a:rPr b="1" lang="en"/>
              <a:t>subtipo</a:t>
            </a:r>
            <a:r>
              <a:rPr lang="en"/>
              <a:t>)</a:t>
            </a:r>
            <a:endParaRPr/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Quando duas ou mais classes relacionadas por herança (e.g.,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ClasseA</a:t>
            </a:r>
            <a:r>
              <a:rPr lang="en"/>
              <a:t> 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ClasseB</a:t>
            </a:r>
            <a:r>
              <a:rPr lang="en"/>
              <a:t>) possuem métodos com a mesma assinatura (nome e parâmetros iguais) mas implementações diferentes (sobreposição de métodos).</a:t>
            </a:r>
            <a:endParaRPr/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Ao executar este método em um objeto, a implementação executada </a:t>
            </a:r>
            <a:br>
              <a:rPr lang="en"/>
            </a:br>
            <a:r>
              <a:rPr lang="en"/>
              <a:t>irá depender da classe deste objeto. Se este objeto for da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ClasseA</a:t>
            </a:r>
            <a:r>
              <a:rPr lang="en"/>
              <a:t>, a implementação </a:t>
            </a:r>
            <a:r>
              <a:rPr lang="en"/>
              <a:t>presente n</a:t>
            </a:r>
            <a:r>
              <a:rPr lang="en"/>
              <a:t>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ClasseA</a:t>
            </a:r>
            <a:r>
              <a:rPr lang="en"/>
              <a:t> será executada.</a:t>
            </a:r>
            <a:endParaRPr/>
          </a:p>
        </p:txBody>
      </p:sp>
      <p:sp>
        <p:nvSpPr>
          <p:cNvPr id="624" name="Google Shape;624;p5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Polimorfismo por Inclusão</a:t>
            </a:r>
            <a:endParaRPr/>
          </a:p>
        </p:txBody>
      </p:sp>
      <p:sp>
        <p:nvSpPr>
          <p:cNvPr id="630" name="Google Shape;630;p5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58"/>
          <p:cNvSpPr/>
          <p:nvPr/>
        </p:nvSpPr>
        <p:spPr>
          <a:xfrm>
            <a:off x="532022" y="1195500"/>
            <a:ext cx="3987900" cy="24027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 animais[]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Animal[7];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animais[0] = cachorro;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animais[1] = gato;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animais[2] = louroJose;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animais[3] = cachorro;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animais[4] = animal;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animais[5] = outroAnimal;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animais[6] = mamifero;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for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i=0; i&lt;animais.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length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 i++)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animais[i].falar();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32" name="Google Shape;632;p58"/>
          <p:cNvSpPr/>
          <p:nvPr/>
        </p:nvSpPr>
        <p:spPr>
          <a:xfrm>
            <a:off x="5304372" y="2042100"/>
            <a:ext cx="3273900" cy="15561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Cachorro fala: Auau!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Gato fala: Miau!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Papagaio fala: Flamengo campeão!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Cachorro fala: Auau!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Animal fala ...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Cachorro fala: Auau!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Cachorro fala: Auau!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633" name="Google Shape;633;p58"/>
          <p:cNvCxnSpPr>
            <a:endCxn id="634" idx="1"/>
          </p:cNvCxnSpPr>
          <p:nvPr/>
        </p:nvCxnSpPr>
        <p:spPr>
          <a:xfrm>
            <a:off x="2673900" y="3231325"/>
            <a:ext cx="831600" cy="10506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4" name="Google Shape;634;p58"/>
          <p:cNvSpPr txBox="1"/>
          <p:nvPr/>
        </p:nvSpPr>
        <p:spPr>
          <a:xfrm>
            <a:off x="3505500" y="4150375"/>
            <a:ext cx="2133000" cy="263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Mesmo método (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falar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35" name="Google Shape;635;p58"/>
          <p:cNvSpPr txBox="1"/>
          <p:nvPr/>
        </p:nvSpPr>
        <p:spPr>
          <a:xfrm>
            <a:off x="3505500" y="4607575"/>
            <a:ext cx="2133000" cy="263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Comportamentos diferentes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636" name="Google Shape;636;p58"/>
          <p:cNvCxnSpPr>
            <a:stCxn id="635" idx="3"/>
          </p:cNvCxnSpPr>
          <p:nvPr/>
        </p:nvCxnSpPr>
        <p:spPr>
          <a:xfrm flipH="1" rot="10800000">
            <a:off x="5638500" y="3174925"/>
            <a:ext cx="2059200" cy="15642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58"/>
          <p:cNvSpPr/>
          <p:nvPr/>
        </p:nvSpPr>
        <p:spPr>
          <a:xfrm>
            <a:off x="6771925" y="245525"/>
            <a:ext cx="2059200" cy="313500"/>
          </a:xfrm>
          <a:prstGeom prst="wedgeRoundRectCallout">
            <a:avLst>
              <a:gd fmla="val -42804" name="adj1"/>
              <a:gd fmla="val 139051" name="adj2"/>
              <a:gd fmla="val 0" name="adj3"/>
            </a:avLst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Polimorfismo = Miau auau</a:t>
            </a:r>
            <a:endParaRPr sz="1200"/>
          </a:p>
        </p:txBody>
      </p:sp>
      <p:pic>
        <p:nvPicPr>
          <p:cNvPr id="638" name="Google Shape;63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759" y="539342"/>
            <a:ext cx="1318499" cy="131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Polimorfismo por Inclusão</a:t>
            </a:r>
            <a:endParaRPr/>
          </a:p>
        </p:txBody>
      </p:sp>
      <p:sp>
        <p:nvSpPr>
          <p:cNvPr id="644" name="Google Shape;644;p59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Nota de linguagens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Em Java, polimorfismo acontece por padrão (sempre)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Em C++, para especificar que um método é polimórfico, usa-se a palavra reservada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virtual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 isso, estes métodos polimórficos são também conhecidos como métodos virtuais.</a:t>
            </a:r>
            <a:endParaRPr/>
          </a:p>
        </p:txBody>
      </p:sp>
      <p:sp>
        <p:nvSpPr>
          <p:cNvPr id="645" name="Google Shape;645;p5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Outros Tipos de Polimorfismo</a:t>
            </a:r>
            <a:endParaRPr/>
          </a:p>
        </p:txBody>
      </p:sp>
      <p:sp>
        <p:nvSpPr>
          <p:cNvPr id="651" name="Google Shape;651;p60"/>
          <p:cNvSpPr txBox="1"/>
          <p:nvPr>
            <p:ph idx="1" type="body"/>
          </p:nvPr>
        </p:nvSpPr>
        <p:spPr>
          <a:xfrm>
            <a:off x="311700" y="1093375"/>
            <a:ext cx="87618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Além do </a:t>
            </a:r>
            <a:r>
              <a:rPr b="1" lang="en"/>
              <a:t>polimorfismo por inclusão</a:t>
            </a:r>
            <a:r>
              <a:rPr lang="en"/>
              <a:t>, d</a:t>
            </a:r>
            <a:r>
              <a:rPr lang="en"/>
              <a:t>ependendo de como a diferenciação dos métodos de mesmo nome é feita, tem-se </a:t>
            </a:r>
            <a:r>
              <a:rPr b="1" lang="en"/>
              <a:t>outros tipos de polimorfismo</a:t>
            </a:r>
            <a:r>
              <a:rPr lang="en"/>
              <a:t>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Polimorfismo por Sobrecarga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Sobrecarga de métodos também é considerado polimorfismo, uma vez que a execução de um método (pelo nome dele) vai ter comportamento diferente dependendo dos parâmetros.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Também conhecido como polimorfismo ad-hoc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Polimorfismo Paramétrico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Quando um método pode ter um ou mais parâmetros de qualquer tipo. Sua implementação é feita através do uso de </a:t>
            </a:r>
            <a:r>
              <a:rPr b="1" lang="en"/>
              <a:t>templates</a:t>
            </a:r>
            <a:r>
              <a:rPr lang="en"/>
              <a:t> (C++) ou </a:t>
            </a:r>
            <a:r>
              <a:rPr b="1" lang="en"/>
              <a:t>classes genéricas</a:t>
            </a:r>
            <a:r>
              <a:rPr lang="en"/>
              <a:t> (Java).</a:t>
            </a:r>
            <a:endParaRPr/>
          </a:p>
        </p:txBody>
      </p:sp>
      <p:sp>
        <p:nvSpPr>
          <p:cNvPr id="652" name="Google Shape;652;p6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dos</a:t>
            </a:r>
            <a:r>
              <a:rPr lang="en"/>
              <a:t> Polimorfismos</a:t>
            </a:r>
            <a:endParaRPr/>
          </a:p>
        </p:txBody>
      </p:sp>
      <p:sp>
        <p:nvSpPr>
          <p:cNvPr id="658" name="Google Shape;658;p61"/>
          <p:cNvSpPr txBox="1"/>
          <p:nvPr>
            <p:ph idx="1" type="body"/>
          </p:nvPr>
        </p:nvSpPr>
        <p:spPr>
          <a:xfrm>
            <a:off x="311700" y="1093375"/>
            <a:ext cx="87618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Os tipos de polimorfismo podem ser classificados em: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Polimorfismo Estático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método que será executado é conhecido e definido em </a:t>
            </a:r>
            <a:r>
              <a:rPr b="1" lang="en"/>
              <a:t>tempo de compilação</a:t>
            </a:r>
            <a:r>
              <a:rPr lang="en"/>
              <a:t>. Por exemplo, no polimorfismo por sobrecarga, o compilador já sabe o método a ser executado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compilador é capaz de encontrar possíveis erros antes da execução do programa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Inclui o Polimorfismo por </a:t>
            </a:r>
            <a:r>
              <a:rPr b="1" lang="en"/>
              <a:t>Sobrecarga</a:t>
            </a:r>
            <a:r>
              <a:rPr lang="en"/>
              <a:t> e o </a:t>
            </a:r>
            <a:r>
              <a:rPr b="1" lang="en"/>
              <a:t>Paramétrico</a:t>
            </a:r>
            <a:endParaRPr b="1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Polimorfismo Dinâmico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Quando o método a ser executado só pode ser definido em </a:t>
            </a:r>
            <a:r>
              <a:rPr b="1" lang="en"/>
              <a:t>tempo de execução</a:t>
            </a:r>
            <a:r>
              <a:rPr lang="en"/>
              <a:t>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É o caso do </a:t>
            </a:r>
            <a:r>
              <a:rPr b="1" lang="en"/>
              <a:t>Polimorfismo por Inclusão</a:t>
            </a:r>
            <a:r>
              <a:rPr lang="en"/>
              <a:t> (subtipo)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Possíveis erros só são encontrados quando o programa está executando  </a:t>
            </a:r>
            <a:endParaRPr/>
          </a:p>
        </p:txBody>
      </p:sp>
      <p:sp>
        <p:nvSpPr>
          <p:cNvPr id="659" name="Google Shape;659;p6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Importando Classes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93375"/>
            <a:ext cx="8520600" cy="16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Uma classe dentro de um pacote </a:t>
            </a:r>
            <a:r>
              <a:rPr b="1" lang="en"/>
              <a:t>pode usar todas as outras classes dentro do mesmo pacote</a:t>
            </a:r>
            <a:endParaRPr b="1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Para usar classes de </a:t>
            </a:r>
            <a:r>
              <a:rPr b="1" lang="en"/>
              <a:t>outros pacotes</a:t>
            </a:r>
            <a:r>
              <a:rPr lang="en"/>
              <a:t> (incluindo subpacotes do pacote atual) é necessário </a:t>
            </a:r>
            <a:r>
              <a:rPr b="1" lang="en"/>
              <a:t>importá-las</a:t>
            </a:r>
            <a:r>
              <a:rPr lang="en"/>
              <a:t>: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890900" y="2709475"/>
            <a:ext cx="6785400" cy="2158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Importa a classe </a:t>
            </a:r>
            <a:r>
              <a:rPr i="1"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Circulo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dentro do pacote </a:t>
            </a:r>
            <a:r>
              <a:rPr i="1"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geometrico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geometrico.Circulo;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Importa a classe </a:t>
            </a:r>
            <a:r>
              <a:rPr i="1"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File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dentro pacote </a:t>
            </a:r>
            <a:r>
              <a:rPr i="1"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io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dentro do pacote </a:t>
            </a:r>
            <a:r>
              <a:rPr i="1"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java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Chamaremos simplesmente de pacote </a:t>
            </a:r>
            <a:r>
              <a:rPr i="1"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java.io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java.io.File;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Importa todas as classes do pacote </a:t>
            </a:r>
            <a:r>
              <a:rPr i="1"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java.util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i="1"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LinkedList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, etc)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java.util.*;</a:t>
            </a:r>
            <a:endParaRPr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Hiding</a:t>
            </a:r>
            <a:r>
              <a:rPr lang="en"/>
              <a:t> e </a:t>
            </a:r>
            <a:r>
              <a:rPr i="1" lang="en"/>
              <a:t>Shadowing</a:t>
            </a:r>
            <a:r>
              <a:rPr lang="en"/>
              <a:t> de Variáveis</a:t>
            </a:r>
            <a:endParaRPr/>
          </a:p>
        </p:txBody>
      </p:sp>
      <p:sp>
        <p:nvSpPr>
          <p:cNvPr id="665" name="Google Shape;665;p62"/>
          <p:cNvSpPr txBox="1"/>
          <p:nvPr>
            <p:ph idx="1" type="body"/>
          </p:nvPr>
        </p:nvSpPr>
        <p:spPr>
          <a:xfrm>
            <a:off x="311700" y="1093375"/>
            <a:ext cx="85206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Dependendo do escopo e do tipo (variáveis locais, argumentos, atributos), </a:t>
            </a:r>
            <a:r>
              <a:rPr b="1" lang="en"/>
              <a:t>variáveis podem ter nomes iguais</a:t>
            </a:r>
            <a:r>
              <a:rPr lang="en"/>
              <a:t>:</a:t>
            </a:r>
            <a:endParaRPr/>
          </a:p>
        </p:txBody>
      </p:sp>
      <p:sp>
        <p:nvSpPr>
          <p:cNvPr id="666" name="Google Shape;666;p6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62"/>
          <p:cNvSpPr/>
          <p:nvPr/>
        </p:nvSpPr>
        <p:spPr>
          <a:xfrm>
            <a:off x="532025" y="1881300"/>
            <a:ext cx="5846100" cy="31851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2;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imprimir(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"i = 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i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this.i = 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   + 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", super.i = 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B b =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b.imprimir(3);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668" name="Google Shape;668;p62"/>
          <p:cNvCxnSpPr>
            <a:endCxn id="669" idx="1"/>
          </p:cNvCxnSpPr>
          <p:nvPr/>
        </p:nvCxnSpPr>
        <p:spPr>
          <a:xfrm flipH="1" rot="10800000">
            <a:off x="1834417" y="2255850"/>
            <a:ext cx="2891700" cy="7005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62"/>
          <p:cNvSpPr txBox="1"/>
          <p:nvPr/>
        </p:nvSpPr>
        <p:spPr>
          <a:xfrm>
            <a:off x="4726117" y="2016150"/>
            <a:ext cx="3296100" cy="479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Hiding:</a:t>
            </a:r>
            <a:r>
              <a:rPr lang="en" sz="1200">
                <a:solidFill>
                  <a:schemeClr val="dk1"/>
                </a:solidFill>
              </a:rPr>
              <a:t> um atributo “oculta” outro atributo de mesmo nome presente em uma superclasse.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670" name="Google Shape;670;p62"/>
          <p:cNvCxnSpPr>
            <a:endCxn id="671" idx="1"/>
          </p:cNvCxnSpPr>
          <p:nvPr/>
        </p:nvCxnSpPr>
        <p:spPr>
          <a:xfrm flipH="1" rot="10800000">
            <a:off x="2695125" y="2956800"/>
            <a:ext cx="2031000" cy="2535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62"/>
          <p:cNvSpPr txBox="1"/>
          <p:nvPr/>
        </p:nvSpPr>
        <p:spPr>
          <a:xfrm>
            <a:off x="4726125" y="2625750"/>
            <a:ext cx="3296100" cy="662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Shadowing:</a:t>
            </a:r>
            <a:r>
              <a:rPr lang="en" sz="1200">
                <a:solidFill>
                  <a:schemeClr val="dk1"/>
                </a:solidFill>
              </a:rPr>
              <a:t> uma variável “sobreia” outra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variável de mesmo nome porque a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primeira possui um escopo mais local.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72" name="Google Shape;672;p62"/>
          <p:cNvSpPr/>
          <p:nvPr/>
        </p:nvSpPr>
        <p:spPr>
          <a:xfrm>
            <a:off x="4862700" y="4332100"/>
            <a:ext cx="3028200" cy="7344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A.java B.java</a:t>
            </a:r>
            <a:endParaRPr b="1"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A</a:t>
            </a:r>
            <a:endParaRPr sz="1200">
              <a:solidFill>
                <a:srgbClr val="0066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i = 3, this.i = 2, super.i = 1</a:t>
            </a:r>
            <a:endParaRPr sz="12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73" name="Google Shape;673;p62"/>
          <p:cNvSpPr/>
          <p:nvPr/>
        </p:nvSpPr>
        <p:spPr>
          <a:xfrm>
            <a:off x="1194506" y="2827831"/>
            <a:ext cx="244800" cy="213000"/>
          </a:xfrm>
          <a:prstGeom prst="ellipse">
            <a:avLst/>
          </a:prstGeom>
          <a:solidFill>
            <a:srgbClr val="CFE2F3">
              <a:alpha val="41180"/>
            </a:srgbClr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2"/>
          <p:cNvSpPr/>
          <p:nvPr/>
        </p:nvSpPr>
        <p:spPr>
          <a:xfrm>
            <a:off x="1194506" y="2115219"/>
            <a:ext cx="244800" cy="213000"/>
          </a:xfrm>
          <a:prstGeom prst="ellipse">
            <a:avLst/>
          </a:prstGeom>
          <a:solidFill>
            <a:srgbClr val="CFE2F3">
              <a:alpha val="41180"/>
            </a:srgbClr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2"/>
          <p:cNvSpPr/>
          <p:nvPr/>
        </p:nvSpPr>
        <p:spPr>
          <a:xfrm>
            <a:off x="2470150" y="3201775"/>
            <a:ext cx="244800" cy="213000"/>
          </a:xfrm>
          <a:prstGeom prst="ellipse">
            <a:avLst/>
          </a:prstGeom>
          <a:solidFill>
            <a:srgbClr val="CFE2F3">
              <a:alpha val="41180"/>
            </a:srgbClr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Abstratos</a:t>
            </a:r>
            <a:endParaRPr/>
          </a:p>
        </p:txBody>
      </p:sp>
      <p:sp>
        <p:nvSpPr>
          <p:cNvPr id="681" name="Google Shape;681;p63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Em uma hierarquia de classes, quanto mais </a:t>
            </a:r>
            <a:r>
              <a:rPr b="1" lang="en"/>
              <a:t>alta a classe,</a:t>
            </a:r>
            <a:br>
              <a:rPr lang="en"/>
            </a:br>
            <a:r>
              <a:rPr b="1" lang="en"/>
              <a:t>mais abstrata </a:t>
            </a:r>
            <a:r>
              <a:rPr lang="en"/>
              <a:t>é a sua</a:t>
            </a:r>
            <a:r>
              <a:rPr b="1" lang="en"/>
              <a:t> definição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Em alguns casos, alguns métodos são tão </a:t>
            </a:r>
            <a:r>
              <a:rPr lang="en"/>
              <a:t>g</a:t>
            </a:r>
            <a:r>
              <a:rPr lang="en"/>
              <a:t>enéricos,</a:t>
            </a:r>
            <a:br>
              <a:rPr lang="en"/>
            </a:br>
            <a:r>
              <a:rPr lang="en"/>
              <a:t>que fica difícil definir uma implementação útil ou </a:t>
            </a:r>
            <a:br>
              <a:rPr lang="en"/>
            </a:br>
            <a:r>
              <a:rPr lang="en"/>
              <a:t>que não seja específica de uma subclasse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Por exemplo, no caso da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Animal</a:t>
            </a:r>
            <a:r>
              <a:rPr lang="en"/>
              <a:t>,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método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falar</a:t>
            </a:r>
            <a:r>
              <a:rPr lang="en"/>
              <a:t> será implementado como?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No entanto, faria sentido tirar</a:t>
            </a:r>
            <a:br>
              <a:rPr lang="en"/>
            </a:br>
            <a:r>
              <a:rPr lang="en"/>
              <a:t>o método falar da classe?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Afinal, todos os animais falam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Por isso, em OO é possível definir métodos </a:t>
            </a:r>
            <a:br>
              <a:rPr lang="en"/>
            </a:br>
            <a:r>
              <a:rPr lang="en"/>
              <a:t>sem implementá-los!</a:t>
            </a:r>
            <a:endParaRPr/>
          </a:p>
        </p:txBody>
      </p:sp>
      <p:sp>
        <p:nvSpPr>
          <p:cNvPr id="682" name="Google Shape;682;p6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3" name="Google Shape;68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1925" y="920031"/>
            <a:ext cx="3524975" cy="31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Abstratos</a:t>
            </a:r>
            <a:endParaRPr/>
          </a:p>
        </p:txBody>
      </p:sp>
      <p:sp>
        <p:nvSpPr>
          <p:cNvPr id="689" name="Google Shape;689;p64"/>
          <p:cNvSpPr txBox="1"/>
          <p:nvPr>
            <p:ph idx="1" type="body"/>
          </p:nvPr>
        </p:nvSpPr>
        <p:spPr>
          <a:xfrm>
            <a:off x="311700" y="1093375"/>
            <a:ext cx="8520600" cy="18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Métodos Abstratos: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Não possuem implementação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Apresentam apenas a definição seguida de “;”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Apresentam o modificador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abstract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 uma </a:t>
            </a:r>
            <a:r>
              <a:rPr b="1" lang="en"/>
              <a:t>classe possui</a:t>
            </a:r>
            <a:r>
              <a:rPr lang="en"/>
              <a:t> pelo menos um </a:t>
            </a:r>
            <a:r>
              <a:rPr b="1" lang="en"/>
              <a:t>método abstrato</a:t>
            </a:r>
            <a:r>
              <a:rPr lang="en"/>
              <a:t>, então ela passa a ser uma </a:t>
            </a:r>
            <a:r>
              <a:rPr b="1" lang="en"/>
              <a:t>classe abstrata</a:t>
            </a:r>
            <a:r>
              <a:rPr lang="en"/>
              <a:t> deve ser marcada como tal:</a:t>
            </a:r>
            <a:endParaRPr/>
          </a:p>
        </p:txBody>
      </p:sp>
      <p:sp>
        <p:nvSpPr>
          <p:cNvPr id="690" name="Google Shape;690;p6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64"/>
          <p:cNvSpPr/>
          <p:nvPr/>
        </p:nvSpPr>
        <p:spPr>
          <a:xfrm>
            <a:off x="927136" y="3152425"/>
            <a:ext cx="5846100" cy="16092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abstract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	// Atributos, construtor ...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abstract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falar();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	// Outros métodos (abstratos ou não)</a:t>
            </a:r>
            <a:endParaRPr sz="12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92" name="Google Shape;692;p64"/>
          <p:cNvSpPr/>
          <p:nvPr/>
        </p:nvSpPr>
        <p:spPr>
          <a:xfrm>
            <a:off x="959566" y="3242119"/>
            <a:ext cx="853800" cy="339900"/>
          </a:xfrm>
          <a:prstGeom prst="ellipse">
            <a:avLst/>
          </a:prstGeom>
          <a:solidFill>
            <a:srgbClr val="CFE2F3">
              <a:alpha val="41180"/>
            </a:srgbClr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64"/>
          <p:cNvSpPr/>
          <p:nvPr/>
        </p:nvSpPr>
        <p:spPr>
          <a:xfrm>
            <a:off x="1416766" y="3858775"/>
            <a:ext cx="853800" cy="339900"/>
          </a:xfrm>
          <a:prstGeom prst="ellipse">
            <a:avLst/>
          </a:prstGeom>
          <a:solidFill>
            <a:srgbClr val="CFE2F3">
              <a:alpha val="41180"/>
            </a:srgbClr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Abstratas</a:t>
            </a:r>
            <a:endParaRPr/>
          </a:p>
        </p:txBody>
      </p:sp>
      <p:sp>
        <p:nvSpPr>
          <p:cNvPr id="699" name="Google Shape;699;p65"/>
          <p:cNvSpPr txBox="1"/>
          <p:nvPr>
            <p:ph idx="1" type="body"/>
          </p:nvPr>
        </p:nvSpPr>
        <p:spPr>
          <a:xfrm>
            <a:off x="311700" y="1093375"/>
            <a:ext cx="8733600" cy="3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Classes abstratas </a:t>
            </a:r>
            <a:r>
              <a:rPr b="1" lang="en"/>
              <a:t>não podem ser instanciadas</a:t>
            </a:r>
            <a:r>
              <a:rPr lang="en"/>
              <a:t>!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Não é possível criar um objeto de uma classe abstrata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Afinal, tais classes possuem métodos sem nenhuma implementação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Classes abstratas são sempre superclasses, </a:t>
            </a:r>
            <a:r>
              <a:rPr b="1" lang="en"/>
              <a:t>precisam ser herdadas</a:t>
            </a:r>
            <a:r>
              <a:rPr lang="en"/>
              <a:t> (estendidas) para poderem ser usadas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Uma subclasse de uma classe abstrata só pode ser </a:t>
            </a:r>
            <a:r>
              <a:rPr b="1" lang="en"/>
              <a:t>concreta</a:t>
            </a:r>
            <a:r>
              <a:rPr lang="en"/>
              <a:t> (não-abstrata) se ela sobrepõe todos os métodos abstratos e fornece implementação para cada um deles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Caso contrário, ela também deverá ser abstrata</a:t>
            </a:r>
            <a:endParaRPr/>
          </a:p>
        </p:txBody>
      </p:sp>
      <p:sp>
        <p:nvSpPr>
          <p:cNvPr id="700" name="Google Shape;700;p6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Abstratas</a:t>
            </a:r>
            <a:endParaRPr/>
          </a:p>
        </p:txBody>
      </p:sp>
      <p:sp>
        <p:nvSpPr>
          <p:cNvPr id="706" name="Google Shape;706;p66"/>
          <p:cNvSpPr txBox="1"/>
          <p:nvPr>
            <p:ph idx="1" type="body"/>
          </p:nvPr>
        </p:nvSpPr>
        <p:spPr>
          <a:xfrm>
            <a:off x="311700" y="1093375"/>
            <a:ext cx="87336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</a:t>
            </a:r>
            <a:endParaRPr/>
          </a:p>
        </p:txBody>
      </p:sp>
      <p:sp>
        <p:nvSpPr>
          <p:cNvPr id="707" name="Google Shape;707;p6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8" name="Google Shape;708;p66"/>
          <p:cNvSpPr/>
          <p:nvPr/>
        </p:nvSpPr>
        <p:spPr>
          <a:xfrm>
            <a:off x="929950" y="2766421"/>
            <a:ext cx="3917100" cy="6717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abstract 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Mamifero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// Construtor e método mamar ...</a:t>
            </a:r>
            <a:endParaRPr sz="12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09" name="Google Shape;709;p66"/>
          <p:cNvSpPr/>
          <p:nvPr/>
        </p:nvSpPr>
        <p:spPr>
          <a:xfrm>
            <a:off x="929950" y="3609568"/>
            <a:ext cx="3917100" cy="1330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Cachorro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Mamifero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// Construtor ...</a:t>
            </a:r>
            <a:endParaRPr sz="12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falar()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"Auau!"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710" name="Google Shape;710;p66"/>
          <p:cNvCxnSpPr>
            <a:endCxn id="711" idx="1"/>
          </p:cNvCxnSpPr>
          <p:nvPr/>
        </p:nvCxnSpPr>
        <p:spPr>
          <a:xfrm>
            <a:off x="4748350" y="2929500"/>
            <a:ext cx="301200" cy="636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1" name="Google Shape;711;p66"/>
          <p:cNvSpPr txBox="1"/>
          <p:nvPr/>
        </p:nvSpPr>
        <p:spPr>
          <a:xfrm>
            <a:off x="5049550" y="2765700"/>
            <a:ext cx="3296100" cy="454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 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Mamifero</a:t>
            </a:r>
            <a:r>
              <a:rPr lang="en" sz="1200">
                <a:solidFill>
                  <a:schemeClr val="dk1"/>
                </a:solidFill>
              </a:rPr>
              <a:t> não implementa o método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falar</a:t>
            </a:r>
            <a:r>
              <a:rPr lang="en" sz="1200">
                <a:solidFill>
                  <a:schemeClr val="dk1"/>
                </a:solidFill>
              </a:rPr>
              <a:t>, portanto deve ser abstrata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712" name="Google Shape;712;p66"/>
          <p:cNvCxnSpPr>
            <a:endCxn id="713" idx="1"/>
          </p:cNvCxnSpPr>
          <p:nvPr/>
        </p:nvCxnSpPr>
        <p:spPr>
          <a:xfrm>
            <a:off x="4120425" y="3748025"/>
            <a:ext cx="929100" cy="2367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66"/>
          <p:cNvSpPr txBox="1"/>
          <p:nvPr/>
        </p:nvSpPr>
        <p:spPr>
          <a:xfrm>
            <a:off x="5049525" y="3609575"/>
            <a:ext cx="2796300" cy="750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 classe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Cachorro</a:t>
            </a:r>
            <a:r>
              <a:rPr lang="en" sz="1200">
                <a:solidFill>
                  <a:schemeClr val="dk1"/>
                </a:solidFill>
              </a:rPr>
              <a:t> implementa o método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falar</a:t>
            </a:r>
            <a:r>
              <a:rPr lang="en" sz="1200">
                <a:solidFill>
                  <a:schemeClr val="dk1"/>
                </a:solidFill>
              </a:rPr>
              <a:t>, portanto não precisa ser abstrata e pode ser instanciada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14" name="Google Shape;714;p66"/>
          <p:cNvSpPr/>
          <p:nvPr/>
        </p:nvSpPr>
        <p:spPr>
          <a:xfrm>
            <a:off x="929950" y="1628375"/>
            <a:ext cx="3917100" cy="9666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abstract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Animal {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	// Atributos, construtor ...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abstract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falar();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	// Outros métodos</a:t>
            </a:r>
            <a:endParaRPr sz="12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Modificador “Final”</a:t>
            </a:r>
            <a:endParaRPr/>
          </a:p>
        </p:txBody>
      </p:sp>
      <p:sp>
        <p:nvSpPr>
          <p:cNvPr id="720" name="Google Shape;720;p67"/>
          <p:cNvSpPr txBox="1"/>
          <p:nvPr>
            <p:ph idx="1" type="body"/>
          </p:nvPr>
        </p:nvSpPr>
        <p:spPr>
          <a:xfrm>
            <a:off x="311700" y="1093375"/>
            <a:ext cx="85206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Quando aplicado a um </a:t>
            </a:r>
            <a:r>
              <a:rPr b="1" lang="en"/>
              <a:t>atributo</a:t>
            </a:r>
            <a:r>
              <a:rPr lang="en"/>
              <a:t> (visto anteriormente)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Indica que o atributo é “</a:t>
            </a:r>
            <a:r>
              <a:rPr b="1" lang="en"/>
              <a:t>constante</a:t>
            </a:r>
            <a:r>
              <a:rPr lang="en"/>
              <a:t>” (não pode ser modificado)</a:t>
            </a:r>
            <a:endParaRPr/>
          </a:p>
        </p:txBody>
      </p:sp>
      <p:sp>
        <p:nvSpPr>
          <p:cNvPr id="721" name="Google Shape;721;p6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67"/>
          <p:cNvSpPr/>
          <p:nvPr/>
        </p:nvSpPr>
        <p:spPr>
          <a:xfrm>
            <a:off x="929950" y="1856975"/>
            <a:ext cx="5949300" cy="5082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2.7182818284590452354;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lang="en" sz="12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PI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3.14159265358979323846;</a:t>
            </a:r>
            <a:endParaRPr sz="12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23" name="Google Shape;723;p67"/>
          <p:cNvSpPr txBox="1"/>
          <p:nvPr>
            <p:ph idx="1" type="body"/>
          </p:nvPr>
        </p:nvSpPr>
        <p:spPr>
          <a:xfrm>
            <a:off x="311700" y="2464975"/>
            <a:ext cx="85206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Quando aplicado a um </a:t>
            </a:r>
            <a:r>
              <a:rPr b="1" lang="en"/>
              <a:t>método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Indica que o método não pode ser </a:t>
            </a:r>
            <a:r>
              <a:rPr b="1" lang="en"/>
              <a:t>sobreposto</a:t>
            </a:r>
            <a:r>
              <a:rPr lang="en"/>
              <a:t> (não pode ser modificado)</a:t>
            </a:r>
            <a:endParaRPr/>
          </a:p>
        </p:txBody>
      </p:sp>
      <p:sp>
        <p:nvSpPr>
          <p:cNvPr id="724" name="Google Shape;724;p67"/>
          <p:cNvSpPr/>
          <p:nvPr/>
        </p:nvSpPr>
        <p:spPr>
          <a:xfrm>
            <a:off x="929950" y="3228575"/>
            <a:ext cx="5949300" cy="5082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Thread.java</a:t>
            </a:r>
            <a:endParaRPr sz="12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setPriority(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newPriority) { ... }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25" name="Google Shape;725;p67"/>
          <p:cNvSpPr txBox="1"/>
          <p:nvPr>
            <p:ph idx="1" type="body"/>
          </p:nvPr>
        </p:nvSpPr>
        <p:spPr>
          <a:xfrm>
            <a:off x="311700" y="3864797"/>
            <a:ext cx="85206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Quando aplicado a uma </a:t>
            </a:r>
            <a:r>
              <a:rPr b="1" lang="en"/>
              <a:t>classe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Indica que a classe não pode ser </a:t>
            </a:r>
            <a:r>
              <a:rPr b="1" lang="en"/>
              <a:t>herdada</a:t>
            </a:r>
            <a:r>
              <a:rPr lang="en"/>
              <a:t> (não pode ser modificada)</a:t>
            </a:r>
            <a:endParaRPr/>
          </a:p>
        </p:txBody>
      </p:sp>
      <p:sp>
        <p:nvSpPr>
          <p:cNvPr id="726" name="Google Shape;726;p67"/>
          <p:cNvSpPr/>
          <p:nvPr/>
        </p:nvSpPr>
        <p:spPr>
          <a:xfrm>
            <a:off x="929950" y="4628399"/>
            <a:ext cx="5949300" cy="3492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String ...</a:t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2" name="Google Shape;732;p68"/>
          <p:cNvSpPr txBox="1"/>
          <p:nvPr/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54F5B"/>
                </a:solidFill>
              </a:rPr>
              <a:t>Laboratório</a:t>
            </a:r>
            <a:endParaRPr b="1" sz="3000">
              <a:solidFill>
                <a:srgbClr val="454F5B"/>
              </a:solidFill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093375"/>
            <a:ext cx="85206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en" sz="2000">
                <a:solidFill>
                  <a:srgbClr val="595959"/>
                </a:solidFill>
              </a:rPr>
              <a:t>Disponível no Moodle</a:t>
            </a:r>
            <a:endParaRPr sz="2000">
              <a:solidFill>
                <a:srgbClr val="595959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1600"/>
              <a:buChar char="▢"/>
            </a:pPr>
            <a:r>
              <a:rPr lang="en" sz="1600">
                <a:solidFill>
                  <a:srgbClr val="0084D1"/>
                </a:solidFill>
              </a:rPr>
              <a:t>bit.ly/iartes-moodle</a:t>
            </a:r>
            <a:endParaRPr sz="1600">
              <a:solidFill>
                <a:srgbClr val="595959"/>
              </a:solidFill>
            </a:endParaRPr>
          </a:p>
        </p:txBody>
      </p:sp>
      <p:pic>
        <p:nvPicPr>
          <p:cNvPr id="734" name="Google Shape;73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350" y="-90487"/>
            <a:ext cx="40767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java.lang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093375"/>
            <a:ext cx="85206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 pacote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java.lang</a:t>
            </a:r>
            <a:r>
              <a:rPr lang="en"/>
              <a:t> é </a:t>
            </a:r>
            <a:r>
              <a:rPr b="1" lang="en"/>
              <a:t>automaticamente importado</a:t>
            </a:r>
            <a:endParaRPr b="1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Contém classes importantes, algumas que você já está usando:</a:t>
            </a:r>
            <a:endParaRPr/>
          </a:p>
          <a:p>
            <a:pPr indent="-330200" lvl="1" marL="914400" rtl="0" algn="l">
              <a:spcBef>
                <a:spcPts val="19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Para todas as outras classes em outros pacotes, há a necessidade </a:t>
            </a:r>
            <a:br>
              <a:rPr lang="en"/>
            </a:br>
            <a:r>
              <a:rPr lang="en"/>
              <a:t>de se usar 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import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1348100" y="2071653"/>
            <a:ext cx="2933100" cy="2158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Boolean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Byte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Float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Integer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Long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Short</a:t>
            </a:r>
            <a:endParaRPr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4472300" y="2071653"/>
            <a:ext cx="2933100" cy="2158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Math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Exception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IndexOutOfBoundsException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NullPointerException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Object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Comparable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Thread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Nomes de Pacotes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Nomes de pacotes possuem todas as letras minúsculas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Para programas </a:t>
            </a:r>
            <a:r>
              <a:rPr b="1" lang="en"/>
              <a:t>pequenos</a:t>
            </a:r>
            <a:r>
              <a:rPr lang="en"/>
              <a:t>, um pacote pode </a:t>
            </a:r>
            <a:r>
              <a:rPr b="1" lang="en"/>
              <a:t>não possuir nome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exemplos mostrados até o momento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nestes casos, as classes devem ficar dentro do mesmo diretório, cujo nome não importa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apesar de não ter nome, o java considera que todas as classes dentro do mesmo diretório farão parte do mesmo pacote (que não tem nome)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este é o motivo pela qual os seus programas até o momento funcionaram sem precisar fazer um “import” das suas outras classes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Para programas </a:t>
            </a:r>
            <a:r>
              <a:rPr b="1" lang="en"/>
              <a:t>médios</a:t>
            </a:r>
            <a:r>
              <a:rPr lang="en"/>
              <a:t>, pacotes podem ter nomes simples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Exemplo: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geometrico</a:t>
            </a:r>
            <a:r>
              <a:rPr lang="en"/>
              <a:t>,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util</a:t>
            </a:r>
            <a:r>
              <a:rPr lang="en"/>
              <a:t>, etc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Nomes de Pacotes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093375"/>
            <a:ext cx="8520600" cy="30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Para </a:t>
            </a:r>
            <a:r>
              <a:rPr b="1" lang="en"/>
              <a:t>programas maiores</a:t>
            </a:r>
            <a:r>
              <a:rPr lang="en"/>
              <a:t>, que serão distribuídos mundialmente, é importante que o nome dos pacotes sejam </a:t>
            </a:r>
            <a:r>
              <a:rPr b="1" lang="en"/>
              <a:t>únicos</a:t>
            </a:r>
            <a:endParaRPr b="1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Convenção usada em Java para esses casos: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Utilizar a URL da empresa (invertido)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Por exemplo: IComp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URL do IComp: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icomp.ufam.edu.br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Nome de pacote único: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br.edu.ufam.icomp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Desta forma, todos os programas em Java feitos pelo IComp estariam dentro do pacote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br.edu.ufam.icomp</a:t>
            </a:r>
            <a:r>
              <a:rPr lang="en"/>
              <a:t>, que poderia ter um pacote para o sistema atualmente em desenvolvimento e que poderia ter outros pacotes internos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1349502" y="4205100"/>
            <a:ext cx="3822300" cy="8529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br.edu.ufam.icomp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br.edu.ufam.icomp.beans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br.edu.ufam.icomp.beans.labs</a:t>
            </a:r>
            <a:endParaRPr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889" y="4183932"/>
            <a:ext cx="411949" cy="3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889" y="4419588"/>
            <a:ext cx="411949" cy="3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889" y="4662299"/>
            <a:ext cx="411949" cy="3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093375"/>
            <a:ext cx="85206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Agora temos todas as informações para entender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914400" y="1871275"/>
            <a:ext cx="6718200" cy="6942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System.</a:t>
            </a:r>
            <a:r>
              <a:rPr b="1" i="1" lang="en" sz="17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lang="en" sz="17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1" lang="en" sz="17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"Hello World"</a:t>
            </a:r>
            <a:r>
              <a:rPr b="1" lang="en" sz="17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7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914400" y="3165125"/>
            <a:ext cx="1460400" cy="1157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54F5B"/>
                </a:solidFill>
              </a:rPr>
              <a:t>Classe definida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54F5B"/>
                </a:solidFill>
              </a:rPr>
              <a:t>no pacote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java.lang</a:t>
            </a:r>
            <a:endParaRPr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54F5B"/>
                </a:solidFill>
              </a:rPr>
              <a:t>(não precisa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ser importado)</a:t>
            </a:r>
            <a:endParaRPr>
              <a:solidFill>
                <a:srgbClr val="454F5B"/>
              </a:solidFill>
            </a:endParaRPr>
          </a:p>
        </p:txBody>
      </p:sp>
      <p:cxnSp>
        <p:nvCxnSpPr>
          <p:cNvPr id="130" name="Google Shape;130;p21"/>
          <p:cNvCxnSpPr>
            <a:stCxn id="129" idx="0"/>
          </p:cNvCxnSpPr>
          <p:nvPr/>
        </p:nvCxnSpPr>
        <p:spPr>
          <a:xfrm flipH="1" rot="10800000">
            <a:off x="1644600" y="2362325"/>
            <a:ext cx="838800" cy="8028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1"/>
          <p:cNvSpPr txBox="1"/>
          <p:nvPr/>
        </p:nvSpPr>
        <p:spPr>
          <a:xfrm>
            <a:off x="2667000" y="3165125"/>
            <a:ext cx="1460400" cy="814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Atributo estático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da classe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PrintStream</a:t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419600" y="3165125"/>
            <a:ext cx="1460400" cy="1051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Método de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instância da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classe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PrintStream</a:t>
            </a:r>
            <a:endParaRPr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6172200" y="3165125"/>
            <a:ext cx="1460400" cy="1397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String literal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(objeto) da 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classe </a:t>
            </a:r>
            <a:r>
              <a:rPr lang="en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endParaRPr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(alocada no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reservatório de</a:t>
            </a:r>
            <a:endParaRPr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strings)</a:t>
            </a:r>
            <a:endParaRPr>
              <a:solidFill>
                <a:srgbClr val="454F5B"/>
              </a:solidFill>
            </a:endParaRPr>
          </a:p>
        </p:txBody>
      </p:sp>
      <p:cxnSp>
        <p:nvCxnSpPr>
          <p:cNvPr id="134" name="Google Shape;134;p21"/>
          <p:cNvCxnSpPr>
            <a:stCxn id="131" idx="0"/>
          </p:cNvCxnSpPr>
          <p:nvPr/>
        </p:nvCxnSpPr>
        <p:spPr>
          <a:xfrm rot="10800000">
            <a:off x="3160800" y="2367725"/>
            <a:ext cx="236400" cy="7974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1"/>
          <p:cNvCxnSpPr>
            <a:stCxn id="132" idx="0"/>
          </p:cNvCxnSpPr>
          <p:nvPr/>
        </p:nvCxnSpPr>
        <p:spPr>
          <a:xfrm rot="10800000">
            <a:off x="3972300" y="2360825"/>
            <a:ext cx="1177500" cy="8043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>
            <a:stCxn id="133" idx="0"/>
          </p:cNvCxnSpPr>
          <p:nvPr/>
        </p:nvCxnSpPr>
        <p:spPr>
          <a:xfrm rot="10800000">
            <a:off x="5362200" y="2341025"/>
            <a:ext cx="1540200" cy="8241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