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7BA4FC-A45F-4B1D-A6F0-F0D021AAF1AB}">
  <a:tblStyle styleId="{2D7BA4FC-A45F-4B1D-A6F0-F0D021AAF1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3d3c581f_2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3d3c581f_2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56a3f79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56a3f79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b56a3f79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b56a3f79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56a3f79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56a3f79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56a3f79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56a3f79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56a3f79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56a3f7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b56a3f79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b56a3f7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56a3f79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56a3f79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b56a3f7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b56a3f7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b56a3f79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b56a3f79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56a3f79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b56a3f79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56a3f7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56a3f7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b56a3f79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b56a3f79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b56a3f79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b56a3f79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b56a3f79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b56a3f79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b56a3f79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b56a3f79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56a3f79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b56a3f79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b56a3f79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b56a3f79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56a3f79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b56a3f79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b56a3f79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b56a3f79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56a3f79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b56a3f79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b56a3f79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b56a3f79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b56a3f7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b56a3f7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b56a3f79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b56a3f79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b56a3f79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b56a3f79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a9ad1cf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a9ad1cf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a9ad1cf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a9ad1cf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a9ad1cf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a9ad1cf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a9ad1cf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a9ad1cf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a9ad1cf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a9ad1cf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a9ad1cf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a9ad1cf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a9ad1cf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9a9ad1cf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a9ad1cfe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a9ad1cfe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b56a3f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b56a3f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a9ad1cf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a9ad1cf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b56a3f7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b56a3f7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b56a3f7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b56a3f7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56a3f7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56a3f7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b56a3f79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b56a3f79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b56a3f79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b56a3f79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diogosoaresm@ufam.edu.br" TargetMode="External"/><Relationship Id="rId4"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nvSpPr>
        <p:spPr>
          <a:xfrm>
            <a:off x="419100" y="205051"/>
            <a:ext cx="6461100" cy="115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454F5B"/>
                </a:solidFill>
              </a:rPr>
              <a:t>Universidade Federal do Amazonas</a:t>
            </a:r>
            <a:endParaRPr sz="1500">
              <a:solidFill>
                <a:srgbClr val="454F5B"/>
              </a:solidFill>
            </a:endParaRPr>
          </a:p>
          <a:p>
            <a:pPr indent="0" lvl="0" marL="0" rtl="0" algn="l">
              <a:lnSpc>
                <a:spcPct val="100000"/>
              </a:lnSpc>
              <a:spcBef>
                <a:spcPts val="0"/>
              </a:spcBef>
              <a:spcAft>
                <a:spcPts val="0"/>
              </a:spcAft>
              <a:buNone/>
            </a:pPr>
            <a:r>
              <a:rPr lang="en" sz="1500">
                <a:solidFill>
                  <a:srgbClr val="454F5B"/>
                </a:solidFill>
              </a:rPr>
              <a:t>Instituto de Computação</a:t>
            </a:r>
            <a:endParaRPr sz="1500">
              <a:solidFill>
                <a:srgbClr val="454F5B"/>
              </a:solidFill>
            </a:endParaRPr>
          </a:p>
          <a:p>
            <a:pPr indent="0" lvl="0" marL="0" rtl="0" algn="l">
              <a:spcBef>
                <a:spcPts val="0"/>
              </a:spcBef>
              <a:spcAft>
                <a:spcPts val="0"/>
              </a:spcAft>
              <a:buClr>
                <a:schemeClr val="dk1"/>
              </a:buClr>
              <a:buSzPts val="1100"/>
              <a:buFont typeface="Arial"/>
              <a:buNone/>
            </a:pPr>
            <a:r>
              <a:rPr lang="en" sz="1500">
                <a:solidFill>
                  <a:srgbClr val="454F5B"/>
                </a:solidFill>
              </a:rPr>
              <a:t>DevTITANS - Desenvolvimento, Tecnologia e Inovação em </a:t>
            </a:r>
            <a:br>
              <a:rPr lang="en" sz="1500">
                <a:solidFill>
                  <a:srgbClr val="454F5B"/>
                </a:solidFill>
              </a:rPr>
            </a:br>
            <a:r>
              <a:rPr lang="en" sz="1500">
                <a:solidFill>
                  <a:srgbClr val="454F5B"/>
                </a:solidFill>
              </a:rPr>
              <a:t>                      Android e Sistemas Embarcados</a:t>
            </a:r>
            <a:endParaRPr sz="1500">
              <a:solidFill>
                <a:srgbClr val="454F5B"/>
              </a:solidFill>
            </a:endParaRPr>
          </a:p>
        </p:txBody>
      </p:sp>
      <p:pic>
        <p:nvPicPr>
          <p:cNvPr id="12" name="Google Shape;12;p2"/>
          <p:cNvPicPr preferRelativeResize="0"/>
          <p:nvPr/>
        </p:nvPicPr>
        <p:blipFill>
          <a:blip r:embed="rId2">
            <a:alphaModFix/>
          </a:blip>
          <a:stretch>
            <a:fillRect/>
          </a:stretch>
        </p:blipFill>
        <p:spPr>
          <a:xfrm>
            <a:off x="6659674" y="307036"/>
            <a:ext cx="1900427" cy="954330"/>
          </a:xfrm>
          <a:prstGeom prst="rect">
            <a:avLst/>
          </a:prstGeom>
          <a:noFill/>
          <a:ln>
            <a:noFill/>
          </a:ln>
        </p:spPr>
      </p:pic>
      <p:sp>
        <p:nvSpPr>
          <p:cNvPr id="13" name="Google Shape;13;p2"/>
          <p:cNvSpPr/>
          <p:nvPr/>
        </p:nvSpPr>
        <p:spPr>
          <a:xfrm>
            <a:off x="4022703" y="1943089"/>
            <a:ext cx="1188600" cy="118800"/>
          </a:xfrm>
          <a:prstGeom prst="rect">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114300" y="4691075"/>
            <a:ext cx="43146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54F5B"/>
                </a:solidFill>
              </a:rPr>
              <a:t>Moodle: </a:t>
            </a:r>
            <a:r>
              <a:rPr lang="en">
                <a:solidFill>
                  <a:srgbClr val="0084D1"/>
                </a:solidFill>
              </a:rPr>
              <a:t>devtitans.icomp.ufam.edu.br/moodle</a:t>
            </a:r>
            <a:endParaRPr>
              <a:solidFill>
                <a:srgbClr val="0084D1"/>
              </a:solidFill>
            </a:endParaRPr>
          </a:p>
          <a:p>
            <a:pPr indent="0" lvl="0" marL="0" rtl="0" algn="l">
              <a:spcBef>
                <a:spcPts val="0"/>
              </a:spcBef>
              <a:spcAft>
                <a:spcPts val="0"/>
              </a:spcAft>
              <a:buNone/>
            </a:pPr>
            <a:r>
              <a:t/>
            </a:r>
            <a:endParaRPr>
              <a:solidFill>
                <a:srgbClr val="454F5B"/>
              </a:solidFill>
            </a:endParaRPr>
          </a:p>
        </p:txBody>
      </p:sp>
      <p:sp>
        <p:nvSpPr>
          <p:cNvPr id="15" name="Google Shape;15;p2"/>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4F5B"/>
              </a:buClr>
              <a:buSzPts val="3500"/>
              <a:buNone/>
              <a:defRPr b="1" sz="3500">
                <a:solidFill>
                  <a:srgbClr val="454F5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2"/>
          <p:cNvSpPr txBox="1"/>
          <p:nvPr/>
        </p:nvSpPr>
        <p:spPr>
          <a:xfrm>
            <a:off x="3919550" y="4125025"/>
            <a:ext cx="3956400" cy="95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54F5B"/>
                </a:solidFill>
              </a:rPr>
              <a:t>Prof. Diogo Soares </a:t>
            </a:r>
            <a:br>
              <a:rPr lang="en">
                <a:solidFill>
                  <a:srgbClr val="454F5B"/>
                </a:solidFill>
              </a:rPr>
            </a:br>
            <a:r>
              <a:rPr i="1" lang="en" sz="1300">
                <a:solidFill>
                  <a:srgbClr val="454F5B"/>
                </a:solidFill>
              </a:rPr>
              <a:t>com base nos materiais </a:t>
            </a:r>
            <a:br>
              <a:rPr i="1" lang="en" sz="1300">
                <a:solidFill>
                  <a:srgbClr val="454F5B"/>
                </a:solidFill>
              </a:rPr>
            </a:br>
            <a:r>
              <a:rPr i="1" lang="en" sz="1300">
                <a:solidFill>
                  <a:srgbClr val="454F5B"/>
                </a:solidFill>
              </a:rPr>
              <a:t>do prof. Dr. Horácio Fernandes</a:t>
            </a:r>
            <a:endParaRPr i="1" sz="1300">
              <a:solidFill>
                <a:srgbClr val="454F5B"/>
              </a:solidFill>
            </a:endParaRPr>
          </a:p>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diogosoaresm@ufam.edu.br</a:t>
            </a:r>
            <a:r>
              <a:rPr lang="en">
                <a:solidFill>
                  <a:srgbClr val="0084D1"/>
                </a:solidFill>
              </a:rPr>
              <a:t>	</a:t>
            </a:r>
            <a:endParaRPr>
              <a:solidFill>
                <a:srgbClr val="0084D1"/>
              </a:solidFill>
            </a:endParaRPr>
          </a:p>
        </p:txBody>
      </p:sp>
      <p:pic>
        <p:nvPicPr>
          <p:cNvPr id="17" name="Google Shape;17;p2"/>
          <p:cNvPicPr preferRelativeResize="0"/>
          <p:nvPr/>
        </p:nvPicPr>
        <p:blipFill>
          <a:blip r:embed="rId4">
            <a:alphaModFix/>
          </a:blip>
          <a:stretch>
            <a:fillRect/>
          </a:stretch>
        </p:blipFill>
        <p:spPr>
          <a:xfrm>
            <a:off x="4911911" y="4606958"/>
            <a:ext cx="638250" cy="565125"/>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741518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lvl1pPr lvl="0">
              <a:spcBef>
                <a:spcPts val="0"/>
              </a:spcBef>
              <a:spcAft>
                <a:spcPts val="0"/>
              </a:spcAft>
              <a:buClr>
                <a:srgbClr val="454F5B"/>
              </a:buClr>
              <a:buSzPts val="3000"/>
              <a:buNone/>
              <a:defRPr b="1" sz="3000">
                <a:solidFill>
                  <a:srgbClr val="454F5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rgbClr val="CDDC39"/>
              </a:buClr>
              <a:buSzPts val="2000"/>
              <a:buChar char="▣"/>
              <a:defRPr sz="2000"/>
            </a:lvl1pPr>
            <a:lvl2pPr indent="-330200" lvl="1" marL="914400">
              <a:spcBef>
                <a:spcPts val="0"/>
              </a:spcBef>
              <a:spcAft>
                <a:spcPts val="0"/>
              </a:spcAft>
              <a:buClr>
                <a:srgbClr val="CDDC39"/>
              </a:buClr>
              <a:buSzPts val="1600"/>
              <a:buChar char="▢"/>
              <a:defRPr sz="1600"/>
            </a:lvl2pPr>
            <a:lvl3pPr indent="-317500" lvl="2" marL="1371600">
              <a:spcBef>
                <a:spcPts val="1600"/>
              </a:spcBef>
              <a:spcAft>
                <a:spcPts val="0"/>
              </a:spcAft>
              <a:buClr>
                <a:srgbClr val="CDDC39"/>
              </a:buClr>
              <a:buSzPts val="1400"/>
              <a:buChar char="○"/>
              <a:defRPr i="1"/>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lvl1pPr lvl="0">
              <a:buNone/>
              <a:defRPr>
                <a:solidFill>
                  <a:srgbClr val="454F5B"/>
                </a:solidFill>
              </a:defRPr>
            </a:lvl1pPr>
            <a:lvl2pPr lvl="1">
              <a:buNone/>
              <a:defRPr>
                <a:solidFill>
                  <a:srgbClr val="454F5B"/>
                </a:solidFill>
              </a:defRPr>
            </a:lvl2pPr>
            <a:lvl3pPr lvl="2">
              <a:buNone/>
              <a:defRPr>
                <a:solidFill>
                  <a:srgbClr val="454F5B"/>
                </a:solidFill>
              </a:defRPr>
            </a:lvl3pPr>
            <a:lvl4pPr lvl="3">
              <a:buNone/>
              <a:defRPr>
                <a:solidFill>
                  <a:srgbClr val="454F5B"/>
                </a:solidFill>
              </a:defRPr>
            </a:lvl4pPr>
            <a:lvl5pPr lvl="4">
              <a:buNone/>
              <a:defRPr>
                <a:solidFill>
                  <a:srgbClr val="454F5B"/>
                </a:solidFill>
              </a:defRPr>
            </a:lvl5pPr>
            <a:lvl6pPr lvl="5">
              <a:buNone/>
              <a:defRPr>
                <a:solidFill>
                  <a:srgbClr val="454F5B"/>
                </a:solidFill>
              </a:defRPr>
            </a:lvl6pPr>
            <a:lvl7pPr lvl="6">
              <a:buNone/>
              <a:defRPr>
                <a:solidFill>
                  <a:srgbClr val="454F5B"/>
                </a:solidFill>
              </a:defRPr>
            </a:lvl7pPr>
            <a:lvl8pPr lvl="7">
              <a:buNone/>
              <a:defRPr>
                <a:solidFill>
                  <a:srgbClr val="454F5B"/>
                </a:solidFill>
              </a:defRPr>
            </a:lvl8pPr>
            <a:lvl9pPr lvl="8">
              <a:buNone/>
              <a:defRPr>
                <a:solidFill>
                  <a:srgbClr val="454F5B"/>
                </a:solidFil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404778" y="814364"/>
            <a:ext cx="1188600" cy="118800"/>
          </a:xfrm>
          <a:prstGeom prst="rect">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8105100" y="4100450"/>
            <a:ext cx="925200" cy="1186500"/>
          </a:xfrm>
          <a:prstGeom prst="round1Rect">
            <a:avLst>
              <a:gd fmla="val 3380" name="adj"/>
            </a:avLst>
          </a:prstGeom>
          <a:solidFill>
            <a:srgbClr val="CDDC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pic>
        <p:nvPicPr>
          <p:cNvPr id="61" name="Google Shape;61;p13"/>
          <p:cNvPicPr preferRelativeResize="0"/>
          <p:nvPr/>
        </p:nvPicPr>
        <p:blipFill rotWithShape="1">
          <a:blip r:embed="rId3">
            <a:alphaModFix/>
          </a:blip>
          <a:srcRect b="0" l="0" r="0" t="0"/>
          <a:stretch/>
        </p:blipFill>
        <p:spPr>
          <a:xfrm>
            <a:off x="401726" y="1471624"/>
            <a:ext cx="3245100" cy="287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das Interfaces</a:t>
            </a:r>
            <a:endParaRPr/>
          </a:p>
        </p:txBody>
      </p:sp>
      <p:sp>
        <p:nvSpPr>
          <p:cNvPr id="149" name="Google Shape;149;p22"/>
          <p:cNvSpPr txBox="1"/>
          <p:nvPr>
            <p:ph idx="1" type="body"/>
          </p:nvPr>
        </p:nvSpPr>
        <p:spPr>
          <a:xfrm>
            <a:off x="311700" y="1017175"/>
            <a:ext cx="8520600" cy="1369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U</a:t>
            </a:r>
            <a:r>
              <a:rPr lang="en"/>
              <a:t>ma interface pode “</a:t>
            </a:r>
            <a:r>
              <a:rPr b="1" lang="en"/>
              <a:t>marcar</a:t>
            </a:r>
            <a:r>
              <a:rPr lang="en"/>
              <a:t>” uma determinada classe com uma característica. Neste caso, a interface não possui métodos:</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Serializable</a:t>
            </a:r>
            <a:r>
              <a:rPr lang="en"/>
              <a:t> do Java (que não possui nem métodos nem constantes) permite marcar qualquer classe como sendo serializável (pode ser convertido para texto e, a partir do texto, ser convertido de volta)</a:t>
            </a:r>
            <a:endParaRPr/>
          </a:p>
        </p:txBody>
      </p:sp>
      <p:sp>
        <p:nvSpPr>
          <p:cNvPr id="150" name="Google Shape;150;p2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2"/>
          <p:cNvSpPr/>
          <p:nvPr/>
        </p:nvSpPr>
        <p:spPr>
          <a:xfrm>
            <a:off x="1312325" y="2586222"/>
            <a:ext cx="4804800" cy="814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java.io;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Serializable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152" name="Google Shape;152;p22"/>
          <p:cNvSpPr txBox="1"/>
          <p:nvPr/>
        </p:nvSpPr>
        <p:spPr>
          <a:xfrm>
            <a:off x="6445950" y="2714922"/>
            <a:ext cx="2386200" cy="55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Esse é o código completo</a:t>
            </a:r>
            <a:endParaRPr sz="1300">
              <a:solidFill>
                <a:schemeClr val="dk1"/>
              </a:solidFill>
            </a:endParaRPr>
          </a:p>
          <a:p>
            <a:pPr indent="0" lvl="0" marL="0" rtl="0" algn="l">
              <a:spcBef>
                <a:spcPts val="0"/>
              </a:spcBef>
              <a:spcAft>
                <a:spcPts val="0"/>
              </a:spcAft>
              <a:buNone/>
            </a:pPr>
            <a:r>
              <a:rPr lang="en" sz="1300">
                <a:solidFill>
                  <a:schemeClr val="dk1"/>
                </a:solidFill>
              </a:rPr>
              <a:t>da interface </a:t>
            </a:r>
            <a:r>
              <a:rPr lang="en" sz="1300">
                <a:solidFill>
                  <a:schemeClr val="dk1"/>
                </a:solidFill>
                <a:latin typeface="Courier"/>
                <a:ea typeface="Courier"/>
                <a:cs typeface="Courier"/>
                <a:sym typeface="Courier"/>
              </a:rPr>
              <a:t>Serializable</a:t>
            </a:r>
            <a:endParaRPr sz="1300">
              <a:solidFill>
                <a:schemeClr val="dk1"/>
              </a:solidFill>
              <a:latin typeface="Courier"/>
              <a:ea typeface="Courier"/>
              <a:cs typeface="Courier"/>
              <a:sym typeface="Courier"/>
            </a:endParaRPr>
          </a:p>
        </p:txBody>
      </p:sp>
      <p:cxnSp>
        <p:nvCxnSpPr>
          <p:cNvPr id="153" name="Google Shape;153;p22"/>
          <p:cNvCxnSpPr>
            <a:endCxn id="152" idx="1"/>
          </p:cNvCxnSpPr>
          <p:nvPr/>
        </p:nvCxnSpPr>
        <p:spPr>
          <a:xfrm>
            <a:off x="5221050" y="2920872"/>
            <a:ext cx="1224900" cy="72600"/>
          </a:xfrm>
          <a:prstGeom prst="straightConnector1">
            <a:avLst/>
          </a:prstGeom>
          <a:noFill/>
          <a:ln cap="flat" cmpd="sng" w="19050">
            <a:solidFill>
              <a:srgbClr val="6FA8DC"/>
            </a:solidFill>
            <a:prstDash val="solid"/>
            <a:round/>
            <a:headEnd len="med" w="med" type="none"/>
            <a:tailEnd len="med" w="med" type="none"/>
          </a:ln>
        </p:spPr>
      </p:cxnSp>
      <p:sp>
        <p:nvSpPr>
          <p:cNvPr id="154" name="Google Shape;154;p22"/>
          <p:cNvSpPr txBox="1"/>
          <p:nvPr>
            <p:ph idx="1" type="body"/>
          </p:nvPr>
        </p:nvSpPr>
        <p:spPr>
          <a:xfrm>
            <a:off x="311700" y="3109853"/>
            <a:ext cx="8520600" cy="136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Cloneable</a:t>
            </a:r>
            <a:r>
              <a:rPr lang="en"/>
              <a:t> permite marcar qualquer classe como sendo clonável (necessário para que objetos de uma classe possam ser clonados)</a:t>
            </a:r>
            <a:endParaRPr/>
          </a:p>
        </p:txBody>
      </p:sp>
      <p:sp>
        <p:nvSpPr>
          <p:cNvPr id="155" name="Google Shape;155;p22"/>
          <p:cNvSpPr/>
          <p:nvPr/>
        </p:nvSpPr>
        <p:spPr>
          <a:xfrm>
            <a:off x="1312325" y="4183952"/>
            <a:ext cx="4804800" cy="8550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java.lang;</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Cloneable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Encapsulamento</a:t>
            </a:r>
            <a:endParaRPr/>
          </a:p>
        </p:txBody>
      </p:sp>
      <p:pic>
        <p:nvPicPr>
          <p:cNvPr id="161" name="Google Shape;161;p23"/>
          <p:cNvPicPr preferRelativeResize="0"/>
          <p:nvPr/>
        </p:nvPicPr>
        <p:blipFill>
          <a:blip r:embed="rId3">
            <a:alphaModFix/>
          </a:blip>
          <a:stretch>
            <a:fillRect/>
          </a:stretch>
        </p:blipFill>
        <p:spPr>
          <a:xfrm>
            <a:off x="762000" y="2152626"/>
            <a:ext cx="2274700" cy="2489950"/>
          </a:xfrm>
          <a:prstGeom prst="rect">
            <a:avLst/>
          </a:prstGeom>
          <a:noFill/>
          <a:ln>
            <a:noFill/>
          </a:ln>
        </p:spPr>
      </p:pic>
      <p:pic>
        <p:nvPicPr>
          <p:cNvPr id="162" name="Google Shape;162;p23"/>
          <p:cNvPicPr preferRelativeResize="0"/>
          <p:nvPr/>
        </p:nvPicPr>
        <p:blipFill>
          <a:blip r:embed="rId4">
            <a:alphaModFix/>
          </a:blip>
          <a:stretch>
            <a:fillRect/>
          </a:stretch>
        </p:blipFill>
        <p:spPr>
          <a:xfrm>
            <a:off x="1459080" y="2520225"/>
            <a:ext cx="871601" cy="771726"/>
          </a:xfrm>
          <a:prstGeom prst="rect">
            <a:avLst/>
          </a:prstGeom>
          <a:noFill/>
          <a:ln>
            <a:noFill/>
          </a:ln>
        </p:spPr>
      </p:pic>
      <p:sp>
        <p:nvSpPr>
          <p:cNvPr id="163" name="Google Shape;163;p23"/>
          <p:cNvSpPr/>
          <p:nvPr/>
        </p:nvSpPr>
        <p:spPr>
          <a:xfrm>
            <a:off x="1198025" y="3055051"/>
            <a:ext cx="2311500" cy="1686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Encapsulamento</a:t>
            </a:r>
            <a:endParaRPr/>
          </a:p>
        </p:txBody>
      </p:sp>
      <p:sp>
        <p:nvSpPr>
          <p:cNvPr id="169" name="Google Shape;169;p2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Ocultação</a:t>
            </a:r>
            <a:r>
              <a:rPr lang="en"/>
              <a:t> dos detalhes internos de implementação de um objeto</a:t>
            </a:r>
            <a:endParaRPr/>
          </a:p>
          <a:p>
            <a:pPr indent="-355600" lvl="0" marL="457200" rtl="0" algn="l">
              <a:spcBef>
                <a:spcPts val="1000"/>
              </a:spcBef>
              <a:spcAft>
                <a:spcPts val="0"/>
              </a:spcAft>
              <a:buSzPts val="2000"/>
              <a:buChar char="▣"/>
            </a:pPr>
            <a:r>
              <a:rPr b="1" lang="en"/>
              <a:t>Modularização</a:t>
            </a:r>
            <a:r>
              <a:rPr lang="en"/>
              <a:t> do sistema em blocos/módulos fechados</a:t>
            </a:r>
            <a:endParaRPr/>
          </a:p>
          <a:p>
            <a:pPr indent="-355600" lvl="0" marL="457200" rtl="0" algn="l">
              <a:spcBef>
                <a:spcPts val="1000"/>
              </a:spcBef>
              <a:spcAft>
                <a:spcPts val="0"/>
              </a:spcAft>
              <a:buSzPts val="2000"/>
              <a:buChar char="▣"/>
            </a:pPr>
            <a:r>
              <a:rPr b="1" lang="en"/>
              <a:t>Acesso seletivo</a:t>
            </a:r>
            <a:r>
              <a:rPr lang="en"/>
              <a:t> aos atributos e métodos dos objetos</a:t>
            </a:r>
            <a:endParaRPr/>
          </a:p>
          <a:p>
            <a:pPr indent="-330200" lvl="1" marL="914400" rtl="0" algn="l">
              <a:spcBef>
                <a:spcPts val="0"/>
              </a:spcBef>
              <a:spcAft>
                <a:spcPts val="0"/>
              </a:spcAft>
              <a:buSzPts val="1600"/>
              <a:buChar char="▢"/>
            </a:pPr>
            <a:r>
              <a:rPr lang="en"/>
              <a:t>Permite o acesso a métodos e atributos</a:t>
            </a:r>
            <a:endParaRPr/>
          </a:p>
          <a:p>
            <a:pPr indent="-330200" lvl="1" marL="914400" rtl="0" algn="l">
              <a:spcBef>
                <a:spcPts val="0"/>
              </a:spcBef>
              <a:spcAft>
                <a:spcPts val="0"/>
              </a:spcAft>
              <a:buSzPts val="1600"/>
              <a:buChar char="▢"/>
            </a:pPr>
            <a:r>
              <a:rPr lang="en"/>
              <a:t>Impede o acesso (esconde)</a:t>
            </a:r>
            <a:endParaRPr/>
          </a:p>
        </p:txBody>
      </p:sp>
      <p:sp>
        <p:nvSpPr>
          <p:cNvPr id="170" name="Google Shape;170;p2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Exemplos</a:t>
            </a:r>
            <a:endParaRPr/>
          </a:p>
        </p:txBody>
      </p:sp>
      <p:sp>
        <p:nvSpPr>
          <p:cNvPr id="176" name="Google Shape;176;p2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rotWithShape="1">
          <a:blip r:embed="rId3">
            <a:alphaModFix/>
          </a:blip>
          <a:srcRect b="0" l="0" r="0" t="0"/>
          <a:stretch/>
        </p:blipFill>
        <p:spPr>
          <a:xfrm>
            <a:off x="3901394" y="814500"/>
            <a:ext cx="1568325" cy="1568340"/>
          </a:xfrm>
          <a:prstGeom prst="rect">
            <a:avLst/>
          </a:prstGeom>
          <a:noFill/>
          <a:ln cap="flat" cmpd="sng" w="36700">
            <a:solidFill>
              <a:srgbClr val="A8CF45"/>
            </a:solidFill>
            <a:prstDash val="solid"/>
            <a:round/>
            <a:headEnd len="sm" w="sm" type="none"/>
            <a:tailEnd len="sm" w="sm" type="none"/>
          </a:ln>
        </p:spPr>
      </p:pic>
      <p:pic>
        <p:nvPicPr>
          <p:cNvPr id="178" name="Google Shape;178;p25"/>
          <p:cNvPicPr preferRelativeResize="0"/>
          <p:nvPr/>
        </p:nvPicPr>
        <p:blipFill rotWithShape="1">
          <a:blip r:embed="rId4">
            <a:alphaModFix/>
          </a:blip>
          <a:srcRect b="0" l="0" r="0" t="0"/>
          <a:stretch/>
        </p:blipFill>
        <p:spPr>
          <a:xfrm>
            <a:off x="5201371" y="1624513"/>
            <a:ext cx="2479354" cy="1415631"/>
          </a:xfrm>
          <a:prstGeom prst="rect">
            <a:avLst/>
          </a:prstGeom>
          <a:noFill/>
          <a:ln cap="flat" cmpd="sng" w="36700">
            <a:solidFill>
              <a:srgbClr val="A8CF45"/>
            </a:solidFill>
            <a:prstDash val="solid"/>
            <a:round/>
            <a:headEnd len="sm" w="sm" type="none"/>
            <a:tailEnd len="sm" w="sm" type="none"/>
          </a:ln>
        </p:spPr>
      </p:pic>
      <p:pic>
        <p:nvPicPr>
          <p:cNvPr id="179" name="Google Shape;179;p25"/>
          <p:cNvPicPr preferRelativeResize="0"/>
          <p:nvPr/>
        </p:nvPicPr>
        <p:blipFill rotWithShape="1">
          <a:blip r:embed="rId5">
            <a:alphaModFix/>
          </a:blip>
          <a:srcRect b="0" l="0" r="0" t="0"/>
          <a:stretch/>
        </p:blipFill>
        <p:spPr>
          <a:xfrm>
            <a:off x="5188319" y="3807346"/>
            <a:ext cx="2434716" cy="1134228"/>
          </a:xfrm>
          <a:prstGeom prst="rect">
            <a:avLst/>
          </a:prstGeom>
          <a:noFill/>
          <a:ln cap="flat" cmpd="sng" w="36700">
            <a:solidFill>
              <a:srgbClr val="A8CF45"/>
            </a:solidFill>
            <a:prstDash val="solid"/>
            <a:round/>
            <a:headEnd len="sm" w="sm" type="none"/>
            <a:tailEnd len="sm" w="sm" type="none"/>
          </a:ln>
        </p:spPr>
      </p:pic>
      <p:pic>
        <p:nvPicPr>
          <p:cNvPr id="180" name="Google Shape;180;p25"/>
          <p:cNvPicPr preferRelativeResize="0"/>
          <p:nvPr/>
        </p:nvPicPr>
        <p:blipFill rotWithShape="1">
          <a:blip r:embed="rId6">
            <a:alphaModFix/>
          </a:blip>
          <a:srcRect b="0" l="0" r="0" t="0"/>
          <a:stretch/>
        </p:blipFill>
        <p:spPr>
          <a:xfrm>
            <a:off x="3661849" y="3232378"/>
            <a:ext cx="1976853" cy="1408583"/>
          </a:xfrm>
          <a:prstGeom prst="rect">
            <a:avLst/>
          </a:prstGeom>
          <a:noFill/>
          <a:ln>
            <a:noFill/>
          </a:ln>
        </p:spPr>
      </p:pic>
      <p:sp>
        <p:nvSpPr>
          <p:cNvPr id="181" name="Google Shape;181;p25"/>
          <p:cNvSpPr txBox="1"/>
          <p:nvPr>
            <p:ph idx="1" type="body"/>
          </p:nvPr>
        </p:nvSpPr>
        <p:spPr>
          <a:xfrm>
            <a:off x="311700" y="1093375"/>
            <a:ext cx="3350100" cy="137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Relógio</a:t>
            </a:r>
            <a:endParaRPr/>
          </a:p>
          <a:p>
            <a:pPr indent="-330200" lvl="1" marL="914400" rtl="0" algn="l">
              <a:spcBef>
                <a:spcPts val="0"/>
              </a:spcBef>
              <a:spcAft>
                <a:spcPts val="0"/>
              </a:spcAft>
              <a:buSzPts val="1600"/>
              <a:buChar char="▢"/>
            </a:pPr>
            <a:r>
              <a:rPr lang="en"/>
              <a:t>Não precisamos saber </a:t>
            </a:r>
            <a:br>
              <a:rPr lang="en"/>
            </a:br>
            <a:r>
              <a:rPr lang="en"/>
              <a:t>como funciona</a:t>
            </a:r>
            <a:endParaRPr/>
          </a:p>
          <a:p>
            <a:pPr indent="-330200" lvl="1" marL="914400" rtl="0" algn="l">
              <a:spcBef>
                <a:spcPts val="0"/>
              </a:spcBef>
              <a:spcAft>
                <a:spcPts val="0"/>
              </a:spcAft>
              <a:buSzPts val="1600"/>
              <a:buChar char="▢"/>
            </a:pPr>
            <a:r>
              <a:rPr lang="en"/>
              <a:t>Apenas como utilizar</a:t>
            </a:r>
            <a:endParaRPr/>
          </a:p>
        </p:txBody>
      </p:sp>
      <p:sp>
        <p:nvSpPr>
          <p:cNvPr id="182" name="Google Shape;182;p25"/>
          <p:cNvSpPr txBox="1"/>
          <p:nvPr>
            <p:ph idx="1" type="body"/>
          </p:nvPr>
        </p:nvSpPr>
        <p:spPr>
          <a:xfrm>
            <a:off x="311700" y="2922175"/>
            <a:ext cx="3350100" cy="137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Carro</a:t>
            </a:r>
            <a:endParaRPr/>
          </a:p>
          <a:p>
            <a:pPr indent="-330200" lvl="1" marL="914400" rtl="0" algn="l">
              <a:spcBef>
                <a:spcPts val="0"/>
              </a:spcBef>
              <a:spcAft>
                <a:spcPts val="0"/>
              </a:spcAft>
              <a:buSzPts val="1600"/>
              <a:buChar char="▢"/>
            </a:pPr>
            <a:r>
              <a:rPr lang="en"/>
              <a:t>Não precisamos saber</a:t>
            </a:r>
            <a:br>
              <a:rPr lang="en"/>
            </a:br>
            <a:r>
              <a:rPr lang="en"/>
              <a:t>como funciona</a:t>
            </a:r>
            <a:endParaRPr/>
          </a:p>
          <a:p>
            <a:pPr indent="-330200" lvl="1" marL="914400" rtl="0" algn="l">
              <a:spcBef>
                <a:spcPts val="0"/>
              </a:spcBef>
              <a:spcAft>
                <a:spcPts val="0"/>
              </a:spcAft>
              <a:buSzPts val="1600"/>
              <a:buChar char="▢"/>
            </a:pPr>
            <a:r>
              <a:rPr lang="en"/>
              <a:t>Apenas como dirigir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Vantagens</a:t>
            </a:r>
            <a:endParaRPr/>
          </a:p>
        </p:txBody>
      </p:sp>
      <p:sp>
        <p:nvSpPr>
          <p:cNvPr id="188" name="Google Shape;188;p2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Ao </a:t>
            </a:r>
            <a:r>
              <a:rPr b="1" lang="en"/>
              <a:t>ocultar detalhes</a:t>
            </a:r>
            <a:r>
              <a:rPr lang="en"/>
              <a:t> de implementação, o encapsulamento permite:</a:t>
            </a:r>
            <a:endParaRPr/>
          </a:p>
          <a:p>
            <a:pPr indent="-330200" lvl="1" marL="914400" rtl="0" algn="l">
              <a:spcBef>
                <a:spcPts val="0"/>
              </a:spcBef>
              <a:spcAft>
                <a:spcPts val="0"/>
              </a:spcAft>
              <a:buSzPts val="1600"/>
              <a:buChar char="▢"/>
            </a:pPr>
            <a:r>
              <a:rPr lang="en"/>
              <a:t>Ocultar Informações desnecessárias para o uso do módulo (classe)</a:t>
            </a:r>
            <a:endParaRPr/>
          </a:p>
          <a:p>
            <a:pPr indent="-330200" lvl="1" marL="914400" rtl="0" algn="l">
              <a:spcBef>
                <a:spcPts val="0"/>
              </a:spcBef>
              <a:spcAft>
                <a:spcPts val="0"/>
              </a:spcAft>
              <a:buSzPts val="1600"/>
              <a:buChar char="▢"/>
            </a:pPr>
            <a:r>
              <a:rPr lang="en"/>
              <a:t>Impedir o acesso a atributos e métodos internos</a:t>
            </a:r>
            <a:endParaRPr/>
          </a:p>
          <a:p>
            <a:pPr indent="-330200" lvl="1" marL="914400" rtl="0" algn="l">
              <a:spcBef>
                <a:spcPts val="0"/>
              </a:spcBef>
              <a:spcAft>
                <a:spcPts val="0"/>
              </a:spcAft>
              <a:buSzPts val="1600"/>
              <a:buChar char="▢"/>
            </a:pPr>
            <a:r>
              <a:rPr lang="en"/>
              <a:t>Manutenção de código</a:t>
            </a:r>
            <a:endParaRPr/>
          </a:p>
          <a:p>
            <a:pPr indent="-330200" lvl="1" marL="914400" rtl="0" algn="l">
              <a:spcBef>
                <a:spcPts val="0"/>
              </a:spcBef>
              <a:spcAft>
                <a:spcPts val="0"/>
              </a:spcAft>
              <a:buSzPts val="1600"/>
              <a:buChar char="▢"/>
            </a:pPr>
            <a:r>
              <a:rPr lang="en"/>
              <a:t>Reusabilidade</a:t>
            </a:r>
            <a:endParaRPr/>
          </a:p>
          <a:p>
            <a:pPr indent="-355600" lvl="0" marL="457200" rtl="0" algn="l">
              <a:spcBef>
                <a:spcPts val="2000"/>
              </a:spcBef>
              <a:spcAft>
                <a:spcPts val="0"/>
              </a:spcAft>
              <a:buSzPts val="2000"/>
              <a:buChar char="▣"/>
            </a:pPr>
            <a:r>
              <a:rPr lang="en"/>
              <a:t>Ao </a:t>
            </a:r>
            <a:r>
              <a:rPr b="1" lang="en"/>
              <a:t>modularizar</a:t>
            </a:r>
            <a:r>
              <a:rPr lang="en"/>
              <a:t> o sistema, o encapsulamento permite</a:t>
            </a:r>
            <a:endParaRPr/>
          </a:p>
          <a:p>
            <a:pPr indent="-330200" lvl="1" marL="914400" rtl="0" algn="l">
              <a:spcBef>
                <a:spcPts val="0"/>
              </a:spcBef>
              <a:spcAft>
                <a:spcPts val="0"/>
              </a:spcAft>
              <a:buSzPts val="1600"/>
              <a:buChar char="▢"/>
            </a:pPr>
            <a:r>
              <a:rPr lang="en"/>
              <a:t>Reusabilidade</a:t>
            </a:r>
            <a:endParaRPr/>
          </a:p>
          <a:p>
            <a:pPr indent="-330200" lvl="1" marL="914400" rtl="0" algn="l">
              <a:spcBef>
                <a:spcPts val="0"/>
              </a:spcBef>
              <a:spcAft>
                <a:spcPts val="0"/>
              </a:spcAft>
              <a:buSzPts val="1600"/>
              <a:buChar char="▢"/>
            </a:pPr>
            <a:r>
              <a:rPr lang="en"/>
              <a:t>Abstração</a:t>
            </a:r>
            <a:endParaRPr/>
          </a:p>
        </p:txBody>
      </p:sp>
      <p:sp>
        <p:nvSpPr>
          <p:cNvPr id="189" name="Google Shape;189;p2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Ocultamento de Informação</a:t>
            </a:r>
            <a:endParaRPr/>
          </a:p>
        </p:txBody>
      </p:sp>
      <p:sp>
        <p:nvSpPr>
          <p:cNvPr id="195" name="Google Shape;195;p27"/>
          <p:cNvSpPr txBox="1"/>
          <p:nvPr>
            <p:ph idx="1" type="body"/>
          </p:nvPr>
        </p:nvSpPr>
        <p:spPr>
          <a:xfrm>
            <a:off x="311700" y="1093375"/>
            <a:ext cx="86559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Ocultamento de Informação</a:t>
            </a:r>
            <a:endParaRPr/>
          </a:p>
          <a:p>
            <a:pPr indent="-330200" lvl="1" marL="914400" rtl="0" algn="l">
              <a:spcBef>
                <a:spcPts val="0"/>
              </a:spcBef>
              <a:spcAft>
                <a:spcPts val="0"/>
              </a:spcAft>
              <a:buSzPts val="1600"/>
              <a:buChar char="▢"/>
            </a:pPr>
            <a:r>
              <a:rPr lang="en"/>
              <a:t>O mundo “vê” um objeto pelo </a:t>
            </a:r>
            <a:r>
              <a:rPr b="1" lang="en"/>
              <a:t>que ele é</a:t>
            </a:r>
            <a:r>
              <a:rPr lang="en"/>
              <a:t> </a:t>
            </a:r>
            <a:r>
              <a:rPr b="1" lang="en"/>
              <a:t>capaz de fazer</a:t>
            </a:r>
            <a:r>
              <a:rPr lang="en"/>
              <a:t>, e não </a:t>
            </a:r>
            <a:r>
              <a:rPr i="1" lang="en"/>
              <a:t>como</a:t>
            </a:r>
            <a:r>
              <a:rPr lang="en"/>
              <a:t> ele faz</a:t>
            </a:r>
            <a:endParaRPr/>
          </a:p>
          <a:p>
            <a:pPr indent="-355600" lvl="0" marL="457200" rtl="0" algn="l">
              <a:spcBef>
                <a:spcPts val="1500"/>
              </a:spcBef>
              <a:spcAft>
                <a:spcPts val="0"/>
              </a:spcAft>
              <a:buSzPts val="2000"/>
              <a:buChar char="▣"/>
            </a:pPr>
            <a:r>
              <a:rPr lang="en"/>
              <a:t>Exemplos:</a:t>
            </a:r>
            <a:endParaRPr/>
          </a:p>
          <a:p>
            <a:pPr indent="-330200" lvl="1" marL="914400" rtl="0" algn="l">
              <a:spcBef>
                <a:spcPts val="0"/>
              </a:spcBef>
              <a:spcAft>
                <a:spcPts val="0"/>
              </a:spcAft>
              <a:buSzPts val="1600"/>
              <a:buChar char="▢"/>
            </a:pPr>
            <a:r>
              <a:rPr lang="en"/>
              <a:t>Não precisamos saber como um relógio funciona internamente:</a:t>
            </a:r>
            <a:endParaRPr/>
          </a:p>
          <a:p>
            <a:pPr indent="-317500" lvl="2" marL="1371600" rtl="0" algn="l">
              <a:spcBef>
                <a:spcPts val="0"/>
              </a:spcBef>
              <a:spcAft>
                <a:spcPts val="0"/>
              </a:spcAft>
              <a:buSzPts val="1400"/>
              <a:buChar char="○"/>
            </a:pPr>
            <a:r>
              <a:rPr lang="en"/>
              <a:t>Precisamos apenas conhecer a sua interface (API): ler e definir a hora atual</a:t>
            </a:r>
            <a:endParaRPr/>
          </a:p>
          <a:p>
            <a:pPr indent="-330200" lvl="1" marL="914400" rtl="0" algn="l">
              <a:spcBef>
                <a:spcPts val="0"/>
              </a:spcBef>
              <a:spcAft>
                <a:spcPts val="0"/>
              </a:spcAft>
              <a:buSzPts val="1600"/>
              <a:buChar char="▢"/>
            </a:pPr>
            <a:r>
              <a:rPr lang="en"/>
              <a:t>Não precisamos saber como um carro funciona internamente:</a:t>
            </a:r>
            <a:endParaRPr/>
          </a:p>
          <a:p>
            <a:pPr indent="-317500" lvl="2" marL="1371600" rtl="0" algn="l">
              <a:spcBef>
                <a:spcPts val="0"/>
              </a:spcBef>
              <a:spcAft>
                <a:spcPts val="0"/>
              </a:spcAft>
              <a:buSzPts val="1400"/>
              <a:buChar char="○"/>
            </a:pPr>
            <a:r>
              <a:rPr lang="en"/>
              <a:t>Precisamos apenas conhecer a sua interface (API): acelerar, frear, virar, se tem gasolina</a:t>
            </a:r>
            <a:endParaRPr/>
          </a:p>
          <a:p>
            <a:pPr indent="-330200" lvl="1" marL="914400" rtl="0" algn="l">
              <a:spcBef>
                <a:spcPts val="0"/>
              </a:spcBef>
              <a:spcAft>
                <a:spcPts val="0"/>
              </a:spcAft>
              <a:buSzPts val="1600"/>
              <a:buChar char="▢"/>
            </a:pPr>
            <a:r>
              <a:rPr lang="en"/>
              <a:t>Não precisamos saber como a classe </a:t>
            </a:r>
            <a:r>
              <a:rPr b="1" lang="en">
                <a:latin typeface="Courier"/>
                <a:ea typeface="Courier"/>
                <a:cs typeface="Courier"/>
                <a:sym typeface="Courier"/>
              </a:rPr>
              <a:t>String</a:t>
            </a:r>
            <a:r>
              <a:rPr lang="en"/>
              <a:t> funciona </a:t>
            </a:r>
            <a:r>
              <a:rPr b="1" lang="en"/>
              <a:t>internamente</a:t>
            </a:r>
            <a:r>
              <a:rPr lang="en"/>
              <a:t> para usarmos strings em nossos programas</a:t>
            </a:r>
            <a:endParaRPr/>
          </a:p>
          <a:p>
            <a:pPr indent="-317500" lvl="2" marL="1371600" rtl="0" algn="l">
              <a:spcBef>
                <a:spcPts val="0"/>
              </a:spcBef>
              <a:spcAft>
                <a:spcPts val="0"/>
              </a:spcAft>
              <a:buSzPts val="1400"/>
              <a:buChar char="○"/>
            </a:pPr>
            <a:r>
              <a:rPr lang="en"/>
              <a:t>Precisamos apenas conhecer a sua interface (API):</a:t>
            </a:r>
            <a:endParaRPr/>
          </a:p>
          <a:p>
            <a:pPr indent="-317500" lvl="2" marL="1371600" rtl="0" algn="l">
              <a:spcBef>
                <a:spcPts val="0"/>
              </a:spcBef>
              <a:spcAft>
                <a:spcPts val="0"/>
              </a:spcAft>
              <a:buSzPts val="1400"/>
              <a:buChar char="○"/>
            </a:pPr>
            <a:r>
              <a:rPr lang="en"/>
              <a:t>Construtores</a:t>
            </a:r>
            <a:endParaRPr/>
          </a:p>
          <a:p>
            <a:pPr indent="-317500" lvl="2" marL="1371600" rtl="0" algn="l">
              <a:spcBef>
                <a:spcPts val="0"/>
              </a:spcBef>
              <a:spcAft>
                <a:spcPts val="0"/>
              </a:spcAft>
              <a:buSzPts val="1400"/>
              <a:buChar char="○"/>
            </a:pPr>
            <a:r>
              <a:rPr lang="en"/>
              <a:t>Métodos para concatenar, pesquisar</a:t>
            </a:r>
            <a:endParaRPr/>
          </a:p>
          <a:p>
            <a:pPr indent="-317500" lvl="2" marL="1371600" rtl="0" algn="l">
              <a:spcBef>
                <a:spcPts val="0"/>
              </a:spcBef>
              <a:spcAft>
                <a:spcPts val="0"/>
              </a:spcAft>
              <a:buSzPts val="1400"/>
              <a:buChar char="○"/>
            </a:pPr>
            <a:r>
              <a:rPr lang="en"/>
              <a:t>Saber o tamanho de uma string, etc</a:t>
            </a:r>
            <a:endParaRPr/>
          </a:p>
        </p:txBody>
      </p:sp>
      <p:sp>
        <p:nvSpPr>
          <p:cNvPr id="196" name="Google Shape;196;p2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1000"/>
                                        <p:tgtEl>
                                          <p:spTgt spid="1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animEffect filter="fade" transition="in">
                                      <p:cBhvr>
                                        <p:cTn dur="1000"/>
                                        <p:tgtEl>
                                          <p:spTgt spid="1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9" st="9"/>
                                            </p:txEl>
                                          </p:spTgt>
                                        </p:tgtEl>
                                        <p:attrNameLst>
                                          <p:attrName>style.visibility</p:attrName>
                                        </p:attrNameLst>
                                      </p:cBhvr>
                                      <p:to>
                                        <p:strVal val="visible"/>
                                      </p:to>
                                    </p:set>
                                    <p:animEffect filter="fade" transition="in">
                                      <p:cBhvr>
                                        <p:cTn dur="1000"/>
                                        <p:tgtEl>
                                          <p:spTgt spid="1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0" st="10"/>
                                            </p:txEl>
                                          </p:spTgt>
                                        </p:tgtEl>
                                        <p:attrNameLst>
                                          <p:attrName>style.visibility</p:attrName>
                                        </p:attrNameLst>
                                      </p:cBhvr>
                                      <p:to>
                                        <p:strVal val="visible"/>
                                      </p:to>
                                    </p:set>
                                    <p:animEffect filter="fade" transition="in">
                                      <p:cBhvr>
                                        <p:cTn dur="1000"/>
                                        <p:tgtEl>
                                          <p:spTgt spid="1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1" st="11"/>
                                            </p:txEl>
                                          </p:spTgt>
                                        </p:tgtEl>
                                        <p:attrNameLst>
                                          <p:attrName>style.visibility</p:attrName>
                                        </p:attrNameLst>
                                      </p:cBhvr>
                                      <p:to>
                                        <p:strVal val="visible"/>
                                      </p:to>
                                    </p:set>
                                    <p:animEffect filter="fade" transition="in">
                                      <p:cBhvr>
                                        <p:cTn dur="1000"/>
                                        <p:tgtEl>
                                          <p:spTgt spid="19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Controle de Acesso</a:t>
            </a:r>
            <a:endParaRPr/>
          </a:p>
        </p:txBody>
      </p:sp>
      <p:sp>
        <p:nvSpPr>
          <p:cNvPr id="202" name="Google Shape;202;p28"/>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Impedir o acesso</a:t>
            </a:r>
            <a:r>
              <a:rPr lang="en"/>
              <a:t> a atributos e métodos internos (privados)</a:t>
            </a:r>
            <a:endParaRPr/>
          </a:p>
          <a:p>
            <a:pPr indent="-330200" lvl="1" marL="914400" rtl="0" algn="l">
              <a:spcBef>
                <a:spcPts val="0"/>
              </a:spcBef>
              <a:spcAft>
                <a:spcPts val="0"/>
              </a:spcAft>
              <a:buSzPts val="1600"/>
              <a:buChar char="▢"/>
            </a:pPr>
            <a:r>
              <a:rPr lang="en"/>
              <a:t>Garantindo que a classe funcione conforme planejado</a:t>
            </a:r>
            <a:endParaRPr/>
          </a:p>
          <a:p>
            <a:pPr indent="-355600" lvl="0" marL="457200" rtl="0" algn="l">
              <a:spcBef>
                <a:spcPts val="1500"/>
              </a:spcBef>
              <a:spcAft>
                <a:spcPts val="0"/>
              </a:spcAft>
              <a:buSzPts val="2000"/>
              <a:buChar char="▣"/>
            </a:pPr>
            <a:r>
              <a:rPr lang="en"/>
              <a:t>Exemplos:</a:t>
            </a:r>
            <a:endParaRPr/>
          </a:p>
          <a:p>
            <a:pPr indent="-330200" lvl="1" marL="914400" rtl="0" algn="l">
              <a:spcBef>
                <a:spcPts val="0"/>
              </a:spcBef>
              <a:spcAft>
                <a:spcPts val="0"/>
              </a:spcAft>
              <a:buSzPts val="1600"/>
              <a:buChar char="▢"/>
            </a:pPr>
            <a:r>
              <a:rPr lang="en"/>
              <a:t>Classe Pessoa</a:t>
            </a:r>
            <a:endParaRPr/>
          </a:p>
          <a:p>
            <a:pPr indent="-317500" lvl="2" marL="1371600" rtl="0" algn="l">
              <a:spcBef>
                <a:spcPts val="0"/>
              </a:spcBef>
              <a:spcAft>
                <a:spcPts val="0"/>
              </a:spcAft>
              <a:buSzPts val="1400"/>
              <a:buChar char="○"/>
            </a:pPr>
            <a:r>
              <a:rPr lang="en"/>
              <a:t>O que aconteceria se definíssemos o atributo idade para um valor negativo?</a:t>
            </a:r>
            <a:endParaRPr/>
          </a:p>
          <a:p>
            <a:pPr indent="-317500" lvl="2" marL="1371600" rtl="0" algn="l">
              <a:spcBef>
                <a:spcPts val="0"/>
              </a:spcBef>
              <a:spcAft>
                <a:spcPts val="0"/>
              </a:spcAft>
              <a:buSzPts val="1400"/>
              <a:buChar char="○"/>
            </a:pPr>
            <a:r>
              <a:rPr lang="en"/>
              <a:t>Como ter certeza que o atributo CPF foi setado para um valor válido?</a:t>
            </a:r>
            <a:endParaRPr/>
          </a:p>
          <a:p>
            <a:pPr indent="-317500" lvl="2" marL="1371600" rtl="0" algn="l">
              <a:spcBef>
                <a:spcPts val="0"/>
              </a:spcBef>
              <a:spcAft>
                <a:spcPts val="0"/>
              </a:spcAft>
              <a:buSzPts val="1400"/>
              <a:buChar char="○"/>
            </a:pPr>
            <a:r>
              <a:rPr lang="en"/>
              <a:t>Como ter certeza que o atributo dataNascimento possui uma data válida?</a:t>
            </a:r>
            <a:endParaRPr/>
          </a:p>
          <a:p>
            <a:pPr indent="-330200" lvl="1" marL="914400" rtl="0" algn="l">
              <a:spcBef>
                <a:spcPts val="1000"/>
              </a:spcBef>
              <a:spcAft>
                <a:spcPts val="0"/>
              </a:spcAft>
              <a:buSzPts val="1600"/>
              <a:buChar char="▢"/>
            </a:pPr>
            <a:r>
              <a:rPr lang="en"/>
              <a:t>Classe Relógio</a:t>
            </a:r>
            <a:endParaRPr/>
          </a:p>
          <a:p>
            <a:pPr indent="-317500" lvl="2" marL="1371600" rtl="0" algn="l">
              <a:spcBef>
                <a:spcPts val="0"/>
              </a:spcBef>
              <a:spcAft>
                <a:spcPts val="0"/>
              </a:spcAft>
              <a:buSzPts val="1400"/>
              <a:buChar char="○"/>
            </a:pPr>
            <a:r>
              <a:rPr lang="en"/>
              <a:t>Como ter certeza que uma data setada é válida?</a:t>
            </a:r>
            <a:endParaRPr/>
          </a:p>
        </p:txBody>
      </p:sp>
      <p:sp>
        <p:nvSpPr>
          <p:cNvPr id="203" name="Google Shape;203;p2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1000"/>
                                        <p:tgtEl>
                                          <p:spTgt spid="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Manutenção de Código</a:t>
            </a:r>
            <a:endParaRPr/>
          </a:p>
        </p:txBody>
      </p:sp>
      <p:sp>
        <p:nvSpPr>
          <p:cNvPr id="209" name="Google Shape;209;p29"/>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Outra vantagem do encapsulamento é a m</a:t>
            </a:r>
            <a:r>
              <a:rPr lang="en"/>
              <a:t>anutenção de código</a:t>
            </a:r>
            <a:endParaRPr/>
          </a:p>
          <a:p>
            <a:pPr indent="-330200" lvl="1" marL="914400" rtl="0" algn="l">
              <a:spcBef>
                <a:spcPts val="0"/>
              </a:spcBef>
              <a:spcAft>
                <a:spcPts val="0"/>
              </a:spcAft>
              <a:buSzPts val="1600"/>
              <a:buChar char="▢"/>
            </a:pPr>
            <a:r>
              <a:rPr lang="en"/>
              <a:t>É possível </a:t>
            </a:r>
            <a:r>
              <a:rPr b="1" lang="en"/>
              <a:t>mudar completamente como uma classe foi implementada</a:t>
            </a:r>
            <a:r>
              <a:rPr lang="en"/>
              <a:t>, sem se preocupar com quem está usando a classe</a:t>
            </a:r>
            <a:endParaRPr/>
          </a:p>
          <a:p>
            <a:pPr indent="-330200" lvl="1" marL="914400" rtl="0" algn="l">
              <a:spcBef>
                <a:spcPts val="0"/>
              </a:spcBef>
              <a:spcAft>
                <a:spcPts val="0"/>
              </a:spcAft>
              <a:buSzPts val="1600"/>
              <a:buChar char="▢"/>
            </a:pPr>
            <a:r>
              <a:rPr lang="en"/>
              <a:t>Considerando que a implementação interna da classe foi “escondida”</a:t>
            </a:r>
            <a:endParaRPr/>
          </a:p>
          <a:p>
            <a:pPr indent="-330200" lvl="1" marL="914400" rtl="0" algn="l">
              <a:spcBef>
                <a:spcPts val="0"/>
              </a:spcBef>
              <a:spcAft>
                <a:spcPts val="0"/>
              </a:spcAft>
              <a:buSzPts val="1600"/>
              <a:buChar char="▢"/>
            </a:pPr>
            <a:r>
              <a:rPr lang="en"/>
              <a:t>Se mantivermos a API inicial, garantimos que todos que usam a classe antiga poderão usar a nova implementação da classe</a:t>
            </a:r>
            <a:endParaRPr/>
          </a:p>
          <a:p>
            <a:pPr indent="-330200" lvl="1" marL="914400" rtl="0" algn="l">
              <a:spcBef>
                <a:spcPts val="0"/>
              </a:spcBef>
              <a:spcAft>
                <a:spcPts val="0"/>
              </a:spcAft>
              <a:buSzPts val="1600"/>
              <a:buChar char="▢"/>
            </a:pPr>
            <a:r>
              <a:rPr lang="en"/>
              <a:t>Por exemplo:</a:t>
            </a:r>
            <a:endParaRPr/>
          </a:p>
          <a:p>
            <a:pPr indent="-317500" lvl="2" marL="1371600" rtl="0" algn="l">
              <a:spcBef>
                <a:spcPts val="0"/>
              </a:spcBef>
              <a:spcAft>
                <a:spcPts val="0"/>
              </a:spcAft>
              <a:buSzPts val="1400"/>
              <a:buChar char="○"/>
            </a:pPr>
            <a:r>
              <a:rPr lang="en"/>
              <a:t>Você criou no passado uma lista de livros usando uma lista encadeada</a:t>
            </a:r>
            <a:endParaRPr/>
          </a:p>
          <a:p>
            <a:pPr indent="-317500" lvl="2" marL="1371600" rtl="0" algn="l">
              <a:spcBef>
                <a:spcPts val="0"/>
              </a:spcBef>
              <a:spcAft>
                <a:spcPts val="0"/>
              </a:spcAft>
              <a:buSzPts val="1400"/>
              <a:buChar char="○"/>
            </a:pPr>
            <a:r>
              <a:rPr lang="en"/>
              <a:t>Agora você resolveu mudar a implementação para usar um vetor</a:t>
            </a:r>
            <a:endParaRPr/>
          </a:p>
          <a:p>
            <a:pPr indent="-317500" lvl="2" marL="1371600" rtl="0" algn="l">
              <a:spcBef>
                <a:spcPts val="0"/>
              </a:spcBef>
              <a:spcAft>
                <a:spcPts val="0"/>
              </a:spcAft>
              <a:buSzPts val="1400"/>
              <a:buChar char="○"/>
            </a:pPr>
            <a:r>
              <a:rPr lang="en"/>
              <a:t>Como você escondeu todo o funcionamento interno da classe (e.g., a lista), você pode simplesmente remover a lista encadeada, criar o vetor que será a nova forma </a:t>
            </a:r>
            <a:br>
              <a:rPr lang="en"/>
            </a:br>
            <a:r>
              <a:rPr lang="en"/>
              <a:t>de armazenamento e re-implementar os métodos públicos da classe, ou seja, </a:t>
            </a:r>
            <a:br>
              <a:rPr lang="en"/>
            </a:br>
            <a:r>
              <a:rPr lang="en"/>
              <a:t>sua API adicionar, remover, buscar, etc.</a:t>
            </a:r>
            <a:endParaRPr/>
          </a:p>
        </p:txBody>
      </p:sp>
      <p:sp>
        <p:nvSpPr>
          <p:cNvPr id="210" name="Google Shape;210;p2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Reusabilidade</a:t>
            </a:r>
            <a:endParaRPr/>
          </a:p>
        </p:txBody>
      </p:sp>
      <p:sp>
        <p:nvSpPr>
          <p:cNvPr id="216" name="Google Shape;216;p30"/>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encapsulamento favorece a reusabilidade</a:t>
            </a:r>
            <a:endParaRPr/>
          </a:p>
          <a:p>
            <a:pPr indent="-355600" lvl="0" marL="457200" rtl="0" algn="l">
              <a:spcBef>
                <a:spcPts val="0"/>
              </a:spcBef>
              <a:spcAft>
                <a:spcPts val="0"/>
              </a:spcAft>
              <a:buSzPts val="2000"/>
              <a:buChar char="▣"/>
            </a:pPr>
            <a:r>
              <a:rPr lang="en"/>
              <a:t>Podemos utilizar qualquer classe conhecendo apenas a sua API (atributos e métodos públicos)</a:t>
            </a:r>
            <a:endParaRPr/>
          </a:p>
          <a:p>
            <a:pPr indent="-330200" lvl="1" marL="914400" rtl="0" algn="l">
              <a:spcBef>
                <a:spcPts val="0"/>
              </a:spcBef>
              <a:spcAft>
                <a:spcPts val="0"/>
              </a:spcAft>
              <a:buSzPts val="1600"/>
              <a:buChar char="▢"/>
            </a:pPr>
            <a:r>
              <a:rPr lang="en"/>
              <a:t>Sem precisarmos nos preocupar como ele foi implementado</a:t>
            </a:r>
            <a:endParaRPr/>
          </a:p>
          <a:p>
            <a:pPr indent="-330200" lvl="1" marL="914400" rtl="0" algn="l">
              <a:spcBef>
                <a:spcPts val="0"/>
              </a:spcBef>
              <a:spcAft>
                <a:spcPts val="0"/>
              </a:spcAft>
              <a:buSzPts val="1600"/>
              <a:buChar char="▢"/>
            </a:pPr>
            <a:r>
              <a:rPr lang="en"/>
              <a:t>Por ser um “bloco” ou um “módulo”, esta classe pode ser reutilizada em outras partes do mesmo sistema ou até mesmo em outros sistemas diferentes.</a:t>
            </a:r>
            <a:endParaRPr/>
          </a:p>
        </p:txBody>
      </p:sp>
      <p:sp>
        <p:nvSpPr>
          <p:cNvPr id="217" name="Google Shape;217;p3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Associação, Composição e Agregação</a:t>
            </a:r>
            <a:endParaRPr/>
          </a:p>
        </p:txBody>
      </p:sp>
      <p:sp>
        <p:nvSpPr>
          <p:cNvPr id="223" name="Google Shape;223;p31"/>
          <p:cNvSpPr txBox="1"/>
          <p:nvPr>
            <p:ph idx="1" type="body"/>
          </p:nvPr>
        </p:nvSpPr>
        <p:spPr>
          <a:xfrm>
            <a:off x="311700" y="1017175"/>
            <a:ext cx="8520600" cy="9738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Esta característica de modularização da Orientação a Objetos permite que a </a:t>
            </a:r>
            <a:r>
              <a:rPr b="1" lang="en" sz="1900"/>
              <a:t>descrição de uma classe</a:t>
            </a:r>
            <a:r>
              <a:rPr lang="en" sz="1900"/>
              <a:t> (módulo) possa ser feita </a:t>
            </a:r>
            <a:r>
              <a:rPr b="1" lang="en" sz="1900"/>
              <a:t>contendo</a:t>
            </a:r>
            <a:r>
              <a:rPr b="1" lang="en" sz="1900"/>
              <a:t> outras classes</a:t>
            </a:r>
            <a:r>
              <a:rPr lang="en" sz="1900"/>
              <a:t> (módulos</a:t>
            </a:r>
            <a:r>
              <a:rPr lang="en" sz="1900"/>
              <a:t>). Exemplo:</a:t>
            </a:r>
            <a:endParaRPr sz="1900"/>
          </a:p>
        </p:txBody>
      </p:sp>
      <p:sp>
        <p:nvSpPr>
          <p:cNvPr id="224" name="Google Shape;224;p3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1"/>
          <p:cNvPicPr preferRelativeResize="0"/>
          <p:nvPr/>
        </p:nvPicPr>
        <p:blipFill rotWithShape="1">
          <a:blip r:embed="rId3">
            <a:alphaModFix/>
          </a:blip>
          <a:srcRect b="0" l="0" r="0" t="0"/>
          <a:stretch/>
        </p:blipFill>
        <p:spPr>
          <a:xfrm>
            <a:off x="3722454" y="2097908"/>
            <a:ext cx="1577643" cy="1310372"/>
          </a:xfrm>
          <a:prstGeom prst="rect">
            <a:avLst/>
          </a:prstGeom>
          <a:noFill/>
          <a:ln>
            <a:noFill/>
          </a:ln>
        </p:spPr>
      </p:pic>
      <p:pic>
        <p:nvPicPr>
          <p:cNvPr id="226" name="Google Shape;226;p31"/>
          <p:cNvPicPr preferRelativeResize="0"/>
          <p:nvPr/>
        </p:nvPicPr>
        <p:blipFill rotWithShape="1">
          <a:blip r:embed="rId4">
            <a:alphaModFix/>
          </a:blip>
          <a:srcRect b="0" l="0" r="0" t="0"/>
          <a:stretch/>
        </p:blipFill>
        <p:spPr>
          <a:xfrm>
            <a:off x="1575005" y="2363219"/>
            <a:ext cx="1404687" cy="1303604"/>
          </a:xfrm>
          <a:prstGeom prst="rect">
            <a:avLst/>
          </a:prstGeom>
          <a:noFill/>
          <a:ln>
            <a:noFill/>
          </a:ln>
        </p:spPr>
      </p:pic>
      <p:cxnSp>
        <p:nvCxnSpPr>
          <p:cNvPr id="227" name="Google Shape;227;p31"/>
          <p:cNvCxnSpPr/>
          <p:nvPr/>
        </p:nvCxnSpPr>
        <p:spPr>
          <a:xfrm flipH="1">
            <a:off x="3021544" y="2686729"/>
            <a:ext cx="701015" cy="285908"/>
          </a:xfrm>
          <a:prstGeom prst="straightConnector1">
            <a:avLst/>
          </a:prstGeom>
          <a:noFill/>
          <a:ln cap="flat" cmpd="sng" w="12600">
            <a:solidFill>
              <a:srgbClr val="000000"/>
            </a:solidFill>
            <a:prstDash val="solid"/>
            <a:round/>
            <a:headEnd len="med" w="med" type="diamond"/>
            <a:tailEnd len="sm" w="sm" type="none"/>
          </a:ln>
        </p:spPr>
      </p:cxnSp>
      <p:pic>
        <p:nvPicPr>
          <p:cNvPr id="228" name="Google Shape;228;p31"/>
          <p:cNvPicPr preferRelativeResize="0"/>
          <p:nvPr/>
        </p:nvPicPr>
        <p:blipFill rotWithShape="1">
          <a:blip r:embed="rId5">
            <a:alphaModFix/>
          </a:blip>
          <a:srcRect b="0" l="0" r="0" t="0"/>
          <a:stretch/>
        </p:blipFill>
        <p:spPr>
          <a:xfrm>
            <a:off x="6199999" y="2363219"/>
            <a:ext cx="1179755" cy="1479816"/>
          </a:xfrm>
          <a:prstGeom prst="rect">
            <a:avLst/>
          </a:prstGeom>
          <a:noFill/>
          <a:ln>
            <a:noFill/>
          </a:ln>
        </p:spPr>
      </p:pic>
      <p:cxnSp>
        <p:nvCxnSpPr>
          <p:cNvPr id="229" name="Google Shape;229;p31"/>
          <p:cNvCxnSpPr/>
          <p:nvPr/>
        </p:nvCxnSpPr>
        <p:spPr>
          <a:xfrm>
            <a:off x="5333737" y="2686729"/>
            <a:ext cx="866262" cy="438063"/>
          </a:xfrm>
          <a:prstGeom prst="straightConnector1">
            <a:avLst/>
          </a:prstGeom>
          <a:noFill/>
          <a:ln cap="flat" cmpd="sng" w="12600">
            <a:solidFill>
              <a:srgbClr val="000000"/>
            </a:solidFill>
            <a:prstDash val="solid"/>
            <a:round/>
            <a:headEnd len="med" w="med" type="diamond"/>
            <a:tailEnd len="sm" w="sm" type="none"/>
          </a:ln>
        </p:spPr>
      </p:cxnSp>
      <p:pic>
        <p:nvPicPr>
          <p:cNvPr id="230" name="Google Shape;230;p31"/>
          <p:cNvPicPr preferRelativeResize="0"/>
          <p:nvPr/>
        </p:nvPicPr>
        <p:blipFill rotWithShape="1">
          <a:blip r:embed="rId6">
            <a:alphaModFix/>
          </a:blip>
          <a:srcRect b="0" l="0" r="0" t="0"/>
          <a:stretch/>
        </p:blipFill>
        <p:spPr>
          <a:xfrm>
            <a:off x="3927912" y="3818902"/>
            <a:ext cx="1167006" cy="1303604"/>
          </a:xfrm>
          <a:prstGeom prst="rect">
            <a:avLst/>
          </a:prstGeom>
          <a:noFill/>
          <a:ln>
            <a:noFill/>
          </a:ln>
        </p:spPr>
      </p:pic>
      <p:cxnSp>
        <p:nvCxnSpPr>
          <p:cNvPr id="231" name="Google Shape;231;p31"/>
          <p:cNvCxnSpPr/>
          <p:nvPr/>
        </p:nvCxnSpPr>
        <p:spPr>
          <a:xfrm>
            <a:off x="4511415" y="3466251"/>
            <a:ext cx="0" cy="318730"/>
          </a:xfrm>
          <a:prstGeom prst="straightConnector1">
            <a:avLst/>
          </a:prstGeom>
          <a:noFill/>
          <a:ln cap="flat" cmpd="sng" w="12600">
            <a:solidFill>
              <a:srgbClr val="000000"/>
            </a:solidFill>
            <a:prstDash val="solid"/>
            <a:round/>
            <a:headEnd len="med" w="med" type="diamond"/>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67" name="Google Shape;67;p1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Uma Interface é um ”</a:t>
            </a:r>
            <a:r>
              <a:rPr b="1" lang="en"/>
              <a:t>contrato</a:t>
            </a:r>
            <a:r>
              <a:rPr lang="en"/>
              <a:t>” em que as classes que a implementam se comprometem a seguir</a:t>
            </a:r>
            <a:endParaRPr/>
          </a:p>
          <a:p>
            <a:pPr indent="-355600" lvl="0" marL="457200" rtl="0" algn="l">
              <a:spcBef>
                <a:spcPts val="2000"/>
              </a:spcBef>
              <a:spcAft>
                <a:spcPts val="0"/>
              </a:spcAft>
              <a:buSzPts val="2000"/>
              <a:buChar char="▣"/>
            </a:pPr>
            <a:r>
              <a:rPr lang="en"/>
              <a:t>Em sua forma mais básica, uma interface </a:t>
            </a:r>
            <a:r>
              <a:rPr b="1" lang="en"/>
              <a:t>contém uma lista de métodos abstratos</a:t>
            </a:r>
            <a:r>
              <a:rPr lang="en"/>
              <a:t> (sem implementação)</a:t>
            </a:r>
            <a:endParaRPr/>
          </a:p>
          <a:p>
            <a:pPr indent="-330200" lvl="1" marL="914400" rtl="0" algn="l">
              <a:spcBef>
                <a:spcPts val="0"/>
              </a:spcBef>
              <a:spcAft>
                <a:spcPts val="0"/>
              </a:spcAft>
              <a:buSzPts val="1600"/>
              <a:buChar char="▢"/>
            </a:pPr>
            <a:r>
              <a:rPr i="1" lang="en" sz="1400"/>
              <a:t>As classes que implementam a interface precisam implementar esses métodos</a:t>
            </a:r>
            <a:endParaRPr/>
          </a:p>
          <a:p>
            <a:pPr indent="-355600" lvl="0" marL="457200" rtl="0" algn="l">
              <a:spcBef>
                <a:spcPts val="2000"/>
              </a:spcBef>
              <a:spcAft>
                <a:spcPts val="0"/>
              </a:spcAft>
              <a:buSzPts val="2000"/>
              <a:buChar char="▣"/>
            </a:pPr>
            <a:r>
              <a:rPr lang="en"/>
              <a:t>Entretanto, uma interface pode conter também:</a:t>
            </a:r>
            <a:endParaRPr/>
          </a:p>
          <a:p>
            <a:pPr indent="-330200" lvl="1" marL="914400" rtl="0" algn="l">
              <a:spcBef>
                <a:spcPts val="0"/>
              </a:spcBef>
              <a:spcAft>
                <a:spcPts val="0"/>
              </a:spcAft>
              <a:buSzPts val="1600"/>
              <a:buChar char="▢"/>
            </a:pPr>
            <a:r>
              <a:rPr lang="en"/>
              <a:t>Constantes estáticas</a:t>
            </a:r>
            <a:endParaRPr/>
          </a:p>
          <a:p>
            <a:pPr indent="-330200" lvl="1" marL="914400" rtl="0" algn="l">
              <a:spcBef>
                <a:spcPts val="0"/>
              </a:spcBef>
              <a:spcAft>
                <a:spcPts val="0"/>
              </a:spcAft>
              <a:buSzPts val="1600"/>
              <a:buChar char="▢"/>
            </a:pPr>
            <a:r>
              <a:rPr lang="en"/>
              <a:t>Métodos estáticos</a:t>
            </a:r>
            <a:endParaRPr/>
          </a:p>
          <a:p>
            <a:pPr indent="-330200" lvl="1" marL="914400" rtl="0" algn="l">
              <a:spcBef>
                <a:spcPts val="0"/>
              </a:spcBef>
              <a:spcAft>
                <a:spcPts val="0"/>
              </a:spcAft>
              <a:buSzPts val="1600"/>
              <a:buChar char="▢"/>
            </a:pPr>
            <a:r>
              <a:rPr lang="en"/>
              <a:t>Métodos </a:t>
            </a:r>
            <a:r>
              <a:rPr i="1" lang="en"/>
              <a:t>default</a:t>
            </a:r>
            <a:endParaRPr i="1"/>
          </a:p>
          <a:p>
            <a:pPr indent="-317500" lvl="2" marL="1371600" rtl="0" algn="l">
              <a:spcBef>
                <a:spcPts val="0"/>
              </a:spcBef>
              <a:spcAft>
                <a:spcPts val="0"/>
              </a:spcAft>
              <a:buSzPts val="1400"/>
              <a:buChar char="○"/>
            </a:pPr>
            <a:r>
              <a:rPr lang="en"/>
              <a:t>Possuem uma implementação padrão</a:t>
            </a:r>
            <a:endParaRPr/>
          </a:p>
          <a:p>
            <a:pPr indent="-330200" lvl="1" marL="914400" rtl="0" algn="l">
              <a:spcBef>
                <a:spcPts val="0"/>
              </a:spcBef>
              <a:spcAft>
                <a:spcPts val="0"/>
              </a:spcAft>
              <a:buSzPts val="1600"/>
              <a:buChar char="▢"/>
            </a:pPr>
            <a:r>
              <a:rPr lang="en"/>
              <a:t>Métodos privados (</a:t>
            </a:r>
            <a:r>
              <a:rPr i="1" lang="en"/>
              <a:t>private</a:t>
            </a:r>
            <a:r>
              <a:rPr lang="en"/>
              <a:t>)</a:t>
            </a:r>
            <a:endParaRPr/>
          </a:p>
        </p:txBody>
      </p:sp>
      <p:sp>
        <p:nvSpPr>
          <p:cNvPr id="68" name="Google Shape;68;p1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Associação, Composição e Agregação</a:t>
            </a:r>
            <a:endParaRPr/>
          </a:p>
        </p:txBody>
      </p:sp>
      <p:sp>
        <p:nvSpPr>
          <p:cNvPr id="237" name="Google Shape;237;p32"/>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No exemplo anterior, um </a:t>
            </a:r>
            <a:r>
              <a:rPr lang="en">
                <a:latin typeface="Courier"/>
                <a:ea typeface="Courier"/>
                <a:cs typeface="Courier"/>
                <a:sym typeface="Courier"/>
              </a:rPr>
              <a:t>Computador</a:t>
            </a:r>
            <a:r>
              <a:rPr lang="en"/>
              <a:t> é composto de outros objetos. Ele contém um </a:t>
            </a:r>
            <a:r>
              <a:rPr lang="en">
                <a:latin typeface="Courier"/>
                <a:ea typeface="Courier"/>
                <a:cs typeface="Courier"/>
                <a:sym typeface="Courier"/>
              </a:rPr>
              <a:t>Processador</a:t>
            </a:r>
            <a:r>
              <a:rPr lang="en"/>
              <a:t>, um </a:t>
            </a:r>
            <a:r>
              <a:rPr lang="en">
                <a:latin typeface="Courier"/>
                <a:ea typeface="Courier"/>
                <a:cs typeface="Courier"/>
                <a:sym typeface="Courier"/>
              </a:rPr>
              <a:t>Disco</a:t>
            </a:r>
            <a:r>
              <a:rPr lang="en"/>
              <a:t> e uma </a:t>
            </a:r>
            <a:r>
              <a:rPr lang="en">
                <a:latin typeface="Courier"/>
                <a:ea typeface="Courier"/>
                <a:cs typeface="Courier"/>
                <a:sym typeface="Courier"/>
              </a:rPr>
              <a:t>Memória</a:t>
            </a:r>
            <a:endParaRPr/>
          </a:p>
          <a:p>
            <a:pPr indent="-355600" lvl="0" marL="457200" rtl="0" algn="l">
              <a:spcBef>
                <a:spcPts val="1000"/>
              </a:spcBef>
              <a:spcAft>
                <a:spcPts val="0"/>
              </a:spcAft>
              <a:buSzPts val="2000"/>
              <a:buChar char="▣"/>
            </a:pPr>
            <a:r>
              <a:rPr lang="en"/>
              <a:t>Isso é conhecido como </a:t>
            </a:r>
            <a:r>
              <a:rPr b="1" lang="en"/>
              <a:t>associação</a:t>
            </a:r>
            <a:endParaRPr/>
          </a:p>
          <a:p>
            <a:pPr indent="-355600" lvl="0" marL="457200" rtl="0" algn="l">
              <a:spcBef>
                <a:spcPts val="1000"/>
              </a:spcBef>
              <a:spcAft>
                <a:spcPts val="0"/>
              </a:spcAft>
              <a:buSzPts val="2000"/>
              <a:buChar char="▣"/>
            </a:pPr>
            <a:r>
              <a:rPr lang="en"/>
              <a:t>Apesar de não existir diferenças em Java, na modelagem de sistemas, existem dois subtipos de associações:</a:t>
            </a:r>
            <a:endParaRPr/>
          </a:p>
          <a:p>
            <a:pPr indent="-330200" lvl="1" marL="914400" rtl="0" algn="l">
              <a:spcBef>
                <a:spcPts val="500"/>
              </a:spcBef>
              <a:spcAft>
                <a:spcPts val="0"/>
              </a:spcAft>
              <a:buSzPts val="1600"/>
              <a:buChar char="▢"/>
            </a:pPr>
            <a:r>
              <a:rPr b="1" lang="en"/>
              <a:t>Agregação</a:t>
            </a:r>
            <a:r>
              <a:rPr lang="en"/>
              <a:t>: quando uma parte pode existir por si só, sem depender do todo. Por exemplo, um carro pode conter passageiros ou não. Portanto, existe uma associação, mas um carro não precisa de passageiros para existir.</a:t>
            </a:r>
            <a:endParaRPr/>
          </a:p>
          <a:p>
            <a:pPr indent="-330200" lvl="1" marL="914400" rtl="0" algn="l">
              <a:spcBef>
                <a:spcPts val="1000"/>
              </a:spcBef>
              <a:spcAft>
                <a:spcPts val="1600"/>
              </a:spcAft>
              <a:buSzPts val="1600"/>
              <a:buChar char="▢"/>
            </a:pPr>
            <a:r>
              <a:rPr b="1" lang="en"/>
              <a:t>Composição</a:t>
            </a:r>
            <a:r>
              <a:rPr lang="en"/>
              <a:t>: quando a parte não existe sem o todo. Como no caso do computador, que não pode existir sem um processador, disco, etc.</a:t>
            </a:r>
            <a:endParaRPr/>
          </a:p>
        </p:txBody>
      </p:sp>
      <p:sp>
        <p:nvSpPr>
          <p:cNvPr id="238" name="Google Shape;238;p3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919538" y="2144725"/>
            <a:ext cx="47784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Encapsulamento</a:t>
            </a:r>
            <a:br>
              <a:rPr lang="en"/>
            </a:br>
            <a:r>
              <a:rPr lang="en"/>
              <a:t>em Java</a:t>
            </a:r>
            <a:endParaRPr/>
          </a:p>
        </p:txBody>
      </p:sp>
      <p:pic>
        <p:nvPicPr>
          <p:cNvPr id="244" name="Google Shape;244;p33"/>
          <p:cNvPicPr preferRelativeResize="0"/>
          <p:nvPr/>
        </p:nvPicPr>
        <p:blipFill>
          <a:blip r:embed="rId3">
            <a:alphaModFix/>
          </a:blip>
          <a:stretch>
            <a:fillRect/>
          </a:stretch>
        </p:blipFill>
        <p:spPr>
          <a:xfrm>
            <a:off x="685800" y="1847826"/>
            <a:ext cx="2274700" cy="2489950"/>
          </a:xfrm>
          <a:prstGeom prst="rect">
            <a:avLst/>
          </a:prstGeom>
          <a:noFill/>
          <a:ln>
            <a:noFill/>
          </a:ln>
        </p:spPr>
      </p:pic>
      <p:pic>
        <p:nvPicPr>
          <p:cNvPr id="245" name="Google Shape;245;p33"/>
          <p:cNvPicPr preferRelativeResize="0"/>
          <p:nvPr/>
        </p:nvPicPr>
        <p:blipFill>
          <a:blip r:embed="rId4">
            <a:alphaModFix/>
          </a:blip>
          <a:stretch>
            <a:fillRect/>
          </a:stretch>
        </p:blipFill>
        <p:spPr>
          <a:xfrm>
            <a:off x="1382880" y="2215425"/>
            <a:ext cx="871601" cy="771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Encapsulamento na Prática</a:t>
            </a:r>
            <a:endParaRPr/>
          </a:p>
        </p:txBody>
      </p:sp>
      <p:sp>
        <p:nvSpPr>
          <p:cNvPr id="251" name="Google Shape;251;p34"/>
          <p:cNvSpPr txBox="1"/>
          <p:nvPr>
            <p:ph idx="1" type="body"/>
          </p:nvPr>
        </p:nvSpPr>
        <p:spPr>
          <a:xfrm>
            <a:off x="311700" y="1093375"/>
            <a:ext cx="8520600" cy="274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Em Java, o encapsulamento é implementado através de uma classe (módulo) e dos </a:t>
            </a:r>
            <a:r>
              <a:rPr b="1" lang="en"/>
              <a:t>modificadores de acesso</a:t>
            </a:r>
            <a:r>
              <a:rPr lang="en"/>
              <a:t> (controle de acesso)</a:t>
            </a:r>
            <a:endParaRPr/>
          </a:p>
          <a:p>
            <a:pPr indent="-355600" lvl="0" marL="457200" rtl="0" algn="l">
              <a:spcBef>
                <a:spcPts val="1500"/>
              </a:spcBef>
              <a:spcAft>
                <a:spcPts val="0"/>
              </a:spcAft>
              <a:buSzPts val="2000"/>
              <a:buChar char="▣"/>
            </a:pPr>
            <a:r>
              <a:rPr lang="en"/>
              <a:t>Modificadores de acesso</a:t>
            </a:r>
            <a:endParaRPr/>
          </a:p>
          <a:p>
            <a:pPr indent="-330200" lvl="1" marL="914400" rtl="0" algn="l">
              <a:spcBef>
                <a:spcPts val="0"/>
              </a:spcBef>
              <a:spcAft>
                <a:spcPts val="0"/>
              </a:spcAft>
              <a:buSzPts val="1600"/>
              <a:buChar char="▢"/>
            </a:pPr>
            <a:r>
              <a:rPr lang="en"/>
              <a:t>Permitem controlar o acesso aos</a:t>
            </a:r>
            <a:endParaRPr/>
          </a:p>
          <a:p>
            <a:pPr indent="-317500" lvl="2" marL="1371600" rtl="0" algn="l">
              <a:spcBef>
                <a:spcPts val="0"/>
              </a:spcBef>
              <a:spcAft>
                <a:spcPts val="0"/>
              </a:spcAft>
              <a:buSzPts val="1400"/>
              <a:buChar char="○"/>
            </a:pPr>
            <a:r>
              <a:rPr lang="en"/>
              <a:t>Atributos</a:t>
            </a:r>
            <a:endParaRPr/>
          </a:p>
          <a:p>
            <a:pPr indent="-317500" lvl="2" marL="1371600" rtl="0" algn="l">
              <a:spcBef>
                <a:spcPts val="0"/>
              </a:spcBef>
              <a:spcAft>
                <a:spcPts val="0"/>
              </a:spcAft>
              <a:buSzPts val="1400"/>
              <a:buChar char="○"/>
            </a:pPr>
            <a:r>
              <a:rPr lang="en"/>
              <a:t>Métodos</a:t>
            </a:r>
            <a:endParaRPr/>
          </a:p>
          <a:p>
            <a:pPr indent="-317500" lvl="2" marL="1371600" rtl="0" algn="l">
              <a:spcBef>
                <a:spcPts val="0"/>
              </a:spcBef>
              <a:spcAft>
                <a:spcPts val="0"/>
              </a:spcAft>
              <a:buSzPts val="1400"/>
              <a:buChar char="○"/>
            </a:pPr>
            <a:r>
              <a:rPr lang="en"/>
              <a:t>Classes </a:t>
            </a:r>
            <a:endParaRPr/>
          </a:p>
          <a:p>
            <a:pPr indent="-317500" lvl="2" marL="1371600" rtl="0" algn="l">
              <a:spcBef>
                <a:spcPts val="0"/>
              </a:spcBef>
              <a:spcAft>
                <a:spcPts val="0"/>
              </a:spcAft>
              <a:buSzPts val="1400"/>
              <a:buChar char="○"/>
            </a:pPr>
            <a:r>
              <a:rPr lang="en"/>
              <a:t>Interfaces</a:t>
            </a:r>
            <a:endParaRPr/>
          </a:p>
        </p:txBody>
      </p:sp>
      <p:sp>
        <p:nvSpPr>
          <p:cNvPr id="252" name="Google Shape;252;p3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a:t>
            </a:r>
            <a:endParaRPr/>
          </a:p>
        </p:txBody>
      </p:sp>
      <p:sp>
        <p:nvSpPr>
          <p:cNvPr id="258" name="Google Shape;258;p3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 “acesso” especifica </a:t>
            </a:r>
            <a:r>
              <a:rPr b="1" lang="en"/>
              <a:t>quais as partes</a:t>
            </a:r>
            <a:r>
              <a:rPr lang="en"/>
              <a:t> do código fonte que a entidade declarada poderá ser referenciada pelo seu nome</a:t>
            </a:r>
            <a:endParaRPr/>
          </a:p>
          <a:p>
            <a:pPr indent="-355600" lvl="0" marL="457200" rtl="0" algn="l">
              <a:spcBef>
                <a:spcPts val="1000"/>
              </a:spcBef>
              <a:spcAft>
                <a:spcPts val="0"/>
              </a:spcAft>
              <a:buSzPts val="2000"/>
              <a:buChar char="▣"/>
            </a:pPr>
            <a:r>
              <a:rPr lang="en"/>
              <a:t>Exemplos:</a:t>
            </a:r>
            <a:endParaRPr/>
          </a:p>
          <a:p>
            <a:pPr indent="-330200" lvl="1" marL="914400" rtl="0" algn="l">
              <a:spcBef>
                <a:spcPts val="0"/>
              </a:spcBef>
              <a:spcAft>
                <a:spcPts val="0"/>
              </a:spcAft>
              <a:buSzPts val="1600"/>
              <a:buChar char="▢"/>
            </a:pPr>
            <a:r>
              <a:rPr lang="en"/>
              <a:t>Quais atributos poderão ser acessados diretamente (pelo nome do atributo)</a:t>
            </a:r>
            <a:endParaRPr/>
          </a:p>
          <a:p>
            <a:pPr indent="-330200" lvl="1" marL="914400" rtl="0" algn="l">
              <a:spcBef>
                <a:spcPts val="0"/>
              </a:spcBef>
              <a:spcAft>
                <a:spcPts val="0"/>
              </a:spcAft>
              <a:buSzPts val="1600"/>
              <a:buChar char="▢"/>
            </a:pPr>
            <a:r>
              <a:rPr lang="en"/>
              <a:t>Quais métodos poderão ser executados diretamente</a:t>
            </a:r>
            <a:endParaRPr/>
          </a:p>
          <a:p>
            <a:pPr indent="-330200" lvl="1" marL="914400" rtl="0" algn="l">
              <a:spcBef>
                <a:spcPts val="0"/>
              </a:spcBef>
              <a:spcAft>
                <a:spcPts val="0"/>
              </a:spcAft>
              <a:buSzPts val="1600"/>
              <a:buChar char="▢"/>
            </a:pPr>
            <a:r>
              <a:rPr lang="en"/>
              <a:t>Quais classes poderão ser instanciadas pelo nome</a:t>
            </a:r>
            <a:endParaRPr/>
          </a:p>
        </p:txBody>
      </p:sp>
      <p:sp>
        <p:nvSpPr>
          <p:cNvPr id="259" name="Google Shape;259;p3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a:t>
            </a:r>
            <a:endParaRPr/>
          </a:p>
        </p:txBody>
      </p:sp>
      <p:sp>
        <p:nvSpPr>
          <p:cNvPr id="265" name="Google Shape;265;p3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Java possui quatro modificadores de acesso (em ordem de restrição):</a:t>
            </a:r>
            <a:endParaRPr/>
          </a:p>
          <a:p>
            <a:pPr indent="-330200" lvl="1" marL="914400" rtl="0" algn="l">
              <a:spcBef>
                <a:spcPts val="0"/>
              </a:spcBef>
              <a:spcAft>
                <a:spcPts val="0"/>
              </a:spcAft>
              <a:buSzPts val="1600"/>
              <a:buChar char="▢"/>
            </a:pPr>
            <a:r>
              <a:rPr i="1" lang="en"/>
              <a:t>Public</a:t>
            </a:r>
            <a:endParaRPr i="1"/>
          </a:p>
          <a:p>
            <a:pPr indent="-330200" lvl="1" marL="914400" rtl="0" algn="l">
              <a:spcBef>
                <a:spcPts val="0"/>
              </a:spcBef>
              <a:spcAft>
                <a:spcPts val="0"/>
              </a:spcAft>
              <a:buSzPts val="1600"/>
              <a:buChar char="▢"/>
            </a:pPr>
            <a:r>
              <a:rPr i="1" lang="en"/>
              <a:t>Protected</a:t>
            </a:r>
            <a:endParaRPr i="1"/>
          </a:p>
          <a:p>
            <a:pPr indent="-330200" lvl="1" marL="914400" rtl="0" algn="l">
              <a:spcBef>
                <a:spcPts val="0"/>
              </a:spcBef>
              <a:spcAft>
                <a:spcPts val="0"/>
              </a:spcAft>
              <a:buSzPts val="1600"/>
              <a:buChar char="▢"/>
            </a:pPr>
            <a:r>
              <a:rPr i="1" lang="en"/>
              <a:t>Package Access </a:t>
            </a:r>
            <a:r>
              <a:rPr lang="en"/>
              <a:t>ou</a:t>
            </a:r>
            <a:r>
              <a:rPr i="1" lang="en"/>
              <a:t> Friendly (padrão)</a:t>
            </a:r>
            <a:endParaRPr i="1"/>
          </a:p>
          <a:p>
            <a:pPr indent="-330200" lvl="1" marL="914400" rtl="0" algn="l">
              <a:spcBef>
                <a:spcPts val="0"/>
              </a:spcBef>
              <a:spcAft>
                <a:spcPts val="0"/>
              </a:spcAft>
              <a:buSzPts val="1600"/>
              <a:buChar char="▢"/>
            </a:pPr>
            <a:r>
              <a:rPr i="1" lang="en"/>
              <a:t>Private</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de Acesso – Exemplo</a:t>
            </a:r>
            <a:endParaRPr/>
          </a:p>
        </p:txBody>
      </p:sp>
      <p:sp>
        <p:nvSpPr>
          <p:cNvPr id="272" name="Google Shape;272;p3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7"/>
          <p:cNvSpPr/>
          <p:nvPr/>
        </p:nvSpPr>
        <p:spPr>
          <a:xfrm>
            <a:off x="1032925" y="1012850"/>
            <a:ext cx="4374600" cy="4017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biblioteca;</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java.util.Date;</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Autor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String </a:t>
            </a:r>
            <a:r>
              <a:rPr lang="en" sz="1200">
                <a:solidFill>
                  <a:srgbClr val="0000C0"/>
                </a:solidFill>
                <a:latin typeface="Courier"/>
                <a:ea typeface="Courier"/>
                <a:cs typeface="Courier"/>
                <a:sym typeface="Courier"/>
              </a:rPr>
              <a:t>nome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protected</a:t>
            </a:r>
            <a:r>
              <a:rPr lang="en" sz="1200">
                <a:solidFill>
                  <a:schemeClr val="dk1"/>
                </a:solidFill>
                <a:latin typeface="Courier"/>
                <a:ea typeface="Courier"/>
                <a:cs typeface="Courier"/>
                <a:sym typeface="Courier"/>
              </a:rPr>
              <a:t> Date </a:t>
            </a:r>
            <a:r>
              <a:rPr lang="en" sz="1200">
                <a:solidFill>
                  <a:srgbClr val="0000C0"/>
                </a:solidFill>
                <a:latin typeface="Courier"/>
                <a:ea typeface="Courier"/>
                <a:cs typeface="Courier"/>
                <a:sym typeface="Courier"/>
              </a:rPr>
              <a:t>dataNascimento</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String </a:t>
            </a:r>
            <a:r>
              <a:rPr lang="en" sz="1200">
                <a:solidFill>
                  <a:srgbClr val="0000C0"/>
                </a:solidFill>
                <a:latin typeface="Courier"/>
                <a:ea typeface="Courier"/>
                <a:cs typeface="Courier"/>
                <a:sym typeface="Courier"/>
              </a:rPr>
              <a:t>instituicao</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private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cpf</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boolean</a:t>
            </a:r>
            <a:r>
              <a:rPr lang="en" sz="1200">
                <a:solidFill>
                  <a:schemeClr val="dk1"/>
                </a:solidFill>
                <a:latin typeface="Courier"/>
                <a:ea typeface="Courier"/>
                <a:cs typeface="Courier"/>
                <a:sym typeface="Courier"/>
              </a:rPr>
              <a:t> setCPF(</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cpf)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if</a:t>
            </a:r>
            <a:r>
              <a:rPr lang="en" sz="1200">
                <a:solidFill>
                  <a:schemeClr val="dk1"/>
                </a:solidFill>
                <a:latin typeface="Courier"/>
                <a:ea typeface="Courier"/>
                <a:cs typeface="Courier"/>
                <a:sym typeface="Courier"/>
              </a:rPr>
              <a:t> ( verificaCPF(cpf) )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cpf</a:t>
            </a:r>
            <a:r>
              <a:rPr lang="en" sz="1200">
                <a:solidFill>
                  <a:schemeClr val="dk1"/>
                </a:solidFill>
                <a:latin typeface="Courier"/>
                <a:ea typeface="Courier"/>
                <a:cs typeface="Courier"/>
                <a:sym typeface="Courier"/>
              </a:rPr>
              <a:t> = cpf;</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true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else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false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private</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boolean</a:t>
            </a:r>
            <a:r>
              <a:rPr lang="en" sz="1200">
                <a:solidFill>
                  <a:schemeClr val="dk1"/>
                </a:solidFill>
                <a:latin typeface="Courier"/>
                <a:ea typeface="Courier"/>
                <a:cs typeface="Courier"/>
                <a:sym typeface="Courier"/>
              </a:rPr>
              <a:t> verificaCPF(</a:t>
            </a:r>
            <a:r>
              <a:rPr lang="en" sz="1200">
                <a:solidFill>
                  <a:srgbClr val="7F0055"/>
                </a:solidFill>
                <a:latin typeface="Courier"/>
                <a:ea typeface="Courier"/>
                <a:cs typeface="Courier"/>
                <a:sym typeface="Courier"/>
              </a:rPr>
              <a:t>long</a:t>
            </a:r>
            <a:r>
              <a:rPr lang="en" sz="1200">
                <a:solidFill>
                  <a:schemeClr val="dk1"/>
                </a:solidFill>
                <a:latin typeface="Courier"/>
                <a:ea typeface="Courier"/>
                <a:cs typeface="Courier"/>
                <a:sym typeface="Courier"/>
              </a:rPr>
              <a:t> cpf)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Verifica se o CPF é válido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true</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274" name="Google Shape;274;p37"/>
          <p:cNvSpPr txBox="1"/>
          <p:nvPr/>
        </p:nvSpPr>
        <p:spPr>
          <a:xfrm>
            <a:off x="5683950" y="1174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Classe pública</a:t>
            </a:r>
            <a:endParaRPr sz="1300">
              <a:solidFill>
                <a:schemeClr val="dk1"/>
              </a:solidFill>
              <a:latin typeface="Courier"/>
              <a:ea typeface="Courier"/>
              <a:cs typeface="Courier"/>
              <a:sym typeface="Courier"/>
            </a:endParaRPr>
          </a:p>
        </p:txBody>
      </p:sp>
      <p:cxnSp>
        <p:nvCxnSpPr>
          <p:cNvPr id="275" name="Google Shape;275;p37"/>
          <p:cNvCxnSpPr>
            <a:endCxn id="274" idx="1"/>
          </p:cNvCxnSpPr>
          <p:nvPr/>
        </p:nvCxnSpPr>
        <p:spPr>
          <a:xfrm flipH="1" rot="10800000">
            <a:off x="3024150" y="1322975"/>
            <a:ext cx="2659800" cy="367800"/>
          </a:xfrm>
          <a:prstGeom prst="straightConnector1">
            <a:avLst/>
          </a:prstGeom>
          <a:noFill/>
          <a:ln cap="flat" cmpd="sng" w="19050">
            <a:solidFill>
              <a:srgbClr val="6FA8DC"/>
            </a:solidFill>
            <a:prstDash val="solid"/>
            <a:round/>
            <a:headEnd len="med" w="med" type="none"/>
            <a:tailEnd len="med" w="med" type="none"/>
          </a:ln>
        </p:spPr>
      </p:cxnSp>
      <p:sp>
        <p:nvSpPr>
          <p:cNvPr id="276" name="Google Shape;276;p37"/>
          <p:cNvSpPr txBox="1"/>
          <p:nvPr/>
        </p:nvSpPr>
        <p:spPr>
          <a:xfrm>
            <a:off x="5683950" y="1555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a:t>
            </a:r>
            <a:r>
              <a:rPr lang="en" sz="1300">
                <a:solidFill>
                  <a:schemeClr val="dk1"/>
                </a:solidFill>
              </a:rPr>
              <a:t> público</a:t>
            </a:r>
            <a:endParaRPr sz="1300">
              <a:solidFill>
                <a:schemeClr val="dk1"/>
              </a:solidFill>
              <a:latin typeface="Courier"/>
              <a:ea typeface="Courier"/>
              <a:cs typeface="Courier"/>
              <a:sym typeface="Courier"/>
            </a:endParaRPr>
          </a:p>
        </p:txBody>
      </p:sp>
      <p:cxnSp>
        <p:nvCxnSpPr>
          <p:cNvPr id="277" name="Google Shape;277;p37"/>
          <p:cNvCxnSpPr>
            <a:endCxn id="276" idx="1"/>
          </p:cNvCxnSpPr>
          <p:nvPr/>
        </p:nvCxnSpPr>
        <p:spPr>
          <a:xfrm flipH="1" rot="10800000">
            <a:off x="3376650" y="1703975"/>
            <a:ext cx="2307300" cy="186600"/>
          </a:xfrm>
          <a:prstGeom prst="straightConnector1">
            <a:avLst/>
          </a:prstGeom>
          <a:noFill/>
          <a:ln cap="flat" cmpd="sng" w="19050">
            <a:solidFill>
              <a:srgbClr val="6FA8DC"/>
            </a:solidFill>
            <a:prstDash val="solid"/>
            <a:round/>
            <a:headEnd len="med" w="med" type="none"/>
            <a:tailEnd len="med" w="med" type="none"/>
          </a:ln>
        </p:spPr>
      </p:cxnSp>
      <p:sp>
        <p:nvSpPr>
          <p:cNvPr id="278" name="Google Shape;278;p37"/>
          <p:cNvSpPr txBox="1"/>
          <p:nvPr/>
        </p:nvSpPr>
        <p:spPr>
          <a:xfrm>
            <a:off x="5683950" y="1936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protegido</a:t>
            </a:r>
            <a:endParaRPr sz="1300">
              <a:solidFill>
                <a:schemeClr val="dk1"/>
              </a:solidFill>
              <a:latin typeface="Courier"/>
              <a:ea typeface="Courier"/>
              <a:cs typeface="Courier"/>
              <a:sym typeface="Courier"/>
            </a:endParaRPr>
          </a:p>
        </p:txBody>
      </p:sp>
      <p:cxnSp>
        <p:nvCxnSpPr>
          <p:cNvPr id="279" name="Google Shape;279;p37"/>
          <p:cNvCxnSpPr>
            <a:endCxn id="278" idx="1"/>
          </p:cNvCxnSpPr>
          <p:nvPr/>
        </p:nvCxnSpPr>
        <p:spPr>
          <a:xfrm>
            <a:off x="4386150" y="2076575"/>
            <a:ext cx="1297800" cy="8400"/>
          </a:xfrm>
          <a:prstGeom prst="straightConnector1">
            <a:avLst/>
          </a:prstGeom>
          <a:noFill/>
          <a:ln cap="flat" cmpd="sng" w="19050">
            <a:solidFill>
              <a:srgbClr val="6FA8DC"/>
            </a:solidFill>
            <a:prstDash val="solid"/>
            <a:round/>
            <a:headEnd len="med" w="med" type="none"/>
            <a:tailEnd len="med" w="med" type="none"/>
          </a:ln>
        </p:spPr>
      </p:cxnSp>
      <p:sp>
        <p:nvSpPr>
          <p:cNvPr id="280" name="Google Shape;280;p37"/>
          <p:cNvSpPr txBox="1"/>
          <p:nvPr/>
        </p:nvSpPr>
        <p:spPr>
          <a:xfrm>
            <a:off x="5683950" y="2317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a:t>
            </a:r>
            <a:r>
              <a:rPr i="1" lang="en" sz="1300">
                <a:solidFill>
                  <a:schemeClr val="dk1"/>
                </a:solidFill>
              </a:rPr>
              <a:t>friendly</a:t>
            </a:r>
            <a:endParaRPr i="1" sz="1300">
              <a:solidFill>
                <a:schemeClr val="dk1"/>
              </a:solidFill>
              <a:latin typeface="Courier"/>
              <a:ea typeface="Courier"/>
              <a:cs typeface="Courier"/>
              <a:sym typeface="Courier"/>
            </a:endParaRPr>
          </a:p>
        </p:txBody>
      </p:sp>
      <p:cxnSp>
        <p:nvCxnSpPr>
          <p:cNvPr id="281" name="Google Shape;281;p37"/>
          <p:cNvCxnSpPr>
            <a:endCxn id="280" idx="1"/>
          </p:cNvCxnSpPr>
          <p:nvPr/>
        </p:nvCxnSpPr>
        <p:spPr>
          <a:xfrm>
            <a:off x="3367050" y="2247875"/>
            <a:ext cx="2316900" cy="218100"/>
          </a:xfrm>
          <a:prstGeom prst="straightConnector1">
            <a:avLst/>
          </a:prstGeom>
          <a:noFill/>
          <a:ln cap="flat" cmpd="sng" w="19050">
            <a:solidFill>
              <a:srgbClr val="6FA8DC"/>
            </a:solidFill>
            <a:prstDash val="solid"/>
            <a:round/>
            <a:headEnd len="med" w="med" type="none"/>
            <a:tailEnd len="med" w="med" type="none"/>
          </a:ln>
        </p:spPr>
      </p:cxnSp>
      <p:sp>
        <p:nvSpPr>
          <p:cNvPr id="282" name="Google Shape;282;p37"/>
          <p:cNvSpPr txBox="1"/>
          <p:nvPr/>
        </p:nvSpPr>
        <p:spPr>
          <a:xfrm>
            <a:off x="5683950" y="2698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 privado</a:t>
            </a:r>
            <a:endParaRPr sz="1300">
              <a:solidFill>
                <a:schemeClr val="dk1"/>
              </a:solidFill>
              <a:latin typeface="Courier"/>
              <a:ea typeface="Courier"/>
              <a:cs typeface="Courier"/>
              <a:sym typeface="Courier"/>
            </a:endParaRPr>
          </a:p>
        </p:txBody>
      </p:sp>
      <p:cxnSp>
        <p:nvCxnSpPr>
          <p:cNvPr id="283" name="Google Shape;283;p37"/>
          <p:cNvCxnSpPr>
            <a:endCxn id="282" idx="1"/>
          </p:cNvCxnSpPr>
          <p:nvPr/>
        </p:nvCxnSpPr>
        <p:spPr>
          <a:xfrm>
            <a:off x="3195750" y="2423975"/>
            <a:ext cx="2488200" cy="423000"/>
          </a:xfrm>
          <a:prstGeom prst="straightConnector1">
            <a:avLst/>
          </a:prstGeom>
          <a:noFill/>
          <a:ln cap="flat" cmpd="sng" w="19050">
            <a:solidFill>
              <a:srgbClr val="6FA8DC"/>
            </a:solidFill>
            <a:prstDash val="solid"/>
            <a:round/>
            <a:headEnd len="med" w="med" type="none"/>
            <a:tailEnd len="med" w="med" type="none"/>
          </a:ln>
        </p:spPr>
      </p:cxnSp>
      <p:sp>
        <p:nvSpPr>
          <p:cNvPr id="284" name="Google Shape;284;p37"/>
          <p:cNvSpPr txBox="1"/>
          <p:nvPr/>
        </p:nvSpPr>
        <p:spPr>
          <a:xfrm>
            <a:off x="5683950" y="30790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público</a:t>
            </a:r>
            <a:endParaRPr sz="1300">
              <a:solidFill>
                <a:schemeClr val="dk1"/>
              </a:solidFill>
              <a:latin typeface="Courier"/>
              <a:ea typeface="Courier"/>
              <a:cs typeface="Courier"/>
              <a:sym typeface="Courier"/>
            </a:endParaRPr>
          </a:p>
        </p:txBody>
      </p:sp>
      <p:cxnSp>
        <p:nvCxnSpPr>
          <p:cNvPr id="285" name="Google Shape;285;p37"/>
          <p:cNvCxnSpPr>
            <a:endCxn id="284" idx="1"/>
          </p:cNvCxnSpPr>
          <p:nvPr/>
        </p:nvCxnSpPr>
        <p:spPr>
          <a:xfrm>
            <a:off x="4629150" y="2743175"/>
            <a:ext cx="1054800" cy="484800"/>
          </a:xfrm>
          <a:prstGeom prst="straightConnector1">
            <a:avLst/>
          </a:prstGeom>
          <a:noFill/>
          <a:ln cap="flat" cmpd="sng" w="19050">
            <a:solidFill>
              <a:srgbClr val="6FA8DC"/>
            </a:solidFill>
            <a:prstDash val="solid"/>
            <a:round/>
            <a:headEnd len="med" w="med" type="none"/>
            <a:tailEnd len="med" w="med" type="none"/>
          </a:ln>
        </p:spPr>
      </p:cxnSp>
      <p:sp>
        <p:nvSpPr>
          <p:cNvPr id="286" name="Google Shape;286;p37"/>
          <p:cNvSpPr txBox="1"/>
          <p:nvPr/>
        </p:nvSpPr>
        <p:spPr>
          <a:xfrm>
            <a:off x="5683950" y="3460025"/>
            <a:ext cx="1977000" cy="449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Executando um método privado (local)</a:t>
            </a:r>
            <a:endParaRPr sz="1300">
              <a:solidFill>
                <a:schemeClr val="dk1"/>
              </a:solidFill>
              <a:latin typeface="Courier"/>
              <a:ea typeface="Courier"/>
              <a:cs typeface="Courier"/>
              <a:sym typeface="Courier"/>
            </a:endParaRPr>
          </a:p>
        </p:txBody>
      </p:sp>
      <p:cxnSp>
        <p:nvCxnSpPr>
          <p:cNvPr id="287" name="Google Shape;287;p37"/>
          <p:cNvCxnSpPr>
            <a:endCxn id="286" idx="1"/>
          </p:cNvCxnSpPr>
          <p:nvPr/>
        </p:nvCxnSpPr>
        <p:spPr>
          <a:xfrm>
            <a:off x="3986250" y="2919425"/>
            <a:ext cx="1697700" cy="765300"/>
          </a:xfrm>
          <a:prstGeom prst="straightConnector1">
            <a:avLst/>
          </a:prstGeom>
          <a:noFill/>
          <a:ln cap="flat" cmpd="sng" w="19050">
            <a:solidFill>
              <a:srgbClr val="6FA8DC"/>
            </a:solidFill>
            <a:prstDash val="solid"/>
            <a:round/>
            <a:headEnd len="med" w="med" type="none"/>
            <a:tailEnd len="med" w="med" type="none"/>
          </a:ln>
        </p:spPr>
      </p:cxnSp>
      <p:sp>
        <p:nvSpPr>
          <p:cNvPr id="288" name="Google Shape;288;p37"/>
          <p:cNvSpPr txBox="1"/>
          <p:nvPr/>
        </p:nvSpPr>
        <p:spPr>
          <a:xfrm>
            <a:off x="5683950" y="3999816"/>
            <a:ext cx="1977000" cy="449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Acessando um atributo privado (local)</a:t>
            </a:r>
            <a:endParaRPr sz="1300">
              <a:solidFill>
                <a:schemeClr val="dk1"/>
              </a:solidFill>
              <a:latin typeface="Courier"/>
              <a:ea typeface="Courier"/>
              <a:cs typeface="Courier"/>
              <a:sym typeface="Courier"/>
            </a:endParaRPr>
          </a:p>
        </p:txBody>
      </p:sp>
      <p:cxnSp>
        <p:nvCxnSpPr>
          <p:cNvPr id="289" name="Google Shape;289;p37"/>
          <p:cNvCxnSpPr>
            <a:endCxn id="288" idx="1"/>
          </p:cNvCxnSpPr>
          <p:nvPr/>
        </p:nvCxnSpPr>
        <p:spPr>
          <a:xfrm>
            <a:off x="3905250" y="3105216"/>
            <a:ext cx="1778700" cy="1119300"/>
          </a:xfrm>
          <a:prstGeom prst="straightConnector1">
            <a:avLst/>
          </a:prstGeom>
          <a:noFill/>
          <a:ln cap="flat" cmpd="sng" w="19050">
            <a:solidFill>
              <a:srgbClr val="6FA8DC"/>
            </a:solidFill>
            <a:prstDash val="solid"/>
            <a:round/>
            <a:headEnd len="med" w="med" type="none"/>
            <a:tailEnd len="med" w="med" type="none"/>
          </a:ln>
        </p:spPr>
      </p:cxnSp>
      <p:sp>
        <p:nvSpPr>
          <p:cNvPr id="290" name="Google Shape;290;p37"/>
          <p:cNvSpPr txBox="1"/>
          <p:nvPr/>
        </p:nvSpPr>
        <p:spPr>
          <a:xfrm>
            <a:off x="5683950" y="4539525"/>
            <a:ext cx="19770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privado</a:t>
            </a:r>
            <a:endParaRPr sz="1300">
              <a:solidFill>
                <a:schemeClr val="dk1"/>
              </a:solidFill>
              <a:latin typeface="Courier"/>
              <a:ea typeface="Courier"/>
              <a:cs typeface="Courier"/>
              <a:sym typeface="Courier"/>
            </a:endParaRPr>
          </a:p>
        </p:txBody>
      </p:sp>
      <p:cxnSp>
        <p:nvCxnSpPr>
          <p:cNvPr id="291" name="Google Shape;291;p37"/>
          <p:cNvCxnSpPr>
            <a:endCxn id="290" idx="1"/>
          </p:cNvCxnSpPr>
          <p:nvPr/>
        </p:nvCxnSpPr>
        <p:spPr>
          <a:xfrm>
            <a:off x="4986150" y="4152975"/>
            <a:ext cx="697800" cy="535500"/>
          </a:xfrm>
          <a:prstGeom prst="straightConnector1">
            <a:avLst/>
          </a:prstGeom>
          <a:noFill/>
          <a:ln cap="flat" cmpd="sng" w="19050">
            <a:solidFill>
              <a:srgbClr val="6FA8DC"/>
            </a:solidFill>
            <a:prstDash val="solid"/>
            <a:round/>
            <a:headEnd len="med" w="med" type="none"/>
            <a:tailEnd len="med" w="med" type="none"/>
          </a:ln>
        </p:spPr>
      </p:cxnSp>
      <p:sp>
        <p:nvSpPr>
          <p:cNvPr id="292" name="Google Shape;292;p37"/>
          <p:cNvSpPr/>
          <p:nvPr/>
        </p:nvSpPr>
        <p:spPr>
          <a:xfrm>
            <a:off x="1060275" y="1614512"/>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1527000" y="1800249"/>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1527005" y="1981238"/>
            <a:ext cx="9351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1404950" y="2162225"/>
            <a:ext cx="1476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1527001" y="2343250"/>
            <a:ext cx="7590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1527000" y="2652737"/>
            <a:ext cx="6639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1527000" y="4057675"/>
            <a:ext cx="7305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04" name="Google Shape;304;p38"/>
          <p:cNvSpPr txBox="1"/>
          <p:nvPr>
            <p:ph idx="1" type="body"/>
          </p:nvPr>
        </p:nvSpPr>
        <p:spPr>
          <a:xfrm>
            <a:off x="311700" y="1093375"/>
            <a:ext cx="868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latin typeface="Courier"/>
                <a:ea typeface="Courier"/>
                <a:cs typeface="Courier"/>
                <a:sym typeface="Courier"/>
              </a:rPr>
              <a:t>Public</a:t>
            </a:r>
            <a:r>
              <a:rPr lang="en"/>
              <a:t> é o modificador de acesso mais permissível</a:t>
            </a:r>
            <a:endParaRPr/>
          </a:p>
          <a:p>
            <a:pPr indent="-330200" lvl="1" marL="914400" rtl="0" algn="l">
              <a:spcBef>
                <a:spcPts val="0"/>
              </a:spcBef>
              <a:spcAft>
                <a:spcPts val="0"/>
              </a:spcAft>
              <a:buSzPts val="1600"/>
              <a:buChar char="▢"/>
            </a:pPr>
            <a:r>
              <a:rPr lang="en"/>
              <a:t>Permite o acesso a partir de qualquer classe em qualquer pacote</a:t>
            </a:r>
            <a:endParaRPr/>
          </a:p>
          <a:p>
            <a:pPr indent="-317500" lvl="2" marL="1371600" rtl="0" algn="l">
              <a:spcBef>
                <a:spcPts val="0"/>
              </a:spcBef>
              <a:spcAft>
                <a:spcPts val="0"/>
              </a:spcAft>
              <a:buSzPts val="1400"/>
              <a:buChar char="○"/>
            </a:pPr>
            <a:r>
              <a:rPr lang="en"/>
              <a:t>Desde que a classe que tem o atributo/método seja “observável” na classe atual, ou seja, se elas não estiverem no mesmo pacote, a primeira deve ser importada usando o </a:t>
            </a:r>
            <a:r>
              <a:rPr lang="en">
                <a:latin typeface="Courier"/>
                <a:ea typeface="Courier"/>
                <a:cs typeface="Courier"/>
                <a:sym typeface="Courier"/>
              </a:rPr>
              <a:t>import</a:t>
            </a:r>
            <a:endParaRPr>
              <a:latin typeface="Courier"/>
              <a:ea typeface="Courier"/>
              <a:cs typeface="Courier"/>
              <a:sym typeface="Courier"/>
            </a:endParaRPr>
          </a:p>
          <a:p>
            <a:pPr indent="-355600" lvl="0" marL="457200" rtl="0" algn="l">
              <a:spcBef>
                <a:spcPts val="1000"/>
              </a:spcBef>
              <a:spcAft>
                <a:spcPts val="0"/>
              </a:spcAft>
              <a:buSzPts val="2000"/>
              <a:buChar char="▣"/>
            </a:pPr>
            <a:r>
              <a:rPr b="1" lang="en"/>
              <a:t>Atributos</a:t>
            </a:r>
            <a:r>
              <a:rPr lang="en"/>
              <a:t> com acesso </a:t>
            </a:r>
            <a:r>
              <a:rPr lang="en">
                <a:latin typeface="Courier"/>
                <a:ea typeface="Courier"/>
                <a:cs typeface="Courier"/>
                <a:sym typeface="Courier"/>
              </a:rPr>
              <a:t>public</a:t>
            </a:r>
            <a:r>
              <a:rPr lang="en"/>
              <a:t>:</a:t>
            </a:r>
            <a:endParaRPr/>
          </a:p>
          <a:p>
            <a:pPr indent="-330200" lvl="1" marL="914400" rtl="0" algn="l">
              <a:spcBef>
                <a:spcPts val="0"/>
              </a:spcBef>
              <a:spcAft>
                <a:spcPts val="0"/>
              </a:spcAft>
              <a:buSzPts val="1600"/>
              <a:buChar char="▢"/>
            </a:pPr>
            <a:r>
              <a:rPr lang="en"/>
              <a:t>São visíveis por qualquer outra classe em Java</a:t>
            </a:r>
            <a:endParaRPr/>
          </a:p>
          <a:p>
            <a:pPr indent="-330200" lvl="1" marL="914400" rtl="0" algn="l">
              <a:spcBef>
                <a:spcPts val="0"/>
              </a:spcBef>
              <a:spcAft>
                <a:spcPts val="0"/>
              </a:spcAft>
              <a:buSzPts val="1600"/>
              <a:buChar char="▢"/>
            </a:pPr>
            <a:r>
              <a:rPr lang="en"/>
              <a:t>Seus valores podem ser lidos e escritos a partir de qualquer classe</a:t>
            </a:r>
            <a:endParaRPr/>
          </a:p>
          <a:p>
            <a:pPr indent="-355600" lvl="0" marL="457200" rtl="0" algn="l">
              <a:spcBef>
                <a:spcPts val="1500"/>
              </a:spcBef>
              <a:spcAft>
                <a:spcPts val="0"/>
              </a:spcAft>
              <a:buSzPts val="2000"/>
              <a:buChar char="▣"/>
            </a:pPr>
            <a:r>
              <a:rPr b="1" lang="en"/>
              <a:t>Métodos</a:t>
            </a:r>
            <a:r>
              <a:rPr lang="en"/>
              <a:t> com acesso </a:t>
            </a:r>
            <a:r>
              <a:rPr lang="en">
                <a:latin typeface="Courier"/>
                <a:ea typeface="Courier"/>
                <a:cs typeface="Courier"/>
                <a:sym typeface="Courier"/>
              </a:rPr>
              <a:t>public</a:t>
            </a:r>
            <a:r>
              <a:rPr lang="en"/>
              <a:t>:</a:t>
            </a:r>
            <a:endParaRPr/>
          </a:p>
          <a:p>
            <a:pPr indent="-330200" lvl="1" marL="914400" rtl="0" algn="l">
              <a:spcBef>
                <a:spcPts val="0"/>
              </a:spcBef>
              <a:spcAft>
                <a:spcPts val="0"/>
              </a:spcAft>
              <a:buSzPts val="1600"/>
              <a:buChar char="▢"/>
            </a:pPr>
            <a:r>
              <a:rPr lang="en"/>
              <a:t>São visíveis por qualquer outra classe em Java</a:t>
            </a:r>
            <a:endParaRPr/>
          </a:p>
          <a:p>
            <a:pPr indent="-330200" lvl="1" marL="914400" rtl="0" algn="l">
              <a:spcBef>
                <a:spcPts val="0"/>
              </a:spcBef>
              <a:spcAft>
                <a:spcPts val="0"/>
              </a:spcAft>
              <a:buSzPts val="1600"/>
              <a:buChar char="▢"/>
            </a:pPr>
            <a:r>
              <a:rPr lang="en"/>
              <a:t>Podem ser executados a partir de qualquer classe</a:t>
            </a:r>
            <a:endParaRPr/>
          </a:p>
        </p:txBody>
      </p:sp>
      <p:sp>
        <p:nvSpPr>
          <p:cNvPr id="305" name="Google Shape;305;p3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Effect filter="fade" transition="in">
                                      <p:cBhvr>
                                        <p:cTn dur="1000"/>
                                        <p:tgtEl>
                                          <p:spTgt spid="3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Effect filter="fade" transition="in">
                                      <p:cBhvr>
                                        <p:cTn dur="1000"/>
                                        <p:tgtEl>
                                          <p:spTgt spid="3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animEffect filter="fade" transition="in">
                                      <p:cBhvr>
                                        <p:cTn dur="1000"/>
                                        <p:tgtEl>
                                          <p:spTgt spid="3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animEffect filter="fade" transition="in">
                                      <p:cBhvr>
                                        <p:cTn dur="1000"/>
                                        <p:tgtEl>
                                          <p:spTgt spid="30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11" name="Google Shape;311;p39"/>
          <p:cNvSpPr txBox="1"/>
          <p:nvPr>
            <p:ph idx="1" type="body"/>
          </p:nvPr>
        </p:nvSpPr>
        <p:spPr>
          <a:xfrm>
            <a:off x="311700" y="1093375"/>
            <a:ext cx="868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Classes</a:t>
            </a:r>
            <a:r>
              <a:rPr lang="en"/>
              <a:t> com acesso </a:t>
            </a:r>
            <a:r>
              <a:rPr lang="en">
                <a:latin typeface="Courier"/>
                <a:ea typeface="Courier"/>
                <a:cs typeface="Courier"/>
                <a:sym typeface="Courier"/>
              </a:rPr>
              <a:t>public</a:t>
            </a:r>
            <a:r>
              <a:rPr lang="en"/>
              <a:t>:</a:t>
            </a:r>
            <a:endParaRPr/>
          </a:p>
          <a:p>
            <a:pPr indent="-330200" lvl="1" marL="914400" rtl="0" algn="l">
              <a:spcBef>
                <a:spcPts val="500"/>
              </a:spcBef>
              <a:spcAft>
                <a:spcPts val="0"/>
              </a:spcAft>
              <a:buSzPts val="1600"/>
              <a:buChar char="▢"/>
            </a:pPr>
            <a:r>
              <a:rPr lang="en"/>
              <a:t>Podem ser instanciadas dentro de qualquer outra classe, </a:t>
            </a:r>
            <a:endParaRPr/>
          </a:p>
          <a:p>
            <a:pPr indent="-317500" lvl="2" marL="1371600" rtl="0" algn="l">
              <a:spcBef>
                <a:spcPts val="0"/>
              </a:spcBef>
              <a:spcAft>
                <a:spcPts val="0"/>
              </a:spcAft>
              <a:buSzPts val="1400"/>
              <a:buChar char="○"/>
            </a:pPr>
            <a:r>
              <a:rPr lang="en"/>
              <a:t>Qualquer classe pode criar objetos de uma classe pública</a:t>
            </a:r>
            <a:endParaRPr/>
          </a:p>
          <a:p>
            <a:pPr indent="-330200" lvl="1" marL="914400" rtl="0" algn="l">
              <a:spcBef>
                <a:spcPts val="1000"/>
              </a:spcBef>
              <a:spcAft>
                <a:spcPts val="0"/>
              </a:spcAft>
              <a:buSzPts val="1600"/>
              <a:buChar char="▢"/>
            </a:pPr>
            <a:r>
              <a:rPr lang="en"/>
              <a:t>Um arquivo </a:t>
            </a:r>
            <a:r>
              <a:rPr lang="en">
                <a:latin typeface="Courier"/>
                <a:ea typeface="Courier"/>
                <a:cs typeface="Courier"/>
                <a:sym typeface="Courier"/>
              </a:rPr>
              <a:t>.java</a:t>
            </a:r>
            <a:r>
              <a:rPr lang="en"/>
              <a:t> só pode ter uma única classe pública, e esta deverá ter o mesmo nome do arquivo</a:t>
            </a:r>
            <a:endParaRPr/>
          </a:p>
          <a:p>
            <a:pPr indent="-317500" lvl="2" marL="1371600" rtl="0" algn="l">
              <a:spcBef>
                <a:spcPts val="0"/>
              </a:spcBef>
              <a:spcAft>
                <a:spcPts val="0"/>
              </a:spcAft>
              <a:buSzPts val="1400"/>
              <a:buChar char="○"/>
            </a:pPr>
            <a:r>
              <a:rPr lang="en"/>
              <a:t>Apesar de ser menos comum, é possível que um arquivo </a:t>
            </a:r>
            <a:r>
              <a:rPr lang="en">
                <a:latin typeface="Courier"/>
                <a:ea typeface="Courier"/>
                <a:cs typeface="Courier"/>
                <a:sym typeface="Courier"/>
              </a:rPr>
              <a:t>.java</a:t>
            </a:r>
            <a:r>
              <a:rPr lang="en"/>
              <a:t> tenha uma classe pública e outras classes com outros acessos, mas esta prática não é recomendada</a:t>
            </a:r>
            <a:endParaRPr/>
          </a:p>
        </p:txBody>
      </p:sp>
      <p:sp>
        <p:nvSpPr>
          <p:cNvPr id="312" name="Google Shape;312;p3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10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1000"/>
                                        <p:tgtEl>
                                          <p:spTgt spid="3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Public</a:t>
            </a:r>
            <a:endParaRPr>
              <a:latin typeface="Courier"/>
              <a:ea typeface="Courier"/>
              <a:cs typeface="Courier"/>
              <a:sym typeface="Courier"/>
            </a:endParaRPr>
          </a:p>
        </p:txBody>
      </p:sp>
      <p:sp>
        <p:nvSpPr>
          <p:cNvPr id="318" name="Google Shape;318;p4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0"/>
          <p:cNvSpPr/>
          <p:nvPr/>
        </p:nvSpPr>
        <p:spPr>
          <a:xfrm>
            <a:off x="728125" y="1012850"/>
            <a:ext cx="4704600" cy="1752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geometrico;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Ponto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double</a:t>
            </a:r>
            <a:r>
              <a:rPr lang="en" sz="1200">
                <a:solidFill>
                  <a:schemeClr val="dk1"/>
                </a:solidFill>
                <a:latin typeface="Courier"/>
                <a:ea typeface="Courier"/>
                <a:cs typeface="Courier"/>
                <a:sym typeface="Courier"/>
              </a:rPr>
              <a:t> distancia(Ponto p2)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return</a:t>
            </a:r>
            <a:r>
              <a:rPr lang="en" sz="1200">
                <a:solidFill>
                  <a:schemeClr val="dk1"/>
                </a:solidFill>
                <a:latin typeface="Courier"/>
                <a:ea typeface="Courier"/>
                <a:cs typeface="Courier"/>
                <a:sym typeface="Courier"/>
              </a:rPr>
              <a:t> Math.</a:t>
            </a:r>
            <a:r>
              <a:rPr i="1" lang="en" sz="1200">
                <a:solidFill>
                  <a:schemeClr val="dk1"/>
                </a:solidFill>
                <a:latin typeface="Courier"/>
                <a:ea typeface="Courier"/>
                <a:cs typeface="Courier"/>
                <a:sym typeface="Courier"/>
              </a:rPr>
              <a:t>sqrt</a:t>
            </a:r>
            <a:r>
              <a:rPr lang="en" sz="1200">
                <a:solidFill>
                  <a:schemeClr val="dk1"/>
                </a:solidFill>
                <a:latin typeface="Courier"/>
                <a:ea typeface="Courier"/>
                <a:cs typeface="Courier"/>
                <a:sym typeface="Courier"/>
              </a:rPr>
              <a:t>(Math.</a:t>
            </a:r>
            <a:r>
              <a:rPr i="1" lang="en" sz="1200">
                <a:solidFill>
                  <a:schemeClr val="dk1"/>
                </a:solidFill>
                <a:latin typeface="Courier"/>
                <a:ea typeface="Courier"/>
                <a:cs typeface="Courier"/>
                <a:sym typeface="Courier"/>
              </a:rPr>
              <a:t>pow</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2) +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Math.</a:t>
            </a:r>
            <a:r>
              <a:rPr i="1" lang="en" sz="1200">
                <a:solidFill>
                  <a:schemeClr val="dk1"/>
                </a:solidFill>
                <a:latin typeface="Courier"/>
                <a:ea typeface="Courier"/>
                <a:cs typeface="Courier"/>
                <a:sym typeface="Courier"/>
              </a:rPr>
              <a:t>pow</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a:t>
            </a:r>
            <a:r>
              <a:rPr lang="en" sz="1200">
                <a:solidFill>
                  <a:srgbClr val="7F0055"/>
                </a:solidFill>
                <a:latin typeface="Courier"/>
                <a:ea typeface="Courier"/>
                <a:cs typeface="Courier"/>
                <a:sym typeface="Courier"/>
              </a:rPr>
              <a:t>this</a:t>
            </a:r>
            <a:r>
              <a:rPr lang="en" sz="1200">
                <a:solidFill>
                  <a:schemeClr val="dk1"/>
                </a:solidFill>
                <a:latin typeface="Courier"/>
                <a:ea typeface="Courier"/>
                <a:cs typeface="Courier"/>
                <a:sym typeface="Courier"/>
              </a:rPr>
              <a:t>.</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320" name="Google Shape;320;p40"/>
          <p:cNvSpPr/>
          <p:nvPr/>
        </p:nvSpPr>
        <p:spPr>
          <a:xfrm>
            <a:off x="728125" y="2848706"/>
            <a:ext cx="4704600" cy="22101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util;</a:t>
            </a:r>
            <a:endParaRPr sz="1200">
              <a:solidFill>
                <a:schemeClr val="dk1"/>
              </a:solidFill>
              <a:latin typeface="Courier"/>
              <a:ea typeface="Courier"/>
              <a:cs typeface="Courier"/>
              <a:sym typeface="Courier"/>
            </a:endParaRPr>
          </a:p>
          <a:p>
            <a:pPr indent="0" lvl="0" marL="0" rtl="0" algn="l">
              <a:spcBef>
                <a:spcPts val="6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geometrico.*;</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Principal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static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main(String args[])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Ponto p1 = </a:t>
            </a:r>
            <a:r>
              <a:rPr lang="en" sz="1200">
                <a:solidFill>
                  <a:srgbClr val="7F0055"/>
                </a:solidFill>
                <a:latin typeface="Courier"/>
                <a:ea typeface="Courier"/>
                <a:cs typeface="Courier"/>
                <a:sym typeface="Courier"/>
              </a:rPr>
              <a:t>new</a:t>
            </a:r>
            <a:r>
              <a:rPr lang="en" sz="1200">
                <a:solidFill>
                  <a:schemeClr val="dk1"/>
                </a:solidFill>
                <a:latin typeface="Courier"/>
                <a:ea typeface="Courier"/>
                <a:cs typeface="Courier"/>
                <a:sym typeface="Courier"/>
              </a:rPr>
              <a:t> Ponto();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Ponto p2 = </a:t>
            </a:r>
            <a:r>
              <a:rPr lang="en" sz="1200">
                <a:solidFill>
                  <a:srgbClr val="7F0055"/>
                </a:solidFill>
                <a:latin typeface="Courier"/>
                <a:ea typeface="Courier"/>
                <a:cs typeface="Courier"/>
                <a:sym typeface="Courier"/>
              </a:rPr>
              <a:t>new</a:t>
            </a:r>
            <a:r>
              <a:rPr lang="en" sz="1200">
                <a:solidFill>
                  <a:schemeClr val="dk1"/>
                </a:solidFill>
                <a:latin typeface="Courier"/>
                <a:ea typeface="Courier"/>
                <a:cs typeface="Courier"/>
                <a:sym typeface="Courier"/>
              </a:rPr>
              <a:t> Ponto();</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x</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p2.</a:t>
            </a:r>
            <a:r>
              <a:rPr lang="en" sz="1200">
                <a:solidFill>
                  <a:srgbClr val="0000C0"/>
                </a:solidFill>
                <a:latin typeface="Courier"/>
                <a:ea typeface="Courier"/>
                <a:cs typeface="Courier"/>
                <a:sym typeface="Courier"/>
              </a:rPr>
              <a:t>y</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System.</a:t>
            </a:r>
            <a:r>
              <a:rPr i="1" lang="en" sz="1200">
                <a:solidFill>
                  <a:srgbClr val="0000C0"/>
                </a:solidFill>
                <a:latin typeface="Courier"/>
                <a:ea typeface="Courier"/>
                <a:cs typeface="Courier"/>
                <a:sym typeface="Courier"/>
              </a:rPr>
              <a:t>out</a:t>
            </a:r>
            <a:r>
              <a:rPr lang="en" sz="1200">
                <a:solidFill>
                  <a:schemeClr val="dk1"/>
                </a:solidFill>
                <a:latin typeface="Courier"/>
                <a:ea typeface="Courier"/>
                <a:cs typeface="Courier"/>
                <a:sym typeface="Courier"/>
              </a:rPr>
              <a:t>.println( p1.distancia(p2)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321" name="Google Shape;321;p40"/>
          <p:cNvSpPr txBox="1"/>
          <p:nvPr/>
        </p:nvSpPr>
        <p:spPr>
          <a:xfrm>
            <a:off x="5634785" y="1011351"/>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Classe pública</a:t>
            </a:r>
            <a:endParaRPr sz="1300">
              <a:solidFill>
                <a:schemeClr val="dk1"/>
              </a:solidFill>
              <a:latin typeface="Courier"/>
              <a:ea typeface="Courier"/>
              <a:cs typeface="Courier"/>
              <a:sym typeface="Courier"/>
            </a:endParaRPr>
          </a:p>
        </p:txBody>
      </p:sp>
      <p:cxnSp>
        <p:nvCxnSpPr>
          <p:cNvPr id="322" name="Google Shape;322;p40"/>
          <p:cNvCxnSpPr>
            <a:endCxn id="321" idx="1"/>
          </p:cNvCxnSpPr>
          <p:nvPr/>
        </p:nvCxnSpPr>
        <p:spPr>
          <a:xfrm flipH="1" rot="10800000">
            <a:off x="2709185" y="1160301"/>
            <a:ext cx="2925600" cy="258000"/>
          </a:xfrm>
          <a:prstGeom prst="straightConnector1">
            <a:avLst/>
          </a:prstGeom>
          <a:noFill/>
          <a:ln cap="flat" cmpd="sng" w="19050">
            <a:solidFill>
              <a:srgbClr val="6FA8DC"/>
            </a:solidFill>
            <a:prstDash val="solid"/>
            <a:round/>
            <a:headEnd len="med" w="med" type="none"/>
            <a:tailEnd len="med" w="med" type="none"/>
          </a:ln>
        </p:spPr>
      </p:cxnSp>
      <p:sp>
        <p:nvSpPr>
          <p:cNvPr id="323" name="Google Shape;323;p40"/>
          <p:cNvSpPr txBox="1"/>
          <p:nvPr/>
        </p:nvSpPr>
        <p:spPr>
          <a:xfrm>
            <a:off x="5628920" y="4591706"/>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Executando um método</a:t>
            </a:r>
            <a:endParaRPr sz="1300">
              <a:solidFill>
                <a:schemeClr val="dk1"/>
              </a:solidFill>
            </a:endParaRPr>
          </a:p>
          <a:p>
            <a:pPr indent="0" lvl="0" marL="0" rtl="0" algn="l">
              <a:spcBef>
                <a:spcPts val="0"/>
              </a:spcBef>
              <a:spcAft>
                <a:spcPts val="0"/>
              </a:spcAft>
              <a:buNone/>
            </a:pPr>
            <a:r>
              <a:rPr lang="en" sz="1300">
                <a:solidFill>
                  <a:schemeClr val="dk1"/>
                </a:solidFill>
              </a:rPr>
              <a:t>público</a:t>
            </a:r>
            <a:endParaRPr sz="1300">
              <a:solidFill>
                <a:schemeClr val="dk1"/>
              </a:solidFill>
            </a:endParaRPr>
          </a:p>
        </p:txBody>
      </p:sp>
      <p:cxnSp>
        <p:nvCxnSpPr>
          <p:cNvPr id="324" name="Google Shape;324;p40"/>
          <p:cNvCxnSpPr>
            <a:endCxn id="323" idx="1"/>
          </p:cNvCxnSpPr>
          <p:nvPr/>
        </p:nvCxnSpPr>
        <p:spPr>
          <a:xfrm>
            <a:off x="3718520" y="4642556"/>
            <a:ext cx="1910400" cy="182700"/>
          </a:xfrm>
          <a:prstGeom prst="straightConnector1">
            <a:avLst/>
          </a:prstGeom>
          <a:noFill/>
          <a:ln cap="flat" cmpd="sng" w="19050">
            <a:solidFill>
              <a:srgbClr val="6FA8DC"/>
            </a:solidFill>
            <a:prstDash val="solid"/>
            <a:round/>
            <a:headEnd len="med" w="med" type="none"/>
            <a:tailEnd len="med" w="med" type="none"/>
          </a:ln>
        </p:spPr>
      </p:cxnSp>
      <p:sp>
        <p:nvSpPr>
          <p:cNvPr id="325" name="Google Shape;325;p40"/>
          <p:cNvSpPr txBox="1"/>
          <p:nvPr/>
        </p:nvSpPr>
        <p:spPr>
          <a:xfrm>
            <a:off x="5634785" y="1482877"/>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Atributos públicos</a:t>
            </a:r>
            <a:endParaRPr sz="1300">
              <a:solidFill>
                <a:schemeClr val="dk1"/>
              </a:solidFill>
              <a:latin typeface="Courier"/>
              <a:ea typeface="Courier"/>
              <a:cs typeface="Courier"/>
              <a:sym typeface="Courier"/>
            </a:endParaRPr>
          </a:p>
        </p:txBody>
      </p:sp>
      <p:cxnSp>
        <p:nvCxnSpPr>
          <p:cNvPr id="326" name="Google Shape;326;p40"/>
          <p:cNvCxnSpPr>
            <a:endCxn id="325" idx="1"/>
          </p:cNvCxnSpPr>
          <p:nvPr/>
        </p:nvCxnSpPr>
        <p:spPr>
          <a:xfrm>
            <a:off x="2561285" y="1615627"/>
            <a:ext cx="3073500" cy="16200"/>
          </a:xfrm>
          <a:prstGeom prst="straightConnector1">
            <a:avLst/>
          </a:prstGeom>
          <a:noFill/>
          <a:ln cap="flat" cmpd="sng" w="19050">
            <a:solidFill>
              <a:srgbClr val="6FA8DC"/>
            </a:solidFill>
            <a:prstDash val="solid"/>
            <a:round/>
            <a:headEnd len="med" w="med" type="none"/>
            <a:tailEnd len="med" w="med" type="none"/>
          </a:ln>
        </p:spPr>
      </p:cxnSp>
      <p:sp>
        <p:nvSpPr>
          <p:cNvPr id="327" name="Google Shape;327;p40"/>
          <p:cNvSpPr txBox="1"/>
          <p:nvPr/>
        </p:nvSpPr>
        <p:spPr>
          <a:xfrm>
            <a:off x="5634785" y="1954403"/>
            <a:ext cx="2239200" cy="2979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 público</a:t>
            </a:r>
            <a:endParaRPr sz="1300">
              <a:solidFill>
                <a:schemeClr val="dk1"/>
              </a:solidFill>
              <a:latin typeface="Courier"/>
              <a:ea typeface="Courier"/>
              <a:cs typeface="Courier"/>
              <a:sym typeface="Courier"/>
            </a:endParaRPr>
          </a:p>
        </p:txBody>
      </p:sp>
      <p:cxnSp>
        <p:nvCxnSpPr>
          <p:cNvPr id="328" name="Google Shape;328;p40"/>
          <p:cNvCxnSpPr>
            <a:endCxn id="327" idx="1"/>
          </p:cNvCxnSpPr>
          <p:nvPr/>
        </p:nvCxnSpPr>
        <p:spPr>
          <a:xfrm>
            <a:off x="4275785" y="1919153"/>
            <a:ext cx="1359000" cy="184200"/>
          </a:xfrm>
          <a:prstGeom prst="straightConnector1">
            <a:avLst/>
          </a:prstGeom>
          <a:noFill/>
          <a:ln cap="flat" cmpd="sng" w="19050">
            <a:solidFill>
              <a:srgbClr val="6FA8DC"/>
            </a:solidFill>
            <a:prstDash val="solid"/>
            <a:round/>
            <a:headEnd len="med" w="med" type="none"/>
            <a:tailEnd len="med" w="med" type="none"/>
          </a:ln>
        </p:spPr>
      </p:cxnSp>
      <p:sp>
        <p:nvSpPr>
          <p:cNvPr id="329" name="Google Shape;329;p40"/>
          <p:cNvSpPr txBox="1"/>
          <p:nvPr/>
        </p:nvSpPr>
        <p:spPr>
          <a:xfrm>
            <a:off x="5628914" y="2425928"/>
            <a:ext cx="2239200" cy="7107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Faz com que a classe </a:t>
            </a:r>
            <a:r>
              <a:rPr lang="en" sz="1300">
                <a:solidFill>
                  <a:schemeClr val="dk1"/>
                </a:solidFill>
                <a:latin typeface="Courier"/>
                <a:ea typeface="Courier"/>
                <a:cs typeface="Courier"/>
                <a:sym typeface="Courier"/>
              </a:rPr>
              <a:t>Ponto</a:t>
            </a:r>
            <a:r>
              <a:rPr lang="en" sz="1300">
                <a:solidFill>
                  <a:schemeClr val="dk1"/>
                </a:solidFill>
              </a:rPr>
              <a:t> seja observável (pacotes diferentes)</a:t>
            </a:r>
            <a:endParaRPr sz="1300">
              <a:solidFill>
                <a:schemeClr val="dk1"/>
              </a:solidFill>
            </a:endParaRPr>
          </a:p>
        </p:txBody>
      </p:sp>
      <p:cxnSp>
        <p:nvCxnSpPr>
          <p:cNvPr id="330" name="Google Shape;330;p40"/>
          <p:cNvCxnSpPr>
            <a:endCxn id="329" idx="1"/>
          </p:cNvCxnSpPr>
          <p:nvPr/>
        </p:nvCxnSpPr>
        <p:spPr>
          <a:xfrm flipH="1" rot="10800000">
            <a:off x="2723414" y="2781278"/>
            <a:ext cx="2905500" cy="365400"/>
          </a:xfrm>
          <a:prstGeom prst="straightConnector1">
            <a:avLst/>
          </a:prstGeom>
          <a:noFill/>
          <a:ln cap="flat" cmpd="sng" w="19050">
            <a:solidFill>
              <a:srgbClr val="6FA8DC"/>
            </a:solidFill>
            <a:prstDash val="solid"/>
            <a:round/>
            <a:headEnd len="med" w="med" type="none"/>
            <a:tailEnd len="med" w="med" type="none"/>
          </a:ln>
        </p:spPr>
      </p:cxnSp>
      <p:sp>
        <p:nvSpPr>
          <p:cNvPr id="331" name="Google Shape;331;p40"/>
          <p:cNvSpPr txBox="1"/>
          <p:nvPr/>
        </p:nvSpPr>
        <p:spPr>
          <a:xfrm>
            <a:off x="5628920" y="3310254"/>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Instanciando um objeto da</a:t>
            </a:r>
            <a:endParaRPr sz="1300">
              <a:solidFill>
                <a:schemeClr val="dk1"/>
              </a:solidFill>
            </a:endParaRPr>
          </a:p>
          <a:p>
            <a:pPr indent="0" lvl="0" marL="0" rtl="0" algn="l">
              <a:spcBef>
                <a:spcPts val="0"/>
              </a:spcBef>
              <a:spcAft>
                <a:spcPts val="0"/>
              </a:spcAft>
              <a:buNone/>
            </a:pPr>
            <a:r>
              <a:rPr lang="en" sz="1300">
                <a:solidFill>
                  <a:schemeClr val="dk1"/>
                </a:solidFill>
              </a:rPr>
              <a:t>classe pública </a:t>
            </a:r>
            <a:r>
              <a:rPr lang="en" sz="1300">
                <a:solidFill>
                  <a:schemeClr val="dk1"/>
                </a:solidFill>
                <a:latin typeface="Courier"/>
                <a:ea typeface="Courier"/>
                <a:cs typeface="Courier"/>
                <a:sym typeface="Courier"/>
              </a:rPr>
              <a:t>Ponto</a:t>
            </a:r>
            <a:endParaRPr sz="1300">
              <a:solidFill>
                <a:schemeClr val="dk1"/>
              </a:solidFill>
              <a:latin typeface="Courier"/>
              <a:ea typeface="Courier"/>
              <a:cs typeface="Courier"/>
              <a:sym typeface="Courier"/>
            </a:endParaRPr>
          </a:p>
        </p:txBody>
      </p:sp>
      <p:cxnSp>
        <p:nvCxnSpPr>
          <p:cNvPr id="332" name="Google Shape;332;p40"/>
          <p:cNvCxnSpPr>
            <a:endCxn id="331" idx="1"/>
          </p:cNvCxnSpPr>
          <p:nvPr/>
        </p:nvCxnSpPr>
        <p:spPr>
          <a:xfrm flipH="1" rot="10800000">
            <a:off x="3365420" y="3543804"/>
            <a:ext cx="2263500" cy="294300"/>
          </a:xfrm>
          <a:prstGeom prst="straightConnector1">
            <a:avLst/>
          </a:prstGeom>
          <a:noFill/>
          <a:ln cap="flat" cmpd="sng" w="19050">
            <a:solidFill>
              <a:srgbClr val="6FA8DC"/>
            </a:solidFill>
            <a:prstDash val="solid"/>
            <a:round/>
            <a:headEnd len="med" w="med" type="none"/>
            <a:tailEnd len="med" w="med" type="none"/>
          </a:ln>
        </p:spPr>
      </p:cxnSp>
      <p:sp>
        <p:nvSpPr>
          <p:cNvPr id="333" name="Google Shape;333;p40"/>
          <p:cNvSpPr txBox="1"/>
          <p:nvPr/>
        </p:nvSpPr>
        <p:spPr>
          <a:xfrm>
            <a:off x="5628920" y="3950980"/>
            <a:ext cx="2239200" cy="46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Alterando o valor de um</a:t>
            </a:r>
            <a:endParaRPr sz="1300">
              <a:solidFill>
                <a:schemeClr val="dk1"/>
              </a:solidFill>
            </a:endParaRPr>
          </a:p>
          <a:p>
            <a:pPr indent="0" lvl="0" marL="0" rtl="0" algn="l">
              <a:spcBef>
                <a:spcPts val="0"/>
              </a:spcBef>
              <a:spcAft>
                <a:spcPts val="0"/>
              </a:spcAft>
              <a:buNone/>
            </a:pPr>
            <a:r>
              <a:rPr lang="en" sz="1300">
                <a:solidFill>
                  <a:schemeClr val="dk1"/>
                </a:solidFill>
              </a:rPr>
              <a:t>atributo público diretamente</a:t>
            </a:r>
            <a:endParaRPr sz="1300">
              <a:solidFill>
                <a:schemeClr val="dk1"/>
              </a:solidFill>
            </a:endParaRPr>
          </a:p>
        </p:txBody>
      </p:sp>
      <p:cxnSp>
        <p:nvCxnSpPr>
          <p:cNvPr id="334" name="Google Shape;334;p40"/>
          <p:cNvCxnSpPr>
            <a:endCxn id="333" idx="1"/>
          </p:cNvCxnSpPr>
          <p:nvPr/>
        </p:nvCxnSpPr>
        <p:spPr>
          <a:xfrm flipH="1" rot="10800000">
            <a:off x="2081420" y="4184530"/>
            <a:ext cx="3547500" cy="66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40" name="Google Shape;340;p41"/>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modificador </a:t>
            </a:r>
            <a:r>
              <a:rPr lang="en">
                <a:latin typeface="Courier"/>
                <a:ea typeface="Courier"/>
                <a:cs typeface="Courier"/>
                <a:sym typeface="Courier"/>
              </a:rPr>
              <a:t>protected</a:t>
            </a:r>
            <a:r>
              <a:rPr lang="en"/>
              <a:t> permite acesso:</a:t>
            </a:r>
            <a:endParaRPr/>
          </a:p>
          <a:p>
            <a:pPr indent="-330200" lvl="1" marL="914400" rtl="0" algn="l">
              <a:spcBef>
                <a:spcPts val="0"/>
              </a:spcBef>
              <a:spcAft>
                <a:spcPts val="0"/>
              </a:spcAft>
              <a:buSzPts val="1600"/>
              <a:buChar char="▢"/>
            </a:pPr>
            <a:r>
              <a:rPr lang="en"/>
              <a:t>A partir da </a:t>
            </a:r>
            <a:r>
              <a:rPr b="1" lang="en"/>
              <a:t>classe atual</a:t>
            </a:r>
            <a:endParaRPr b="1"/>
          </a:p>
          <a:p>
            <a:pPr indent="-330200" lvl="1" marL="914400" rtl="0" algn="l">
              <a:spcBef>
                <a:spcPts val="0"/>
              </a:spcBef>
              <a:spcAft>
                <a:spcPts val="0"/>
              </a:spcAft>
              <a:buSzPts val="1600"/>
              <a:buChar char="▢"/>
            </a:pPr>
            <a:r>
              <a:rPr lang="en"/>
              <a:t>A partir de uma </a:t>
            </a:r>
            <a:r>
              <a:rPr b="1" lang="en"/>
              <a:t>subclasse</a:t>
            </a:r>
            <a:r>
              <a:rPr lang="en"/>
              <a:t> da classe atual; ou</a:t>
            </a:r>
            <a:endParaRPr/>
          </a:p>
          <a:p>
            <a:pPr indent="-330200" lvl="1" marL="914400" rtl="0" algn="l">
              <a:spcBef>
                <a:spcPts val="0"/>
              </a:spcBef>
              <a:spcAft>
                <a:spcPts val="0"/>
              </a:spcAft>
              <a:buSzPts val="1600"/>
              <a:buChar char="▢"/>
            </a:pPr>
            <a:r>
              <a:rPr lang="en"/>
              <a:t>A partir de uma classe dentro do </a:t>
            </a:r>
            <a:r>
              <a:rPr b="1" lang="en"/>
              <a:t>mesmo pacote</a:t>
            </a:r>
            <a:endParaRPr b="1"/>
          </a:p>
          <a:p>
            <a:pPr indent="-355600" lvl="0" marL="457200" rtl="0" algn="l">
              <a:spcBef>
                <a:spcPts val="2500"/>
              </a:spcBef>
              <a:spcAft>
                <a:spcPts val="0"/>
              </a:spcAft>
              <a:buSzPts val="2000"/>
              <a:buChar char="▣"/>
            </a:pPr>
            <a:r>
              <a:rPr b="1" lang="en"/>
              <a:t>Atributos</a:t>
            </a:r>
            <a:r>
              <a:rPr lang="en"/>
              <a:t> e </a:t>
            </a:r>
            <a:r>
              <a:rPr b="1" lang="en"/>
              <a:t>Métodos</a:t>
            </a:r>
            <a:r>
              <a:rPr lang="en"/>
              <a:t> com acesso </a:t>
            </a:r>
            <a:r>
              <a:rPr lang="en">
                <a:latin typeface="Courier"/>
                <a:ea typeface="Courier"/>
                <a:cs typeface="Courier"/>
                <a:sym typeface="Courier"/>
              </a:rPr>
              <a:t>protected</a:t>
            </a:r>
            <a:r>
              <a:rPr lang="en"/>
              <a:t>:</a:t>
            </a:r>
            <a:endParaRPr/>
          </a:p>
          <a:p>
            <a:pPr indent="-330200" lvl="1" marL="914400" rtl="0" algn="l">
              <a:spcBef>
                <a:spcPts val="500"/>
              </a:spcBef>
              <a:spcAft>
                <a:spcPts val="0"/>
              </a:spcAft>
              <a:buSzPts val="1600"/>
              <a:buChar char="▢"/>
            </a:pPr>
            <a:r>
              <a:rPr lang="en"/>
              <a:t>São visíveis em </a:t>
            </a:r>
            <a:r>
              <a:rPr b="1" lang="en"/>
              <a:t>subclasses</a:t>
            </a:r>
            <a:r>
              <a:rPr lang="en"/>
              <a:t> ou classes pertencentes ao </a:t>
            </a:r>
            <a:r>
              <a:rPr b="1" lang="en"/>
              <a:t>mesmo pacote</a:t>
            </a:r>
            <a:endParaRPr b="1"/>
          </a:p>
          <a:p>
            <a:pPr indent="-317500" lvl="2" marL="1371600" rtl="0" algn="l">
              <a:spcBef>
                <a:spcPts val="0"/>
              </a:spcBef>
              <a:spcAft>
                <a:spcPts val="0"/>
              </a:spcAft>
              <a:buSzPts val="1400"/>
              <a:buChar char="○"/>
            </a:pPr>
            <a:r>
              <a:rPr lang="en"/>
              <a:t>No caso de atributos, seus valores poderão ser lidos e escritos diretamente</a:t>
            </a:r>
            <a:endParaRPr/>
          </a:p>
          <a:p>
            <a:pPr indent="-317500" lvl="2" marL="1371600" rtl="0" algn="l">
              <a:spcBef>
                <a:spcPts val="0"/>
              </a:spcBef>
              <a:spcAft>
                <a:spcPts val="0"/>
              </a:spcAft>
              <a:buSzPts val="1400"/>
              <a:buChar char="○"/>
            </a:pPr>
            <a:r>
              <a:rPr lang="en"/>
              <a:t>No caso de métodos, estes poderão ser executados</a:t>
            </a:r>
            <a:endParaRPr/>
          </a:p>
          <a:p>
            <a:pPr indent="-330200" lvl="1" marL="914400" rtl="0" algn="l">
              <a:spcBef>
                <a:spcPts val="1000"/>
              </a:spcBef>
              <a:spcAft>
                <a:spcPts val="0"/>
              </a:spcAft>
              <a:buSzPts val="1600"/>
              <a:buChar char="▢"/>
            </a:pPr>
            <a:r>
              <a:rPr lang="en"/>
              <a:t>No caso das subclasses, os atributos protected da superclasse serão herdados pela subclasse, ou seja, estas estarão visíveis na subclasse</a:t>
            </a:r>
            <a:endParaRPr/>
          </a:p>
          <a:p>
            <a:pPr indent="0" lvl="0" marL="0" rtl="0" algn="l">
              <a:spcBef>
                <a:spcPts val="1600"/>
              </a:spcBef>
              <a:spcAft>
                <a:spcPts val="0"/>
              </a:spcAft>
              <a:buNone/>
            </a:pPr>
            <a:r>
              <a:t/>
            </a:r>
            <a:endParaRPr b="1"/>
          </a:p>
        </p:txBody>
      </p:sp>
      <p:sp>
        <p:nvSpPr>
          <p:cNvPr id="341" name="Google Shape;341;p4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1000"/>
                                        <p:tgtEl>
                                          <p:spTgt spid="3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1000"/>
                                        <p:tgtEl>
                                          <p:spTgt spid="3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1000"/>
                                        <p:tgtEl>
                                          <p:spTgt spid="3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7" st="7"/>
                                            </p:txEl>
                                          </p:spTgt>
                                        </p:tgtEl>
                                        <p:attrNameLst>
                                          <p:attrName>style.visibility</p:attrName>
                                        </p:attrNameLst>
                                      </p:cBhvr>
                                      <p:to>
                                        <p:strVal val="visible"/>
                                      </p:to>
                                    </p:set>
                                    <p:animEffect filter="fade" transition="in">
                                      <p:cBhvr>
                                        <p:cTn dur="1000"/>
                                        <p:tgtEl>
                                          <p:spTgt spid="3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8" st="8"/>
                                            </p:txEl>
                                          </p:spTgt>
                                        </p:tgtEl>
                                        <p:attrNameLst>
                                          <p:attrName>style.visibility</p:attrName>
                                        </p:attrNameLst>
                                      </p:cBhvr>
                                      <p:to>
                                        <p:strVal val="visible"/>
                                      </p:to>
                                    </p:set>
                                    <p:animEffect filter="fade" transition="in">
                                      <p:cBhvr>
                                        <p:cTn dur="1000"/>
                                        <p:tgtEl>
                                          <p:spTgt spid="3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9" st="9"/>
                                            </p:txEl>
                                          </p:spTgt>
                                        </p:tgtEl>
                                        <p:attrNameLst>
                                          <p:attrName>style.visibility</p:attrName>
                                        </p:attrNameLst>
                                      </p:cBhvr>
                                      <p:to>
                                        <p:strVal val="visible"/>
                                      </p:to>
                                    </p:set>
                                    <p:animEffect filter="fade" transition="in">
                                      <p:cBhvr>
                                        <p:cTn dur="1000"/>
                                        <p:tgtEl>
                                          <p:spTgt spid="3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Usando uma Interface</a:t>
            </a:r>
            <a:endParaRPr/>
          </a:p>
        </p:txBody>
      </p:sp>
      <p:sp>
        <p:nvSpPr>
          <p:cNvPr id="74" name="Google Shape;74;p1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Uma </a:t>
            </a:r>
            <a:r>
              <a:rPr b="1" lang="en"/>
              <a:t>classe que implementa uma interface</a:t>
            </a:r>
            <a:r>
              <a:rPr lang="en"/>
              <a:t> </a:t>
            </a:r>
            <a:r>
              <a:rPr b="1" lang="en"/>
              <a:t>deve implementar todos os métodos</a:t>
            </a:r>
            <a:r>
              <a:rPr lang="en"/>
              <a:t> definidos nesta última</a:t>
            </a:r>
            <a:endParaRPr/>
          </a:p>
          <a:p>
            <a:pPr indent="-330200" lvl="1" marL="914400" rtl="0" algn="l">
              <a:spcBef>
                <a:spcPts val="0"/>
              </a:spcBef>
              <a:spcAft>
                <a:spcPts val="0"/>
              </a:spcAft>
              <a:buSzPts val="1600"/>
              <a:buChar char="▢"/>
            </a:pPr>
            <a:r>
              <a:rPr lang="en"/>
              <a:t>Ou ser declarada como ”</a:t>
            </a:r>
            <a:r>
              <a:rPr i="1" lang="en"/>
              <a:t>abstract</a:t>
            </a:r>
            <a:r>
              <a:rPr lang="en"/>
              <a:t>” (a classe)</a:t>
            </a:r>
            <a:endParaRPr/>
          </a:p>
          <a:p>
            <a:pPr indent="-330200" lvl="1" marL="914400" rtl="0" algn="l">
              <a:spcBef>
                <a:spcPts val="0"/>
              </a:spcBef>
              <a:spcAft>
                <a:spcPts val="0"/>
              </a:spcAft>
              <a:buSzPts val="1600"/>
              <a:buChar char="▢"/>
            </a:pPr>
            <a:r>
              <a:rPr lang="en"/>
              <a:t>Contrato da classe: ”Ou eu implementarei todos os métodos da interface ou eu serei declarada como abstrata”</a:t>
            </a:r>
            <a:endParaRPr/>
          </a:p>
          <a:p>
            <a:pPr indent="-355600" lvl="0" marL="457200" rtl="0" algn="l">
              <a:spcBef>
                <a:spcPts val="2000"/>
              </a:spcBef>
              <a:spcAft>
                <a:spcPts val="0"/>
              </a:spcAft>
              <a:buSzPts val="2000"/>
              <a:buChar char="▣"/>
            </a:pPr>
            <a:r>
              <a:rPr b="1" lang="en"/>
              <a:t>Interfaces não podem ser instanciadas</a:t>
            </a:r>
            <a:r>
              <a:rPr lang="en"/>
              <a:t>, apenas “implementadas” por uma classe</a:t>
            </a:r>
            <a:endParaRPr/>
          </a:p>
          <a:p>
            <a:pPr indent="-330200" lvl="1" marL="914400" rtl="0" algn="l">
              <a:spcBef>
                <a:spcPts val="0"/>
              </a:spcBef>
              <a:spcAft>
                <a:spcPts val="0"/>
              </a:spcAft>
              <a:buSzPts val="1600"/>
              <a:buChar char="▢"/>
            </a:pPr>
            <a:r>
              <a:rPr lang="en"/>
              <a:t>De forma semelhante às classes abstratas, que não podem ser instanciadas, apenas “herdadas”</a:t>
            </a:r>
            <a:endParaRPr/>
          </a:p>
        </p:txBody>
      </p:sp>
      <p:sp>
        <p:nvSpPr>
          <p:cNvPr id="75" name="Google Shape;75;p1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47" name="Google Shape;347;p42"/>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t>Classes</a:t>
            </a:r>
            <a:r>
              <a:rPr lang="en"/>
              <a:t>:</a:t>
            </a:r>
            <a:endParaRPr/>
          </a:p>
          <a:p>
            <a:pPr indent="-330200" lvl="1" marL="914400" rtl="0" algn="l">
              <a:spcBef>
                <a:spcPts val="0"/>
              </a:spcBef>
              <a:spcAft>
                <a:spcPts val="0"/>
              </a:spcAft>
              <a:buSzPts val="1600"/>
              <a:buChar char="▢"/>
            </a:pPr>
            <a:r>
              <a:rPr lang="en"/>
              <a:t>Se for uma classe interna (uma classe dentro de outra), a classe interna poderá ser </a:t>
            </a:r>
            <a:r>
              <a:rPr lang="en">
                <a:latin typeface="Courier"/>
                <a:ea typeface="Courier"/>
                <a:cs typeface="Courier"/>
                <a:sym typeface="Courier"/>
              </a:rPr>
              <a:t>protected</a:t>
            </a:r>
            <a:endParaRPr>
              <a:latin typeface="Courier"/>
              <a:ea typeface="Courier"/>
              <a:cs typeface="Courier"/>
              <a:sym typeface="Courier"/>
            </a:endParaRPr>
          </a:p>
          <a:p>
            <a:pPr indent="-317500" lvl="2" marL="1371600" rtl="0" algn="l">
              <a:spcBef>
                <a:spcPts val="0"/>
              </a:spcBef>
              <a:spcAft>
                <a:spcPts val="0"/>
              </a:spcAft>
              <a:buSzPts val="1400"/>
              <a:buChar char="○"/>
            </a:pPr>
            <a:r>
              <a:rPr lang="en"/>
              <a:t>Neste caso, terá acesso similar a um atributo da classe top-level</a:t>
            </a:r>
            <a:endParaRPr/>
          </a:p>
          <a:p>
            <a:pPr indent="-330200" lvl="1" marL="914400" rtl="0" algn="l">
              <a:spcBef>
                <a:spcPts val="0"/>
              </a:spcBef>
              <a:spcAft>
                <a:spcPts val="0"/>
              </a:spcAft>
              <a:buSzPts val="1600"/>
              <a:buChar char="▢"/>
            </a:pPr>
            <a:r>
              <a:rPr lang="en"/>
              <a:t>Se for uma </a:t>
            </a:r>
            <a:r>
              <a:rPr i="1" lang="en"/>
              <a:t>top-level</a:t>
            </a:r>
            <a:r>
              <a:rPr lang="en"/>
              <a:t> class (fora da classe principal) não é possível que ela seja </a:t>
            </a:r>
            <a:r>
              <a:rPr lang="en">
                <a:latin typeface="Courier"/>
                <a:ea typeface="Courier"/>
                <a:cs typeface="Courier"/>
                <a:sym typeface="Courier"/>
              </a:rPr>
              <a:t>protected</a:t>
            </a:r>
            <a:endParaRPr>
              <a:latin typeface="Courier"/>
              <a:ea typeface="Courier"/>
              <a:cs typeface="Courier"/>
              <a:sym typeface="Courier"/>
            </a:endParaRPr>
          </a:p>
        </p:txBody>
      </p:sp>
      <p:sp>
        <p:nvSpPr>
          <p:cNvPr id="348" name="Google Shape;348;p4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animEffect filter="fade" transition="in">
                                      <p:cBhvr>
                                        <p:cTn dur="1000"/>
                                        <p:tgtEl>
                                          <p:spTgt spid="3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Protected</a:t>
            </a:r>
            <a:endParaRPr>
              <a:latin typeface="Courier"/>
              <a:ea typeface="Courier"/>
              <a:cs typeface="Courier"/>
              <a:sym typeface="Courier"/>
            </a:endParaRPr>
          </a:p>
        </p:txBody>
      </p:sp>
      <p:sp>
        <p:nvSpPr>
          <p:cNvPr id="354" name="Google Shape;354;p43"/>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3"/>
          <p:cNvSpPr/>
          <p:nvPr/>
        </p:nvSpPr>
        <p:spPr>
          <a:xfrm>
            <a:off x="5034555" y="240206"/>
            <a:ext cx="3873300" cy="907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60"/>
              </a:spcBef>
              <a:spcAft>
                <a:spcPts val="0"/>
              </a:spcAft>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Ponto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protected</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6" name="Google Shape;356;p43"/>
          <p:cNvSpPr/>
          <p:nvPr/>
        </p:nvSpPr>
        <p:spPr>
          <a:xfrm>
            <a:off x="352575" y="762960"/>
            <a:ext cx="4262100" cy="24660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Ponto3D </a:t>
            </a:r>
            <a:r>
              <a:rPr lang="en" sz="1100">
                <a:solidFill>
                  <a:srgbClr val="7F0055"/>
                </a:solidFill>
                <a:latin typeface="Courier"/>
                <a:ea typeface="Courier"/>
                <a:cs typeface="Courier"/>
                <a:sym typeface="Courier"/>
              </a:rPr>
              <a:t>extends</a:t>
            </a:r>
            <a:r>
              <a:rPr lang="en" sz="1100">
                <a:solidFill>
                  <a:schemeClr val="dk1"/>
                </a:solidFill>
                <a:latin typeface="Courier"/>
                <a:ea typeface="Courier"/>
                <a:cs typeface="Courier"/>
                <a:sym typeface="Courier"/>
              </a:rPr>
              <a:t> Ponto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protected</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Ponto3D(</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x,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y,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z)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 x;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 = y;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 = z;</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double</a:t>
            </a:r>
            <a:r>
              <a:rPr lang="en" sz="1100">
                <a:solidFill>
                  <a:schemeClr val="dk1"/>
                </a:solidFill>
                <a:latin typeface="Courier"/>
                <a:ea typeface="Courier"/>
                <a:cs typeface="Courier"/>
                <a:sym typeface="Courier"/>
              </a:rPr>
              <a:t> distancia(Ponto3D p2)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Math.</a:t>
            </a:r>
            <a:r>
              <a:rPr i="1" lang="en" sz="1100">
                <a:solidFill>
                  <a:schemeClr val="dk1"/>
                </a:solidFill>
                <a:latin typeface="Courier"/>
                <a:ea typeface="Courier"/>
                <a:cs typeface="Courier"/>
                <a:sym typeface="Courier"/>
              </a:rPr>
              <a:t>sqrt</a:t>
            </a:r>
            <a:r>
              <a:rPr lang="en" sz="1100">
                <a:solidFill>
                  <a:schemeClr val="dk1"/>
                </a:solidFill>
                <a:latin typeface="Courier"/>
                <a:ea typeface="Courier"/>
                <a:cs typeface="Courier"/>
                <a:sym typeface="Courier"/>
              </a:rPr>
              <a:t>(Math.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x</a:t>
            </a:r>
            <a:r>
              <a:rPr lang="en" sz="1100">
                <a:solidFill>
                  <a:schemeClr val="dk1"/>
                </a:solidFill>
                <a:latin typeface="Courier"/>
                <a:ea typeface="Courier"/>
                <a:cs typeface="Courier"/>
                <a:sym typeface="Courier"/>
              </a:rPr>
              <a:t>, 2) +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chemeClr val="dk1"/>
                </a:solidFill>
                <a:latin typeface="Courier"/>
                <a:ea typeface="Courier"/>
                <a:cs typeface="Courier"/>
                <a:sym typeface="Courier"/>
              </a:rPr>
              <a:t>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y</a:t>
            </a:r>
            <a:r>
              <a:rPr lang="en" sz="1100">
                <a:solidFill>
                  <a:schemeClr val="dk1"/>
                </a:solidFill>
                <a:latin typeface="Courier"/>
                <a:ea typeface="Courier"/>
                <a:cs typeface="Courier"/>
                <a:sym typeface="Courier"/>
              </a:rPr>
              <a:t>, 2) + </a:t>
            </a:r>
            <a:br>
              <a:rPr lang="en" sz="1100">
                <a:solidFill>
                  <a:schemeClr val="dk1"/>
                </a:solidFill>
                <a:latin typeface="Courier"/>
                <a:ea typeface="Courier"/>
                <a:cs typeface="Courier"/>
                <a:sym typeface="Courier"/>
              </a:rPr>
            </a:br>
            <a:r>
              <a:rPr lang="en" sz="1100">
                <a:solidFill>
                  <a:schemeClr val="dk1"/>
                </a:solidFill>
                <a:latin typeface="Courier"/>
                <a:ea typeface="Courier"/>
                <a:cs typeface="Courier"/>
                <a:sym typeface="Courier"/>
              </a:rPr>
              <a:t>           Math.</a:t>
            </a:r>
            <a:r>
              <a:rPr i="1" lang="en" sz="1100">
                <a:solidFill>
                  <a:schemeClr val="dk1"/>
                </a:solidFill>
                <a:latin typeface="Courier"/>
                <a:ea typeface="Courier"/>
                <a:cs typeface="Courier"/>
                <a:sym typeface="Courier"/>
              </a:rPr>
              <a:t>pow</a:t>
            </a:r>
            <a:r>
              <a:rPr lang="en" sz="1100">
                <a:solidFill>
                  <a:schemeClr val="dk1"/>
                </a:solidFill>
                <a:latin typeface="Courier"/>
                <a:ea typeface="Courier"/>
                <a:cs typeface="Courier"/>
                <a:sym typeface="Courier"/>
              </a:rPr>
              <a:t>(p2.</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z</a:t>
            </a:r>
            <a:r>
              <a:rPr lang="en" sz="1100">
                <a:solidFill>
                  <a:schemeClr val="dk1"/>
                </a:solidFill>
                <a:latin typeface="Courier"/>
                <a:ea typeface="Courier"/>
                <a:cs typeface="Courier"/>
                <a:sym typeface="Courier"/>
              </a:rPr>
              <a:t>, 2));</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7" name="Google Shape;357;p43"/>
          <p:cNvSpPr/>
          <p:nvPr/>
        </p:nvSpPr>
        <p:spPr>
          <a:xfrm>
            <a:off x="352575" y="3264360"/>
            <a:ext cx="4262100" cy="18513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100">
                <a:solidFill>
                  <a:srgbClr val="7F0055"/>
                </a:solidFill>
                <a:latin typeface="Courier"/>
                <a:ea typeface="Courier"/>
                <a:cs typeface="Courier"/>
                <a:sym typeface="Courier"/>
              </a:rPr>
              <a:t>package</a:t>
            </a:r>
            <a:r>
              <a:rPr lang="en" sz="1100">
                <a:solidFill>
                  <a:schemeClr val="dk1"/>
                </a:solidFill>
                <a:latin typeface="Courier"/>
                <a:ea typeface="Courier"/>
                <a:cs typeface="Courier"/>
                <a:sym typeface="Courier"/>
              </a:rPr>
              <a:t> util;</a:t>
            </a:r>
            <a:endParaRPr sz="1100">
              <a:solidFill>
                <a:schemeClr val="dk1"/>
              </a:solidFill>
              <a:latin typeface="Courier"/>
              <a:ea typeface="Courier"/>
              <a:cs typeface="Courier"/>
              <a:sym typeface="Courier"/>
            </a:endParaRPr>
          </a:p>
          <a:p>
            <a:pPr indent="0" lvl="0" marL="0" rtl="0" algn="l">
              <a:spcBef>
                <a:spcPts val="60"/>
              </a:spcBef>
              <a:spcAft>
                <a:spcPts val="0"/>
              </a:spcAft>
              <a:buNone/>
            </a:pPr>
            <a:r>
              <a:rPr lang="en" sz="1100">
                <a:solidFill>
                  <a:srgbClr val="7F0055"/>
                </a:solidFill>
                <a:latin typeface="Courier"/>
                <a:ea typeface="Courier"/>
                <a:cs typeface="Courier"/>
                <a:sym typeface="Courier"/>
              </a:rPr>
              <a:t>import</a:t>
            </a:r>
            <a:r>
              <a:rPr lang="en" sz="1100">
                <a:solidFill>
                  <a:schemeClr val="dk1"/>
                </a:solidFill>
                <a:latin typeface="Courier"/>
                <a:ea typeface="Courier"/>
                <a:cs typeface="Courier"/>
                <a:sym typeface="Courier"/>
              </a:rPr>
              <a:t> geometrico.*;</a:t>
            </a:r>
            <a:endParaRPr sz="1100">
              <a:solidFill>
                <a:schemeClr val="dk1"/>
              </a:solidFill>
              <a:latin typeface="Courier"/>
              <a:ea typeface="Courier"/>
              <a:cs typeface="Courier"/>
              <a:sym typeface="Courier"/>
            </a:endParaRPr>
          </a:p>
          <a:p>
            <a:pPr indent="0" lvl="0" marL="0" rtl="0" algn="l">
              <a:spcBef>
                <a:spcPts val="1000"/>
              </a:spcBef>
              <a:spcAft>
                <a:spcPts val="0"/>
              </a:spcAft>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Principal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static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main(String args[])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Ponto3D p1 = </a:t>
            </a:r>
            <a:r>
              <a:rPr lang="en" sz="1100">
                <a:solidFill>
                  <a:srgbClr val="7F0055"/>
                </a:solidFill>
                <a:latin typeface="Courier"/>
                <a:ea typeface="Courier"/>
                <a:cs typeface="Courier"/>
                <a:sym typeface="Courier"/>
              </a:rPr>
              <a:t>new</a:t>
            </a:r>
            <a:r>
              <a:rPr lang="en" sz="1100">
                <a:solidFill>
                  <a:schemeClr val="dk1"/>
                </a:solidFill>
                <a:latin typeface="Courier"/>
                <a:ea typeface="Courier"/>
                <a:cs typeface="Courier"/>
                <a:sym typeface="Courier"/>
              </a:rPr>
              <a:t> Ponto3D(0, 0, 0);</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Ponto3D p2 = </a:t>
            </a:r>
            <a:r>
              <a:rPr lang="en" sz="1100">
                <a:solidFill>
                  <a:srgbClr val="7F0055"/>
                </a:solidFill>
                <a:latin typeface="Courier"/>
                <a:ea typeface="Courier"/>
                <a:cs typeface="Courier"/>
                <a:sym typeface="Courier"/>
              </a:rPr>
              <a:t>new</a:t>
            </a:r>
            <a:r>
              <a:rPr lang="en" sz="1100">
                <a:solidFill>
                  <a:schemeClr val="dk1"/>
                </a:solidFill>
                <a:latin typeface="Courier"/>
                <a:ea typeface="Courier"/>
                <a:cs typeface="Courier"/>
                <a:sym typeface="Courier"/>
              </a:rPr>
              <a:t> Ponto3D(2, 2, 2);</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r>
              <a:rPr lang="en" sz="1100">
                <a:solidFill>
                  <a:srgbClr val="3F7F5F"/>
                </a:solidFill>
                <a:latin typeface="Courier"/>
                <a:ea typeface="Courier"/>
                <a:cs typeface="Courier"/>
                <a:sym typeface="Courier"/>
              </a:rPr>
              <a:t>// p2.x = 2;</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System.</a:t>
            </a:r>
            <a:r>
              <a:rPr i="1" lang="en" sz="1100">
                <a:solidFill>
                  <a:srgbClr val="0000C0"/>
                </a:solidFill>
                <a:latin typeface="Courier"/>
                <a:ea typeface="Courier"/>
                <a:cs typeface="Courier"/>
                <a:sym typeface="Courier"/>
              </a:rPr>
              <a:t>out</a:t>
            </a:r>
            <a:r>
              <a:rPr lang="en" sz="1100">
                <a:solidFill>
                  <a:schemeClr val="dk1"/>
                </a:solidFill>
                <a:latin typeface="Courier"/>
                <a:ea typeface="Courier"/>
                <a:cs typeface="Courier"/>
                <a:sym typeface="Courier"/>
              </a:rPr>
              <a:t>.println( p1.distancia(p2)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58" name="Google Shape;358;p43"/>
          <p:cNvSpPr txBox="1"/>
          <p:nvPr/>
        </p:nvSpPr>
        <p:spPr>
          <a:xfrm>
            <a:off x="5034546" y="1486725"/>
            <a:ext cx="1869900" cy="6708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Acessando atributos</a:t>
            </a:r>
            <a:endParaRPr sz="1300">
              <a:solidFill>
                <a:schemeClr val="dk1"/>
              </a:solidFill>
            </a:endParaRPr>
          </a:p>
          <a:p>
            <a:pPr indent="0" lvl="0" marL="0" rtl="0" algn="l">
              <a:spcBef>
                <a:spcPts val="0"/>
              </a:spcBef>
              <a:spcAft>
                <a:spcPts val="0"/>
              </a:spcAft>
              <a:buNone/>
            </a:pPr>
            <a:r>
              <a:rPr lang="en" sz="1300">
                <a:solidFill>
                  <a:schemeClr val="dk1"/>
                </a:solidFill>
              </a:rPr>
              <a:t>protegidos da classe atual e da superclasse</a:t>
            </a:r>
            <a:endParaRPr sz="1300">
              <a:solidFill>
                <a:schemeClr val="dk1"/>
              </a:solidFill>
            </a:endParaRPr>
          </a:p>
        </p:txBody>
      </p:sp>
      <p:cxnSp>
        <p:nvCxnSpPr>
          <p:cNvPr id="359" name="Google Shape;359;p43"/>
          <p:cNvCxnSpPr>
            <a:endCxn id="358" idx="1"/>
          </p:cNvCxnSpPr>
          <p:nvPr/>
        </p:nvCxnSpPr>
        <p:spPr>
          <a:xfrm>
            <a:off x="3807246" y="1802625"/>
            <a:ext cx="1227300" cy="19500"/>
          </a:xfrm>
          <a:prstGeom prst="straightConnector1">
            <a:avLst/>
          </a:prstGeom>
          <a:noFill/>
          <a:ln cap="flat" cmpd="sng" w="19050">
            <a:solidFill>
              <a:srgbClr val="6FA8DC"/>
            </a:solidFill>
            <a:prstDash val="solid"/>
            <a:round/>
            <a:headEnd len="med" w="med" type="none"/>
            <a:tailEnd len="med" w="med" type="none"/>
          </a:ln>
        </p:spPr>
      </p:cxnSp>
      <p:cxnSp>
        <p:nvCxnSpPr>
          <p:cNvPr id="360" name="Google Shape;360;p43"/>
          <p:cNvCxnSpPr>
            <a:endCxn id="358" idx="1"/>
          </p:cNvCxnSpPr>
          <p:nvPr/>
        </p:nvCxnSpPr>
        <p:spPr>
          <a:xfrm flipH="1" rot="10800000">
            <a:off x="3751446" y="1822125"/>
            <a:ext cx="1283100" cy="523500"/>
          </a:xfrm>
          <a:prstGeom prst="straightConnector1">
            <a:avLst/>
          </a:prstGeom>
          <a:noFill/>
          <a:ln cap="flat" cmpd="sng" w="19050">
            <a:solidFill>
              <a:srgbClr val="6FA8DC"/>
            </a:solidFill>
            <a:prstDash val="solid"/>
            <a:round/>
            <a:headEnd len="med" w="med" type="none"/>
            <a:tailEnd len="med" w="med" type="none"/>
          </a:ln>
        </p:spPr>
      </p:cxnSp>
      <p:sp>
        <p:nvSpPr>
          <p:cNvPr id="361" name="Google Shape;361;p43"/>
          <p:cNvSpPr txBox="1"/>
          <p:nvPr/>
        </p:nvSpPr>
        <p:spPr>
          <a:xfrm>
            <a:off x="5034475" y="3264350"/>
            <a:ext cx="1869900" cy="14823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Não é mais possível</a:t>
            </a:r>
            <a:endParaRPr sz="1300">
              <a:solidFill>
                <a:schemeClr val="dk1"/>
              </a:solidFill>
            </a:endParaRPr>
          </a:p>
          <a:p>
            <a:pPr indent="0" lvl="0" marL="0" rtl="0" algn="l">
              <a:spcBef>
                <a:spcPts val="0"/>
              </a:spcBef>
              <a:spcAft>
                <a:spcPts val="0"/>
              </a:spcAft>
              <a:buNone/>
            </a:pPr>
            <a:r>
              <a:rPr lang="en" sz="1300">
                <a:solidFill>
                  <a:schemeClr val="dk1"/>
                </a:solidFill>
              </a:rPr>
              <a:t>acessar o atributo </a:t>
            </a:r>
            <a:r>
              <a:rPr lang="en" sz="1300">
                <a:solidFill>
                  <a:schemeClr val="dk1"/>
                </a:solidFill>
                <a:latin typeface="Courier"/>
                <a:ea typeface="Courier"/>
                <a:cs typeface="Courier"/>
                <a:sym typeface="Courier"/>
              </a:rPr>
              <a:t>x</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rPr>
              <a:t>diretamente, pois</a:t>
            </a:r>
            <a:endParaRPr sz="1300">
              <a:solidFill>
                <a:schemeClr val="dk1"/>
              </a:solidFill>
            </a:endParaRPr>
          </a:p>
          <a:p>
            <a:pPr indent="0" lvl="0" marL="0" rtl="0" algn="l">
              <a:spcBef>
                <a:spcPts val="0"/>
              </a:spcBef>
              <a:spcAft>
                <a:spcPts val="0"/>
              </a:spcAft>
              <a:buNone/>
            </a:pPr>
            <a:r>
              <a:rPr lang="en" sz="1300">
                <a:solidFill>
                  <a:schemeClr val="dk1"/>
                </a:solidFill>
                <a:latin typeface="Courier"/>
                <a:ea typeface="Courier"/>
                <a:cs typeface="Courier"/>
                <a:sym typeface="Courier"/>
              </a:rPr>
              <a:t>Principal</a:t>
            </a:r>
            <a:r>
              <a:rPr lang="en" sz="1300">
                <a:solidFill>
                  <a:schemeClr val="dk1"/>
                </a:solidFill>
              </a:rPr>
              <a:t> não é </a:t>
            </a:r>
            <a:endParaRPr sz="1300">
              <a:solidFill>
                <a:schemeClr val="dk1"/>
              </a:solidFill>
            </a:endParaRPr>
          </a:p>
          <a:p>
            <a:pPr indent="0" lvl="0" marL="0" rtl="0" algn="l">
              <a:spcBef>
                <a:spcPts val="0"/>
              </a:spcBef>
              <a:spcAft>
                <a:spcPts val="0"/>
              </a:spcAft>
              <a:buNone/>
            </a:pPr>
            <a:r>
              <a:rPr lang="en" sz="1300">
                <a:solidFill>
                  <a:schemeClr val="dk1"/>
                </a:solidFill>
              </a:rPr>
              <a:t>subclasse de </a:t>
            </a:r>
            <a:r>
              <a:rPr lang="en" sz="1300">
                <a:solidFill>
                  <a:schemeClr val="dk1"/>
                </a:solidFill>
                <a:latin typeface="Courier"/>
                <a:ea typeface="Courier"/>
                <a:cs typeface="Courier"/>
                <a:sym typeface="Courier"/>
              </a:rPr>
              <a:t>Ponto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rPr>
              <a:t>e estão em pacotes</a:t>
            </a:r>
            <a:endParaRPr sz="1300">
              <a:solidFill>
                <a:schemeClr val="dk1"/>
              </a:solidFill>
            </a:endParaRPr>
          </a:p>
          <a:p>
            <a:pPr indent="0" lvl="0" marL="0" rtl="0" algn="l">
              <a:spcBef>
                <a:spcPts val="0"/>
              </a:spcBef>
              <a:spcAft>
                <a:spcPts val="0"/>
              </a:spcAft>
              <a:buNone/>
            </a:pPr>
            <a:r>
              <a:rPr lang="en" sz="1300">
                <a:solidFill>
                  <a:schemeClr val="dk1"/>
                </a:solidFill>
              </a:rPr>
              <a:t>diferentes</a:t>
            </a:r>
            <a:endParaRPr sz="1300">
              <a:solidFill>
                <a:schemeClr val="dk1"/>
              </a:solidFill>
            </a:endParaRPr>
          </a:p>
        </p:txBody>
      </p:sp>
      <p:cxnSp>
        <p:nvCxnSpPr>
          <p:cNvPr id="362" name="Google Shape;362;p43"/>
          <p:cNvCxnSpPr>
            <a:endCxn id="361" idx="1"/>
          </p:cNvCxnSpPr>
          <p:nvPr/>
        </p:nvCxnSpPr>
        <p:spPr>
          <a:xfrm flipH="1" rot="10800000">
            <a:off x="3217375" y="4005500"/>
            <a:ext cx="1817100" cy="538200"/>
          </a:xfrm>
          <a:prstGeom prst="straightConnector1">
            <a:avLst/>
          </a:prstGeom>
          <a:noFill/>
          <a:ln cap="flat" cmpd="sng" w="19050">
            <a:solidFill>
              <a:srgbClr val="6FA8DC"/>
            </a:solidFill>
            <a:prstDash val="solid"/>
            <a:round/>
            <a:headEnd len="med" w="med" type="none"/>
            <a:tailEnd len="med" w="med" type="none"/>
          </a:ln>
        </p:spPr>
      </p:cxnSp>
      <p:sp>
        <p:nvSpPr>
          <p:cNvPr id="363" name="Google Shape;363;p43"/>
          <p:cNvSpPr/>
          <p:nvPr/>
        </p:nvSpPr>
        <p:spPr>
          <a:xfrm>
            <a:off x="741372" y="1690706"/>
            <a:ext cx="1001400" cy="180900"/>
          </a:xfrm>
          <a:prstGeom prst="roundRect">
            <a:avLst>
              <a:gd fmla="val 16667" name="adj"/>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a:t>
            </a:r>
            <a:r>
              <a:rPr lang="en"/>
              <a:t> </a:t>
            </a:r>
            <a:r>
              <a:rPr i="1" lang="en"/>
              <a:t>Package</a:t>
            </a:r>
            <a:r>
              <a:rPr lang="en"/>
              <a:t> (padrão)</a:t>
            </a:r>
            <a:endParaRPr/>
          </a:p>
        </p:txBody>
      </p:sp>
      <p:sp>
        <p:nvSpPr>
          <p:cNvPr id="369" name="Google Shape;369;p44"/>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Quando </a:t>
            </a:r>
            <a:r>
              <a:rPr b="1" lang="en"/>
              <a:t>nenhum modificador</a:t>
            </a:r>
            <a:r>
              <a:rPr lang="en"/>
              <a:t> é especificado, considera-se o acesso como </a:t>
            </a:r>
            <a:r>
              <a:rPr b="1" i="1" lang="en"/>
              <a:t>package</a:t>
            </a:r>
            <a:r>
              <a:rPr lang="en"/>
              <a:t>, também conhecido como </a:t>
            </a:r>
            <a:r>
              <a:rPr i="1" lang="en"/>
              <a:t>default</a:t>
            </a:r>
            <a:r>
              <a:rPr lang="en"/>
              <a:t> ou </a:t>
            </a:r>
            <a:r>
              <a:rPr i="1" lang="en"/>
              <a:t>friendly</a:t>
            </a:r>
            <a:endParaRPr i="1"/>
          </a:p>
          <a:p>
            <a:pPr indent="-330200" lvl="1" marL="914400" rtl="0" algn="l">
              <a:spcBef>
                <a:spcPts val="500"/>
              </a:spcBef>
              <a:spcAft>
                <a:spcPts val="0"/>
              </a:spcAft>
              <a:buSzPts val="1600"/>
              <a:buChar char="▢"/>
            </a:pPr>
            <a:r>
              <a:rPr lang="en"/>
              <a:t>Permite acesso apenas a partir de uma classe dentro do mesmo pacote</a:t>
            </a:r>
            <a:endParaRPr/>
          </a:p>
          <a:p>
            <a:pPr indent="-355600" lvl="0" marL="457200" rtl="0" algn="l">
              <a:spcBef>
                <a:spcPts val="2000"/>
              </a:spcBef>
              <a:spcAft>
                <a:spcPts val="0"/>
              </a:spcAft>
              <a:buSzPts val="2000"/>
              <a:buChar char="▣"/>
            </a:pPr>
            <a:r>
              <a:rPr b="1" lang="en"/>
              <a:t>Classes</a:t>
            </a:r>
            <a:r>
              <a:rPr lang="en"/>
              <a:t>, </a:t>
            </a:r>
            <a:r>
              <a:rPr b="1" lang="en"/>
              <a:t>Atributos</a:t>
            </a:r>
            <a:r>
              <a:rPr lang="en"/>
              <a:t> e </a:t>
            </a:r>
            <a:r>
              <a:rPr b="1" lang="en"/>
              <a:t>Métodos</a:t>
            </a:r>
            <a:r>
              <a:rPr lang="en"/>
              <a:t> com acesso </a:t>
            </a:r>
            <a:r>
              <a:rPr i="1" lang="en"/>
              <a:t>Package</a:t>
            </a:r>
            <a:r>
              <a:rPr lang="en"/>
              <a:t>:</a:t>
            </a:r>
            <a:endParaRPr/>
          </a:p>
          <a:p>
            <a:pPr indent="-330200" lvl="1" marL="914400" rtl="0" algn="l">
              <a:spcBef>
                <a:spcPts val="500"/>
              </a:spcBef>
              <a:spcAft>
                <a:spcPts val="0"/>
              </a:spcAft>
              <a:buSzPts val="1600"/>
              <a:buChar char="▢"/>
            </a:pPr>
            <a:r>
              <a:rPr lang="en"/>
              <a:t>São </a:t>
            </a:r>
            <a:r>
              <a:rPr b="1" lang="en"/>
              <a:t>visíveis</a:t>
            </a:r>
            <a:r>
              <a:rPr lang="en"/>
              <a:t> em classes pertencentes ao </a:t>
            </a:r>
            <a:r>
              <a:rPr b="1" lang="en"/>
              <a:t>mesmo pacote</a:t>
            </a:r>
            <a:endParaRPr b="1"/>
          </a:p>
          <a:p>
            <a:pPr indent="-317500" lvl="2" marL="1371600" rtl="0" algn="l">
              <a:spcBef>
                <a:spcPts val="0"/>
              </a:spcBef>
              <a:spcAft>
                <a:spcPts val="0"/>
              </a:spcAft>
              <a:buSzPts val="1400"/>
              <a:buChar char="○"/>
            </a:pPr>
            <a:r>
              <a:rPr lang="en"/>
              <a:t>No caso de atributos, seus valores poderão ser lidos e escritos diretamente</a:t>
            </a:r>
            <a:endParaRPr/>
          </a:p>
          <a:p>
            <a:pPr indent="-317500" lvl="2" marL="1371600" rtl="0" algn="l">
              <a:spcBef>
                <a:spcPts val="0"/>
              </a:spcBef>
              <a:spcAft>
                <a:spcPts val="0"/>
              </a:spcAft>
              <a:buSzPts val="1400"/>
              <a:buChar char="○"/>
            </a:pPr>
            <a:r>
              <a:rPr lang="en"/>
              <a:t>No caso de métodos, estes poderão ser executados</a:t>
            </a:r>
            <a:endParaRPr/>
          </a:p>
          <a:p>
            <a:pPr indent="-317500" lvl="2" marL="1371600" rtl="0" algn="l">
              <a:spcBef>
                <a:spcPts val="0"/>
              </a:spcBef>
              <a:spcAft>
                <a:spcPts val="0"/>
              </a:spcAft>
              <a:buSzPts val="1400"/>
              <a:buChar char="○"/>
            </a:pPr>
            <a:r>
              <a:rPr lang="en"/>
              <a:t>No caso de classes, estas poderão ser instanciadas</a:t>
            </a:r>
            <a:endParaRPr/>
          </a:p>
          <a:p>
            <a:pPr indent="-330200" lvl="1" marL="914400" rtl="0" algn="l">
              <a:spcBef>
                <a:spcPts val="1000"/>
              </a:spcBef>
              <a:spcAft>
                <a:spcPts val="1600"/>
              </a:spcAft>
              <a:buSzPts val="1600"/>
              <a:buChar char="▢"/>
            </a:pPr>
            <a:r>
              <a:rPr lang="en"/>
              <a:t>Exemplos: qualquer um feito </a:t>
            </a:r>
            <a:r>
              <a:rPr lang="en"/>
              <a:t>nas</a:t>
            </a:r>
            <a:r>
              <a:rPr lang="en"/>
              <a:t> aulas anteriores</a:t>
            </a:r>
            <a:endParaRPr/>
          </a:p>
        </p:txBody>
      </p:sp>
      <p:sp>
        <p:nvSpPr>
          <p:cNvPr id="370" name="Google Shape;370;p44"/>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10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1000"/>
                                        <p:tgtEl>
                                          <p:spTgt spid="3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animEffect filter="fade" transition="in">
                                      <p:cBhvr>
                                        <p:cTn dur="1000"/>
                                        <p:tgtEl>
                                          <p:spTgt spid="36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 </a:t>
            </a:r>
            <a:r>
              <a:rPr lang="en">
                <a:latin typeface="Courier"/>
                <a:ea typeface="Courier"/>
                <a:cs typeface="Courier"/>
                <a:sym typeface="Courier"/>
              </a:rPr>
              <a:t>Private</a:t>
            </a:r>
            <a:endParaRPr>
              <a:latin typeface="Courier"/>
              <a:ea typeface="Courier"/>
              <a:cs typeface="Courier"/>
              <a:sym typeface="Courier"/>
            </a:endParaRPr>
          </a:p>
        </p:txBody>
      </p:sp>
      <p:sp>
        <p:nvSpPr>
          <p:cNvPr id="376" name="Google Shape;376;p45"/>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a:latin typeface="Courier"/>
                <a:ea typeface="Courier"/>
                <a:cs typeface="Courier"/>
                <a:sym typeface="Courier"/>
              </a:rPr>
              <a:t>Private</a:t>
            </a:r>
            <a:r>
              <a:rPr lang="en"/>
              <a:t> é o modificador de acesso </a:t>
            </a:r>
            <a:r>
              <a:rPr b="1" lang="en"/>
              <a:t>mais restritivo</a:t>
            </a:r>
            <a:endParaRPr b="1"/>
          </a:p>
          <a:p>
            <a:pPr indent="-330200" lvl="1" marL="914400" rtl="0" algn="l">
              <a:spcBef>
                <a:spcPts val="0"/>
              </a:spcBef>
              <a:spcAft>
                <a:spcPts val="0"/>
              </a:spcAft>
              <a:buSzPts val="1600"/>
              <a:buChar char="▢"/>
            </a:pPr>
            <a:r>
              <a:rPr lang="en"/>
              <a:t>Permite </a:t>
            </a:r>
            <a:r>
              <a:rPr b="1" lang="en"/>
              <a:t>acesso apenas dentro da mesma classe</a:t>
            </a:r>
            <a:endParaRPr b="1"/>
          </a:p>
          <a:p>
            <a:pPr indent="-355600" lvl="0" marL="457200" rtl="0" algn="l">
              <a:spcBef>
                <a:spcPts val="2000"/>
              </a:spcBef>
              <a:spcAft>
                <a:spcPts val="0"/>
              </a:spcAft>
              <a:buSzPts val="2000"/>
              <a:buChar char="▣"/>
            </a:pPr>
            <a:r>
              <a:rPr lang="en"/>
              <a:t>Atributos e Métodos com acesso </a:t>
            </a:r>
            <a:r>
              <a:rPr lang="en">
                <a:latin typeface="Courier"/>
                <a:ea typeface="Courier"/>
                <a:cs typeface="Courier"/>
                <a:sym typeface="Courier"/>
              </a:rPr>
              <a:t>Private</a:t>
            </a:r>
            <a:r>
              <a:rPr lang="en"/>
              <a:t>:</a:t>
            </a:r>
            <a:endParaRPr/>
          </a:p>
          <a:p>
            <a:pPr indent="-330200" lvl="1" marL="914400" rtl="0" algn="l">
              <a:spcBef>
                <a:spcPts val="0"/>
              </a:spcBef>
              <a:spcAft>
                <a:spcPts val="0"/>
              </a:spcAft>
              <a:buSzPts val="1600"/>
              <a:buChar char="▢"/>
            </a:pPr>
            <a:r>
              <a:rPr lang="en"/>
              <a:t>São estritamente controlados</a:t>
            </a:r>
            <a:endParaRPr/>
          </a:p>
          <a:p>
            <a:pPr indent="-330200" lvl="1" marL="914400" rtl="0" algn="l">
              <a:spcBef>
                <a:spcPts val="0"/>
              </a:spcBef>
              <a:spcAft>
                <a:spcPts val="0"/>
              </a:spcAft>
              <a:buSzPts val="1600"/>
              <a:buChar char="▢"/>
            </a:pPr>
            <a:r>
              <a:rPr lang="en"/>
              <a:t>Não podem ser acessados por nenhum lugar fora da classe atual</a:t>
            </a:r>
            <a:endParaRPr/>
          </a:p>
          <a:p>
            <a:pPr indent="-355600" lvl="0" marL="457200" rtl="0" algn="l">
              <a:spcBef>
                <a:spcPts val="2000"/>
              </a:spcBef>
              <a:spcAft>
                <a:spcPts val="0"/>
              </a:spcAft>
              <a:buSzPts val="2000"/>
              <a:buChar char="▣"/>
            </a:pPr>
            <a:r>
              <a:rPr lang="en"/>
              <a:t>Classes</a:t>
            </a:r>
            <a:endParaRPr/>
          </a:p>
          <a:p>
            <a:pPr indent="-330200" lvl="1" marL="914400" rtl="0" algn="l">
              <a:spcBef>
                <a:spcPts val="0"/>
              </a:spcBef>
              <a:spcAft>
                <a:spcPts val="0"/>
              </a:spcAft>
              <a:buSzPts val="1600"/>
              <a:buChar char="▢"/>
            </a:pPr>
            <a:r>
              <a:rPr lang="en"/>
              <a:t>Se forem classes internas (classe dentro de outra), podem ser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Classes normais (top-level) não podem ser declaradas como privat</a:t>
            </a:r>
            <a:r>
              <a:rPr lang="en"/>
              <a:t>e</a:t>
            </a:r>
            <a:endParaRPr/>
          </a:p>
        </p:txBody>
      </p:sp>
      <p:sp>
        <p:nvSpPr>
          <p:cNvPr id="377" name="Google Shape;377;p45"/>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000"/>
                                        <p:tgtEl>
                                          <p:spTgt spid="3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1000"/>
                                        <p:tgtEl>
                                          <p:spTgt spid="3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animEffect filter="fade" transition="in">
                                      <p:cBhvr>
                                        <p:cTn dur="1000"/>
                                        <p:tgtEl>
                                          <p:spTgt spid="3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animEffect filter="fade" transition="in">
                                      <p:cBhvr>
                                        <p:cTn dur="1000"/>
                                        <p:tgtEl>
                                          <p:spTgt spid="3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7" st="7"/>
                                            </p:txEl>
                                          </p:spTgt>
                                        </p:tgtEl>
                                        <p:attrNameLst>
                                          <p:attrName>style.visibility</p:attrName>
                                        </p:attrNameLst>
                                      </p:cBhvr>
                                      <p:to>
                                        <p:strVal val="visible"/>
                                      </p:to>
                                    </p:set>
                                    <p:animEffect filter="fade" transition="in">
                                      <p:cBhvr>
                                        <p:cTn dur="1000"/>
                                        <p:tgtEl>
                                          <p:spTgt spid="3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i="1"/>
          </a:p>
        </p:txBody>
      </p:sp>
      <p:sp>
        <p:nvSpPr>
          <p:cNvPr id="383" name="Google Shape;383;p4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melhor forma de implementar encapsulamento em Java é declarando </a:t>
            </a:r>
            <a:r>
              <a:rPr b="1" lang="en"/>
              <a:t>todos os atributos</a:t>
            </a:r>
            <a:r>
              <a:rPr lang="en"/>
              <a:t> de uma classe como sendo </a:t>
            </a:r>
            <a:r>
              <a:rPr b="1" lang="en">
                <a:latin typeface="Courier"/>
                <a:ea typeface="Courier"/>
                <a:cs typeface="Courier"/>
                <a:sym typeface="Courier"/>
              </a:rPr>
              <a:t>private</a:t>
            </a:r>
            <a:endParaRPr b="1">
              <a:latin typeface="Courier"/>
              <a:ea typeface="Courier"/>
              <a:cs typeface="Courier"/>
              <a:sym typeface="Courier"/>
            </a:endParaRPr>
          </a:p>
          <a:p>
            <a:pPr indent="-330200" lvl="1" marL="914400" rtl="0" algn="l">
              <a:spcBef>
                <a:spcPts val="500"/>
              </a:spcBef>
              <a:spcAft>
                <a:spcPts val="0"/>
              </a:spcAft>
              <a:buSzPts val="1600"/>
              <a:buChar char="▢"/>
            </a:pPr>
            <a:r>
              <a:rPr lang="en"/>
              <a:t>Isso evita o acesso direto aos atributos da classe, </a:t>
            </a:r>
            <a:r>
              <a:rPr b="1" lang="en"/>
              <a:t>evitando que valores inválidos possam ser atribuídos</a:t>
            </a:r>
            <a:r>
              <a:rPr lang="en"/>
              <a:t> a eles</a:t>
            </a:r>
            <a:endParaRPr/>
          </a:p>
          <a:p>
            <a:pPr indent="-330200" lvl="1" marL="914400" rtl="0" algn="l">
              <a:spcBef>
                <a:spcPts val="500"/>
              </a:spcBef>
              <a:spcAft>
                <a:spcPts val="0"/>
              </a:spcAft>
              <a:buSzPts val="1600"/>
              <a:buChar char="▢"/>
            </a:pPr>
            <a:r>
              <a:rPr lang="en"/>
              <a:t>Permite também </a:t>
            </a:r>
            <a:r>
              <a:rPr b="1" lang="en"/>
              <a:t>esconder como</a:t>
            </a:r>
            <a:r>
              <a:rPr lang="en"/>
              <a:t> a classe foi implementada, de forma que a mesma possa ser modificada futuramente sem muita preocupação</a:t>
            </a:r>
            <a:endParaRPr/>
          </a:p>
          <a:p>
            <a:pPr indent="-330200" lvl="1" marL="914400" rtl="0" algn="l">
              <a:spcBef>
                <a:spcPts val="500"/>
              </a:spcBef>
              <a:spcAft>
                <a:spcPts val="0"/>
              </a:spcAft>
              <a:buSzPts val="1600"/>
              <a:buChar char="▢"/>
            </a:pPr>
            <a:r>
              <a:rPr lang="en"/>
              <a:t>Se um atributo é privado, como seu valor poderá ser acessado e modificado?</a:t>
            </a:r>
            <a:endParaRPr/>
          </a:p>
          <a:p>
            <a:pPr indent="-317500" lvl="2" marL="1371600" rtl="0" algn="l">
              <a:spcBef>
                <a:spcPts val="500"/>
              </a:spcBef>
              <a:spcAft>
                <a:spcPts val="0"/>
              </a:spcAft>
              <a:buSzPts val="1400"/>
              <a:buChar char="○"/>
            </a:pPr>
            <a:r>
              <a:rPr lang="en"/>
              <a:t>Através de métodos getters e setters</a:t>
            </a:r>
            <a:endParaRPr/>
          </a:p>
        </p:txBody>
      </p:sp>
      <p:sp>
        <p:nvSpPr>
          <p:cNvPr id="384" name="Google Shape;384;p4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1000"/>
                                        <p:tgtEl>
                                          <p:spTgt spid="3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a:p>
        </p:txBody>
      </p:sp>
      <p:sp>
        <p:nvSpPr>
          <p:cNvPr id="390" name="Google Shape;390;p47"/>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Métodos </a:t>
            </a:r>
            <a:r>
              <a:rPr i="1" lang="en"/>
              <a:t>getters</a:t>
            </a:r>
            <a:r>
              <a:rPr lang="en"/>
              <a:t>, retornam o valor de um atributo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Permitindo, inclusive, retornar um valor diferente, dependendo de alguma lógica</a:t>
            </a:r>
            <a:endParaRPr/>
          </a:p>
          <a:p>
            <a:pPr indent="-355600" lvl="0" marL="457200" rtl="0" algn="l">
              <a:spcBef>
                <a:spcPts val="2000"/>
              </a:spcBef>
              <a:spcAft>
                <a:spcPts val="0"/>
              </a:spcAft>
              <a:buSzPts val="2000"/>
              <a:buChar char="▣"/>
            </a:pPr>
            <a:r>
              <a:rPr lang="en"/>
              <a:t>Métodos </a:t>
            </a:r>
            <a:r>
              <a:rPr i="1" lang="en"/>
              <a:t>setters</a:t>
            </a:r>
            <a:r>
              <a:rPr lang="en"/>
              <a:t> permitem alterar o valor de um atributo </a:t>
            </a:r>
            <a:r>
              <a:rPr lang="en">
                <a:latin typeface="Courier"/>
                <a:ea typeface="Courier"/>
                <a:cs typeface="Courier"/>
                <a:sym typeface="Courier"/>
              </a:rPr>
              <a:t>private</a:t>
            </a:r>
            <a:endParaRPr>
              <a:latin typeface="Courier"/>
              <a:ea typeface="Courier"/>
              <a:cs typeface="Courier"/>
              <a:sym typeface="Courier"/>
            </a:endParaRPr>
          </a:p>
          <a:p>
            <a:pPr indent="-330200" lvl="1" marL="914400" rtl="0" algn="l">
              <a:spcBef>
                <a:spcPts val="0"/>
              </a:spcBef>
              <a:spcAft>
                <a:spcPts val="0"/>
              </a:spcAft>
              <a:buSzPts val="1600"/>
              <a:buChar char="▢"/>
            </a:pPr>
            <a:r>
              <a:rPr lang="en"/>
              <a:t>Permitindo, antes da alteração, que validações possam ser feitas</a:t>
            </a:r>
            <a:endParaRPr/>
          </a:p>
          <a:p>
            <a:pPr indent="-355600" lvl="0" marL="457200" rtl="0" algn="l">
              <a:spcBef>
                <a:spcPts val="2000"/>
              </a:spcBef>
              <a:spcAft>
                <a:spcPts val="0"/>
              </a:spcAft>
              <a:buSzPts val="2000"/>
              <a:buChar char="▣"/>
            </a:pPr>
            <a:r>
              <a:rPr lang="en"/>
              <a:t>Os métodos </a:t>
            </a:r>
            <a:r>
              <a:rPr i="1" lang="en"/>
              <a:t>getters</a:t>
            </a:r>
            <a:r>
              <a:rPr lang="en"/>
              <a:t> e </a:t>
            </a:r>
            <a:r>
              <a:rPr i="1" lang="en"/>
              <a:t>setters</a:t>
            </a:r>
            <a:r>
              <a:rPr lang="en"/>
              <a:t> são tão importantes e comuns, que o Eclipse é capaz de gerá-los automaticamente</a:t>
            </a:r>
            <a:endParaRPr/>
          </a:p>
          <a:p>
            <a:pPr indent="-330200" lvl="1" marL="914400" rtl="0" algn="l">
              <a:spcBef>
                <a:spcPts val="0"/>
              </a:spcBef>
              <a:spcAft>
                <a:spcPts val="0"/>
              </a:spcAft>
              <a:buSzPts val="1600"/>
              <a:buChar char="▢"/>
            </a:pPr>
            <a:r>
              <a:rPr lang="en"/>
              <a:t>Menu </a:t>
            </a:r>
            <a:r>
              <a:rPr lang="en">
                <a:latin typeface="Courier"/>
                <a:ea typeface="Courier"/>
                <a:cs typeface="Courier"/>
                <a:sym typeface="Courier"/>
              </a:rPr>
              <a:t>Source</a:t>
            </a:r>
            <a:r>
              <a:rPr lang="en"/>
              <a:t> → </a:t>
            </a:r>
            <a:r>
              <a:rPr lang="en">
                <a:latin typeface="Courier"/>
                <a:ea typeface="Courier"/>
                <a:cs typeface="Courier"/>
                <a:sym typeface="Courier"/>
              </a:rPr>
              <a:t>Generate Getters and Setters ...</a:t>
            </a:r>
            <a:endParaRPr>
              <a:latin typeface="Courier"/>
              <a:ea typeface="Courier"/>
              <a:cs typeface="Courier"/>
              <a:sym typeface="Courier"/>
            </a:endParaRPr>
          </a:p>
        </p:txBody>
      </p:sp>
      <p:sp>
        <p:nvSpPr>
          <p:cNvPr id="391" name="Google Shape;391;p4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0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000"/>
                                        <p:tgtEl>
                                          <p:spTgt spid="3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Effect filter="fade" transition="in">
                                      <p:cBhvr>
                                        <p:cTn dur="1000"/>
                                        <p:tgtEl>
                                          <p:spTgt spid="3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311700" y="-7620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Acesso </a:t>
            </a:r>
            <a:r>
              <a:rPr lang="en">
                <a:latin typeface="Courier"/>
                <a:ea typeface="Courier"/>
                <a:cs typeface="Courier"/>
                <a:sym typeface="Courier"/>
              </a:rPr>
              <a:t>Private</a:t>
            </a:r>
            <a:r>
              <a:rPr lang="en"/>
              <a:t>: </a:t>
            </a:r>
            <a:r>
              <a:rPr i="1" lang="en"/>
              <a:t>Getters</a:t>
            </a:r>
            <a:r>
              <a:rPr lang="en"/>
              <a:t> e </a:t>
            </a:r>
            <a:r>
              <a:rPr i="1" lang="en"/>
              <a:t>Setters</a:t>
            </a:r>
            <a:endParaRPr/>
          </a:p>
        </p:txBody>
      </p:sp>
      <p:sp>
        <p:nvSpPr>
          <p:cNvPr id="397" name="Google Shape;397;p4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48"/>
          <p:cNvSpPr/>
          <p:nvPr/>
        </p:nvSpPr>
        <p:spPr>
          <a:xfrm>
            <a:off x="352575" y="606775"/>
            <a:ext cx="4868400" cy="45282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class</a:t>
            </a:r>
            <a:r>
              <a:rPr lang="en" sz="1100">
                <a:solidFill>
                  <a:schemeClr val="dk1"/>
                </a:solidFill>
                <a:latin typeface="Courier"/>
                <a:ea typeface="Courier"/>
                <a:cs typeface="Courier"/>
                <a:sym typeface="Courier"/>
              </a:rPr>
              <a:t> Livro {</a:t>
            </a:r>
            <a:endParaRPr sz="11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private</a:t>
            </a:r>
            <a:r>
              <a:rPr lang="en" sz="1100">
                <a:solidFill>
                  <a:schemeClr val="dk1"/>
                </a:solidFill>
                <a:latin typeface="Courier"/>
                <a:ea typeface="Courier"/>
                <a:cs typeface="Courier"/>
                <a:sym typeface="Courier"/>
              </a:rPr>
              <a:t> String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private</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String getTitulo()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if</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 == </a:t>
            </a:r>
            <a:r>
              <a:rPr lang="en" sz="1100">
                <a:solidFill>
                  <a:srgbClr val="7F0055"/>
                </a:solidFill>
                <a:latin typeface="Courier"/>
                <a:ea typeface="Courier"/>
                <a:cs typeface="Courier"/>
                <a:sym typeface="Courier"/>
              </a:rPr>
              <a:t>null</a:t>
            </a:r>
            <a:r>
              <a:rPr lang="en" sz="1100">
                <a:solidFill>
                  <a:schemeClr val="dk1"/>
                </a:solidFill>
                <a:latin typeface="Courier"/>
                <a:ea typeface="Courier"/>
                <a:cs typeface="Courier"/>
                <a:sym typeface="Courier"/>
              </a:rPr>
              <a:t> ||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.equals(</a:t>
            </a:r>
            <a:r>
              <a:rPr lang="en" sz="1100">
                <a:solidFill>
                  <a:srgbClr val="2A00FF"/>
                </a:solidFill>
                <a:latin typeface="Courier"/>
                <a:ea typeface="Courier"/>
                <a:cs typeface="Courier"/>
                <a:sym typeface="Courier"/>
              </a:rPr>
              <a:t>""</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2A00FF"/>
                </a:solidFill>
                <a:latin typeface="Courier"/>
                <a:ea typeface="Courier"/>
                <a:cs typeface="Courier"/>
                <a:sym typeface="Courier"/>
              </a:rPr>
              <a:t>"Titulo não definido!"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rgbClr val="7F0055"/>
                </a:solidFill>
                <a:latin typeface="Courier"/>
                <a:ea typeface="Courier"/>
                <a:cs typeface="Courier"/>
                <a:sym typeface="Courier"/>
              </a:rPr>
              <a:t>    else</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setTitulo(String titulo)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titulo</a:t>
            </a:r>
            <a:r>
              <a:rPr lang="en" sz="1100">
                <a:solidFill>
                  <a:schemeClr val="dk1"/>
                </a:solidFill>
                <a:latin typeface="Courier"/>
                <a:ea typeface="Courier"/>
                <a:cs typeface="Courier"/>
                <a:sym typeface="Courier"/>
              </a:rPr>
              <a:t> = titulo;</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getAnoPublicacao()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return</a:t>
            </a:r>
            <a:r>
              <a:rPr lang="en" sz="1100">
                <a:solidFill>
                  <a:schemeClr val="dk1"/>
                </a:solidFill>
                <a:latin typeface="Courier"/>
                <a:ea typeface="Courier"/>
                <a:cs typeface="Courier"/>
                <a:sym typeface="Courier"/>
              </a:rPr>
              <a:t> </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public</a:t>
            </a: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void</a:t>
            </a:r>
            <a:r>
              <a:rPr lang="en" sz="1100">
                <a:solidFill>
                  <a:schemeClr val="dk1"/>
                </a:solidFill>
                <a:latin typeface="Courier"/>
                <a:ea typeface="Courier"/>
                <a:cs typeface="Courier"/>
                <a:sym typeface="Courier"/>
              </a:rPr>
              <a:t> setAnoPublicacao(</a:t>
            </a:r>
            <a:r>
              <a:rPr lang="en" sz="1100">
                <a:solidFill>
                  <a:srgbClr val="7F0055"/>
                </a:solidFill>
                <a:latin typeface="Courier"/>
                <a:ea typeface="Courier"/>
                <a:cs typeface="Courier"/>
                <a:sym typeface="Courier"/>
              </a:rPr>
              <a:t>int</a:t>
            </a:r>
            <a:r>
              <a:rPr lang="en" sz="1100">
                <a:solidFill>
                  <a:schemeClr val="dk1"/>
                </a:solidFill>
                <a:latin typeface="Courier"/>
                <a:ea typeface="Courier"/>
                <a:cs typeface="Courier"/>
                <a:sym typeface="Courier"/>
              </a:rPr>
              <a:t> anoPublicacao)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if</a:t>
            </a:r>
            <a:r>
              <a:rPr lang="en" sz="1100">
                <a:solidFill>
                  <a:schemeClr val="dk1"/>
                </a:solidFill>
                <a:latin typeface="Courier"/>
                <a:ea typeface="Courier"/>
                <a:cs typeface="Courier"/>
                <a:sym typeface="Courier"/>
              </a:rPr>
              <a:t> (anoPublicacao &gt; 0)</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 = anoPublicacao;</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else</a:t>
            </a: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r>
              <a:rPr lang="en" sz="1100">
                <a:solidFill>
                  <a:srgbClr val="7F0055"/>
                </a:solidFill>
                <a:latin typeface="Courier"/>
                <a:ea typeface="Courier"/>
                <a:cs typeface="Courier"/>
                <a:sym typeface="Courier"/>
              </a:rPr>
              <a:t>this</a:t>
            </a:r>
            <a:r>
              <a:rPr lang="en" sz="1100">
                <a:solidFill>
                  <a:schemeClr val="dk1"/>
                </a:solidFill>
                <a:latin typeface="Courier"/>
                <a:ea typeface="Courier"/>
                <a:cs typeface="Courier"/>
                <a:sym typeface="Courier"/>
              </a:rPr>
              <a:t>.</a:t>
            </a:r>
            <a:r>
              <a:rPr lang="en" sz="1100">
                <a:solidFill>
                  <a:srgbClr val="0000C0"/>
                </a:solidFill>
                <a:latin typeface="Courier"/>
                <a:ea typeface="Courier"/>
                <a:cs typeface="Courier"/>
                <a:sym typeface="Courier"/>
              </a:rPr>
              <a:t>anoPublicacao</a:t>
            </a:r>
            <a:r>
              <a:rPr lang="en" sz="1100">
                <a:solidFill>
                  <a:schemeClr val="dk1"/>
                </a:solidFill>
                <a:latin typeface="Courier"/>
                <a:ea typeface="Courier"/>
                <a:cs typeface="Courier"/>
                <a:sym typeface="Courier"/>
              </a:rPr>
              <a:t> = 0;</a:t>
            </a:r>
            <a:endParaRPr sz="11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100">
                <a:solidFill>
                  <a:schemeClr val="dk1"/>
                </a:solidFill>
                <a:latin typeface="Courier"/>
                <a:ea typeface="Courier"/>
                <a:cs typeface="Courier"/>
                <a:sym typeface="Courier"/>
              </a:rPr>
              <a:t>  }</a:t>
            </a:r>
            <a:endParaRPr sz="1100">
              <a:solidFill>
                <a:schemeClr val="dk1"/>
              </a:solidFill>
              <a:latin typeface="Courier"/>
              <a:ea typeface="Courier"/>
              <a:cs typeface="Courier"/>
              <a:sym typeface="Courier"/>
            </a:endParaRPr>
          </a:p>
          <a:p>
            <a:pPr indent="0" lvl="0" marL="0" rtl="0" algn="l">
              <a:spcBef>
                <a:spcPts val="0"/>
              </a:spcBef>
              <a:spcAft>
                <a:spcPts val="0"/>
              </a:spcAft>
              <a:buNone/>
            </a:pPr>
            <a:r>
              <a:rPr lang="en" sz="1100">
                <a:solidFill>
                  <a:schemeClr val="dk1"/>
                </a:solidFill>
                <a:latin typeface="Courier"/>
                <a:ea typeface="Courier"/>
                <a:cs typeface="Courier"/>
                <a:sym typeface="Courier"/>
              </a:rPr>
              <a:t>}</a:t>
            </a:r>
            <a:endParaRPr sz="1100">
              <a:solidFill>
                <a:srgbClr val="7F0055"/>
              </a:solidFill>
              <a:latin typeface="Courier"/>
              <a:ea typeface="Courier"/>
              <a:cs typeface="Courier"/>
              <a:sym typeface="Courier"/>
            </a:endParaRPr>
          </a:p>
        </p:txBody>
      </p:sp>
      <p:sp>
        <p:nvSpPr>
          <p:cNvPr id="399" name="Google Shape;399;p48"/>
          <p:cNvSpPr txBox="1"/>
          <p:nvPr/>
        </p:nvSpPr>
        <p:spPr>
          <a:xfrm>
            <a:off x="5628925" y="673325"/>
            <a:ext cx="2414400" cy="330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Atributos privados</a:t>
            </a:r>
            <a:endParaRPr sz="1300">
              <a:solidFill>
                <a:schemeClr val="dk1"/>
              </a:solidFill>
            </a:endParaRPr>
          </a:p>
        </p:txBody>
      </p:sp>
      <p:cxnSp>
        <p:nvCxnSpPr>
          <p:cNvPr id="400" name="Google Shape;400;p48"/>
          <p:cNvCxnSpPr>
            <a:endCxn id="399" idx="1"/>
          </p:cNvCxnSpPr>
          <p:nvPr/>
        </p:nvCxnSpPr>
        <p:spPr>
          <a:xfrm flipH="1" rot="10800000">
            <a:off x="2787025" y="838325"/>
            <a:ext cx="2841900" cy="107100"/>
          </a:xfrm>
          <a:prstGeom prst="straightConnector1">
            <a:avLst/>
          </a:prstGeom>
          <a:noFill/>
          <a:ln cap="flat" cmpd="sng" w="19050">
            <a:solidFill>
              <a:srgbClr val="6FA8DC"/>
            </a:solidFill>
            <a:prstDash val="solid"/>
            <a:round/>
            <a:headEnd len="med" w="med" type="none"/>
            <a:tailEnd len="med" w="med" type="none"/>
          </a:ln>
        </p:spPr>
      </p:cxnSp>
      <p:sp>
        <p:nvSpPr>
          <p:cNvPr id="401" name="Google Shape;401;p48"/>
          <p:cNvSpPr txBox="1"/>
          <p:nvPr/>
        </p:nvSpPr>
        <p:spPr>
          <a:xfrm>
            <a:off x="5628925" y="1252581"/>
            <a:ext cx="2414400" cy="8817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Getter</a:t>
            </a:r>
            <a:r>
              <a:rPr lang="en" sz="1300">
                <a:solidFill>
                  <a:schemeClr val="dk1"/>
                </a:solidFill>
              </a:rPr>
              <a:t> para o atributo </a:t>
            </a:r>
            <a:r>
              <a:rPr lang="en" sz="1300">
                <a:solidFill>
                  <a:schemeClr val="dk1"/>
                </a:solidFill>
                <a:latin typeface="Courier"/>
                <a:ea typeface="Courier"/>
                <a:cs typeface="Courier"/>
                <a:sym typeface="Courier"/>
              </a:rPr>
              <a:t>titulo</a:t>
            </a:r>
            <a:r>
              <a:rPr lang="en" sz="1300">
                <a:solidFill>
                  <a:schemeClr val="dk1"/>
                </a:solidFill>
              </a:rPr>
              <a:t>, que retorna um valor diferente, caso este não tenha sido setado</a:t>
            </a:r>
            <a:endParaRPr sz="1300">
              <a:solidFill>
                <a:schemeClr val="dk1"/>
              </a:solidFill>
            </a:endParaRPr>
          </a:p>
        </p:txBody>
      </p:sp>
      <p:cxnSp>
        <p:nvCxnSpPr>
          <p:cNvPr id="402" name="Google Shape;402;p48"/>
          <p:cNvCxnSpPr>
            <a:endCxn id="401" idx="1"/>
          </p:cNvCxnSpPr>
          <p:nvPr/>
        </p:nvCxnSpPr>
        <p:spPr>
          <a:xfrm>
            <a:off x="3450025" y="1389831"/>
            <a:ext cx="2178900" cy="303600"/>
          </a:xfrm>
          <a:prstGeom prst="straightConnector1">
            <a:avLst/>
          </a:prstGeom>
          <a:noFill/>
          <a:ln cap="flat" cmpd="sng" w="19050">
            <a:solidFill>
              <a:srgbClr val="6FA8DC"/>
            </a:solidFill>
            <a:prstDash val="solid"/>
            <a:round/>
            <a:headEnd len="med" w="med" type="none"/>
            <a:tailEnd len="med" w="med" type="none"/>
          </a:ln>
        </p:spPr>
      </p:cxnSp>
      <p:sp>
        <p:nvSpPr>
          <p:cNvPr id="403" name="Google Shape;403;p48"/>
          <p:cNvSpPr txBox="1"/>
          <p:nvPr/>
        </p:nvSpPr>
        <p:spPr>
          <a:xfrm>
            <a:off x="5628925" y="2383538"/>
            <a:ext cx="2414400" cy="3624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Setter</a:t>
            </a:r>
            <a:r>
              <a:rPr lang="en" sz="1300">
                <a:solidFill>
                  <a:schemeClr val="dk1"/>
                </a:solidFill>
              </a:rPr>
              <a:t> para o atributo </a:t>
            </a:r>
            <a:r>
              <a:rPr lang="en" sz="1300">
                <a:solidFill>
                  <a:schemeClr val="dk1"/>
                </a:solidFill>
                <a:latin typeface="Courier"/>
                <a:ea typeface="Courier"/>
                <a:cs typeface="Courier"/>
                <a:sym typeface="Courier"/>
              </a:rPr>
              <a:t>titulo</a:t>
            </a:r>
            <a:endParaRPr sz="1300">
              <a:solidFill>
                <a:schemeClr val="dk1"/>
              </a:solidFill>
            </a:endParaRPr>
          </a:p>
        </p:txBody>
      </p:sp>
      <p:cxnSp>
        <p:nvCxnSpPr>
          <p:cNvPr id="404" name="Google Shape;404;p48"/>
          <p:cNvCxnSpPr>
            <a:endCxn id="403" idx="1"/>
          </p:cNvCxnSpPr>
          <p:nvPr/>
        </p:nvCxnSpPr>
        <p:spPr>
          <a:xfrm flipH="1" rot="10800000">
            <a:off x="3887725" y="2564738"/>
            <a:ext cx="1741200" cy="38700"/>
          </a:xfrm>
          <a:prstGeom prst="straightConnector1">
            <a:avLst/>
          </a:prstGeom>
          <a:noFill/>
          <a:ln cap="flat" cmpd="sng" w="19050">
            <a:solidFill>
              <a:srgbClr val="6FA8DC"/>
            </a:solidFill>
            <a:prstDash val="solid"/>
            <a:round/>
            <a:headEnd len="med" w="med" type="none"/>
            <a:tailEnd len="med" w="med" type="none"/>
          </a:ln>
        </p:spPr>
      </p:cxnSp>
      <p:sp>
        <p:nvSpPr>
          <p:cNvPr id="405" name="Google Shape;405;p48"/>
          <p:cNvSpPr txBox="1"/>
          <p:nvPr/>
        </p:nvSpPr>
        <p:spPr>
          <a:xfrm>
            <a:off x="5628925" y="2995194"/>
            <a:ext cx="2414400" cy="495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G</a:t>
            </a:r>
            <a:r>
              <a:rPr i="1" lang="en" sz="1300">
                <a:solidFill>
                  <a:schemeClr val="dk1"/>
                </a:solidFill>
              </a:rPr>
              <a:t>etter</a:t>
            </a:r>
            <a:r>
              <a:rPr lang="en" sz="1300">
                <a:solidFill>
                  <a:schemeClr val="dk1"/>
                </a:solidFill>
              </a:rPr>
              <a:t> para o atributo </a:t>
            </a:r>
            <a:r>
              <a:rPr lang="en" sz="1300">
                <a:solidFill>
                  <a:schemeClr val="dk1"/>
                </a:solidFill>
                <a:latin typeface="Courier"/>
                <a:ea typeface="Courier"/>
                <a:cs typeface="Courier"/>
                <a:sym typeface="Courier"/>
              </a:rPr>
              <a:t>anoPublicacao</a:t>
            </a:r>
            <a:endParaRPr sz="1300">
              <a:solidFill>
                <a:schemeClr val="dk1"/>
              </a:solidFill>
            </a:endParaRPr>
          </a:p>
        </p:txBody>
      </p:sp>
      <p:cxnSp>
        <p:nvCxnSpPr>
          <p:cNvPr id="406" name="Google Shape;406;p48"/>
          <p:cNvCxnSpPr>
            <a:endCxn id="405" idx="1"/>
          </p:cNvCxnSpPr>
          <p:nvPr/>
        </p:nvCxnSpPr>
        <p:spPr>
          <a:xfrm flipH="1" rot="10800000">
            <a:off x="3259525" y="3242694"/>
            <a:ext cx="2369400" cy="45300"/>
          </a:xfrm>
          <a:prstGeom prst="straightConnector1">
            <a:avLst/>
          </a:prstGeom>
          <a:noFill/>
          <a:ln cap="flat" cmpd="sng" w="19050">
            <a:solidFill>
              <a:srgbClr val="6FA8DC"/>
            </a:solidFill>
            <a:prstDash val="solid"/>
            <a:round/>
            <a:headEnd len="med" w="med" type="none"/>
            <a:tailEnd len="med" w="med" type="none"/>
          </a:ln>
        </p:spPr>
      </p:cxnSp>
      <p:sp>
        <p:nvSpPr>
          <p:cNvPr id="407" name="Google Shape;407;p48"/>
          <p:cNvSpPr txBox="1"/>
          <p:nvPr/>
        </p:nvSpPr>
        <p:spPr>
          <a:xfrm>
            <a:off x="5628925" y="3739450"/>
            <a:ext cx="2202900" cy="952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rPr>
              <a:t>Setter</a:t>
            </a:r>
            <a:r>
              <a:rPr lang="en" sz="1300">
                <a:solidFill>
                  <a:schemeClr val="dk1"/>
                </a:solidFill>
              </a:rPr>
              <a:t> para o atributo </a:t>
            </a:r>
            <a:r>
              <a:rPr lang="en" sz="1300">
                <a:solidFill>
                  <a:schemeClr val="dk1"/>
                </a:solidFill>
                <a:latin typeface="Courier"/>
                <a:ea typeface="Courier"/>
                <a:cs typeface="Courier"/>
                <a:sym typeface="Courier"/>
              </a:rPr>
              <a:t>anoPublicacao</a:t>
            </a:r>
            <a:r>
              <a:rPr lang="en" sz="1300">
                <a:solidFill>
                  <a:schemeClr val="dk1"/>
                </a:solidFill>
              </a:rPr>
              <a:t>, que seta um valor diferente, caso encontre um ano inválido</a:t>
            </a:r>
            <a:endParaRPr sz="1300">
              <a:solidFill>
                <a:schemeClr val="dk1"/>
              </a:solidFill>
            </a:endParaRPr>
          </a:p>
        </p:txBody>
      </p:sp>
      <p:cxnSp>
        <p:nvCxnSpPr>
          <p:cNvPr id="408" name="Google Shape;408;p48"/>
          <p:cNvCxnSpPr>
            <a:endCxn id="407" idx="1"/>
          </p:cNvCxnSpPr>
          <p:nvPr/>
        </p:nvCxnSpPr>
        <p:spPr>
          <a:xfrm>
            <a:off x="4762525" y="3979300"/>
            <a:ext cx="866400" cy="2364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Mensagens</a:t>
            </a:r>
            <a:endParaRPr/>
          </a:p>
        </p:txBody>
      </p:sp>
      <p:sp>
        <p:nvSpPr>
          <p:cNvPr id="414" name="Google Shape;414;p49"/>
          <p:cNvSpPr txBox="1"/>
          <p:nvPr>
            <p:ph idx="1" type="body"/>
          </p:nvPr>
        </p:nvSpPr>
        <p:spPr>
          <a:xfrm>
            <a:off x="311700" y="1093375"/>
            <a:ext cx="49941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Encapsulamento</a:t>
            </a:r>
            <a:endParaRPr/>
          </a:p>
          <a:p>
            <a:pPr indent="-330200" lvl="1" marL="914400" rtl="0" algn="l">
              <a:spcBef>
                <a:spcPts val="500"/>
              </a:spcBef>
              <a:spcAft>
                <a:spcPts val="0"/>
              </a:spcAft>
              <a:buSzPts val="1600"/>
              <a:buChar char="▢"/>
            </a:pPr>
            <a:r>
              <a:rPr lang="en"/>
              <a:t>Permite que uma classe se torne uma </a:t>
            </a:r>
            <a:r>
              <a:rPr b="1" lang="en"/>
              <a:t>caixa preta</a:t>
            </a:r>
            <a:r>
              <a:rPr lang="en"/>
              <a:t>, escondendo a implementação e permitindo o acesso através dos métodos públicos</a:t>
            </a:r>
            <a:endParaRPr/>
          </a:p>
          <a:p>
            <a:pPr indent="-330200" lvl="1" marL="914400" rtl="0" algn="l">
              <a:spcBef>
                <a:spcPts val="2000"/>
              </a:spcBef>
              <a:spcAft>
                <a:spcPts val="0"/>
              </a:spcAft>
              <a:buSzPts val="1600"/>
              <a:buChar char="▢"/>
            </a:pPr>
            <a:r>
              <a:rPr lang="en"/>
              <a:t>Objetos de uma classe irão se comunicar com os objetos das outras classes através dos </a:t>
            </a:r>
            <a:r>
              <a:rPr b="1" lang="en"/>
              <a:t>métodos públicos</a:t>
            </a:r>
            <a:endParaRPr b="1"/>
          </a:p>
          <a:p>
            <a:pPr indent="-317500" lvl="2" marL="1371600" rtl="0" algn="l">
              <a:spcBef>
                <a:spcPts val="0"/>
              </a:spcBef>
              <a:spcAft>
                <a:spcPts val="0"/>
              </a:spcAft>
              <a:buSzPts val="1400"/>
              <a:buChar char="○"/>
            </a:pPr>
            <a:r>
              <a:rPr lang="en"/>
              <a:t>Esta “conversa” entre objeto</a:t>
            </a:r>
            <a:r>
              <a:rPr lang="en"/>
              <a:t>s </a:t>
            </a:r>
            <a:r>
              <a:rPr lang="en"/>
              <a:t>é conhecida como </a:t>
            </a:r>
            <a:r>
              <a:rPr b="1" lang="en"/>
              <a:t>Troca de Mensagens</a:t>
            </a:r>
            <a:endParaRPr b="1"/>
          </a:p>
        </p:txBody>
      </p:sp>
      <p:sp>
        <p:nvSpPr>
          <p:cNvPr id="415" name="Google Shape;415;p4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6" name="Google Shape;416;p49"/>
          <p:cNvPicPr preferRelativeResize="0"/>
          <p:nvPr/>
        </p:nvPicPr>
        <p:blipFill rotWithShape="1">
          <a:blip r:embed="rId3">
            <a:alphaModFix/>
          </a:blip>
          <a:srcRect b="0" l="0" r="0" t="0"/>
          <a:stretch/>
        </p:blipFill>
        <p:spPr>
          <a:xfrm>
            <a:off x="5811365" y="339291"/>
            <a:ext cx="2915705" cy="1583161"/>
          </a:xfrm>
          <a:prstGeom prst="rect">
            <a:avLst/>
          </a:prstGeom>
          <a:noFill/>
          <a:ln>
            <a:noFill/>
          </a:ln>
        </p:spPr>
      </p:pic>
      <p:grpSp>
        <p:nvGrpSpPr>
          <p:cNvPr id="417" name="Google Shape;417;p49"/>
          <p:cNvGrpSpPr/>
          <p:nvPr/>
        </p:nvGrpSpPr>
        <p:grpSpPr>
          <a:xfrm>
            <a:off x="5792810" y="2215354"/>
            <a:ext cx="2953414" cy="1982097"/>
            <a:chOff x="5020560" y="4335120"/>
            <a:chExt cx="4821900" cy="3036300"/>
          </a:xfrm>
        </p:grpSpPr>
        <p:sp>
          <p:nvSpPr>
            <p:cNvPr id="418" name="Google Shape;418;p49"/>
            <p:cNvSpPr/>
            <p:nvPr/>
          </p:nvSpPr>
          <p:spPr>
            <a:xfrm>
              <a:off x="5020560" y="4335120"/>
              <a:ext cx="4821900" cy="303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9"/>
            <p:cNvPicPr preferRelativeResize="0"/>
            <p:nvPr/>
          </p:nvPicPr>
          <p:blipFill rotWithShape="1">
            <a:blip r:embed="rId4">
              <a:alphaModFix/>
            </a:blip>
            <a:srcRect b="0" l="0" r="0" t="0"/>
            <a:stretch/>
          </p:blipFill>
          <p:spPr>
            <a:xfrm>
              <a:off x="5110200" y="4433400"/>
              <a:ext cx="4732200" cy="287784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1000"/>
                                        <p:tgtEl>
                                          <p:spTgt spid="4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Effect filter="fade" transition="in">
                                      <p:cBhvr>
                                        <p:cTn dur="1000"/>
                                        <p:tgtEl>
                                          <p:spTgt spid="4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Effect filter="fade" transition="in">
                                      <p:cBhvr>
                                        <p:cTn dur="1000"/>
                                        <p:tgtEl>
                                          <p:spTgt spid="4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Effect filter="fade" transition="in">
                                      <p:cBhvr>
                                        <p:cTn dur="1000"/>
                                        <p:tgtEl>
                                          <p:spTgt spid="4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Mensagens</a:t>
            </a:r>
            <a:endParaRPr/>
          </a:p>
        </p:txBody>
      </p:sp>
      <p:sp>
        <p:nvSpPr>
          <p:cNvPr id="425" name="Google Shape;425;p50"/>
          <p:cNvSpPr txBox="1"/>
          <p:nvPr>
            <p:ph idx="1" type="body"/>
          </p:nvPr>
        </p:nvSpPr>
        <p:spPr>
          <a:xfrm>
            <a:off x="311700" y="1093375"/>
            <a:ext cx="4994100" cy="252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Troca de Mensagens</a:t>
            </a:r>
            <a:endParaRPr/>
          </a:p>
          <a:p>
            <a:pPr indent="-330200" lvl="1" marL="914400" rtl="0" algn="l">
              <a:spcBef>
                <a:spcPts val="0"/>
              </a:spcBef>
              <a:spcAft>
                <a:spcPts val="0"/>
              </a:spcAft>
              <a:buSzPts val="1600"/>
              <a:buChar char="▢"/>
            </a:pPr>
            <a:r>
              <a:rPr lang="en"/>
              <a:t>É a </a:t>
            </a:r>
            <a:r>
              <a:rPr b="1" lang="en"/>
              <a:t>chamada a um método</a:t>
            </a:r>
            <a:endParaRPr b="1"/>
          </a:p>
          <a:p>
            <a:pPr indent="-330200" lvl="1" marL="914400" rtl="0" algn="l">
              <a:spcBef>
                <a:spcPts val="0"/>
              </a:spcBef>
              <a:spcAft>
                <a:spcPts val="0"/>
              </a:spcAft>
              <a:buSzPts val="1600"/>
              <a:buChar char="▢"/>
            </a:pPr>
            <a:r>
              <a:rPr lang="en"/>
              <a:t>Um objeto pode chamar um método de outro objeto. Neste caso, dizemos que houve uma </a:t>
            </a:r>
            <a:r>
              <a:rPr b="1" lang="en"/>
              <a:t>troca de mensagens</a:t>
            </a:r>
            <a:r>
              <a:rPr lang="en"/>
              <a:t> entre os objetos</a:t>
            </a:r>
            <a:endParaRPr/>
          </a:p>
          <a:p>
            <a:pPr indent="-330200" lvl="1" marL="914400" rtl="0" algn="l">
              <a:spcBef>
                <a:spcPts val="0"/>
              </a:spcBef>
              <a:spcAft>
                <a:spcPts val="0"/>
              </a:spcAft>
              <a:buSzPts val="1600"/>
              <a:buChar char="▢"/>
            </a:pPr>
            <a:r>
              <a:rPr lang="en"/>
              <a:t>Apesar de teórico, é um conceito muito utilizado em orientação a objetos</a:t>
            </a:r>
            <a:endParaRPr/>
          </a:p>
        </p:txBody>
      </p:sp>
      <p:sp>
        <p:nvSpPr>
          <p:cNvPr id="426" name="Google Shape;426;p5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27" name="Google Shape;427;p50"/>
          <p:cNvGrpSpPr/>
          <p:nvPr/>
        </p:nvGrpSpPr>
        <p:grpSpPr>
          <a:xfrm>
            <a:off x="5500460" y="1068365"/>
            <a:ext cx="3342059" cy="2243218"/>
            <a:chOff x="5020560" y="4335120"/>
            <a:chExt cx="4821900" cy="3036300"/>
          </a:xfrm>
        </p:grpSpPr>
        <p:sp>
          <p:nvSpPr>
            <p:cNvPr id="428" name="Google Shape;428;p50"/>
            <p:cNvSpPr/>
            <p:nvPr/>
          </p:nvSpPr>
          <p:spPr>
            <a:xfrm>
              <a:off x="5020560" y="4335120"/>
              <a:ext cx="4821900" cy="303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0"/>
            <p:cNvPicPr preferRelativeResize="0"/>
            <p:nvPr/>
          </p:nvPicPr>
          <p:blipFill rotWithShape="1">
            <a:blip r:embed="rId3">
              <a:alphaModFix/>
            </a:blip>
            <a:srcRect b="0" l="0" r="0" t="0"/>
            <a:stretch/>
          </p:blipFill>
          <p:spPr>
            <a:xfrm>
              <a:off x="5110200" y="4433400"/>
              <a:ext cx="4732200" cy="2877840"/>
            </a:xfrm>
            <a:prstGeom prst="rect">
              <a:avLst/>
            </a:prstGeom>
            <a:noFill/>
            <a:ln>
              <a:noFill/>
            </a:ln>
          </p:spPr>
        </p:pic>
      </p:grpSp>
      <p:sp>
        <p:nvSpPr>
          <p:cNvPr id="430" name="Google Shape;430;p50"/>
          <p:cNvSpPr/>
          <p:nvPr/>
        </p:nvSpPr>
        <p:spPr>
          <a:xfrm>
            <a:off x="2333700" y="3551775"/>
            <a:ext cx="2844600" cy="14505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200">
                <a:solidFill>
                  <a:srgbClr val="7F0055"/>
                </a:solidFill>
                <a:latin typeface="Courier"/>
                <a:ea typeface="Courier"/>
                <a:cs typeface="Courier"/>
                <a:sym typeface="Courier"/>
              </a:rPr>
              <a:t>class</a:t>
            </a:r>
            <a:r>
              <a:rPr lang="en" sz="1200">
                <a:solidFill>
                  <a:schemeClr val="dk1"/>
                </a:solidFill>
                <a:latin typeface="Courier"/>
                <a:ea typeface="Courier"/>
                <a:cs typeface="Courier"/>
                <a:sym typeface="Courier"/>
              </a:rPr>
              <a:t> Carro {</a:t>
            </a:r>
            <a:endParaRPr sz="12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 void</a:t>
            </a:r>
            <a:r>
              <a:rPr lang="en" sz="1200">
                <a:solidFill>
                  <a:schemeClr val="dk1"/>
                </a:solidFill>
                <a:latin typeface="Courier"/>
                <a:ea typeface="Courier"/>
                <a:cs typeface="Courier"/>
                <a:sym typeface="Courier"/>
              </a:rPr>
              <a:t> andar()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motor.acelerar();</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3F7F5F"/>
                </a:solidFill>
                <a:latin typeface="Courier"/>
                <a:ea typeface="Courier"/>
                <a:cs typeface="Courier"/>
                <a:sym typeface="Courier"/>
              </a:rPr>
              <a:t>//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431" name="Google Shape;431;p50"/>
          <p:cNvSpPr txBox="1"/>
          <p:nvPr/>
        </p:nvSpPr>
        <p:spPr>
          <a:xfrm>
            <a:off x="5707950" y="3921700"/>
            <a:ext cx="1955700" cy="3300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Troca de mensagem</a:t>
            </a:r>
            <a:endParaRPr sz="1300">
              <a:solidFill>
                <a:schemeClr val="dk1"/>
              </a:solidFill>
            </a:endParaRPr>
          </a:p>
        </p:txBody>
      </p:sp>
      <p:cxnSp>
        <p:nvCxnSpPr>
          <p:cNvPr id="432" name="Google Shape;432;p50"/>
          <p:cNvCxnSpPr>
            <a:endCxn id="431" idx="1"/>
          </p:cNvCxnSpPr>
          <p:nvPr/>
        </p:nvCxnSpPr>
        <p:spPr>
          <a:xfrm flipH="1" rot="10800000">
            <a:off x="4402650" y="4086700"/>
            <a:ext cx="1305300" cy="181800"/>
          </a:xfrm>
          <a:prstGeom prst="straightConnector1">
            <a:avLst/>
          </a:prstGeom>
          <a:noFill/>
          <a:ln cap="flat" cmpd="sng" w="19050">
            <a:solidFill>
              <a:srgbClr val="6FA8DC"/>
            </a:solidFill>
            <a:prstDash val="solid"/>
            <a:round/>
            <a:headEnd len="med" w="med" type="none"/>
            <a:tailEnd len="med" w="med" type="none"/>
          </a:ln>
        </p:spPr>
      </p:cxnSp>
      <p:cxnSp>
        <p:nvCxnSpPr>
          <p:cNvPr id="433" name="Google Shape;433;p50"/>
          <p:cNvCxnSpPr/>
          <p:nvPr/>
        </p:nvCxnSpPr>
        <p:spPr>
          <a:xfrm>
            <a:off x="5919600" y="3012725"/>
            <a:ext cx="300" cy="9171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10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1000"/>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1000"/>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1000"/>
                                        <p:tgtEl>
                                          <p:spTgt spid="42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Modificadores - Resumo</a:t>
            </a:r>
            <a:endParaRPr/>
          </a:p>
        </p:txBody>
      </p:sp>
      <p:sp>
        <p:nvSpPr>
          <p:cNvPr id="439" name="Google Shape;439;p5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40" name="Google Shape;440;p51"/>
          <p:cNvGraphicFramePr/>
          <p:nvPr/>
        </p:nvGraphicFramePr>
        <p:xfrm>
          <a:off x="208375" y="1330472"/>
          <a:ext cx="3000000" cy="3000000"/>
        </p:xfrm>
        <a:graphic>
          <a:graphicData uri="http://schemas.openxmlformats.org/drawingml/2006/table">
            <a:tbl>
              <a:tblPr>
                <a:noFill/>
                <a:tableStyleId>{2D7BA4FC-A45F-4B1D-A6F0-F0D021AAF1AB}</a:tableStyleId>
              </a:tblPr>
              <a:tblGrid>
                <a:gridCol w="1437325"/>
                <a:gridCol w="1437325"/>
                <a:gridCol w="1394975"/>
                <a:gridCol w="1479675"/>
                <a:gridCol w="1437325"/>
                <a:gridCol w="1437325"/>
              </a:tblGrid>
              <a:tr h="745950">
                <a:tc>
                  <a:txBody>
                    <a:bodyPr/>
                    <a:lstStyle/>
                    <a:p>
                      <a:pPr indent="0" lvl="0" marL="0" rtl="0" algn="ctr">
                        <a:lnSpc>
                          <a:spcPct val="100000"/>
                        </a:lnSpc>
                        <a:spcBef>
                          <a:spcPts val="0"/>
                        </a:spcBef>
                        <a:spcAft>
                          <a:spcPts val="200"/>
                        </a:spcAft>
                        <a:buNone/>
                      </a:pPr>
                      <a:r>
                        <a:rPr b="1" lang="en" sz="1300">
                          <a:solidFill>
                            <a:schemeClr val="dk1"/>
                          </a:solidFill>
                        </a:rPr>
                        <a:t>Modificador</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Classe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Pacote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Subclasse</a:t>
                      </a:r>
                      <a:br>
                        <a:rPr b="1" lang="en" sz="1300">
                          <a:solidFill>
                            <a:schemeClr val="dk1"/>
                          </a:solidFill>
                        </a:rPr>
                      </a:br>
                      <a:r>
                        <a:rPr b="1" lang="en" sz="1300">
                          <a:solidFill>
                            <a:schemeClr val="dk1"/>
                          </a:solidFill>
                        </a:rPr>
                        <a:t>(mesmo pacote)</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0"/>
                        </a:spcAft>
                        <a:buNone/>
                      </a:pPr>
                      <a:r>
                        <a:rPr b="1" lang="en" sz="1300">
                          <a:solidFill>
                            <a:schemeClr val="dk1"/>
                          </a:solidFill>
                        </a:rPr>
                        <a:t>Subclasse</a:t>
                      </a:r>
                      <a:endParaRPr b="1" sz="1300">
                        <a:solidFill>
                          <a:schemeClr val="dk1"/>
                        </a:solidFill>
                      </a:endParaRPr>
                    </a:p>
                    <a:p>
                      <a:pPr indent="0" lvl="0" marL="0" rtl="0" algn="ctr">
                        <a:lnSpc>
                          <a:spcPct val="100000"/>
                        </a:lnSpc>
                        <a:spcBef>
                          <a:spcPts val="200"/>
                        </a:spcBef>
                        <a:spcAft>
                          <a:spcPts val="200"/>
                        </a:spcAft>
                        <a:buNone/>
                      </a:pPr>
                      <a:r>
                        <a:rPr b="1" lang="en" sz="1300">
                          <a:solidFill>
                            <a:schemeClr val="dk1"/>
                          </a:solidFill>
                        </a:rPr>
                        <a:t>(dif. pacotes)</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1300">
                          <a:solidFill>
                            <a:schemeClr val="dk1"/>
                          </a:solidFill>
                        </a:rPr>
                        <a:t>Mundo</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public</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rPr b="1" lang="en" sz="2000">
                          <a:solidFill>
                            <a:srgbClr val="38761D"/>
                          </a:solidFill>
                        </a:rPr>
                        <a:t>✔</a:t>
                      </a:r>
                      <a:endParaRPr b="1" sz="2000">
                        <a:solidFill>
                          <a:srgbClr val="38761D"/>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b="1"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protected</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rPr>
                        <a:t>nenhum</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r h="431925">
                <a:tc>
                  <a:txBody>
                    <a:bodyPr/>
                    <a:lstStyle/>
                    <a:p>
                      <a:pPr indent="0" lvl="0" marL="0" rtl="0" algn="ctr">
                        <a:lnSpc>
                          <a:spcPct val="100000"/>
                        </a:lnSpc>
                        <a:spcBef>
                          <a:spcPts val="0"/>
                        </a:spcBef>
                        <a:spcAft>
                          <a:spcPts val="200"/>
                        </a:spcAft>
                        <a:buNone/>
                      </a:pPr>
                      <a:r>
                        <a:rPr lang="en" sz="1300">
                          <a:solidFill>
                            <a:schemeClr val="dk1"/>
                          </a:solidFill>
                          <a:latin typeface="Courier"/>
                          <a:ea typeface="Courier"/>
                          <a:cs typeface="Courier"/>
                          <a:sym typeface="Courier"/>
                        </a:rPr>
                        <a:t>private</a:t>
                      </a:r>
                      <a:endParaRPr sz="1300">
                        <a:solidFill>
                          <a:schemeClr val="dk1"/>
                        </a:solidFill>
                        <a:latin typeface="Courier"/>
                        <a:ea typeface="Courier"/>
                        <a:cs typeface="Courier"/>
                        <a:sym typeface="Courier"/>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spcBef>
                          <a:spcPts val="0"/>
                        </a:spcBef>
                        <a:spcAft>
                          <a:spcPts val="200"/>
                        </a:spcAft>
                        <a:buClr>
                          <a:schemeClr val="dk1"/>
                        </a:buClr>
                        <a:buSzPts val="1100"/>
                        <a:buFont typeface="Arial"/>
                        <a:buNone/>
                      </a:pPr>
                      <a:r>
                        <a:rPr b="1" lang="en" sz="2000">
                          <a:solidFill>
                            <a:srgbClr val="38761D"/>
                          </a:solidFill>
                        </a:rPr>
                        <a:t>✔</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c>
                  <a:txBody>
                    <a:bodyPr/>
                    <a:lstStyle/>
                    <a:p>
                      <a:pPr indent="0" lvl="0" marL="0" rtl="0" algn="ctr">
                        <a:lnSpc>
                          <a:spcPct val="100000"/>
                        </a:lnSpc>
                        <a:spcBef>
                          <a:spcPts val="0"/>
                        </a:spcBef>
                        <a:spcAft>
                          <a:spcPts val="200"/>
                        </a:spcAft>
                        <a:buNone/>
                      </a:pPr>
                      <a:r>
                        <a:t/>
                      </a:r>
                      <a:endParaRPr sz="1300">
                        <a:solidFill>
                          <a:schemeClr val="dk1"/>
                        </a:solidFill>
                      </a:endParaRPr>
                    </a:p>
                  </a:txBody>
                  <a:tcPr marT="54850" marB="27425" marR="91425" marL="91425"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rgbClr val="F8F8F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 ⨉ Classes Abstratas</a:t>
            </a:r>
            <a:endParaRPr/>
          </a:p>
        </p:txBody>
      </p:sp>
      <p:sp>
        <p:nvSpPr>
          <p:cNvPr id="81" name="Google Shape;81;p16"/>
          <p:cNvSpPr txBox="1"/>
          <p:nvPr>
            <p:ph idx="1" type="body"/>
          </p:nvPr>
        </p:nvSpPr>
        <p:spPr>
          <a:xfrm>
            <a:off x="311700" y="1093375"/>
            <a:ext cx="8520600" cy="399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Enquanto que uma </a:t>
            </a:r>
            <a:r>
              <a:rPr b="1" lang="en"/>
              <a:t>classe abstrata</a:t>
            </a:r>
            <a:r>
              <a:rPr lang="en"/>
              <a:t> diz: </a:t>
            </a:r>
            <a:endParaRPr/>
          </a:p>
          <a:p>
            <a:pPr indent="-330200" lvl="1" marL="914400" rtl="0" algn="l">
              <a:spcBef>
                <a:spcPts val="0"/>
              </a:spcBef>
              <a:spcAft>
                <a:spcPts val="0"/>
              </a:spcAft>
              <a:buSzPts val="1600"/>
              <a:buChar char="▢"/>
            </a:pPr>
            <a:r>
              <a:rPr lang="en"/>
              <a:t>Um conjunto de classes relacionadas (subclasses) irão obrigatoriamente implementar um ou mais métodos abstratos</a:t>
            </a:r>
            <a:endParaRPr/>
          </a:p>
          <a:p>
            <a:pPr indent="-355600" lvl="0" marL="457200" rtl="0" algn="l">
              <a:spcBef>
                <a:spcPts val="1500"/>
              </a:spcBef>
              <a:spcAft>
                <a:spcPts val="0"/>
              </a:spcAft>
              <a:buSzPts val="2000"/>
              <a:buChar char="▣"/>
            </a:pPr>
            <a:r>
              <a:rPr lang="en"/>
              <a:t>Uma </a:t>
            </a:r>
            <a:r>
              <a:rPr b="1" lang="en"/>
              <a:t>Interface</a:t>
            </a:r>
            <a:r>
              <a:rPr lang="en"/>
              <a:t> diz:</a:t>
            </a:r>
            <a:endParaRPr/>
          </a:p>
          <a:p>
            <a:pPr indent="-330200" lvl="1" marL="914400" rtl="0" algn="l">
              <a:spcBef>
                <a:spcPts val="0"/>
              </a:spcBef>
              <a:spcAft>
                <a:spcPts val="0"/>
              </a:spcAft>
              <a:buSzPts val="1600"/>
              <a:buChar char="▢"/>
            </a:pPr>
            <a:r>
              <a:rPr lang="en"/>
              <a:t>Um conjunto de classes não relacionadas irão implementar um ou mais métodos abstratos</a:t>
            </a:r>
            <a:endParaRPr/>
          </a:p>
          <a:p>
            <a:pPr indent="-330200" lvl="1" marL="914400" rtl="0" algn="l">
              <a:spcBef>
                <a:spcPts val="0"/>
              </a:spcBef>
              <a:spcAft>
                <a:spcPts val="0"/>
              </a:spcAft>
              <a:buSzPts val="1600"/>
              <a:buChar char="▢"/>
            </a:pPr>
            <a:r>
              <a:rPr lang="en"/>
              <a:t>Desta forma, interfaces podem tornar desnecessário que classes não-relacionadas, mas que possuem um ou mais métodos em comum, precisem ter uma superclasse abstrata em comum</a:t>
            </a:r>
            <a:endParaRPr/>
          </a:p>
          <a:p>
            <a:pPr indent="-330200" lvl="1" marL="914400" rtl="0" algn="l">
              <a:spcBef>
                <a:spcPts val="0"/>
              </a:spcBef>
              <a:spcAft>
                <a:spcPts val="0"/>
              </a:spcAft>
              <a:buSzPts val="1600"/>
              <a:buChar char="▢"/>
            </a:pPr>
            <a:r>
              <a:rPr lang="en"/>
              <a:t>Ou seja, interfaces permitem que objetos tenham comportamentos (métodos) em comum sem compartilharem uma superclasse</a:t>
            </a:r>
            <a:endParaRPr/>
          </a:p>
        </p:txBody>
      </p:sp>
      <p:sp>
        <p:nvSpPr>
          <p:cNvPr id="82" name="Google Shape;82;p16"/>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1000"/>
                                        <p:tgtEl>
                                          <p:spTgt spid="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6" name="Google Shape;446;p52"/>
          <p:cNvSpPr txBox="1"/>
          <p:nvPr/>
        </p:nvSpPr>
        <p:spPr>
          <a:xfrm>
            <a:off x="311700" y="0"/>
            <a:ext cx="8520600" cy="8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454F5B"/>
                </a:solidFill>
              </a:rPr>
              <a:t>Laboratório</a:t>
            </a:r>
            <a:endParaRPr b="1" sz="3000">
              <a:solidFill>
                <a:srgbClr val="454F5B"/>
              </a:solidFill>
            </a:endParaRPr>
          </a:p>
        </p:txBody>
      </p:sp>
      <p:sp>
        <p:nvSpPr>
          <p:cNvPr id="447" name="Google Shape;447;p52"/>
          <p:cNvSpPr txBox="1"/>
          <p:nvPr/>
        </p:nvSpPr>
        <p:spPr>
          <a:xfrm>
            <a:off x="311700" y="1093375"/>
            <a:ext cx="8520600" cy="399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CDDC39"/>
              </a:buClr>
              <a:buSzPts val="2000"/>
              <a:buChar char="▣"/>
            </a:pPr>
            <a:r>
              <a:rPr lang="en" sz="2000">
                <a:solidFill>
                  <a:srgbClr val="595959"/>
                </a:solidFill>
              </a:rPr>
              <a:t>Disponível no Moodle</a:t>
            </a:r>
            <a:endParaRPr sz="2000">
              <a:solidFill>
                <a:srgbClr val="595959"/>
              </a:solidFill>
            </a:endParaRPr>
          </a:p>
          <a:p>
            <a:pPr indent="-330200" lvl="1" marL="914400" rtl="0" algn="l">
              <a:lnSpc>
                <a:spcPct val="115000"/>
              </a:lnSpc>
              <a:spcBef>
                <a:spcPts val="0"/>
              </a:spcBef>
              <a:spcAft>
                <a:spcPts val="0"/>
              </a:spcAft>
              <a:buClr>
                <a:srgbClr val="CDDC39"/>
              </a:buClr>
              <a:buSzPts val="1600"/>
              <a:buChar char="▢"/>
            </a:pPr>
            <a:r>
              <a:rPr lang="en" sz="1600">
                <a:solidFill>
                  <a:srgbClr val="0084D1"/>
                </a:solidFill>
              </a:rPr>
              <a:t>bit.ly/iartes-moodle</a:t>
            </a:r>
            <a:endParaRPr sz="1600">
              <a:solidFill>
                <a:srgbClr val="595959"/>
              </a:solidFill>
            </a:endParaRPr>
          </a:p>
        </p:txBody>
      </p:sp>
      <p:pic>
        <p:nvPicPr>
          <p:cNvPr id="448" name="Google Shape;448;p52"/>
          <p:cNvPicPr preferRelativeResize="0"/>
          <p:nvPr/>
        </p:nvPicPr>
        <p:blipFill>
          <a:blip r:embed="rId3">
            <a:alphaModFix/>
          </a:blip>
          <a:stretch>
            <a:fillRect/>
          </a:stretch>
        </p:blipFill>
        <p:spPr>
          <a:xfrm>
            <a:off x="4705350" y="-90487"/>
            <a:ext cx="4076700" cy="406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a:t>
            </a:r>
            <a:endParaRPr/>
          </a:p>
        </p:txBody>
      </p:sp>
      <p:sp>
        <p:nvSpPr>
          <p:cNvPr id="88" name="Google Shape;88;p17"/>
          <p:cNvSpPr txBox="1"/>
          <p:nvPr>
            <p:ph idx="1" type="body"/>
          </p:nvPr>
        </p:nvSpPr>
        <p:spPr>
          <a:xfrm>
            <a:off x="311700" y="1093375"/>
            <a:ext cx="8520600" cy="78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 código abaixo </a:t>
            </a:r>
            <a:r>
              <a:rPr b="1" lang="en"/>
              <a:t>declara uma interface</a:t>
            </a:r>
            <a:r>
              <a:rPr lang="en"/>
              <a:t> chamada </a:t>
            </a:r>
            <a:r>
              <a:rPr lang="en">
                <a:latin typeface="Courier"/>
                <a:ea typeface="Courier"/>
                <a:cs typeface="Courier"/>
                <a:sym typeface="Courier"/>
              </a:rPr>
              <a:t>Desenhavel</a:t>
            </a:r>
            <a:endParaRPr>
              <a:latin typeface="Courier"/>
              <a:ea typeface="Courier"/>
              <a:cs typeface="Courier"/>
              <a:sym typeface="Courier"/>
            </a:endParaRPr>
          </a:p>
          <a:p>
            <a:pPr indent="-330200" lvl="1" marL="914400" rtl="0" algn="l">
              <a:spcBef>
                <a:spcPts val="0"/>
              </a:spcBef>
              <a:spcAft>
                <a:spcPts val="0"/>
              </a:spcAft>
              <a:buSzPts val="1600"/>
              <a:buChar char="▢"/>
            </a:pPr>
            <a:r>
              <a:rPr lang="en"/>
              <a:t>Nome do arquivo: </a:t>
            </a:r>
            <a:r>
              <a:rPr lang="en">
                <a:latin typeface="Courier"/>
                <a:ea typeface="Courier"/>
                <a:cs typeface="Courier"/>
                <a:sym typeface="Courier"/>
              </a:rPr>
              <a:t>Desenhavel.java</a:t>
            </a:r>
            <a:endParaRPr>
              <a:latin typeface="Courier"/>
              <a:ea typeface="Courier"/>
              <a:cs typeface="Courier"/>
              <a:sym typeface="Courier"/>
            </a:endParaRPr>
          </a:p>
        </p:txBody>
      </p:sp>
      <p:sp>
        <p:nvSpPr>
          <p:cNvPr id="89" name="Google Shape;89;p17"/>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p:nvPr/>
        </p:nvSpPr>
        <p:spPr>
          <a:xfrm>
            <a:off x="912075" y="1947475"/>
            <a:ext cx="3060300" cy="15309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Clr>
                <a:schemeClr val="dk1"/>
              </a:buClr>
              <a:buFont typeface="Arial"/>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Desenhavel {</a:t>
            </a:r>
            <a:endParaRPr sz="1200">
              <a:solidFill>
                <a:schemeClr val="dk1"/>
              </a:solidFill>
              <a:latin typeface="Courier"/>
              <a:ea typeface="Courier"/>
              <a:cs typeface="Courier"/>
              <a:sym typeface="Courier"/>
            </a:endParaRPr>
          </a:p>
          <a:p>
            <a:pPr indent="0" lvl="0" marL="0" rtl="0" algn="l">
              <a:spcBef>
                <a:spcPts val="6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COR_VERMELHO</a:t>
            </a:r>
            <a:r>
              <a:rPr lang="en" sz="1200">
                <a:solidFill>
                  <a:schemeClr val="dk1"/>
                </a:solidFill>
                <a:latin typeface="Courier"/>
                <a:ea typeface="Courier"/>
                <a:cs typeface="Courier"/>
                <a:sym typeface="Courier"/>
              </a:rPr>
              <a:t> = 1;</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COR_VERDE</a:t>
            </a:r>
            <a:r>
              <a:rPr lang="en" sz="1200">
                <a:solidFill>
                  <a:schemeClr val="dk1"/>
                </a:solidFill>
                <a:latin typeface="Courier"/>
                <a:ea typeface="Courier"/>
                <a:cs typeface="Courier"/>
                <a:sym typeface="Courier"/>
              </a:rPr>
              <a:t> = 2;</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a:t>
            </a:r>
            <a:r>
              <a:rPr i="1" lang="en" sz="1200">
                <a:solidFill>
                  <a:srgbClr val="0000C0"/>
                </a:solidFill>
                <a:latin typeface="Courier"/>
                <a:ea typeface="Courier"/>
                <a:cs typeface="Courier"/>
                <a:sym typeface="Courier"/>
              </a:rPr>
              <a:t>COR_AZUL</a:t>
            </a:r>
            <a:r>
              <a:rPr lang="en" sz="1200">
                <a:solidFill>
                  <a:schemeClr val="dk1"/>
                </a:solidFill>
                <a:latin typeface="Courier"/>
                <a:ea typeface="Courier"/>
                <a:cs typeface="Courier"/>
                <a:sym typeface="Courier"/>
              </a:rPr>
              <a:t> = 3;</a:t>
            </a:r>
            <a:endParaRPr sz="1200">
              <a:solidFill>
                <a:schemeClr val="dk1"/>
              </a:solidFill>
              <a:latin typeface="Courier"/>
              <a:ea typeface="Courier"/>
              <a:cs typeface="Courier"/>
              <a:sym typeface="Courier"/>
            </a:endParaRPr>
          </a:p>
          <a:p>
            <a:pPr indent="0" lvl="0" marL="0" rtl="0" algn="l">
              <a:spcBef>
                <a:spcPts val="100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setCor(</a:t>
            </a:r>
            <a:r>
              <a:rPr lang="en" sz="1200">
                <a:solidFill>
                  <a:srgbClr val="7F0055"/>
                </a:solidFill>
                <a:latin typeface="Courier"/>
                <a:ea typeface="Courier"/>
                <a:cs typeface="Courier"/>
                <a:sym typeface="Courier"/>
              </a:rPr>
              <a:t>int</a:t>
            </a:r>
            <a:r>
              <a:rPr lang="en" sz="1200">
                <a:solidFill>
                  <a:schemeClr val="dk1"/>
                </a:solidFill>
                <a:latin typeface="Courier"/>
                <a:ea typeface="Courier"/>
                <a:cs typeface="Courier"/>
                <a:sym typeface="Courier"/>
              </a:rPr>
              <a:t> cor);</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Font typeface="Arial"/>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desenha();</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91" name="Google Shape;91;p17"/>
          <p:cNvSpPr txBox="1"/>
          <p:nvPr/>
        </p:nvSpPr>
        <p:spPr>
          <a:xfrm>
            <a:off x="4580142" y="2085764"/>
            <a:ext cx="3914700" cy="393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Constantes estáticas, precisam ser inicializadas</a:t>
            </a:r>
            <a:endParaRPr sz="1300"/>
          </a:p>
        </p:txBody>
      </p:sp>
      <p:cxnSp>
        <p:nvCxnSpPr>
          <p:cNvPr id="92" name="Google Shape;92;p17"/>
          <p:cNvCxnSpPr>
            <a:endCxn id="91" idx="1"/>
          </p:cNvCxnSpPr>
          <p:nvPr/>
        </p:nvCxnSpPr>
        <p:spPr>
          <a:xfrm>
            <a:off x="3174942" y="2282564"/>
            <a:ext cx="1405200" cy="0"/>
          </a:xfrm>
          <a:prstGeom prst="straightConnector1">
            <a:avLst/>
          </a:prstGeom>
          <a:noFill/>
          <a:ln cap="flat" cmpd="sng" w="19050">
            <a:solidFill>
              <a:srgbClr val="6FA8DC"/>
            </a:solidFill>
            <a:prstDash val="solid"/>
            <a:round/>
            <a:headEnd len="med" w="med" type="none"/>
            <a:tailEnd len="med" w="med" type="none"/>
          </a:ln>
        </p:spPr>
      </p:cxnSp>
      <p:sp>
        <p:nvSpPr>
          <p:cNvPr id="93" name="Google Shape;93;p17"/>
          <p:cNvSpPr txBox="1"/>
          <p:nvPr/>
        </p:nvSpPr>
        <p:spPr>
          <a:xfrm>
            <a:off x="4580150" y="2771575"/>
            <a:ext cx="1614600" cy="393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Métodos abstratos</a:t>
            </a:r>
            <a:endParaRPr sz="1300"/>
          </a:p>
        </p:txBody>
      </p:sp>
      <p:cxnSp>
        <p:nvCxnSpPr>
          <p:cNvPr id="94" name="Google Shape;94;p17"/>
          <p:cNvCxnSpPr>
            <a:endCxn id="93" idx="1"/>
          </p:cNvCxnSpPr>
          <p:nvPr/>
        </p:nvCxnSpPr>
        <p:spPr>
          <a:xfrm>
            <a:off x="3174950" y="2968375"/>
            <a:ext cx="1405200" cy="0"/>
          </a:xfrm>
          <a:prstGeom prst="straightConnector1">
            <a:avLst/>
          </a:prstGeom>
          <a:noFill/>
          <a:ln cap="flat" cmpd="sng" w="19050">
            <a:solidFill>
              <a:srgbClr val="6FA8DC"/>
            </a:solidFill>
            <a:prstDash val="solid"/>
            <a:round/>
            <a:headEnd len="med" w="med" type="none"/>
            <a:tailEnd len="med" w="med" type="none"/>
          </a:ln>
        </p:spPr>
      </p:cxnSp>
      <p:sp>
        <p:nvSpPr>
          <p:cNvPr id="95" name="Google Shape;95;p17"/>
          <p:cNvSpPr txBox="1"/>
          <p:nvPr>
            <p:ph idx="1" type="body"/>
          </p:nvPr>
        </p:nvSpPr>
        <p:spPr>
          <a:xfrm>
            <a:off x="311700" y="3178997"/>
            <a:ext cx="8520600" cy="132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urier"/>
              <a:ea typeface="Courier"/>
              <a:cs typeface="Courier"/>
              <a:sym typeface="Courier"/>
            </a:endParaRPr>
          </a:p>
          <a:p>
            <a:pPr indent="-330200" lvl="1" marL="914400" rtl="0" algn="l">
              <a:spcBef>
                <a:spcPts val="0"/>
              </a:spcBef>
              <a:spcAft>
                <a:spcPts val="0"/>
              </a:spcAft>
              <a:buSzPts val="1600"/>
              <a:buChar char="▢"/>
            </a:pPr>
            <a:r>
              <a:rPr lang="en"/>
              <a:t>Note como os atributos são </a:t>
            </a:r>
            <a:r>
              <a:rPr b="1" lang="en"/>
              <a:t>automaticamente</a:t>
            </a:r>
            <a:r>
              <a:rPr lang="en"/>
              <a:t> definidos como constantes, mesmo que não tenhamos declarados</a:t>
            </a:r>
            <a:endParaRPr/>
          </a:p>
          <a:p>
            <a:pPr indent="-317500" lvl="2" marL="1371600" rtl="0" algn="l">
              <a:spcBef>
                <a:spcPts val="0"/>
              </a:spcBef>
              <a:spcAft>
                <a:spcPts val="0"/>
              </a:spcAft>
              <a:buSzPts val="1400"/>
              <a:buChar char="○"/>
            </a:pPr>
            <a:r>
              <a:rPr lang="en"/>
              <a:t>São definidos como “</a:t>
            </a:r>
            <a:r>
              <a:rPr lang="en">
                <a:latin typeface="Courier"/>
                <a:ea typeface="Courier"/>
                <a:cs typeface="Courier"/>
                <a:sym typeface="Courier"/>
              </a:rPr>
              <a:t>public static final</a:t>
            </a:r>
            <a:r>
              <a:rPr lang="en"/>
              <a:t>”</a:t>
            </a:r>
            <a:endParaRPr/>
          </a:p>
        </p:txBody>
      </p:sp>
      <p:sp>
        <p:nvSpPr>
          <p:cNvPr id="96" name="Google Shape;96;p17"/>
          <p:cNvSpPr txBox="1"/>
          <p:nvPr>
            <p:ph idx="1" type="body"/>
          </p:nvPr>
        </p:nvSpPr>
        <p:spPr>
          <a:xfrm>
            <a:off x="311700" y="4089408"/>
            <a:ext cx="8520600" cy="1020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urier"/>
              <a:ea typeface="Courier"/>
              <a:cs typeface="Courier"/>
              <a:sym typeface="Courier"/>
            </a:endParaRPr>
          </a:p>
          <a:p>
            <a:pPr indent="-330200" lvl="1" marL="914400" rtl="0" algn="l">
              <a:spcBef>
                <a:spcPts val="0"/>
              </a:spcBef>
              <a:spcAft>
                <a:spcPts val="0"/>
              </a:spcAft>
              <a:buSzPts val="1600"/>
              <a:buChar char="▢"/>
            </a:pPr>
            <a:r>
              <a:rPr lang="en"/>
              <a:t>Note como os métodos são automaticamente definidos como abstratos</a:t>
            </a:r>
            <a:endParaRPr/>
          </a:p>
          <a:p>
            <a:pPr indent="-317500" lvl="2" marL="1371600" rtl="0" algn="l">
              <a:spcBef>
                <a:spcPts val="0"/>
              </a:spcBef>
              <a:spcAft>
                <a:spcPts val="0"/>
              </a:spcAft>
              <a:buSzPts val="1400"/>
              <a:buChar char="○"/>
            </a:pPr>
            <a:r>
              <a:rPr lang="en"/>
              <a:t>São definidos como “</a:t>
            </a:r>
            <a:r>
              <a:rPr lang="en">
                <a:latin typeface="Courier"/>
                <a:ea typeface="Courier"/>
                <a:cs typeface="Courier"/>
                <a:sym typeface="Courier"/>
              </a:rPr>
              <a:t>public abstract</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Exemplo</a:t>
            </a:r>
            <a:endParaRPr/>
          </a:p>
        </p:txBody>
      </p:sp>
      <p:sp>
        <p:nvSpPr>
          <p:cNvPr id="102" name="Google Shape;102;p18"/>
          <p:cNvSpPr txBox="1"/>
          <p:nvPr>
            <p:ph idx="1" type="body"/>
          </p:nvPr>
        </p:nvSpPr>
        <p:spPr>
          <a:xfrm>
            <a:off x="311700" y="1093375"/>
            <a:ext cx="8520600" cy="86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Para indicar que uma </a:t>
            </a:r>
            <a:r>
              <a:rPr b="1" lang="en"/>
              <a:t>classe implementa uma interface</a:t>
            </a:r>
            <a:r>
              <a:rPr lang="en"/>
              <a:t>, usamos a palavra reservada </a:t>
            </a:r>
            <a:r>
              <a:rPr b="1" lang="en">
                <a:latin typeface="Courier"/>
                <a:ea typeface="Courier"/>
                <a:cs typeface="Courier"/>
                <a:sym typeface="Courier"/>
              </a:rPr>
              <a:t>implements</a:t>
            </a:r>
            <a:endParaRPr b="1">
              <a:latin typeface="Courier"/>
              <a:ea typeface="Courier"/>
              <a:cs typeface="Courier"/>
              <a:sym typeface="Courier"/>
            </a:endParaRPr>
          </a:p>
        </p:txBody>
      </p:sp>
      <p:sp>
        <p:nvSpPr>
          <p:cNvPr id="103" name="Google Shape;103;p18"/>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8"/>
          <p:cNvSpPr/>
          <p:nvPr/>
        </p:nvSpPr>
        <p:spPr>
          <a:xfrm>
            <a:off x="912075" y="1947475"/>
            <a:ext cx="6503100" cy="26667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class</a:t>
            </a:r>
            <a:r>
              <a:rPr lang="en" sz="1300">
                <a:solidFill>
                  <a:schemeClr val="dk1"/>
                </a:solidFill>
                <a:latin typeface="Courier"/>
                <a:ea typeface="Courier"/>
                <a:cs typeface="Courier"/>
                <a:sym typeface="Courier"/>
              </a:rPr>
              <a:t> Cachorro </a:t>
            </a:r>
            <a:r>
              <a:rPr lang="en" sz="1300">
                <a:solidFill>
                  <a:srgbClr val="7F0055"/>
                </a:solidFill>
                <a:latin typeface="Courier"/>
                <a:ea typeface="Courier"/>
                <a:cs typeface="Courier"/>
                <a:sym typeface="Courier"/>
              </a:rPr>
              <a:t>extends</a:t>
            </a:r>
            <a:r>
              <a:rPr lang="en" sz="1300">
                <a:solidFill>
                  <a:schemeClr val="dk1"/>
                </a:solidFill>
                <a:latin typeface="Courier"/>
                <a:ea typeface="Courier"/>
                <a:cs typeface="Courier"/>
                <a:sym typeface="Courier"/>
              </a:rPr>
              <a:t> Mamifero </a:t>
            </a:r>
            <a:r>
              <a:rPr lang="en" sz="1300">
                <a:solidFill>
                  <a:srgbClr val="7F0055"/>
                </a:solidFill>
                <a:latin typeface="Courier"/>
                <a:ea typeface="Courier"/>
                <a:cs typeface="Courier"/>
                <a:sym typeface="Courier"/>
              </a:rPr>
              <a:t>implements</a:t>
            </a:r>
            <a:r>
              <a:rPr lang="en" sz="1300">
                <a:solidFill>
                  <a:schemeClr val="dk1"/>
                </a:solidFill>
                <a:latin typeface="Courier"/>
                <a:ea typeface="Courier"/>
                <a:cs typeface="Courier"/>
                <a:sym typeface="Courier"/>
              </a:rPr>
              <a:t> Desenhavel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rgbClr val="3F7F5F"/>
                </a:solidFill>
                <a:latin typeface="Courier"/>
                <a:ea typeface="Courier"/>
                <a:cs typeface="Courier"/>
                <a:sym typeface="Courier"/>
              </a:rPr>
              <a:t>  </a:t>
            </a:r>
            <a:endParaRPr sz="1300">
              <a:solidFill>
                <a:srgbClr val="3F7F5F"/>
              </a:solidFill>
              <a:latin typeface="Courier"/>
              <a:ea typeface="Courier"/>
              <a:cs typeface="Courier"/>
              <a:sym typeface="Courier"/>
            </a:endParaRPr>
          </a:p>
          <a:p>
            <a:pPr indent="0" lvl="0" marL="0" rtl="0" algn="l">
              <a:spcBef>
                <a:spcPts val="0"/>
              </a:spcBef>
              <a:spcAft>
                <a:spcPts val="0"/>
              </a:spcAft>
              <a:buNone/>
            </a:pPr>
            <a:r>
              <a:rPr lang="en" sz="1300">
                <a:solidFill>
                  <a:srgbClr val="3F7F5F"/>
                </a:solidFill>
                <a:latin typeface="Courier"/>
                <a:ea typeface="Courier"/>
                <a:cs typeface="Courier"/>
                <a:sym typeface="Courier"/>
              </a:rPr>
              <a:t>  // Outros métodos ..</a:t>
            </a:r>
            <a:endParaRPr sz="1300">
              <a:solidFill>
                <a:srgbClr val="3F7F5F"/>
              </a:solidFill>
              <a:latin typeface="Courier"/>
              <a:ea typeface="Courier"/>
              <a:cs typeface="Courier"/>
              <a:sym typeface="Courier"/>
            </a:endParaRPr>
          </a:p>
          <a:p>
            <a:pPr indent="0" lvl="0" marL="0" rtl="0" algn="l">
              <a:spcBef>
                <a:spcPts val="0"/>
              </a:spcBef>
              <a:spcAft>
                <a:spcPts val="0"/>
              </a:spcAft>
              <a:buNone/>
            </a:pPr>
            <a: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void</a:t>
            </a:r>
            <a:r>
              <a:rPr lang="en" sz="1300">
                <a:solidFill>
                  <a:schemeClr val="dk1"/>
                </a:solidFill>
                <a:latin typeface="Courier"/>
                <a:ea typeface="Courier"/>
                <a:cs typeface="Courier"/>
                <a:sym typeface="Courier"/>
              </a:rPr>
              <a:t> setCor(</a:t>
            </a:r>
            <a:r>
              <a:rPr lang="en" sz="1300">
                <a:solidFill>
                  <a:srgbClr val="7F0055"/>
                </a:solidFill>
                <a:latin typeface="Courier"/>
                <a:ea typeface="Courier"/>
                <a:cs typeface="Courier"/>
                <a:sym typeface="Courier"/>
              </a:rPr>
              <a:t>int</a:t>
            </a:r>
            <a:r>
              <a:rPr lang="en" sz="1300">
                <a:solidFill>
                  <a:schemeClr val="dk1"/>
                </a:solidFill>
                <a:latin typeface="Courier"/>
                <a:ea typeface="Courier"/>
                <a:cs typeface="Courier"/>
                <a:sym typeface="Courier"/>
              </a:rPr>
              <a:t> cor)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3F7F5F"/>
                </a:solidFill>
                <a:latin typeface="Courier"/>
                <a:ea typeface="Courier"/>
                <a:cs typeface="Courier"/>
                <a:sym typeface="Courier"/>
              </a:rPr>
              <a:t>// Seta a cor do cachorro a ser pintado na tela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endParaRPr sz="1300">
              <a:solidFill>
                <a:schemeClr val="dk1"/>
              </a:solidFill>
              <a:latin typeface="Courier"/>
              <a:ea typeface="Courier"/>
              <a:cs typeface="Courier"/>
              <a:sym typeface="Courier"/>
            </a:endParaRPr>
          </a:p>
          <a:p>
            <a:pPr indent="0" lvl="0" marL="0" rtl="0" algn="l">
              <a:spcBef>
                <a:spcPts val="0"/>
              </a:spcBef>
              <a:spcAft>
                <a:spcPts val="0"/>
              </a:spcAft>
              <a:buNone/>
            </a:pPr>
            <a:r>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public</a:t>
            </a:r>
            <a:r>
              <a:rPr lang="en" sz="1300">
                <a:solidFill>
                  <a:schemeClr val="dk1"/>
                </a:solidFill>
                <a:latin typeface="Courier"/>
                <a:ea typeface="Courier"/>
                <a:cs typeface="Courier"/>
                <a:sym typeface="Courier"/>
              </a:rPr>
              <a:t> </a:t>
            </a:r>
            <a:r>
              <a:rPr lang="en" sz="1300">
                <a:solidFill>
                  <a:srgbClr val="7F0055"/>
                </a:solidFill>
                <a:latin typeface="Courier"/>
                <a:ea typeface="Courier"/>
                <a:cs typeface="Courier"/>
                <a:sym typeface="Courier"/>
              </a:rPr>
              <a:t>void</a:t>
            </a:r>
            <a:r>
              <a:rPr lang="en" sz="1300">
                <a:solidFill>
                  <a:schemeClr val="dk1"/>
                </a:solidFill>
                <a:latin typeface="Courier"/>
                <a:ea typeface="Courier"/>
                <a:cs typeface="Courier"/>
                <a:sym typeface="Courier"/>
              </a:rPr>
              <a:t> desenha()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r>
              <a:rPr lang="en" sz="1300">
                <a:solidFill>
                  <a:srgbClr val="3F7F5F"/>
                </a:solidFill>
                <a:latin typeface="Courier"/>
                <a:ea typeface="Courier"/>
                <a:cs typeface="Courier"/>
                <a:sym typeface="Courier"/>
              </a:rPr>
              <a:t>// Desenha um cachorro na tela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a:t>
            </a:r>
            <a:endParaRPr sz="1300">
              <a:solidFill>
                <a:srgbClr val="7F0055"/>
              </a:solidFill>
              <a:latin typeface="Courier"/>
              <a:ea typeface="Courier"/>
              <a:cs typeface="Courier"/>
              <a:sym typeface="Courier"/>
            </a:endParaRPr>
          </a:p>
        </p:txBody>
      </p:sp>
      <p:sp>
        <p:nvSpPr>
          <p:cNvPr id="105" name="Google Shape;105;p18"/>
          <p:cNvSpPr/>
          <p:nvPr/>
        </p:nvSpPr>
        <p:spPr>
          <a:xfrm>
            <a:off x="4811900" y="2030544"/>
            <a:ext cx="1107900" cy="312000"/>
          </a:xfrm>
          <a:prstGeom prst="ellipse">
            <a:avLst/>
          </a:prstGeom>
          <a:solidFill>
            <a:srgbClr val="CFE2F3">
              <a:alpha val="41180"/>
            </a:srgbClr>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4616850" y="2453892"/>
            <a:ext cx="2651700" cy="516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Implementa o método </a:t>
            </a:r>
            <a:r>
              <a:rPr lang="en" sz="1300">
                <a:solidFill>
                  <a:schemeClr val="dk1"/>
                </a:solidFill>
                <a:latin typeface="Courier"/>
                <a:ea typeface="Courier"/>
                <a:cs typeface="Courier"/>
                <a:sym typeface="Courier"/>
              </a:rPr>
              <a:t>setCor</a:t>
            </a:r>
            <a:r>
              <a:rPr lang="en" sz="1300">
                <a:solidFill>
                  <a:schemeClr val="dk1"/>
                </a:solidFill>
              </a:rPr>
              <a:t> da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07" name="Google Shape;107;p18"/>
          <p:cNvCxnSpPr>
            <a:endCxn id="106" idx="1"/>
          </p:cNvCxnSpPr>
          <p:nvPr/>
        </p:nvCxnSpPr>
        <p:spPr>
          <a:xfrm flipH="1" rot="10800000">
            <a:off x="4099350" y="2712192"/>
            <a:ext cx="517500" cy="265200"/>
          </a:xfrm>
          <a:prstGeom prst="straightConnector1">
            <a:avLst/>
          </a:prstGeom>
          <a:noFill/>
          <a:ln cap="flat" cmpd="sng" w="19050">
            <a:solidFill>
              <a:srgbClr val="6FA8DC"/>
            </a:solidFill>
            <a:prstDash val="solid"/>
            <a:round/>
            <a:headEnd len="med" w="med" type="none"/>
            <a:tailEnd len="med" w="med" type="none"/>
          </a:ln>
        </p:spPr>
      </p:cxnSp>
      <p:sp>
        <p:nvSpPr>
          <p:cNvPr id="108" name="Google Shape;108;p18"/>
          <p:cNvSpPr txBox="1"/>
          <p:nvPr/>
        </p:nvSpPr>
        <p:spPr>
          <a:xfrm>
            <a:off x="4616850" y="3345714"/>
            <a:ext cx="2651700" cy="5166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Implementa o método </a:t>
            </a:r>
            <a:r>
              <a:rPr lang="en" sz="1300">
                <a:solidFill>
                  <a:schemeClr val="dk1"/>
                </a:solidFill>
                <a:latin typeface="Courier"/>
                <a:ea typeface="Courier"/>
                <a:cs typeface="Courier"/>
                <a:sym typeface="Courier"/>
              </a:rPr>
              <a:t>desenha</a:t>
            </a:r>
            <a:r>
              <a:rPr lang="en" sz="1300">
                <a:solidFill>
                  <a:schemeClr val="dk1"/>
                </a:solidFill>
              </a:rPr>
              <a:t> da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09" name="Google Shape;109;p18"/>
          <p:cNvCxnSpPr>
            <a:endCxn id="108" idx="1"/>
          </p:cNvCxnSpPr>
          <p:nvPr/>
        </p:nvCxnSpPr>
        <p:spPr>
          <a:xfrm flipH="1" rot="10800000">
            <a:off x="3506550" y="3604014"/>
            <a:ext cx="1110300" cy="1920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de Interfaces como Tipos</a:t>
            </a:r>
            <a:endParaRPr/>
          </a:p>
        </p:txBody>
      </p:sp>
      <p:sp>
        <p:nvSpPr>
          <p:cNvPr id="115" name="Google Shape;115;p19"/>
          <p:cNvSpPr txBox="1"/>
          <p:nvPr>
            <p:ph idx="1" type="body"/>
          </p:nvPr>
        </p:nvSpPr>
        <p:spPr>
          <a:xfrm>
            <a:off x="311700" y="1093375"/>
            <a:ext cx="8520600" cy="147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Apesar de não poderem ser instanciadas, as Interfaces podem ser utilizadas como </a:t>
            </a:r>
            <a:r>
              <a:rPr b="1" lang="en"/>
              <a:t>referências para objetos</a:t>
            </a:r>
            <a:r>
              <a:rPr lang="en"/>
              <a:t> de classes que a implementam</a:t>
            </a:r>
            <a:endParaRPr/>
          </a:p>
          <a:p>
            <a:pPr indent="-330200" lvl="1" marL="914400" rtl="0" algn="l">
              <a:spcBef>
                <a:spcPts val="0"/>
              </a:spcBef>
              <a:spcAft>
                <a:spcPts val="0"/>
              </a:spcAft>
              <a:buSzPts val="1600"/>
              <a:buChar char="▢"/>
            </a:pPr>
            <a:r>
              <a:rPr lang="en"/>
              <a:t>Da mesma forma como podemos usar referências de classes abstratas</a:t>
            </a:r>
            <a:endParaRPr/>
          </a:p>
        </p:txBody>
      </p:sp>
      <p:sp>
        <p:nvSpPr>
          <p:cNvPr id="116" name="Google Shape;116;p19"/>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p:nvPr/>
        </p:nvSpPr>
        <p:spPr>
          <a:xfrm>
            <a:off x="912075" y="2709475"/>
            <a:ext cx="4033800" cy="11907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300">
                <a:solidFill>
                  <a:schemeClr val="dk1"/>
                </a:solidFill>
                <a:latin typeface="Courier"/>
                <a:ea typeface="Courier"/>
                <a:cs typeface="Courier"/>
                <a:sym typeface="Courier"/>
              </a:rPr>
              <a:t> Cachorro cachorro = </a:t>
            </a:r>
            <a:r>
              <a:rPr lang="en" sz="1300">
                <a:solidFill>
                  <a:srgbClr val="7F0055"/>
                </a:solidFill>
                <a:latin typeface="Courier"/>
                <a:ea typeface="Courier"/>
                <a:cs typeface="Courier"/>
                <a:sym typeface="Courier"/>
              </a:rPr>
              <a:t>new</a:t>
            </a:r>
            <a:r>
              <a:rPr lang="en" sz="1300">
                <a:solidFill>
                  <a:schemeClr val="dk1"/>
                </a:solidFill>
                <a:latin typeface="Courier"/>
                <a:ea typeface="Courier"/>
                <a:cs typeface="Courier"/>
                <a:sym typeface="Courier"/>
              </a:rPr>
              <a:t> Cachorro();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Desenhavel desenho = cachorro;</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desenho.setCor(Desenhavel.</a:t>
            </a:r>
            <a:r>
              <a:rPr i="1" lang="en" sz="1300">
                <a:solidFill>
                  <a:srgbClr val="0000C0"/>
                </a:solidFill>
                <a:latin typeface="Courier"/>
                <a:ea typeface="Courier"/>
                <a:cs typeface="Courier"/>
                <a:sym typeface="Courier"/>
              </a:rPr>
              <a:t>COR_VERDE</a:t>
            </a:r>
            <a:r>
              <a:rPr lang="en" sz="1300">
                <a:solidFill>
                  <a:schemeClr val="dk1"/>
                </a:solidFill>
                <a:latin typeface="Courier"/>
                <a:ea typeface="Courier"/>
                <a:cs typeface="Courier"/>
                <a:sym typeface="Courier"/>
              </a:rPr>
              <a:t>);</a:t>
            </a:r>
            <a:endParaRPr sz="1300">
              <a:solidFill>
                <a:schemeClr val="dk1"/>
              </a:solidFill>
              <a:latin typeface="Courier"/>
              <a:ea typeface="Courier"/>
              <a:cs typeface="Courier"/>
              <a:sym typeface="Courier"/>
            </a:endParaRPr>
          </a:p>
          <a:p>
            <a:pPr indent="0" lvl="0" marL="0" rtl="0" algn="l">
              <a:spcBef>
                <a:spcPts val="0"/>
              </a:spcBef>
              <a:spcAft>
                <a:spcPts val="0"/>
              </a:spcAft>
              <a:buNone/>
            </a:pPr>
            <a:r>
              <a:rPr lang="en" sz="1300">
                <a:solidFill>
                  <a:schemeClr val="dk1"/>
                </a:solidFill>
                <a:latin typeface="Courier"/>
                <a:ea typeface="Courier"/>
                <a:cs typeface="Courier"/>
                <a:sym typeface="Courier"/>
              </a:rPr>
              <a:t> desenho.desenha();</a:t>
            </a:r>
            <a:endParaRPr sz="1300">
              <a:solidFill>
                <a:srgbClr val="7F0055"/>
              </a:solidFill>
              <a:latin typeface="Courier"/>
              <a:ea typeface="Courier"/>
              <a:cs typeface="Courier"/>
              <a:sym typeface="Courier"/>
            </a:endParaRPr>
          </a:p>
        </p:txBody>
      </p:sp>
      <p:sp>
        <p:nvSpPr>
          <p:cNvPr id="118" name="Google Shape;118;p19"/>
          <p:cNvSpPr txBox="1"/>
          <p:nvPr/>
        </p:nvSpPr>
        <p:spPr>
          <a:xfrm>
            <a:off x="5246175" y="2926850"/>
            <a:ext cx="30060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 variável </a:t>
            </a:r>
            <a:r>
              <a:rPr lang="en" sz="1300">
                <a:solidFill>
                  <a:schemeClr val="dk1"/>
                </a:solidFill>
                <a:latin typeface="Courier"/>
                <a:ea typeface="Courier"/>
                <a:cs typeface="Courier"/>
                <a:sym typeface="Courier"/>
              </a:rPr>
              <a:t>desenho</a:t>
            </a:r>
            <a:r>
              <a:rPr lang="en" sz="1300">
                <a:solidFill>
                  <a:schemeClr val="dk1"/>
                </a:solidFill>
              </a:rPr>
              <a:t> pode referenciar qualquer objeto de uma classe que implemente a interface </a:t>
            </a:r>
            <a:r>
              <a:rPr lang="en" sz="1300">
                <a:solidFill>
                  <a:schemeClr val="dk1"/>
                </a:solidFill>
                <a:latin typeface="Courier"/>
                <a:ea typeface="Courier"/>
                <a:cs typeface="Courier"/>
                <a:sym typeface="Courier"/>
              </a:rPr>
              <a:t>Desenhavel</a:t>
            </a:r>
            <a:endParaRPr sz="1300">
              <a:solidFill>
                <a:schemeClr val="dk1"/>
              </a:solidFill>
              <a:latin typeface="Courier"/>
              <a:ea typeface="Courier"/>
              <a:cs typeface="Courier"/>
              <a:sym typeface="Courier"/>
            </a:endParaRPr>
          </a:p>
        </p:txBody>
      </p:sp>
      <p:cxnSp>
        <p:nvCxnSpPr>
          <p:cNvPr id="119" name="Google Shape;119;p19"/>
          <p:cNvCxnSpPr>
            <a:endCxn id="118" idx="1"/>
          </p:cNvCxnSpPr>
          <p:nvPr/>
        </p:nvCxnSpPr>
        <p:spPr>
          <a:xfrm>
            <a:off x="4127475" y="3230000"/>
            <a:ext cx="1118700" cy="66600"/>
          </a:xfrm>
          <a:prstGeom prst="straightConnector1">
            <a:avLst/>
          </a:prstGeom>
          <a:noFill/>
          <a:ln cap="flat" cmpd="sng" w="19050">
            <a:solidFill>
              <a:srgbClr val="6FA8DC"/>
            </a:solidFill>
            <a:prstDash val="solid"/>
            <a:round/>
            <a:headEnd len="med" w="med" type="none"/>
            <a:tailEnd len="med" w="med" type="none"/>
          </a:ln>
        </p:spPr>
      </p:cxnSp>
      <p:sp>
        <p:nvSpPr>
          <p:cNvPr id="120" name="Google Shape;120;p19"/>
          <p:cNvSpPr txBox="1"/>
          <p:nvPr/>
        </p:nvSpPr>
        <p:spPr>
          <a:xfrm>
            <a:off x="3854850" y="4130283"/>
            <a:ext cx="30060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Como a variável </a:t>
            </a:r>
            <a:r>
              <a:rPr lang="en" sz="1300">
                <a:solidFill>
                  <a:schemeClr val="dk1"/>
                </a:solidFill>
                <a:latin typeface="Courier"/>
                <a:ea typeface="Courier"/>
                <a:cs typeface="Courier"/>
                <a:sym typeface="Courier"/>
              </a:rPr>
              <a:t>desenho</a:t>
            </a:r>
            <a:r>
              <a:rPr lang="en" sz="1300">
                <a:solidFill>
                  <a:schemeClr val="dk1"/>
                </a:solidFill>
              </a:rPr>
              <a:t> é do tipo </a:t>
            </a:r>
            <a:r>
              <a:rPr lang="en" sz="1300">
                <a:solidFill>
                  <a:schemeClr val="dk1"/>
                </a:solidFill>
                <a:latin typeface="Courier"/>
                <a:ea typeface="Courier"/>
                <a:cs typeface="Courier"/>
                <a:sym typeface="Courier"/>
              </a:rPr>
              <a:t>Desenhavel</a:t>
            </a:r>
            <a:r>
              <a:rPr lang="en" sz="1300">
                <a:solidFill>
                  <a:schemeClr val="dk1"/>
                </a:solidFill>
              </a:rPr>
              <a:t>, ela só pode executar os métodos dessa interface</a:t>
            </a:r>
            <a:endParaRPr sz="1300">
              <a:solidFill>
                <a:schemeClr val="dk1"/>
              </a:solidFill>
            </a:endParaRPr>
          </a:p>
        </p:txBody>
      </p:sp>
      <p:cxnSp>
        <p:nvCxnSpPr>
          <p:cNvPr id="121" name="Google Shape;121;p19"/>
          <p:cNvCxnSpPr>
            <a:endCxn id="120" idx="1"/>
          </p:cNvCxnSpPr>
          <p:nvPr/>
        </p:nvCxnSpPr>
        <p:spPr>
          <a:xfrm>
            <a:off x="2963250" y="3632433"/>
            <a:ext cx="891600" cy="8676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 Baseadas em Outras</a:t>
            </a:r>
            <a:endParaRPr/>
          </a:p>
        </p:txBody>
      </p:sp>
      <p:sp>
        <p:nvSpPr>
          <p:cNvPr id="127" name="Google Shape;127;p20"/>
          <p:cNvSpPr txBox="1"/>
          <p:nvPr>
            <p:ph idx="1" type="body"/>
          </p:nvPr>
        </p:nvSpPr>
        <p:spPr>
          <a:xfrm>
            <a:off x="311700" y="1093375"/>
            <a:ext cx="8754600" cy="107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Interfaces podem estender outras interfaces</a:t>
            </a:r>
            <a:endParaRPr/>
          </a:p>
          <a:p>
            <a:pPr indent="-330200" lvl="1" marL="914400" rtl="0" algn="l">
              <a:spcBef>
                <a:spcPts val="0"/>
              </a:spcBef>
              <a:spcAft>
                <a:spcPts val="0"/>
              </a:spcAft>
              <a:buSzPts val="1600"/>
              <a:buChar char="▢"/>
            </a:pPr>
            <a:r>
              <a:rPr lang="en"/>
              <a:t>Diferentemente das classes, uma interface pode estender mais de uma interface</a:t>
            </a:r>
            <a:endParaRPr/>
          </a:p>
          <a:p>
            <a:pPr indent="-330200" lvl="1" marL="914400" rtl="0" algn="l">
              <a:spcBef>
                <a:spcPts val="0"/>
              </a:spcBef>
              <a:spcAft>
                <a:spcPts val="0"/>
              </a:spcAft>
              <a:buSzPts val="1600"/>
              <a:buChar char="▢"/>
            </a:pPr>
            <a:r>
              <a:rPr lang="en"/>
              <a:t>A classe que implementá-la, deverá implementar os métodos de todas as interfaces</a:t>
            </a:r>
            <a:endParaRPr/>
          </a:p>
        </p:txBody>
      </p:sp>
      <p:sp>
        <p:nvSpPr>
          <p:cNvPr id="128" name="Google Shape;128;p20"/>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p:nvPr/>
        </p:nvSpPr>
        <p:spPr>
          <a:xfrm>
            <a:off x="912075" y="2266950"/>
            <a:ext cx="5190900" cy="25224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Escalavel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Rotacionavel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Reflectivel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interface </a:t>
            </a:r>
            <a:r>
              <a:rPr lang="en" sz="1200">
                <a:solidFill>
                  <a:schemeClr val="dk1"/>
                </a:solidFill>
                <a:latin typeface="Courier"/>
                <a:ea typeface="Courier"/>
                <a:cs typeface="Courier"/>
                <a:sym typeface="Courier"/>
              </a:rPr>
              <a:t>Transformavel </a:t>
            </a:r>
            <a:r>
              <a:rPr lang="en" sz="1200">
                <a:solidFill>
                  <a:srgbClr val="7F0055"/>
                </a:solidFill>
                <a:latin typeface="Courier"/>
                <a:ea typeface="Courier"/>
                <a:cs typeface="Courier"/>
                <a:sym typeface="Courier"/>
              </a:rPr>
              <a:t>extends</a:t>
            </a:r>
            <a:r>
              <a:rPr lang="en" sz="1200">
                <a:solidFill>
                  <a:schemeClr val="dk1"/>
                </a:solidFill>
                <a:latin typeface="Courier"/>
                <a:ea typeface="Courier"/>
                <a:cs typeface="Courier"/>
                <a:sym typeface="Courier"/>
              </a:rPr>
              <a:t> Escalavel,</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Rotacionavel, Reflectivel { ... }</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 class </a:t>
            </a:r>
            <a:r>
              <a:rPr lang="en" sz="1200">
                <a:solidFill>
                  <a:schemeClr val="dk1"/>
                </a:solidFill>
                <a:latin typeface="Courier"/>
                <a:ea typeface="Courier"/>
                <a:cs typeface="Courier"/>
                <a:sym typeface="Courier"/>
              </a:rPr>
              <a:t>Forma </a:t>
            </a:r>
            <a:r>
              <a:rPr lang="en" sz="1200">
                <a:solidFill>
                  <a:srgbClr val="7F0055"/>
                </a:solidFill>
                <a:latin typeface="Courier"/>
                <a:ea typeface="Courier"/>
                <a:cs typeface="Courier"/>
                <a:sym typeface="Courier"/>
              </a:rPr>
              <a:t>implements</a:t>
            </a:r>
            <a:r>
              <a:rPr lang="en" sz="1200">
                <a:solidFill>
                  <a:schemeClr val="dk1"/>
                </a:solidFill>
                <a:latin typeface="Courier"/>
                <a:ea typeface="Courier"/>
                <a:cs typeface="Courier"/>
                <a:sym typeface="Courier"/>
              </a:rPr>
              <a:t> Transformavel { ... }</a:t>
            </a:r>
            <a:endParaRPr sz="1200">
              <a:solidFill>
                <a:schemeClr val="dk1"/>
              </a:solidFill>
              <a:latin typeface="Courier"/>
              <a:ea typeface="Courier"/>
              <a:cs typeface="Courier"/>
              <a:sym typeface="Courier"/>
            </a:endParaRPr>
          </a:p>
        </p:txBody>
      </p:sp>
      <p:sp>
        <p:nvSpPr>
          <p:cNvPr id="130" name="Google Shape;130;p20"/>
          <p:cNvSpPr txBox="1"/>
          <p:nvPr/>
        </p:nvSpPr>
        <p:spPr>
          <a:xfrm>
            <a:off x="6337300" y="3321975"/>
            <a:ext cx="2652900" cy="7395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A classe </a:t>
            </a:r>
            <a:r>
              <a:rPr lang="en" sz="1300">
                <a:solidFill>
                  <a:schemeClr val="dk1"/>
                </a:solidFill>
                <a:latin typeface="Courier"/>
                <a:ea typeface="Courier"/>
                <a:cs typeface="Courier"/>
                <a:sym typeface="Courier"/>
              </a:rPr>
              <a:t>Forma</a:t>
            </a:r>
            <a:r>
              <a:rPr lang="en" sz="1300">
                <a:solidFill>
                  <a:schemeClr val="dk1"/>
                </a:solidFill>
              </a:rPr>
              <a:t> precisará implementar todos os métodos definidos em todas as interfaces</a:t>
            </a:r>
            <a:endParaRPr sz="1300">
              <a:solidFill>
                <a:schemeClr val="dk1"/>
              </a:solidFill>
            </a:endParaRPr>
          </a:p>
        </p:txBody>
      </p:sp>
      <p:cxnSp>
        <p:nvCxnSpPr>
          <p:cNvPr id="131" name="Google Shape;131;p20"/>
          <p:cNvCxnSpPr>
            <a:endCxn id="130" idx="1"/>
          </p:cNvCxnSpPr>
          <p:nvPr/>
        </p:nvCxnSpPr>
        <p:spPr>
          <a:xfrm flipH="1" rot="10800000">
            <a:off x="5729200" y="3691725"/>
            <a:ext cx="608100" cy="661500"/>
          </a:xfrm>
          <a:prstGeom prst="straightConnector1">
            <a:avLst/>
          </a:prstGeom>
          <a:noFill/>
          <a:ln cap="flat" cmpd="sng" w="19050">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0"/>
            <a:ext cx="8520600" cy="8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Uso das Interfaces</a:t>
            </a:r>
            <a:endParaRPr/>
          </a:p>
        </p:txBody>
      </p:sp>
      <p:sp>
        <p:nvSpPr>
          <p:cNvPr id="137" name="Google Shape;137;p21"/>
          <p:cNvSpPr txBox="1"/>
          <p:nvPr>
            <p:ph idx="1" type="body"/>
          </p:nvPr>
        </p:nvSpPr>
        <p:spPr>
          <a:xfrm>
            <a:off x="311700" y="1017175"/>
            <a:ext cx="8520600" cy="1369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Interfaces são usadas em casos em que classes não relacionadas precisam </a:t>
            </a:r>
            <a:r>
              <a:rPr b="1" lang="en"/>
              <a:t>compartilhar métodos</a:t>
            </a:r>
            <a:r>
              <a:rPr lang="en"/>
              <a:t> e/ou constantes comuns:</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Runnable</a:t>
            </a:r>
            <a:r>
              <a:rPr lang="en"/>
              <a:t> do Java permite que qualquer classe que a implemente seja usada como uma </a:t>
            </a:r>
            <a:r>
              <a:rPr lang="en">
                <a:latin typeface="Courier"/>
                <a:ea typeface="Courier"/>
                <a:cs typeface="Courier"/>
                <a:sym typeface="Courier"/>
              </a:rPr>
              <a:t>Thread</a:t>
            </a:r>
            <a:r>
              <a:rPr lang="en"/>
              <a:t>, pois tem o método ”</a:t>
            </a:r>
            <a:r>
              <a:rPr lang="en">
                <a:latin typeface="Courier"/>
                <a:ea typeface="Courier"/>
                <a:cs typeface="Courier"/>
                <a:sym typeface="Courier"/>
              </a:rPr>
              <a:t>run</a:t>
            </a:r>
            <a:r>
              <a:rPr lang="en"/>
              <a:t>”</a:t>
            </a:r>
            <a:endParaRPr/>
          </a:p>
        </p:txBody>
      </p:sp>
      <p:sp>
        <p:nvSpPr>
          <p:cNvPr id="138" name="Google Shape;138;p21"/>
          <p:cNvSpPr txBox="1"/>
          <p:nvPr>
            <p:ph idx="12" type="sldNum"/>
          </p:nvPr>
        </p:nvSpPr>
        <p:spPr>
          <a:xfrm>
            <a:off x="7415183" y="48251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1"/>
          <p:cNvSpPr/>
          <p:nvPr/>
        </p:nvSpPr>
        <p:spPr>
          <a:xfrm>
            <a:off x="1305275" y="2374650"/>
            <a:ext cx="4811700" cy="9414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java.lang;</a:t>
            </a:r>
            <a:endParaRPr sz="1200">
              <a:solidFill>
                <a:schemeClr val="dk1"/>
              </a:solidFill>
              <a:latin typeface="Courier"/>
              <a:ea typeface="Courier"/>
              <a:cs typeface="Courier"/>
              <a:sym typeface="Courier"/>
            </a:endParaRPr>
          </a:p>
          <a:p>
            <a:pPr indent="0" lvl="0" marL="0" rtl="0" algn="l">
              <a:spcBef>
                <a:spcPts val="100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Runnable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abstract</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run();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
        <p:nvSpPr>
          <p:cNvPr id="140" name="Google Shape;140;p21"/>
          <p:cNvSpPr txBox="1"/>
          <p:nvPr/>
        </p:nvSpPr>
        <p:spPr>
          <a:xfrm>
            <a:off x="6445950" y="2566800"/>
            <a:ext cx="2180100" cy="5571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Esse é o código completo</a:t>
            </a:r>
            <a:endParaRPr sz="1300">
              <a:solidFill>
                <a:schemeClr val="dk1"/>
              </a:solidFill>
            </a:endParaRPr>
          </a:p>
          <a:p>
            <a:pPr indent="0" lvl="0" marL="0" rtl="0" algn="l">
              <a:spcBef>
                <a:spcPts val="0"/>
              </a:spcBef>
              <a:spcAft>
                <a:spcPts val="0"/>
              </a:spcAft>
              <a:buNone/>
            </a:pPr>
            <a:r>
              <a:rPr lang="en" sz="1300">
                <a:solidFill>
                  <a:schemeClr val="dk1"/>
                </a:solidFill>
              </a:rPr>
              <a:t>da interface </a:t>
            </a:r>
            <a:r>
              <a:rPr lang="en" sz="1300">
                <a:solidFill>
                  <a:schemeClr val="dk1"/>
                </a:solidFill>
                <a:latin typeface="Courier"/>
                <a:ea typeface="Courier"/>
                <a:cs typeface="Courier"/>
                <a:sym typeface="Courier"/>
              </a:rPr>
              <a:t>Runnable</a:t>
            </a:r>
            <a:endParaRPr sz="1300">
              <a:solidFill>
                <a:schemeClr val="dk1"/>
              </a:solidFill>
              <a:latin typeface="Courier"/>
              <a:ea typeface="Courier"/>
              <a:cs typeface="Courier"/>
              <a:sym typeface="Courier"/>
            </a:endParaRPr>
          </a:p>
        </p:txBody>
      </p:sp>
      <p:cxnSp>
        <p:nvCxnSpPr>
          <p:cNvPr id="141" name="Google Shape;141;p21"/>
          <p:cNvCxnSpPr>
            <a:endCxn id="140" idx="1"/>
          </p:cNvCxnSpPr>
          <p:nvPr/>
        </p:nvCxnSpPr>
        <p:spPr>
          <a:xfrm>
            <a:off x="5383350" y="2758650"/>
            <a:ext cx="1062600" cy="86700"/>
          </a:xfrm>
          <a:prstGeom prst="straightConnector1">
            <a:avLst/>
          </a:prstGeom>
          <a:noFill/>
          <a:ln cap="flat" cmpd="sng" w="19050">
            <a:solidFill>
              <a:srgbClr val="6FA8DC"/>
            </a:solidFill>
            <a:prstDash val="solid"/>
            <a:round/>
            <a:headEnd len="med" w="med" type="none"/>
            <a:tailEnd len="med" w="med" type="none"/>
          </a:ln>
        </p:spPr>
      </p:cxnSp>
      <p:sp>
        <p:nvSpPr>
          <p:cNvPr id="142" name="Google Shape;142;p21"/>
          <p:cNvSpPr txBox="1"/>
          <p:nvPr>
            <p:ph idx="1" type="body"/>
          </p:nvPr>
        </p:nvSpPr>
        <p:spPr>
          <a:xfrm>
            <a:off x="311700" y="2998375"/>
            <a:ext cx="8520600" cy="136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330200" lvl="1" marL="914400" rtl="0" algn="l">
              <a:lnSpc>
                <a:spcPct val="100000"/>
              </a:lnSpc>
              <a:spcBef>
                <a:spcPts val="500"/>
              </a:spcBef>
              <a:spcAft>
                <a:spcPts val="1600"/>
              </a:spcAft>
              <a:buSzPts val="1600"/>
              <a:buChar char="▢"/>
            </a:pPr>
            <a:r>
              <a:rPr lang="en"/>
              <a:t>Interface </a:t>
            </a:r>
            <a:r>
              <a:rPr lang="en">
                <a:latin typeface="Courier"/>
                <a:ea typeface="Courier"/>
                <a:cs typeface="Courier"/>
                <a:sym typeface="Courier"/>
              </a:rPr>
              <a:t>Closeable</a:t>
            </a:r>
            <a:r>
              <a:rPr lang="en"/>
              <a:t> indica um objeto que precisa ser fechado. Esta interface é implementada pela classe </a:t>
            </a:r>
            <a:r>
              <a:rPr lang="en">
                <a:latin typeface="Courier"/>
                <a:ea typeface="Courier"/>
                <a:cs typeface="Courier"/>
                <a:sym typeface="Courier"/>
              </a:rPr>
              <a:t>Scanner</a:t>
            </a:r>
            <a:r>
              <a:rPr lang="en"/>
              <a:t>, usada para ler do teclado</a:t>
            </a:r>
            <a:endParaRPr/>
          </a:p>
        </p:txBody>
      </p:sp>
      <p:sp>
        <p:nvSpPr>
          <p:cNvPr id="143" name="Google Shape;143;p21"/>
          <p:cNvSpPr/>
          <p:nvPr/>
        </p:nvSpPr>
        <p:spPr>
          <a:xfrm>
            <a:off x="1305275" y="4022826"/>
            <a:ext cx="4811700" cy="1016100"/>
          </a:xfrm>
          <a:prstGeom prst="rect">
            <a:avLst/>
          </a:prstGeom>
          <a:solidFill>
            <a:srgbClr val="F8F8F8"/>
          </a:solidFill>
          <a:ln cap="flat" cmpd="sng" w="18350">
            <a:solidFill>
              <a:srgbClr val="B7B7B7"/>
            </a:solidFill>
            <a:prstDash val="solid"/>
            <a:round/>
            <a:headEnd len="sm" w="sm" type="none"/>
            <a:tailEnd len="sm" w="sm" type="none"/>
          </a:ln>
        </p:spPr>
        <p:txBody>
          <a:bodyPr anchorCtr="0" anchor="ctr" bIns="54000" lIns="99000" spcFirstLastPara="1" rIns="99000" wrap="square" tIns="54000">
            <a:noAutofit/>
          </a:bodyPr>
          <a:lstStyle/>
          <a:p>
            <a:pPr indent="0" lvl="0" marL="0" rtl="0" algn="l">
              <a:lnSpc>
                <a:spcPct val="70000"/>
              </a:lnSpc>
              <a:spcBef>
                <a:spcPts val="0"/>
              </a:spcBef>
              <a:spcAft>
                <a:spcPts val="0"/>
              </a:spcAft>
              <a:buNone/>
            </a:pPr>
            <a:r>
              <a:rPr lang="en" sz="1200">
                <a:solidFill>
                  <a:srgbClr val="7F0055"/>
                </a:solidFill>
                <a:latin typeface="Courier"/>
                <a:ea typeface="Courier"/>
                <a:cs typeface="Courier"/>
                <a:sym typeface="Courier"/>
              </a:rPr>
              <a:t>package</a:t>
            </a:r>
            <a:r>
              <a:rPr lang="en" sz="1200">
                <a:solidFill>
                  <a:schemeClr val="dk1"/>
                </a:solidFill>
                <a:latin typeface="Courier"/>
                <a:ea typeface="Courier"/>
                <a:cs typeface="Courier"/>
                <a:sym typeface="Courier"/>
              </a:rPr>
              <a:t> java.io;</a:t>
            </a:r>
            <a:endParaRPr sz="1200">
              <a:solidFill>
                <a:schemeClr val="dk1"/>
              </a:solidFill>
              <a:latin typeface="Courier"/>
              <a:ea typeface="Courier"/>
              <a:cs typeface="Courier"/>
              <a:sym typeface="Courier"/>
            </a:endParaRPr>
          </a:p>
          <a:p>
            <a:pPr indent="0" lvl="0" marL="0" rtl="0" algn="l">
              <a:spcBef>
                <a:spcPts val="60"/>
              </a:spcBef>
              <a:spcAft>
                <a:spcPts val="0"/>
              </a:spcAft>
              <a:buNone/>
            </a:pPr>
            <a:r>
              <a:rPr lang="en" sz="1200">
                <a:solidFill>
                  <a:srgbClr val="7F0055"/>
                </a:solidFill>
                <a:latin typeface="Courier"/>
                <a:ea typeface="Courier"/>
                <a:cs typeface="Courier"/>
                <a:sym typeface="Courier"/>
              </a:rPr>
              <a:t>import</a:t>
            </a:r>
            <a:r>
              <a:rPr lang="en" sz="1200">
                <a:solidFill>
                  <a:schemeClr val="dk1"/>
                </a:solidFill>
                <a:latin typeface="Courier"/>
                <a:ea typeface="Courier"/>
                <a:cs typeface="Courier"/>
                <a:sym typeface="Courier"/>
              </a:rPr>
              <a:t> java.io.IOException;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interface</a:t>
            </a:r>
            <a:r>
              <a:rPr lang="en" sz="1200">
                <a:solidFill>
                  <a:schemeClr val="dk1"/>
                </a:solidFill>
                <a:latin typeface="Courier"/>
                <a:ea typeface="Courier"/>
                <a:cs typeface="Courier"/>
                <a:sym typeface="Courier"/>
              </a:rPr>
              <a:t> Closeable </a:t>
            </a:r>
            <a:r>
              <a:rPr lang="en" sz="1200">
                <a:solidFill>
                  <a:srgbClr val="7F0055"/>
                </a:solidFill>
                <a:latin typeface="Courier"/>
                <a:ea typeface="Courier"/>
                <a:cs typeface="Courier"/>
                <a:sym typeface="Courier"/>
              </a:rPr>
              <a:t>extends</a:t>
            </a:r>
            <a:r>
              <a:rPr lang="en" sz="1200">
                <a:solidFill>
                  <a:schemeClr val="dk1"/>
                </a:solidFill>
                <a:latin typeface="Courier"/>
                <a:ea typeface="Courier"/>
                <a:cs typeface="Courier"/>
                <a:sym typeface="Courier"/>
              </a:rPr>
              <a:t> AutoCloseable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public</a:t>
            </a:r>
            <a:r>
              <a:rPr lang="en" sz="1200">
                <a:solidFill>
                  <a:schemeClr val="dk1"/>
                </a:solidFill>
                <a:latin typeface="Courier"/>
                <a:ea typeface="Courier"/>
                <a:cs typeface="Courier"/>
                <a:sym typeface="Courier"/>
              </a:rPr>
              <a:t> </a:t>
            </a:r>
            <a:r>
              <a:rPr lang="en" sz="1200">
                <a:solidFill>
                  <a:srgbClr val="7F0055"/>
                </a:solidFill>
                <a:latin typeface="Courier"/>
                <a:ea typeface="Courier"/>
                <a:cs typeface="Courier"/>
                <a:sym typeface="Courier"/>
              </a:rPr>
              <a:t>void</a:t>
            </a:r>
            <a:r>
              <a:rPr lang="en" sz="1200">
                <a:solidFill>
                  <a:schemeClr val="dk1"/>
                </a:solidFill>
                <a:latin typeface="Courier"/>
                <a:ea typeface="Courier"/>
                <a:cs typeface="Courier"/>
                <a:sym typeface="Courier"/>
              </a:rPr>
              <a:t> close() </a:t>
            </a:r>
            <a:r>
              <a:rPr lang="en" sz="1200">
                <a:solidFill>
                  <a:srgbClr val="7F0055"/>
                </a:solidFill>
                <a:latin typeface="Courier"/>
                <a:ea typeface="Courier"/>
                <a:cs typeface="Courier"/>
                <a:sym typeface="Courier"/>
              </a:rPr>
              <a:t>throws</a:t>
            </a:r>
            <a:r>
              <a:rPr lang="en" sz="1200">
                <a:solidFill>
                  <a:schemeClr val="dk1"/>
                </a:solidFill>
                <a:latin typeface="Courier"/>
                <a:ea typeface="Courier"/>
                <a:cs typeface="Courier"/>
                <a:sym typeface="Courier"/>
              </a:rPr>
              <a:t> IOException;</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rgbClr val="7F0055"/>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