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104" d="100"/>
          <a:sy n="104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54A2EA4-0B56-441C-A9D3-5AD09C9F1422}" type="datetime1">
              <a:rPr lang="de-DE" smtClean="0"/>
              <a:t>30.08.2022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085CE-6145-404E-B599-68FDF26648DF}" type="datetime1">
              <a:rPr lang="de-DE" smtClean="0"/>
              <a:pPr/>
              <a:t>30.08.2022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AC03BF4-324D-444B-B2B4-5879EFE83EC5}" type="datetime1">
              <a:rPr lang="de-DE" noProof="0" smtClean="0"/>
              <a:t>30.08.2022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14D70A-F3C5-4A6E-9522-4175BD08EA7F}" type="datetime1">
              <a:rPr lang="de-DE" noProof="0" smtClean="0"/>
              <a:t>30.08.2022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4688D79-9856-49D3-A6E5-0DDD62E7F21D}" type="datetime1">
              <a:rPr lang="de-DE" noProof="0" smtClean="0"/>
              <a:t>30.08.2022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DE1979-03AF-4780-AA12-4B63DE69AC45}" type="datetime1">
              <a:rPr lang="de-DE" noProof="0" smtClean="0"/>
              <a:t>30.08.2022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D6A1D9F-0411-49EB-8C99-09648CED7900}" type="datetime1">
              <a:rPr lang="de-DE" noProof="0" smtClean="0"/>
              <a:t>30.08.2022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277A7A-EAFE-4BD9-883A-190BF6213361}" type="datetime1">
              <a:rPr lang="de-DE" noProof="0" smtClean="0"/>
              <a:t>30.08.2022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7AF743-5D3F-4201-BC3F-6547FAFA22B9}" type="datetime1">
              <a:rPr lang="de-DE" noProof="0" smtClean="0"/>
              <a:t>30.08.2022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D69A12-2F55-4BC0-8DE6-9A20F0D713DC}" type="datetime1">
              <a:rPr lang="de-DE" noProof="0" smtClean="0"/>
              <a:t>30.08.2022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7" name="Rechteck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12B84F-57B3-4CC5-9030-860002DF7D30}" type="datetime1">
              <a:rPr lang="de-DE" noProof="0" smtClean="0"/>
              <a:t>30.08.2022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79E7381-8FDF-40EE-9279-25401C84A40A}" type="datetime1">
              <a:rPr lang="de-DE" noProof="0" smtClean="0"/>
              <a:t>30.08.2022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189B38-3700-4F31-B929-FDC2A865E208}" type="datetime1">
              <a:rPr lang="de-DE" noProof="0" smtClean="0"/>
              <a:t>30.08.2022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43214D96-B3C8-4F1E-B664-5DE2819FAB83}" type="datetime1">
              <a:rPr lang="de-DE" noProof="0" smtClean="0"/>
              <a:t>30.08.2022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hteck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pic>
        <p:nvPicPr>
          <p:cNvPr id="7" name="Bild 6" descr="Digitale Verbindungen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hteck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de-DE" sz="6000">
                <a:solidFill>
                  <a:schemeClr val="bg1"/>
                </a:solidFill>
              </a:rPr>
              <a:t>Design „Technisch“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endParaRPr lang="de-DE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81AEFF-5F40-A82A-414D-E84EE7EE9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 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4A5723-E8BF-B1D8-8ADF-2C7B41F73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Wichtig auch hier wieder,  Router 1 und 2 </a:t>
            </a:r>
          </a:p>
          <a:p>
            <a:pPr marL="0" indent="0">
              <a:buNone/>
            </a:pPr>
            <a:r>
              <a:rPr lang="de-DE" dirty="0"/>
              <a:t>Bilden ein eigenes Netz </a:t>
            </a:r>
          </a:p>
          <a:p>
            <a:pPr marL="0" indent="0">
              <a:buNone/>
            </a:pPr>
            <a:r>
              <a:rPr lang="de-DE" dirty="0"/>
              <a:t>Router 2 und 3 haben auch wieder ein eigenes </a:t>
            </a:r>
          </a:p>
          <a:p>
            <a:pPr marL="0" indent="0">
              <a:buNone/>
            </a:pPr>
            <a:r>
              <a:rPr lang="de-DE" dirty="0"/>
              <a:t>Netz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C0AA550-DB5A-F596-E192-297A831F4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480" y="2318283"/>
            <a:ext cx="6807200" cy="282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378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1AFFC0-0456-5F87-6304-28BC46E4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 Beispiel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48A0B70-007E-7767-3D1F-6F895A468D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8151" y="2248446"/>
            <a:ext cx="8935697" cy="3543795"/>
          </a:xfrm>
        </p:spPr>
      </p:pic>
    </p:spTree>
    <p:extLst>
      <p:ext uri="{BB962C8B-B14F-4D97-AF65-F5344CB8AC3E}">
        <p14:creationId xmlns:p14="http://schemas.microsoft.com/office/powerpoint/2010/main" val="1338656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ADFCB2-9546-4C58-7778-453AD68A8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 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F1BC02-2DFC-71B4-311A-E13962B93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Wir möchten jetzt zwischen Rechner 1 und 2 kommunizieren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Unsere Ziel IP ist die 192.168.1.2/24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Unsere Quell IP ist die 192.168.0.2/24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Hier kommt dann das Standard – Gateway ins Spiel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Dieses wird verwendet wenn man aus einem Netz hinaus kommunizieren möchte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B6ED030-3DAA-D7A3-2108-30F943E5F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946" y="1209056"/>
            <a:ext cx="6406861" cy="254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838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F0AC09-21B8-4C4A-CD5F-394B500C9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 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E98C97-04E2-B8AC-8783-966382984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Unser Default Gateway ist in diesem Fall </a:t>
            </a:r>
          </a:p>
          <a:p>
            <a:pPr marL="0" indent="0">
              <a:buNone/>
            </a:pPr>
            <a:r>
              <a:rPr lang="de-DE" dirty="0"/>
              <a:t>     Der Router 1 (192.168.0.1)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Router 1 muss jetzt die Netzadresse vom </a:t>
            </a:r>
          </a:p>
          <a:p>
            <a:pPr marL="0" indent="0">
              <a:buNone/>
            </a:pPr>
            <a:r>
              <a:rPr lang="de-DE" dirty="0"/>
              <a:t>     Zielnetzwerk berechnen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Hierzu wird die Zieladresse (192.168.1.2) mit der Subnetzmaske (255.255.255.0) UND verknüpft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Das Ergebnis, was dabei errechnet wird ist unsere Netzadresse (192.168.1.0)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6D54F58-D97D-5F33-7033-7DA4C42C9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818" y="1906732"/>
            <a:ext cx="6489989" cy="257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612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7E4CA8-17EC-7FB0-4BFA-0C874C955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0" kern="1200" cap="all" dirty="0">
                <a:solidFill>
                  <a:srgbClr val="FFFFFF"/>
                </a:solidFill>
                <a:effectLst/>
                <a:latin typeface="Gill Sans MT" panose="020B0502020104020203" pitchFamily="34" charset="0"/>
                <a:ea typeface="+mj-ea"/>
                <a:cs typeface="+mj-cs"/>
              </a:rPr>
              <a:t>7. Beispiel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15A9EA-89E3-D923-0FB9-90DB235CB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Als Nächstes schaut der Router in seiner Routingtabelle nach, ob für das Zielnetz (192.168.1.0) ein Eintrag vorhanden ist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Diese Route wird mittels Routing-Protokollen ermittelt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In der Routingtabelle ist dann ein NEXT-HOP angegeben (für das entsprechende Zielnetz)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Ist kein Eintrag vorhanden, wird das Paket an das Standard Gateway gesendet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In unserem Fall findet der Router einen Next-Hop, die 192.168.100.2/24 (Router 2)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B8C7EFE-060C-C1A0-35D1-5D0BA24BA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739" y="716577"/>
            <a:ext cx="5039880" cy="199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696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EC9FA5-FEF8-8BAE-7D9C-4564FE95A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813C44-15FB-3D6F-8F7A-07B4194A6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Router 2 wiederholt dann ganz einfach den Prozess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Findet Next-Hop (192.168.101.1)</a:t>
            </a:r>
          </a:p>
          <a:p>
            <a:pPr marL="0" indent="0">
              <a:buNone/>
            </a:pPr>
            <a:r>
              <a:rPr lang="de-DE" dirty="0"/>
              <a:t>     (Router 3)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Ist man im Zielnetz angekommen, muss nur noch</a:t>
            </a:r>
          </a:p>
          <a:p>
            <a:pPr marL="0" indent="0">
              <a:buNone/>
            </a:pPr>
            <a:r>
              <a:rPr lang="de-DE" dirty="0"/>
              <a:t>       an Rechner 2 gesendet werden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63A2902-FE07-92C1-387D-3B5CA454A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131" y="2615570"/>
            <a:ext cx="6664676" cy="360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22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4AE95D-0484-7B6F-33FA-8F85BAD2E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80861A-DE51-88D8-05DC-66C6885E1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de-DE" dirty="0"/>
              <a:t>OSI – Modell</a:t>
            </a:r>
          </a:p>
          <a:p>
            <a:pPr marL="342900" indent="-342900">
              <a:buAutoNum type="arabicPeriod"/>
            </a:pPr>
            <a:r>
              <a:rPr lang="de-DE" dirty="0"/>
              <a:t>Was ist eine Subnetzmaske?</a:t>
            </a:r>
          </a:p>
          <a:p>
            <a:pPr marL="342900" indent="-342900">
              <a:buAutoNum type="arabicPeriod"/>
            </a:pPr>
            <a:r>
              <a:rPr lang="de-DE" dirty="0"/>
              <a:t>Was ist eine IP-Adresse?</a:t>
            </a:r>
          </a:p>
          <a:p>
            <a:pPr marL="342900" indent="-342900">
              <a:buAutoNum type="arabicPeriod"/>
            </a:pPr>
            <a:r>
              <a:rPr lang="de-DE" dirty="0"/>
              <a:t>Was ist eine private IP-Adresse?</a:t>
            </a:r>
          </a:p>
          <a:p>
            <a:pPr marL="342900" indent="-342900">
              <a:buAutoNum type="arabicPeriod"/>
            </a:pPr>
            <a:r>
              <a:rPr lang="de-DE" dirty="0"/>
              <a:t>Was ist eine öffentliche IP-Adresse?</a:t>
            </a:r>
          </a:p>
          <a:p>
            <a:pPr marL="342900" indent="-342900">
              <a:buAutoNum type="arabicPeriod"/>
            </a:pPr>
            <a:r>
              <a:rPr lang="de-DE" dirty="0"/>
              <a:t>Wie funktioniert die Adressvergabe?</a:t>
            </a:r>
          </a:p>
          <a:p>
            <a:pPr marL="342900" indent="-342900">
              <a:buAutoNum type="arabicPeriod"/>
            </a:pPr>
            <a:r>
              <a:rPr lang="de-DE" dirty="0"/>
              <a:t>Routing-Beispiel</a:t>
            </a:r>
          </a:p>
          <a:p>
            <a:pPr marL="342900" indent="-342900">
              <a:buAutoNum type="arabicPeriod"/>
            </a:pPr>
            <a:endParaRPr lang="de-DE" dirty="0"/>
          </a:p>
          <a:p>
            <a:pPr marL="342900" indent="-342900"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5321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22F833-0BF0-C1EF-171B-CB2447F9A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OSI - Schichtenmodell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2AAD6D-4649-5C7E-DC74-3C5A44AAE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Wir bewegen uns in Layer 3 (Vermittlungsschicht)</a:t>
            </a:r>
          </a:p>
          <a:p>
            <a:pPr marL="0" indent="0">
              <a:buNone/>
            </a:pPr>
            <a:r>
              <a:rPr lang="de-DE" dirty="0"/>
              <a:t>IP (Internet Protocol)</a:t>
            </a:r>
          </a:p>
          <a:p>
            <a:pPr marL="0" indent="0">
              <a:buNone/>
            </a:pPr>
            <a:r>
              <a:rPr lang="de-DE" dirty="0"/>
              <a:t>Bildet das Basisprotokoll für das öffentliche Internet</a:t>
            </a:r>
          </a:p>
          <a:p>
            <a:pPr marL="0" indent="0">
              <a:buNone/>
            </a:pPr>
            <a:r>
              <a:rPr lang="de-DE" dirty="0"/>
              <a:t>Im TCP Modell auf Layer 2 (Internet Layer)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29B96F2-C25E-5396-D3E3-F1E932EA8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134" y="1976005"/>
            <a:ext cx="401955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416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5A437A-FCD6-EB8D-E180-66B996728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Was ist eine Subnetzmaske?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26DC74-658E-12DE-11B0-1C059504B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Um mehrere IP – Netze zu erstellen, welcher kommunizieren wird die IP – Adresse aus zwei Teilen gebildet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Netzwerkteil – zu welchem Netzt gehört die Adresse – 3 Byte 192.68.2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 err="1"/>
              <a:t>Hostteil</a:t>
            </a:r>
            <a:r>
              <a:rPr lang="de-DE" dirty="0"/>
              <a:t> – um welches Gerät in diesem Netz handelt es sich – 1 Byte .55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Unterschiede gibt es nur beim </a:t>
            </a:r>
            <a:r>
              <a:rPr lang="de-DE" dirty="0" err="1"/>
              <a:t>Hostteil</a:t>
            </a: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Die Subnetzmaske legt dann fest, welcher Teil der IP auf den Host/Netzwerk fällt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Werte mit 255 gehören zum Netzwerkteil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0 gehört zum </a:t>
            </a:r>
            <a:r>
              <a:rPr lang="de-DE" dirty="0" err="1"/>
              <a:t>Hostteil</a:t>
            </a: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7029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DC0E60-E400-0C36-71E5-CF37A4BBA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Was ist eine IP-Adresse?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775DF6-0361-D432-E42A-A0C51A57E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828" y="2180496"/>
            <a:ext cx="11029615" cy="367830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IP – Adresse ist wie eine Telefonnummer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Jedes Gerät eines Netzwerkes erhält eine Nummer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Dient der eindeutigen Identifikation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Bei einem Webseitenaufruf wird die Nummer dem Webserver mitgeteilt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So weiß dieser wohin er versenden muss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Das IP-Protokoll arbeitet verbindunglos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Hierfür werden Daten in Pakete unterteilt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Im Paketheader sind alle Infos an wen es zugestellt werden soll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Pakete haben keine Garantier, ob diese ankommen</a:t>
            </a:r>
          </a:p>
        </p:txBody>
      </p:sp>
      <p:pic>
        <p:nvPicPr>
          <p:cNvPr id="1026" name="Picture 2" descr="IPv4-Header">
            <a:extLst>
              <a:ext uri="{FF2B5EF4-FFF2-40B4-BE49-F238E27FC236}">
                <a16:creationId xmlns:a16="http://schemas.microsoft.com/office/drawing/2014/main" id="{A764C1B8-C99C-F530-5BE7-609BD0215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932" y="2799293"/>
            <a:ext cx="2619375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773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6B62F7-E2A5-D49B-BBDC-4A34EDC15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Was ist eine private IP-Adresse?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A8147B-938F-A7A1-2955-7F2E065B0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Werden in privaten Netzen angewandt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Diese Adressen werden von der IANA (Internet </a:t>
            </a:r>
            <a:r>
              <a:rPr lang="de-DE" dirty="0" err="1"/>
              <a:t>Assigned</a:t>
            </a:r>
            <a:r>
              <a:rPr lang="de-DE" dirty="0"/>
              <a:t> Numbers Authority) für den Gebrauch im Internet ausgeschlossen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Können beliebig oft vergeben werden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Hier geht es nicht um eine eindeutige Identifikation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Kleine Firmen oder Privatnutzer erhalten den Bereich 192.168.xxx.0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Um eine Kommunikation zu ermöglichen überdecken die Router die private Adresse mit einer öffentlichen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Diese Adressübersetzung wird dann NAT genannt</a:t>
            </a:r>
          </a:p>
        </p:txBody>
      </p:sp>
    </p:spTree>
    <p:extLst>
      <p:ext uri="{BB962C8B-B14F-4D97-AF65-F5344CB8AC3E}">
        <p14:creationId xmlns:p14="http://schemas.microsoft.com/office/powerpoint/2010/main" val="332921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585A68-0970-BCBD-3DB0-561CEC07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 Was ist eine öffentliche IP-Adresse?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4A9270-B407-D61C-4169-DA83A6453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Im Internet benötigt jeder Host eine IP – Adresse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Hier spricht man dann von öffentlichen </a:t>
            </a:r>
            <a:r>
              <a:rPr lang="de-DE" dirty="0" err="1"/>
              <a:t>Ips</a:t>
            </a: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Vergeben werden diese von der IANA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Jeder Teilnehmer benötigt eine solche Adresse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Der Internetprovider teilt diese bei jedem Einloggen zu</a:t>
            </a:r>
          </a:p>
        </p:txBody>
      </p:sp>
    </p:spTree>
    <p:extLst>
      <p:ext uri="{BB962C8B-B14F-4D97-AF65-F5344CB8AC3E}">
        <p14:creationId xmlns:p14="http://schemas.microsoft.com/office/powerpoint/2010/main" val="1057874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8557BE-B8FD-935E-DAAD-3A4CF19B1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6. Wie funktioniert die Adressvergabe?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C078D5-27C5-2255-522A-3F93AEAFD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Zuweisung durch die IANA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Die Organisation teilt das weltweite Netz in einzelne große Netze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Diese unterstehen dann wiederum den RIRs (Regional Internet </a:t>
            </a:r>
            <a:r>
              <a:rPr lang="de-DE" dirty="0" err="1"/>
              <a:t>Registries</a:t>
            </a:r>
            <a:r>
              <a:rPr lang="de-DE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Diese teilt dann das ganze wiederum in Subnetze auf und vergibt diese an die Internetprovider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Diese teilen das Netz dann weiter auf oder vergeben Adressen direkt an die Kunden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Eine einzelne Konfiguration erfolgt dann über DHCP - Server</a:t>
            </a:r>
          </a:p>
        </p:txBody>
      </p:sp>
    </p:spTree>
    <p:extLst>
      <p:ext uri="{BB962C8B-B14F-4D97-AF65-F5344CB8AC3E}">
        <p14:creationId xmlns:p14="http://schemas.microsoft.com/office/powerpoint/2010/main" val="4176849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F478E9-2862-27C3-9008-932575FD1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 Routing </a:t>
            </a:r>
            <a:r>
              <a:rPr lang="de-DE" dirty="0" err="1"/>
              <a:t>BEispiel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ED501D-C1FE-9217-7765-6258BE541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Router verbinden die Rechnernetzte über die jeweiligen Schnittstellen miteinander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Zwischen zwei Routern muss sich also immer ein Netz befinden, wenn diese miteinander kommunizieren möchten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Die erste Adresse in einem Netz ist immer das Netz selber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B62950E-D945-37C7-17A1-0A9342939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043" y="3888644"/>
            <a:ext cx="4810796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00193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803_TF56390039_Win32" id="{9709D5E4-7F03-464B-BC5A-695B9021A4D3}" vid="{EED2F974-933F-49F2-9C8F-8219E694BCE8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 „Technisch“</Template>
  <TotalTime>0</TotalTime>
  <Words>693</Words>
  <Application>Microsoft Office PowerPoint</Application>
  <PresentationFormat>Breitbild</PresentationFormat>
  <Paragraphs>101</Paragraphs>
  <Slides>15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Arial</vt:lpstr>
      <vt:lpstr>Calibri</vt:lpstr>
      <vt:lpstr>Gill Sans MT</vt:lpstr>
      <vt:lpstr>Wingdings</vt:lpstr>
      <vt:lpstr>Wingdings 2</vt:lpstr>
      <vt:lpstr>Dividende</vt:lpstr>
      <vt:lpstr>Design „Technisch“</vt:lpstr>
      <vt:lpstr>Gliederung</vt:lpstr>
      <vt:lpstr>1. OSI - Schichtenmodell</vt:lpstr>
      <vt:lpstr>2. Was ist eine Subnetzmaske?</vt:lpstr>
      <vt:lpstr>3. Was ist eine IP-Adresse?</vt:lpstr>
      <vt:lpstr>4. Was ist eine private IP-Adresse?</vt:lpstr>
      <vt:lpstr>5. Was ist eine öffentliche IP-Adresse?</vt:lpstr>
      <vt:lpstr>6. Wie funktioniert die Adressvergabe?</vt:lpstr>
      <vt:lpstr>7. Routing BEispiel</vt:lpstr>
      <vt:lpstr>7. Beispiel</vt:lpstr>
      <vt:lpstr>7. Beispiel</vt:lpstr>
      <vt:lpstr>7. Beispiel</vt:lpstr>
      <vt:lpstr>7. Beispiel</vt:lpstr>
      <vt:lpstr>7. Beispiel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„Technisch“</dc:title>
  <dc:creator>Leon Kuffner</dc:creator>
  <cp:lastModifiedBy>Leon Kuffner</cp:lastModifiedBy>
  <cp:revision>1</cp:revision>
  <dcterms:created xsi:type="dcterms:W3CDTF">2022-08-30T10:05:51Z</dcterms:created>
  <dcterms:modified xsi:type="dcterms:W3CDTF">2022-08-30T12:32:12Z</dcterms:modified>
</cp:coreProperties>
</file>