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3"/>
  </p:sldMasterIdLst>
  <p:notesMasterIdLst>
    <p:notesMasterId r:id="rId77"/>
  </p:notesMasterIdLst>
  <p:handoutMasterIdLst>
    <p:handoutMasterId r:id="rId78"/>
  </p:handoutMasterIdLst>
  <p:sldIdLst>
    <p:sldId id="588" r:id="rId4"/>
    <p:sldId id="459" r:id="rId5"/>
    <p:sldId id="490" r:id="rId6"/>
    <p:sldId id="491" r:id="rId7"/>
    <p:sldId id="492" r:id="rId8"/>
    <p:sldId id="493" r:id="rId9"/>
    <p:sldId id="494" r:id="rId10"/>
    <p:sldId id="496" r:id="rId11"/>
    <p:sldId id="497" r:id="rId12"/>
    <p:sldId id="589" r:id="rId13"/>
    <p:sldId id="618" r:id="rId14"/>
    <p:sldId id="516" r:id="rId15"/>
    <p:sldId id="499" r:id="rId16"/>
    <p:sldId id="518" r:id="rId17"/>
    <p:sldId id="500" r:id="rId18"/>
    <p:sldId id="531" r:id="rId19"/>
    <p:sldId id="526" r:id="rId20"/>
    <p:sldId id="591" r:id="rId21"/>
    <p:sldId id="592" r:id="rId22"/>
    <p:sldId id="556" r:id="rId23"/>
    <p:sldId id="557" r:id="rId24"/>
    <p:sldId id="517" r:id="rId25"/>
    <p:sldId id="533" r:id="rId26"/>
    <p:sldId id="529" r:id="rId27"/>
    <p:sldId id="524" r:id="rId28"/>
    <p:sldId id="530" r:id="rId29"/>
    <p:sldId id="549" r:id="rId30"/>
    <p:sldId id="534" r:id="rId31"/>
    <p:sldId id="535" r:id="rId32"/>
    <p:sldId id="536" r:id="rId33"/>
    <p:sldId id="537" r:id="rId34"/>
    <p:sldId id="539" r:id="rId35"/>
    <p:sldId id="542" r:id="rId36"/>
    <p:sldId id="540" r:id="rId37"/>
    <p:sldId id="541" r:id="rId38"/>
    <p:sldId id="543" r:id="rId39"/>
    <p:sldId id="554" r:id="rId40"/>
    <p:sldId id="562" r:id="rId41"/>
    <p:sldId id="546" r:id="rId42"/>
    <p:sldId id="547" r:id="rId43"/>
    <p:sldId id="548" r:id="rId44"/>
    <p:sldId id="555" r:id="rId45"/>
    <p:sldId id="559" r:id="rId46"/>
    <p:sldId id="596" r:id="rId47"/>
    <p:sldId id="597" r:id="rId48"/>
    <p:sldId id="598" r:id="rId49"/>
    <p:sldId id="599" r:id="rId50"/>
    <p:sldId id="560" r:id="rId51"/>
    <p:sldId id="601" r:id="rId52"/>
    <p:sldId id="602" r:id="rId53"/>
    <p:sldId id="603" r:id="rId54"/>
    <p:sldId id="604" r:id="rId55"/>
    <p:sldId id="605" r:id="rId56"/>
    <p:sldId id="606" r:id="rId57"/>
    <p:sldId id="607" r:id="rId58"/>
    <p:sldId id="608" r:id="rId59"/>
    <p:sldId id="609" r:id="rId60"/>
    <p:sldId id="610" r:id="rId61"/>
    <p:sldId id="611" r:id="rId62"/>
    <p:sldId id="612" r:id="rId63"/>
    <p:sldId id="613" r:id="rId64"/>
    <p:sldId id="614" r:id="rId65"/>
    <p:sldId id="615" r:id="rId66"/>
    <p:sldId id="616" r:id="rId67"/>
    <p:sldId id="617" r:id="rId68"/>
    <p:sldId id="561" r:id="rId69"/>
    <p:sldId id="502" r:id="rId70"/>
    <p:sldId id="563" r:id="rId71"/>
    <p:sldId id="564" r:id="rId72"/>
    <p:sldId id="569" r:id="rId73"/>
    <p:sldId id="570" r:id="rId74"/>
    <p:sldId id="587" r:id="rId75"/>
    <p:sldId id="488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43" autoAdjust="0"/>
  </p:normalViewPr>
  <p:slideViewPr>
    <p:cSldViewPr snapToGrid="0">
      <p:cViewPr varScale="1">
        <p:scale>
          <a:sx n="104" d="100"/>
          <a:sy n="104" d="100"/>
        </p:scale>
        <p:origin x="-1824" y="-9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AA9893-946C-45AD-8184-4637277DE7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594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pitchFamily="-8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C9E0B29-C1DE-4579-9CE0-9615F5B868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296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defRPr/>
            </a:pPr>
            <a:fld id="{4FF02F54-5AFA-497D-9627-94E35C82AD84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EBED3C54-C626-49FB-8230-83FD894054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20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F2AFA-7074-4C89-831B-B004C22D9E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5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87A49-7FDD-40C4-A284-88CA2B4035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02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C379A-A96B-49FD-B1CA-038944332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89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A523E-E716-46B6-B270-32B5E0223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26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6CBF1-224C-4416-A4A1-7C4ADC8BF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61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7B0C3-B62C-44A0-ABC7-765C761A41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13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36BA5-DBFE-4EF9-8D89-BA0CB41900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16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1F83C-A7B6-41AA-8EAB-93BD577F6E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56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CCBE3-E9A9-457F-8EA7-64F8AA142D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61362-5FBF-47ED-BAEF-418FFBF8AF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20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F1C3EFA-3F77-451D-8B11-60D1F2FCBF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79925" y="6613525"/>
            <a:ext cx="4476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chemeClr val="tx2"/>
                </a:solidFill>
              </a:rPr>
              <a:t>2</a:t>
            </a:r>
            <a:r>
              <a:rPr lang="en-US" altLang="en-US" sz="1000" b="1" smtClean="0">
                <a:solidFill>
                  <a:schemeClr val="tx2"/>
                </a:solidFill>
              </a:rPr>
              <a:t>.</a:t>
            </a:r>
            <a:fld id="{DE630A05-73D6-4438-A9BD-12F3DBE708B4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2.7.2/api/allclasses-nofram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2.7.2/api/org/apache/hadoop/io/BinaryComparab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6/docs/api/java/io/DataOutput.html?is-external=tru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2.7.2/api/org/apache/hadoop/mapreduce/Job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=3&amp;v=avP5d16wEp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sw.edu.au/about-us" TargetMode="External"/><Relationship Id="rId2" Type="http://schemas.openxmlformats.org/officeDocument/2006/relationships/hyperlink" Target="https://www.unsw.edu.au/facultie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book.com/code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us.google.com/+KentonVarda/posts/TSDhe5CvaF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59000"/>
            <a:ext cx="7772400" cy="442436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COMP9313: Big Data Management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Lecturer: Xin Cao</a:t>
            </a:r>
            <a:br>
              <a:rPr lang="en-US" altLang="en-US" dirty="0" smtClean="0"/>
            </a:br>
            <a:r>
              <a:rPr lang="en-US" altLang="en-US" sz="2000" dirty="0" smtClean="0"/>
              <a:t>Course web site: </a:t>
            </a:r>
            <a:r>
              <a:rPr lang="en-AU" sz="2000" dirty="0">
                <a:effectLst/>
              </a:rPr>
              <a:t>http://www.cse.unsw.edu.au/~</a:t>
            </a:r>
            <a:r>
              <a:rPr lang="en-AU" sz="2000" dirty="0" smtClean="0">
                <a:effectLst/>
              </a:rPr>
              <a:t>cs9313/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075" name="Picture 4" descr="C:\Users\xcao\Downloads\spark-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8138"/>
            <a:ext cx="310038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Word Count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29768" y="4401868"/>
            <a:ext cx="7548211" cy="1322275"/>
          </a:xfrm>
          <a:prstGeom prst="rect">
            <a:avLst/>
          </a:prstGeom>
          <a:noFill/>
          <a:ln w="25400"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kern="0" dirty="0" smtClean="0">
                <a:solidFill>
                  <a:schemeClr val="tx1"/>
                </a:solidFill>
                <a:latin typeface="Corbel"/>
                <a:cs typeface="Corbel"/>
              </a:rPr>
              <a:t>Merge</a:t>
            </a:r>
            <a:endParaRPr lang="en-US" sz="3000" kern="0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68550" y="2295145"/>
            <a:ext cx="1724025" cy="64007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smtClean="0">
                <a:latin typeface="Corbel"/>
                <a:cs typeface="Corbel"/>
              </a:rPr>
              <a:t>Block2</a:t>
            </a:r>
            <a:endParaRPr lang="en-US" sz="2000" kern="0" dirty="0">
              <a:latin typeface="Corbel"/>
              <a:cs typeface="Corbel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30687" y="2295145"/>
            <a:ext cx="1724025" cy="64007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rgbClr val="7090C1"/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kern="0" dirty="0" smtClean="0">
                <a:latin typeface="Corbel"/>
                <a:cs typeface="Corbel"/>
              </a:rPr>
              <a:t>Block3</a:t>
            </a:r>
            <a:endParaRPr lang="en-US" sz="2200" kern="0" dirty="0">
              <a:latin typeface="Corbel"/>
              <a:cs typeface="Corbel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977980" y="2343081"/>
            <a:ext cx="500062" cy="5442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orbel"/>
                <a:cs typeface="Corbel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6412" y="2295145"/>
            <a:ext cx="1724025" cy="64007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kern="0" dirty="0" smtClean="0">
                <a:latin typeface="Corbel"/>
                <a:ea typeface="+mn-ea"/>
                <a:cs typeface="Corbel"/>
              </a:rPr>
              <a:t>Block1</a:t>
            </a:r>
            <a:endParaRPr lang="en-US" sz="2200" kern="0" dirty="0">
              <a:latin typeface="Corbel"/>
              <a:ea typeface="+mn-ea"/>
              <a:cs typeface="Corbel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92825" y="2295145"/>
            <a:ext cx="1811083" cy="64007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rgbClr val="7090C1"/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kern="0" dirty="0" smtClean="0">
                <a:latin typeface="Corbel"/>
                <a:cs typeface="Corbel"/>
              </a:rPr>
              <a:t>Block4</a:t>
            </a:r>
            <a:endParaRPr lang="en-US" sz="2200" kern="0" dirty="0">
              <a:latin typeface="Corbel"/>
              <a:cs typeface="Corbel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9768" y="1061719"/>
            <a:ext cx="8156448" cy="692150"/>
          </a:xfrm>
          <a:prstGeom prst="rect">
            <a:avLst/>
          </a:prstGeom>
          <a:solidFill>
            <a:schemeClr val="accent5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kern="0" dirty="0" smtClean="0">
                <a:solidFill>
                  <a:schemeClr val="tx1"/>
                </a:solidFill>
                <a:latin typeface="Corbel"/>
                <a:cs typeface="Corbel"/>
              </a:rPr>
              <a:t>Huge Document</a:t>
            </a:r>
            <a:endParaRPr lang="en-US" sz="3000" b="1" kern="0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cxnSp>
        <p:nvCxnSpPr>
          <p:cNvPr id="13" name="Straight Arrow Connector 12"/>
          <p:cNvCxnSpPr>
            <a:stCxn id="11" idx="2"/>
            <a:endCxn id="9" idx="0"/>
          </p:cNvCxnSpPr>
          <p:nvPr/>
        </p:nvCxnSpPr>
        <p:spPr bwMode="auto">
          <a:xfrm flipH="1">
            <a:off x="1368425" y="1753869"/>
            <a:ext cx="3139567" cy="541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11" idx="2"/>
            <a:endCxn id="6" idx="0"/>
          </p:cNvCxnSpPr>
          <p:nvPr/>
        </p:nvCxnSpPr>
        <p:spPr bwMode="auto">
          <a:xfrm flipH="1">
            <a:off x="3230563" y="1753869"/>
            <a:ext cx="1277429" cy="541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1" idx="2"/>
            <a:endCxn id="7" idx="0"/>
          </p:cNvCxnSpPr>
          <p:nvPr/>
        </p:nvCxnSpPr>
        <p:spPr bwMode="auto">
          <a:xfrm>
            <a:off x="4507992" y="1753869"/>
            <a:ext cx="584708" cy="541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1" idx="2"/>
            <a:endCxn id="10" idx="0"/>
          </p:cNvCxnSpPr>
          <p:nvPr/>
        </p:nvCxnSpPr>
        <p:spPr bwMode="auto">
          <a:xfrm>
            <a:off x="4507992" y="1753869"/>
            <a:ext cx="2490375" cy="541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2"/>
          </p:cNvCxnSpPr>
          <p:nvPr/>
        </p:nvCxnSpPr>
        <p:spPr bwMode="auto">
          <a:xfrm>
            <a:off x="4507992" y="1753869"/>
            <a:ext cx="4078224" cy="477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 bwMode="auto">
          <a:xfrm>
            <a:off x="2368550" y="3269391"/>
            <a:ext cx="1724025" cy="960946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smtClean="0">
                <a:latin typeface="Corbel"/>
                <a:cs typeface="Corbel"/>
              </a:rPr>
              <a:t>Comptuer2</a:t>
            </a:r>
            <a:endParaRPr lang="en-US" sz="2000" kern="0" dirty="0">
              <a:latin typeface="Corbel"/>
              <a:cs typeface="Corbel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30687" y="3269391"/>
            <a:ext cx="1724025" cy="960946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 cap="flat" cmpd="sng" algn="ctr">
            <a:solidFill>
              <a:srgbClr val="7090C1"/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kern="0" dirty="0" smtClean="0">
                <a:latin typeface="Corbel"/>
                <a:cs typeface="Corbel"/>
              </a:rPr>
              <a:t>Comptuer3</a:t>
            </a:r>
            <a:endParaRPr lang="en-US" sz="2200" kern="0" dirty="0">
              <a:latin typeface="Corbel"/>
              <a:cs typeface="Corbel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06412" y="3269391"/>
            <a:ext cx="1724025" cy="960946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kern="0" dirty="0" smtClean="0">
                <a:latin typeface="Corbel"/>
                <a:ea typeface="+mn-ea"/>
                <a:cs typeface="Corbel"/>
              </a:rPr>
              <a:t>Comptuer1</a:t>
            </a:r>
            <a:endParaRPr lang="en-US" sz="2200" kern="0" dirty="0">
              <a:latin typeface="Corbel"/>
              <a:ea typeface="+mn-ea"/>
              <a:cs typeface="Corbel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092825" y="3269391"/>
            <a:ext cx="1811083" cy="960946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 cap="flat" cmpd="sng" algn="ctr">
            <a:solidFill>
              <a:srgbClr val="7090C1"/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kern="0" dirty="0" smtClean="0">
                <a:latin typeface="Corbel"/>
                <a:cs typeface="Corbel"/>
              </a:rPr>
              <a:t>Comptuer4</a:t>
            </a:r>
            <a:endParaRPr lang="en-US" sz="2200" kern="0" dirty="0">
              <a:latin typeface="Corbel"/>
              <a:cs typeface="Corbel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8022146" y="3488594"/>
            <a:ext cx="500062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orbel"/>
                <a:cs typeface="Corbel"/>
              </a:rPr>
              <a:t>…</a:t>
            </a:r>
          </a:p>
        </p:txBody>
      </p:sp>
      <p:cxnSp>
        <p:nvCxnSpPr>
          <p:cNvPr id="32" name="Straight Arrow Connector 31"/>
          <p:cNvCxnSpPr>
            <a:stCxn id="9" idx="2"/>
            <a:endCxn id="24" idx="0"/>
          </p:cNvCxnSpPr>
          <p:nvPr/>
        </p:nvCxnSpPr>
        <p:spPr bwMode="auto">
          <a:xfrm>
            <a:off x="1368425" y="2935223"/>
            <a:ext cx="0" cy="334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6" idx="2"/>
            <a:endCxn id="22" idx="0"/>
          </p:cNvCxnSpPr>
          <p:nvPr/>
        </p:nvCxnSpPr>
        <p:spPr bwMode="auto">
          <a:xfrm>
            <a:off x="3230563" y="2935223"/>
            <a:ext cx="0" cy="334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7" idx="2"/>
            <a:endCxn id="23" idx="0"/>
          </p:cNvCxnSpPr>
          <p:nvPr/>
        </p:nvCxnSpPr>
        <p:spPr bwMode="auto">
          <a:xfrm>
            <a:off x="5092700" y="2935223"/>
            <a:ext cx="0" cy="334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0" idx="2"/>
            <a:endCxn id="25" idx="0"/>
          </p:cNvCxnSpPr>
          <p:nvPr/>
        </p:nvCxnSpPr>
        <p:spPr bwMode="auto">
          <a:xfrm>
            <a:off x="6998367" y="2935223"/>
            <a:ext cx="0" cy="334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43"/>
          <p:cNvSpPr/>
          <p:nvPr/>
        </p:nvSpPr>
        <p:spPr bwMode="auto">
          <a:xfrm>
            <a:off x="2368549" y="4568953"/>
            <a:ext cx="1724025" cy="64007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Corbel"/>
                <a:cs typeface="Corbel"/>
              </a:rPr>
              <a:t>Partial Count</a:t>
            </a:r>
            <a:r>
              <a:rPr lang="en-US" sz="2000" kern="0" dirty="0" smtClean="0">
                <a:latin typeface="Corbel"/>
                <a:cs typeface="Corbel"/>
              </a:rPr>
              <a:t>2</a:t>
            </a:r>
            <a:endParaRPr lang="en-US" kern="0" dirty="0">
              <a:latin typeface="Corbel"/>
              <a:cs typeface="Corbel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230686" y="4568953"/>
            <a:ext cx="1724025" cy="64007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rgbClr val="7090C1"/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Corbel"/>
                <a:cs typeface="Corbel"/>
              </a:rPr>
              <a:t>Partial Count</a:t>
            </a:r>
            <a:r>
              <a:rPr lang="en-US" sz="2000" kern="0" dirty="0" smtClean="0">
                <a:latin typeface="Corbel"/>
                <a:cs typeface="Corbel"/>
              </a:rPr>
              <a:t>3</a:t>
            </a:r>
            <a:endParaRPr lang="en-US" kern="0" dirty="0">
              <a:latin typeface="Corbel"/>
              <a:cs typeface="Corbel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06411" y="4568953"/>
            <a:ext cx="1724025" cy="64007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 smtClean="0">
                <a:latin typeface="Corbel"/>
                <a:ea typeface="+mn-ea"/>
                <a:cs typeface="Corbel"/>
              </a:rPr>
              <a:t>Partial Count1</a:t>
            </a:r>
            <a:endParaRPr lang="en-US" kern="0" dirty="0">
              <a:latin typeface="Corbel"/>
              <a:ea typeface="+mn-ea"/>
              <a:cs typeface="Corbel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2824" y="4568953"/>
            <a:ext cx="1811083" cy="64007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cap="flat" cmpd="sng" algn="ctr">
            <a:solidFill>
              <a:srgbClr val="7090C1"/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Corbel"/>
                <a:cs typeface="Corbel"/>
              </a:rPr>
              <a:t>Partial Count</a:t>
            </a:r>
            <a:r>
              <a:rPr lang="en-US" sz="2000" kern="0" dirty="0" smtClean="0">
                <a:latin typeface="Corbel"/>
                <a:cs typeface="Corbel"/>
              </a:rPr>
              <a:t>4</a:t>
            </a:r>
            <a:endParaRPr lang="en-US" sz="2000" kern="0" dirty="0">
              <a:latin typeface="Corbel"/>
              <a:cs typeface="Corbel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1368423" y="4234785"/>
            <a:ext cx="0" cy="334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3230561" y="4234785"/>
            <a:ext cx="0" cy="334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092698" y="4234785"/>
            <a:ext cx="0" cy="334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6998365" y="4234785"/>
            <a:ext cx="0" cy="334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 bwMode="auto">
          <a:xfrm>
            <a:off x="429768" y="5978143"/>
            <a:ext cx="8156448" cy="692150"/>
          </a:xfrm>
          <a:prstGeom prst="rect">
            <a:avLst/>
          </a:prstGeom>
          <a:solidFill>
            <a:schemeClr val="accent5"/>
          </a:solidFill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kern="0" dirty="0" smtClean="0">
                <a:solidFill>
                  <a:schemeClr val="tx1"/>
                </a:solidFill>
                <a:latin typeface="Corbel"/>
                <a:cs typeface="Corbel"/>
              </a:rPr>
              <a:t>Final Result</a:t>
            </a:r>
            <a:endParaRPr lang="en-US" sz="3000" b="1" kern="0" dirty="0">
              <a:solidFill>
                <a:schemeClr val="tx1"/>
              </a:solidFill>
              <a:latin typeface="Corbel"/>
              <a:cs typeface="Corbel"/>
            </a:endParaRPr>
          </a:p>
        </p:txBody>
      </p:sp>
      <p:cxnSp>
        <p:nvCxnSpPr>
          <p:cNvPr id="60" name="Straight Arrow Connector 59"/>
          <p:cNvCxnSpPr>
            <a:stCxn id="46" idx="2"/>
            <a:endCxn id="58" idx="0"/>
          </p:cNvCxnSpPr>
          <p:nvPr/>
        </p:nvCxnSpPr>
        <p:spPr bwMode="auto">
          <a:xfrm>
            <a:off x="1368424" y="5209031"/>
            <a:ext cx="3139568" cy="769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44" idx="2"/>
            <a:endCxn id="58" idx="0"/>
          </p:cNvCxnSpPr>
          <p:nvPr/>
        </p:nvCxnSpPr>
        <p:spPr bwMode="auto">
          <a:xfrm>
            <a:off x="3230562" y="5209031"/>
            <a:ext cx="1277430" cy="769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45" idx="2"/>
            <a:endCxn id="58" idx="0"/>
          </p:cNvCxnSpPr>
          <p:nvPr/>
        </p:nvCxnSpPr>
        <p:spPr bwMode="auto">
          <a:xfrm flipH="1">
            <a:off x="4507992" y="5209031"/>
            <a:ext cx="584707" cy="769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47" idx="2"/>
            <a:endCxn id="58" idx="0"/>
          </p:cNvCxnSpPr>
          <p:nvPr/>
        </p:nvCxnSpPr>
        <p:spPr bwMode="auto">
          <a:xfrm flipH="1">
            <a:off x="4507992" y="5209031"/>
            <a:ext cx="2490374" cy="769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 bwMode="auto">
          <a:xfrm>
            <a:off x="8077010" y="4573261"/>
            <a:ext cx="500062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Corbel"/>
                <a:cs typeface="Corbel"/>
              </a:rPr>
              <a:t>…</a:t>
            </a:r>
          </a:p>
        </p:txBody>
      </p:sp>
      <p:cxnSp>
        <p:nvCxnSpPr>
          <p:cNvPr id="69" name="Straight Arrow Connector 68"/>
          <p:cNvCxnSpPr>
            <a:stCxn id="67" idx="2"/>
            <a:endCxn id="58" idx="0"/>
          </p:cNvCxnSpPr>
          <p:nvPr/>
        </p:nvCxnSpPr>
        <p:spPr bwMode="auto">
          <a:xfrm flipH="1">
            <a:off x="4507992" y="5095548"/>
            <a:ext cx="3819049" cy="882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69"/>
          <p:cNvSpPr/>
          <p:nvPr/>
        </p:nvSpPr>
        <p:spPr bwMode="auto">
          <a:xfrm>
            <a:off x="228600" y="1992502"/>
            <a:ext cx="8604504" cy="3884041"/>
          </a:xfrm>
          <a:prstGeom prst="rect">
            <a:avLst/>
          </a:prstGeom>
          <a:noFill/>
          <a:ln w="25400">
            <a:solidFill>
              <a:schemeClr val="tx2"/>
            </a:solidFill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anchor="b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0" kern="0" dirty="0">
              <a:solidFill>
                <a:schemeClr val="tx1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834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30" grpId="0"/>
      <p:bldP spid="44" grpId="0" animBg="1"/>
      <p:bldP spid="45" grpId="0" animBg="1"/>
      <p:bldP spid="46" grpId="0" animBg="1"/>
      <p:bldP spid="47" grpId="0" animBg="1"/>
      <p:bldP spid="58" grpId="0" animBg="1"/>
      <p:bldP spid="67" grpId="0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of MapReduce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Inspired by the map and reduce functions in</a:t>
            </a:r>
            <a:r>
              <a:rPr lang="en-US" dirty="0" smtClean="0"/>
              <a:t> functional programming</a:t>
            </a:r>
          </a:p>
          <a:p>
            <a:r>
              <a:rPr lang="en-AU" altLang="en-US" dirty="0" smtClean="0"/>
              <a:t>We </a:t>
            </a:r>
            <a:r>
              <a:rPr lang="en-AU" altLang="en-US" dirty="0"/>
              <a:t>can view map as a transformation over a dataset</a:t>
            </a:r>
          </a:p>
          <a:p>
            <a:pPr lvl="1"/>
            <a:r>
              <a:rPr lang="en-AU" altLang="en-US" dirty="0"/>
              <a:t>This transformation is specified by the function </a:t>
            </a:r>
            <a:r>
              <a:rPr lang="en-AU" altLang="en-US" i="1" dirty="0">
                <a:solidFill>
                  <a:srgbClr val="7030A0"/>
                </a:solidFill>
              </a:rPr>
              <a:t>f</a:t>
            </a:r>
            <a:r>
              <a:rPr lang="en-AU" altLang="en-US" dirty="0"/>
              <a:t> </a:t>
            </a:r>
          </a:p>
          <a:p>
            <a:pPr lvl="1"/>
            <a:r>
              <a:rPr lang="en-AU" altLang="en-US" dirty="0"/>
              <a:t>Each functional application happens in </a:t>
            </a:r>
            <a:r>
              <a:rPr lang="en-AU" altLang="en-US" dirty="0">
                <a:solidFill>
                  <a:srgbClr val="FF0000"/>
                </a:solidFill>
              </a:rPr>
              <a:t>isolation </a:t>
            </a:r>
          </a:p>
          <a:p>
            <a:pPr lvl="1"/>
            <a:r>
              <a:rPr lang="en-AU" altLang="en-US" dirty="0"/>
              <a:t>The application of </a:t>
            </a:r>
            <a:r>
              <a:rPr lang="en-AU" altLang="en-US" i="1" dirty="0">
                <a:solidFill>
                  <a:srgbClr val="7030A0"/>
                </a:solidFill>
              </a:rPr>
              <a:t>f</a:t>
            </a:r>
            <a:r>
              <a:rPr lang="en-AU" altLang="en-US" dirty="0"/>
              <a:t> to each element of a dataset can be parallelized in a straightforward manner</a:t>
            </a:r>
            <a:endParaRPr lang="en-US" altLang="en-US" dirty="0"/>
          </a:p>
          <a:p>
            <a:r>
              <a:rPr lang="en-AU" altLang="en-US" dirty="0"/>
              <a:t>We can view </a:t>
            </a:r>
            <a:r>
              <a:rPr lang="en-AU" altLang="en-US" dirty="0" smtClean="0"/>
              <a:t>reduce as </a:t>
            </a:r>
            <a:r>
              <a:rPr lang="en-AU" altLang="en-US" dirty="0"/>
              <a:t>an aggregation operation</a:t>
            </a:r>
          </a:p>
          <a:p>
            <a:pPr lvl="1"/>
            <a:r>
              <a:rPr lang="en-AU" altLang="en-US" dirty="0"/>
              <a:t>The aggregation is defined by the function </a:t>
            </a:r>
            <a:r>
              <a:rPr lang="en-AU" altLang="en-US" i="1" dirty="0">
                <a:solidFill>
                  <a:srgbClr val="7030A0"/>
                </a:solidFill>
              </a:rPr>
              <a:t>g</a:t>
            </a:r>
            <a:r>
              <a:rPr lang="en-AU" altLang="en-US" dirty="0"/>
              <a:t> </a:t>
            </a:r>
          </a:p>
          <a:p>
            <a:pPr lvl="1"/>
            <a:r>
              <a:rPr lang="en-AU" altLang="en-US" dirty="0"/>
              <a:t>Data locality: elements in the list must be “brought together” </a:t>
            </a:r>
          </a:p>
          <a:p>
            <a:pPr lvl="1"/>
            <a:r>
              <a:rPr lang="en-AU" altLang="en-US" dirty="0"/>
              <a:t>If we can </a:t>
            </a:r>
            <a:r>
              <a:rPr lang="en-AU" altLang="en-US" dirty="0">
                <a:solidFill>
                  <a:srgbClr val="FF0000"/>
                </a:solidFill>
              </a:rPr>
              <a:t>group</a:t>
            </a:r>
            <a:r>
              <a:rPr lang="en-AU" altLang="en-US" dirty="0"/>
              <a:t> elements of the list, also the reduce </a:t>
            </a:r>
            <a:r>
              <a:rPr lang="en-AU" altLang="en-US" dirty="0" smtClean="0"/>
              <a:t>phase </a:t>
            </a:r>
            <a:r>
              <a:rPr lang="en-AU" altLang="en-US" dirty="0"/>
              <a:t>can proceed in parallel</a:t>
            </a:r>
          </a:p>
          <a:p>
            <a:r>
              <a:rPr lang="en-AU" altLang="en-US" dirty="0"/>
              <a:t>The framework coordinates the map and reduce phases:</a:t>
            </a:r>
          </a:p>
          <a:p>
            <a:pPr lvl="1"/>
            <a:r>
              <a:rPr lang="en-AU" altLang="en-US" dirty="0"/>
              <a:t>Grouping intermediate results happens in parallel</a:t>
            </a:r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617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Structures in MapReduce</a:t>
            </a:r>
            <a:endParaRPr lang="en-AU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Key-value pairs are the basic data structure in MapReduce</a:t>
            </a:r>
          </a:p>
          <a:p>
            <a:pPr lvl="1"/>
            <a:r>
              <a:rPr lang="en-AU" altLang="en-US" dirty="0" smtClean="0"/>
              <a:t>Keys and values can be: integers, float, strings, raw bytes </a:t>
            </a:r>
          </a:p>
          <a:p>
            <a:pPr lvl="1"/>
            <a:r>
              <a:rPr lang="en-AU" altLang="en-US" dirty="0" smtClean="0"/>
              <a:t>They can also be arbitrary data structures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AU" altLang="en-US" dirty="0" smtClean="0"/>
              <a:t>The design of MapReduce algorithms involves:</a:t>
            </a:r>
          </a:p>
          <a:p>
            <a:pPr lvl="1"/>
            <a:r>
              <a:rPr lang="en-AU" altLang="en-US" dirty="0" smtClean="0"/>
              <a:t>Imposing the key-value structure on arbitrary datasets </a:t>
            </a:r>
          </a:p>
          <a:p>
            <a:pPr lvl="2"/>
            <a:r>
              <a:rPr lang="en-AU" altLang="en-US" dirty="0" smtClean="0"/>
              <a:t>E.g.: for a collection of Web pages, input keys may be URLs and values may be the HTML content </a:t>
            </a:r>
          </a:p>
          <a:p>
            <a:pPr lvl="1"/>
            <a:r>
              <a:rPr lang="en-AU" altLang="en-US" dirty="0" smtClean="0"/>
              <a:t>In some algorithms, input keys are not used (e.g., </a:t>
            </a:r>
            <a:r>
              <a:rPr lang="en-AU" altLang="en-US" dirty="0" err="1" smtClean="0"/>
              <a:t>wordcount</a:t>
            </a:r>
            <a:r>
              <a:rPr lang="en-AU" altLang="en-US" dirty="0" smtClean="0"/>
              <a:t>), in others they uniquely identify a record </a:t>
            </a:r>
          </a:p>
          <a:p>
            <a:pPr lvl="1"/>
            <a:r>
              <a:rPr lang="en-AU" altLang="en-US" dirty="0" smtClean="0"/>
              <a:t>Keys can be combined in complex ways to design various algorithms</a:t>
            </a:r>
            <a:endParaRPr lang="en-US" altLang="en-US" dirty="0" smtClean="0"/>
          </a:p>
          <a:p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 and Reduce Functions</a:t>
            </a:r>
            <a:endParaRPr lang="en-AU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Programmers specify two functions: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map</a:t>
            </a:r>
            <a:r>
              <a:rPr lang="en-US" altLang="en-US" dirty="0" smtClean="0"/>
              <a:t> (k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v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) </a:t>
            </a:r>
            <a:r>
              <a:rPr lang="en-US" altLang="en-US" dirty="0" smtClean="0">
                <a:cs typeface="Arial" pitchFamily="34" charset="0"/>
              </a:rPr>
              <a:t>→ list [&lt;k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, v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&gt;]</a:t>
            </a:r>
          </a:p>
          <a:p>
            <a:pPr lvl="2">
              <a:lnSpc>
                <a:spcPct val="90000"/>
              </a:lnSpc>
            </a:pPr>
            <a:r>
              <a:rPr lang="en-AU" altLang="en-US" dirty="0" smtClean="0">
                <a:cs typeface="Arial" pitchFamily="34" charset="0"/>
              </a:rPr>
              <a:t>Map transforms the input into key-value pairs to process</a:t>
            </a:r>
            <a:endParaRPr lang="en-US" altLang="en-US" dirty="0" smtClean="0"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  <a:cs typeface="Arial" pitchFamily="34" charset="0"/>
              </a:rPr>
              <a:t>reduce</a:t>
            </a:r>
            <a:r>
              <a:rPr lang="en-US" altLang="en-US" dirty="0" smtClean="0">
                <a:cs typeface="Arial" pitchFamily="34" charset="0"/>
              </a:rPr>
              <a:t> (k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, list [v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]) → [&lt;k</a:t>
            </a:r>
            <a:r>
              <a:rPr lang="en-US" altLang="en-US" baseline="-25000" dirty="0" smtClean="0"/>
              <a:t>3</a:t>
            </a:r>
            <a:r>
              <a:rPr lang="en-US" altLang="en-US" dirty="0" smtClean="0">
                <a:cs typeface="Arial" pitchFamily="34" charset="0"/>
              </a:rPr>
              <a:t>, v</a:t>
            </a:r>
            <a:r>
              <a:rPr lang="en-US" altLang="en-US" baseline="-25000" dirty="0" smtClean="0"/>
              <a:t>3</a:t>
            </a:r>
            <a:r>
              <a:rPr lang="en-US" altLang="en-US" dirty="0" smtClean="0">
                <a:cs typeface="Arial" pitchFamily="34" charset="0"/>
              </a:rPr>
              <a:t>&gt;]</a:t>
            </a:r>
          </a:p>
          <a:p>
            <a:pPr lvl="2">
              <a:lnSpc>
                <a:spcPct val="90000"/>
              </a:lnSpc>
            </a:pPr>
            <a:r>
              <a:rPr lang="en-AU" altLang="en-US" dirty="0" smtClean="0">
                <a:cs typeface="Arial" pitchFamily="34" charset="0"/>
              </a:rPr>
              <a:t>Reduce aggregates the list of values for each key</a:t>
            </a:r>
            <a:endParaRPr lang="en-US" altLang="en-US" dirty="0" smtClean="0">
              <a:cs typeface="Arial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cs typeface="Arial" pitchFamily="34" charset="0"/>
              </a:rPr>
              <a:t>All values with the same key are sent to the same reducer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cs typeface="Arial" pitchFamily="34" charset="0"/>
              </a:rPr>
              <a:t>list [&lt;k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, v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&gt;] will be grouped according to key k</a:t>
            </a:r>
            <a:r>
              <a:rPr lang="en-US" altLang="en-US" baseline="-25000" dirty="0" smtClean="0">
                <a:cs typeface="Arial" pitchFamily="34" charset="0"/>
              </a:rPr>
              <a:t>2 </a:t>
            </a:r>
            <a:r>
              <a:rPr lang="en-US" altLang="en-US" dirty="0" smtClean="0">
                <a:cs typeface="Arial" pitchFamily="34" charset="0"/>
              </a:rPr>
              <a:t>as (k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, list [v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])</a:t>
            </a:r>
            <a:endParaRPr lang="en-US" altLang="en-US" b="1" baseline="-25000" dirty="0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AU" altLang="en-US" dirty="0" smtClean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AU" altLang="en-US" dirty="0" smtClean="0">
                <a:cs typeface="Arial" pitchFamily="34" charset="0"/>
              </a:rPr>
              <a:t>The MapReduce environment takes in charge of everything else… 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AU" altLang="en-US" dirty="0" smtClean="0"/>
              <a:t>A complex program can be decomposed as a succession of Map and Reduce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Everything Else?</a:t>
            </a:r>
            <a:endParaRPr lang="en-AU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Handles “data distribution”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Moves processes to data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Handles errors and faults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cs typeface="Arial" pitchFamily="34" charset="0"/>
              </a:rPr>
              <a:t>Everything happens on top of a distributed file system (HDFS)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You don’t know:</a:t>
            </a:r>
          </a:p>
          <a:p>
            <a:pPr lvl="1">
              <a:lnSpc>
                <a:spcPct val="90000"/>
              </a:lnSpc>
            </a:pPr>
            <a:r>
              <a:rPr lang="en-AU" altLang="en-US" smtClean="0">
                <a:cs typeface="Arial" pitchFamily="34" charset="0"/>
              </a:rPr>
              <a:t>Where mappers and reducers run</a:t>
            </a:r>
          </a:p>
          <a:p>
            <a:pPr lvl="1">
              <a:lnSpc>
                <a:spcPct val="90000"/>
              </a:lnSpc>
            </a:pPr>
            <a:r>
              <a:rPr lang="en-AU" altLang="en-US" smtClean="0">
                <a:cs typeface="Arial" pitchFamily="34" charset="0"/>
              </a:rPr>
              <a:t>When a mapper or reducer begins or finishes</a:t>
            </a:r>
          </a:p>
          <a:p>
            <a:pPr lvl="1">
              <a:lnSpc>
                <a:spcPct val="90000"/>
              </a:lnSpc>
            </a:pPr>
            <a:r>
              <a:rPr lang="en-AU" altLang="en-US" smtClean="0">
                <a:cs typeface="Arial" pitchFamily="34" charset="0"/>
              </a:rPr>
              <a:t>Which input a particular mapper is processing</a:t>
            </a:r>
          </a:p>
          <a:p>
            <a:pPr lvl="1">
              <a:lnSpc>
                <a:spcPct val="90000"/>
              </a:lnSpc>
            </a:pPr>
            <a:r>
              <a:rPr lang="en-AU" altLang="en-US" smtClean="0">
                <a:cs typeface="Arial" pitchFamily="34" charset="0"/>
              </a:rPr>
              <a:t>Which intermediate key a particular reducer is processing</a:t>
            </a:r>
          </a:p>
          <a:p>
            <a:pPr>
              <a:lnSpc>
                <a:spcPct val="90000"/>
              </a:lnSpc>
            </a:pPr>
            <a:endParaRPr lang="en-US" altLang="en-US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Brief View of MapReduce</a:t>
            </a:r>
            <a:endParaRPr lang="en-AU" dirty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900113"/>
            <a:ext cx="588645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Shuffle and Sort</a:t>
            </a:r>
            <a:endParaRPr lang="en-GB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Shuffle</a:t>
            </a:r>
          </a:p>
          <a:p>
            <a:pPr lvl="1"/>
            <a:r>
              <a:rPr lang="en-AU" altLang="en-US" dirty="0" smtClean="0"/>
              <a:t>Input to the Reducer is the sorted output of the mappers. In this phase the framework fetches the relevant partition of the output of all the mappers, via HTTP</a:t>
            </a:r>
            <a:r>
              <a:rPr lang="en-GB" altLang="en-US" dirty="0" smtClean="0"/>
              <a:t>.</a:t>
            </a:r>
          </a:p>
          <a:p>
            <a:r>
              <a:rPr lang="en-GB" altLang="en-US" dirty="0" smtClean="0"/>
              <a:t>Sort</a:t>
            </a:r>
          </a:p>
          <a:p>
            <a:pPr lvl="1"/>
            <a:r>
              <a:rPr lang="en-GB" altLang="en-US" dirty="0" smtClean="0"/>
              <a:t>The framework groups Reducer inputs by keys (since different Mappers may have output the same key) in this stage.</a:t>
            </a:r>
          </a:p>
          <a:p>
            <a:r>
              <a:rPr lang="en-GB" altLang="en-US" dirty="0" smtClean="0"/>
              <a:t>Hadoop framework handles the Shuffle and Sort step .</a:t>
            </a:r>
          </a:p>
          <a:p>
            <a:endParaRPr lang="en-GB" altLang="en-US" dirty="0" smtClean="0"/>
          </a:p>
        </p:txBody>
      </p:sp>
      <p:pic>
        <p:nvPicPr>
          <p:cNvPr id="22537" name="Picture 9" descr="https://www.cs.rit.edu/~ark/654/mapreduce/fig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337" y="3712370"/>
            <a:ext cx="4943983" cy="27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Hadoop MapReduce Brief Data Flow</a:t>
            </a:r>
            <a:endParaRPr lang="en-GB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1. Mappers read from HDFS</a:t>
            </a:r>
          </a:p>
          <a:p>
            <a:r>
              <a:rPr lang="en-GB" altLang="en-US" smtClean="0"/>
              <a:t>2. Map output is partitioned by key and sent to Reducers</a:t>
            </a:r>
          </a:p>
          <a:p>
            <a:r>
              <a:rPr lang="en-GB" altLang="en-US" smtClean="0"/>
              <a:t>3. Reducers sort input by key</a:t>
            </a:r>
          </a:p>
          <a:p>
            <a:r>
              <a:rPr lang="en-GB" altLang="en-US" smtClean="0"/>
              <a:t>4. Reduce output is written to HDFS</a:t>
            </a:r>
          </a:p>
          <a:p>
            <a:r>
              <a:rPr lang="en-AU" altLang="en-US" smtClean="0"/>
              <a:t>Intermediate results are stored on local FS of Map and Reduce workers</a:t>
            </a:r>
          </a:p>
          <a:p>
            <a:endParaRPr lang="en-GB" altLang="en-US" smtClean="0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3348038"/>
            <a:ext cx="75533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Screen Shot 2013-04-18 at 5.43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3636264"/>
            <a:ext cx="6757987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“Hello World” in MapReduce</a:t>
            </a:r>
            <a:endParaRPr lang="en-AU" dirty="0"/>
          </a:p>
        </p:txBody>
      </p:sp>
      <p:pic>
        <p:nvPicPr>
          <p:cNvPr id="27652" name="Picture 3" descr="wc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828675"/>
            <a:ext cx="4876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“Hello World” in MapReduce</a:t>
            </a:r>
            <a:endParaRPr lang="en-AU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Input: </a:t>
            </a:r>
          </a:p>
          <a:p>
            <a:pPr lvl="1"/>
            <a:r>
              <a:rPr lang="en-AU" altLang="en-US" smtClean="0"/>
              <a:t>Key-value pairs: (docid, doc) of a file stored on the distributed filesystem </a:t>
            </a:r>
          </a:p>
          <a:p>
            <a:pPr lvl="1"/>
            <a:r>
              <a:rPr lang="en-AU" altLang="en-US" smtClean="0"/>
              <a:t>docid : unique identifier of a document</a:t>
            </a:r>
          </a:p>
          <a:p>
            <a:pPr lvl="1"/>
            <a:r>
              <a:rPr lang="en-AU" altLang="en-US" smtClean="0"/>
              <a:t>doc: is the text of the document itself</a:t>
            </a:r>
            <a:endParaRPr lang="en-US" altLang="en-US" smtClean="0"/>
          </a:p>
          <a:p>
            <a:r>
              <a:rPr lang="en-AU" altLang="en-US" smtClean="0"/>
              <a:t>Mapper:</a:t>
            </a:r>
            <a:endParaRPr lang="en-US" altLang="en-US" smtClean="0"/>
          </a:p>
          <a:p>
            <a:pPr lvl="1"/>
            <a:r>
              <a:rPr lang="en-AU" altLang="en-US" smtClean="0"/>
              <a:t>Takes an input key-value pair, tokenize the line </a:t>
            </a:r>
          </a:p>
          <a:p>
            <a:pPr lvl="1"/>
            <a:r>
              <a:rPr lang="en-AU" altLang="en-US" smtClean="0"/>
              <a:t>Emits intermediate key-value pairs: the word is the key and the integer is the value</a:t>
            </a:r>
            <a:endParaRPr lang="en-US" altLang="en-US" smtClean="0"/>
          </a:p>
          <a:p>
            <a:r>
              <a:rPr lang="en-AU" altLang="en-US" smtClean="0"/>
              <a:t>The framework:</a:t>
            </a:r>
          </a:p>
          <a:p>
            <a:pPr lvl="1"/>
            <a:r>
              <a:rPr lang="en-AU" altLang="en-US" smtClean="0"/>
              <a:t>Guarantees all values associated with the same key (the word) are brought to the same reducer</a:t>
            </a:r>
            <a:endParaRPr lang="en-US" altLang="en-US" smtClean="0"/>
          </a:p>
          <a:p>
            <a:r>
              <a:rPr lang="en-AU" altLang="en-US" smtClean="0"/>
              <a:t>The reducer:</a:t>
            </a:r>
          </a:p>
          <a:p>
            <a:pPr lvl="1"/>
            <a:r>
              <a:rPr lang="en-AU" altLang="en-US" smtClean="0"/>
              <a:t>Receives all values associated to some keys</a:t>
            </a:r>
          </a:p>
          <a:p>
            <a:pPr lvl="1"/>
            <a:r>
              <a:rPr lang="en-AU" altLang="en-US" smtClean="0"/>
              <a:t>Sums the values and writes output key-value pairs: the key is the word and the value is the number of occurrences</a:t>
            </a:r>
          </a:p>
        </p:txBody>
      </p:sp>
    </p:spTree>
    <p:extLst>
      <p:ext uri="{BB962C8B-B14F-4D97-AF65-F5344CB8AC3E}">
        <p14:creationId xmlns:p14="http://schemas.microsoft.com/office/powerpoint/2010/main" val="38931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757488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Chapter 2: MapReduce I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Coordination: Master</a:t>
            </a:r>
            <a:endParaRPr lang="en-AU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Master node takes care of coordination:</a:t>
            </a:r>
          </a:p>
          <a:p>
            <a:pPr lvl="1"/>
            <a:r>
              <a:rPr lang="en-AU" altLang="en-US" smtClean="0"/>
              <a:t>Task status: (idle, in-progress, completed)</a:t>
            </a:r>
          </a:p>
          <a:p>
            <a:pPr lvl="1"/>
            <a:r>
              <a:rPr lang="en-AU" altLang="en-US" smtClean="0"/>
              <a:t>Idle tasks get scheduled as workers become available</a:t>
            </a:r>
          </a:p>
          <a:p>
            <a:pPr lvl="1"/>
            <a:r>
              <a:rPr lang="en-AU" altLang="en-US" smtClean="0"/>
              <a:t>When a map task completes, it sends the master the location and sizes of its R intermediate files, one for each reducer</a:t>
            </a:r>
          </a:p>
          <a:p>
            <a:pPr lvl="1"/>
            <a:r>
              <a:rPr lang="en-AU" altLang="en-US" smtClean="0"/>
              <a:t>Master pushes this info to reducers</a:t>
            </a:r>
          </a:p>
          <a:p>
            <a:endParaRPr lang="en-AU" altLang="en-US" smtClean="0"/>
          </a:p>
          <a:p>
            <a:r>
              <a:rPr lang="en-AU" altLang="en-US" smtClean="0"/>
              <a:t>Master pings workers periodically to detect failures</a:t>
            </a:r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Dealing with Failures</a:t>
            </a:r>
            <a:endParaRPr lang="en-AU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Map worker failure</a:t>
            </a:r>
          </a:p>
          <a:p>
            <a:pPr lvl="1"/>
            <a:r>
              <a:rPr lang="en-AU" altLang="en-US" smtClean="0"/>
              <a:t>Its task is reassigned to another map worker</a:t>
            </a:r>
          </a:p>
          <a:p>
            <a:pPr lvl="1"/>
            <a:r>
              <a:rPr lang="en-AU" altLang="en-US" smtClean="0"/>
              <a:t>Reduce workers are notified when task is rescheduled on another worker</a:t>
            </a:r>
          </a:p>
          <a:p>
            <a:r>
              <a:rPr lang="en-AU" altLang="en-US" smtClean="0"/>
              <a:t>Reduce worker failure</a:t>
            </a:r>
          </a:p>
          <a:p>
            <a:pPr lvl="1"/>
            <a:r>
              <a:rPr lang="en-AU" altLang="en-US" smtClean="0"/>
              <a:t>Its task is reassigned to another reduce worker</a:t>
            </a:r>
          </a:p>
          <a:p>
            <a:pPr lvl="1"/>
            <a:r>
              <a:rPr lang="en-AU" altLang="en-US" smtClean="0"/>
              <a:t>Reduce task is restarted (usually require restarting mapper tasks as well)</a:t>
            </a:r>
          </a:p>
          <a:p>
            <a:r>
              <a:rPr lang="en-AU" altLang="en-US" smtClean="0"/>
              <a:t>Master failure</a:t>
            </a:r>
          </a:p>
          <a:p>
            <a:pPr lvl="1"/>
            <a:r>
              <a:rPr lang="en-AU" altLang="en-US" smtClean="0"/>
              <a:t>MapReduce task is aborted and client is notified</a:t>
            </a:r>
          </a:p>
          <a:p>
            <a:r>
              <a:rPr lang="en-AU" altLang="en-US" smtClean="0"/>
              <a:t>Robust</a:t>
            </a:r>
          </a:p>
          <a:p>
            <a:pPr lvl="1"/>
            <a:r>
              <a:rPr lang="en-US" altLang="en-US" smtClean="0"/>
              <a:t>Google’s experience: </a:t>
            </a:r>
            <a:r>
              <a:rPr lang="en-US" altLang="en-US" smtClean="0">
                <a:solidFill>
                  <a:srgbClr val="663300"/>
                </a:solidFill>
              </a:rPr>
              <a:t>lost 1600 of 1800 machines once!</a:t>
            </a:r>
            <a:r>
              <a:rPr lang="en-US" altLang="en-US" smtClean="0"/>
              <a:t>, but </a:t>
            </a:r>
            <a:r>
              <a:rPr lang="en-US" altLang="en-US" smtClean="0">
                <a:solidFill>
                  <a:srgbClr val="CC00CC"/>
                </a:solidFill>
              </a:rPr>
              <a:t>finished fine </a:t>
            </a:r>
            <a:endParaRPr lang="en-AU" altLang="en-US" smtClean="0"/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Where the Magic Happens</a:t>
            </a:r>
            <a:endParaRPr lang="en-AU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Implicit between the map and reduce phases is a </a:t>
            </a:r>
            <a:r>
              <a:rPr lang="en-AU" altLang="en-US" dirty="0" smtClean="0">
                <a:solidFill>
                  <a:srgbClr val="FF0000"/>
                </a:solidFill>
              </a:rPr>
              <a:t>parallel</a:t>
            </a:r>
            <a:r>
              <a:rPr lang="en-AU" altLang="en-US" dirty="0" smtClean="0"/>
              <a:t> “</a:t>
            </a:r>
            <a:r>
              <a:rPr lang="en-AU" altLang="en-US" dirty="0" smtClean="0">
                <a:solidFill>
                  <a:srgbClr val="FF0000"/>
                </a:solidFill>
              </a:rPr>
              <a:t>group by</a:t>
            </a:r>
            <a:r>
              <a:rPr lang="en-AU" altLang="en-US" dirty="0" smtClean="0"/>
              <a:t>” operation on intermediate keys</a:t>
            </a:r>
          </a:p>
          <a:p>
            <a:pPr lvl="1"/>
            <a:r>
              <a:rPr lang="en-AU" altLang="en-US" dirty="0" smtClean="0"/>
              <a:t>Intermediate data arrive at each reducer in order, sorted by the key </a:t>
            </a:r>
          </a:p>
          <a:p>
            <a:pPr lvl="1"/>
            <a:r>
              <a:rPr lang="en-AU" altLang="en-US" dirty="0" smtClean="0"/>
              <a:t>No ordering is guaranteed across reducers</a:t>
            </a:r>
          </a:p>
          <a:p>
            <a:pPr lvl="1"/>
            <a:endParaRPr lang="en-US" altLang="en-US" dirty="0" smtClean="0"/>
          </a:p>
          <a:p>
            <a:r>
              <a:rPr lang="en-AU" altLang="en-US" dirty="0" smtClean="0"/>
              <a:t>Output keys from reducers are written back to HDFS</a:t>
            </a:r>
          </a:p>
          <a:p>
            <a:pPr lvl="1"/>
            <a:r>
              <a:rPr lang="en-AU" altLang="en-US" dirty="0" smtClean="0"/>
              <a:t>The output may consist of </a:t>
            </a:r>
            <a:r>
              <a:rPr lang="en-AU" altLang="en-US" i="1" dirty="0" smtClean="0"/>
              <a:t>r</a:t>
            </a:r>
            <a:r>
              <a:rPr lang="en-AU" altLang="en-US" dirty="0" smtClean="0"/>
              <a:t> distinct files, where </a:t>
            </a:r>
            <a:r>
              <a:rPr lang="en-AU" altLang="en-US" i="1" dirty="0" smtClean="0"/>
              <a:t>r</a:t>
            </a:r>
            <a:r>
              <a:rPr lang="en-AU" altLang="en-US" dirty="0" smtClean="0"/>
              <a:t> is the number of reducers </a:t>
            </a:r>
          </a:p>
          <a:p>
            <a:pPr lvl="1"/>
            <a:r>
              <a:rPr lang="en-AU" altLang="en-US" dirty="0" smtClean="0"/>
              <a:t>Such output may be the input to a subsequent MapReduce phase</a:t>
            </a:r>
          </a:p>
          <a:p>
            <a:pPr lvl="1"/>
            <a:endParaRPr lang="en-US" altLang="en-US" dirty="0" smtClean="0"/>
          </a:p>
          <a:p>
            <a:r>
              <a:rPr lang="en-AU" altLang="en-US" dirty="0" smtClean="0"/>
              <a:t>Intermediate keys (used in shuffle and sort) are transient:</a:t>
            </a:r>
          </a:p>
          <a:p>
            <a:pPr lvl="1"/>
            <a:r>
              <a:rPr lang="en-AU" altLang="en-US" dirty="0" smtClean="0"/>
              <a:t>They are not stored on the distributed filesystem</a:t>
            </a:r>
          </a:p>
          <a:p>
            <a:pPr lvl="1"/>
            <a:r>
              <a:rPr lang="en-AU" altLang="en-US" dirty="0" smtClean="0"/>
              <a:t>They are “spilled” to the local disk of each machine in the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29606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Write Your Own </a:t>
            </a:r>
            <a:r>
              <a:rPr lang="en-US" dirty="0" err="1" smtClean="0"/>
              <a:t>WordCount</a:t>
            </a:r>
            <a:r>
              <a:rPr lang="en-US" dirty="0" smtClean="0"/>
              <a:t> in Java?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MapReduce Program</a:t>
            </a:r>
            <a:endParaRPr lang="en-GB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MapReduce program consists of the following 3 parts:</a:t>
            </a:r>
          </a:p>
          <a:p>
            <a:pPr lvl="1"/>
            <a:r>
              <a:rPr lang="en-GB" altLang="en-US" smtClean="0"/>
              <a:t>Driver </a:t>
            </a:r>
            <a:r>
              <a:rPr lang="en-GB" altLang="en-US" b="1" smtClean="0"/>
              <a:t>→ </a:t>
            </a:r>
            <a:r>
              <a:rPr lang="en-GB" altLang="en-US" smtClean="0"/>
              <a:t>main (would trigger the map and reduce methods)</a:t>
            </a:r>
          </a:p>
          <a:p>
            <a:pPr lvl="1"/>
            <a:r>
              <a:rPr lang="en-GB" altLang="en-US" smtClean="0"/>
              <a:t>Mapper</a:t>
            </a:r>
          </a:p>
          <a:p>
            <a:pPr lvl="1"/>
            <a:r>
              <a:rPr lang="en-GB" altLang="en-US" smtClean="0"/>
              <a:t>Reducer</a:t>
            </a:r>
          </a:p>
          <a:p>
            <a:pPr lvl="1"/>
            <a:r>
              <a:rPr lang="en-GB" altLang="en-US" smtClean="0"/>
              <a:t>It is better to include the map reduce and main methods in 3 different classes</a:t>
            </a:r>
          </a:p>
          <a:p>
            <a:endParaRPr lang="en-GB" altLang="en-US" smtClean="0"/>
          </a:p>
          <a:p>
            <a:r>
              <a:rPr lang="en-GB" altLang="en-US" smtClean="0"/>
              <a:t>Check detailed information of all classes at: </a:t>
            </a:r>
            <a:r>
              <a:rPr lang="en-GB" altLang="en-US" smtClean="0">
                <a:hlinkClick r:id="rId2"/>
              </a:rPr>
              <a:t>https://hadoop.apache.org/docs/r2.7.2/api/allclasses-noframe.html</a:t>
            </a:r>
            <a:endParaRPr lang="en-GB" altLang="en-US" smtClean="0"/>
          </a:p>
          <a:p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Mapper</a:t>
            </a:r>
            <a:endParaRPr lang="en-AU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 public static class </a:t>
            </a:r>
            <a:r>
              <a:rPr lang="en-AU" altLang="en-US" dirty="0" err="1" smtClean="0"/>
              <a:t>TokenizerMapper</a:t>
            </a:r>
            <a:endParaRPr lang="en-AU" altLang="en-US" dirty="0" smtClean="0"/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       extends Mapper&lt;Object, Text, Text, </a:t>
            </a:r>
            <a:r>
              <a:rPr lang="en-AU" altLang="en-US" dirty="0" err="1" smtClean="0"/>
              <a:t>IntWritable</a:t>
            </a:r>
            <a:r>
              <a:rPr lang="en-AU" altLang="en-US" dirty="0" smtClean="0"/>
              <a:t>&gt;{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private final static </a:t>
            </a:r>
            <a:r>
              <a:rPr lang="en-AU" altLang="en-US" dirty="0" err="1" smtClean="0"/>
              <a:t>IntWritable</a:t>
            </a:r>
            <a:r>
              <a:rPr lang="en-AU" altLang="en-US" dirty="0" smtClean="0"/>
              <a:t> one = new </a:t>
            </a:r>
            <a:r>
              <a:rPr lang="en-AU" altLang="en-US" dirty="0" err="1" smtClean="0"/>
              <a:t>IntWritable</a:t>
            </a:r>
            <a:r>
              <a:rPr lang="en-AU" altLang="en-US" dirty="0" smtClean="0"/>
              <a:t>(1);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private Text word = new Text();</a:t>
            </a:r>
          </a:p>
          <a:p>
            <a:pPr marL="0" indent="0">
              <a:buFont typeface="Monotype Sorts" pitchFamily="-84" charset="2"/>
              <a:buNone/>
            </a:pPr>
            <a:endParaRPr lang="en-AU" altLang="en-US" dirty="0" smtClean="0"/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public void map(Object key, Text value, Context context) throws 		</a:t>
            </a:r>
            <a:r>
              <a:rPr lang="en-AU" altLang="en-US" dirty="0" err="1" smtClean="0"/>
              <a:t>IOException</a:t>
            </a:r>
            <a:r>
              <a:rPr lang="en-AU" altLang="en-US" dirty="0" smtClean="0"/>
              <a:t>, </a:t>
            </a:r>
            <a:r>
              <a:rPr lang="en-AU" altLang="en-US" dirty="0" err="1" smtClean="0"/>
              <a:t>InterruptedException</a:t>
            </a:r>
            <a:r>
              <a:rPr lang="en-AU" altLang="en-US" dirty="0" smtClean="0"/>
              <a:t> 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	</a:t>
            </a:r>
            <a:r>
              <a:rPr lang="en-AU" altLang="en-US" dirty="0" err="1" smtClean="0"/>
              <a:t>StringTokenizer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itr</a:t>
            </a:r>
            <a:r>
              <a:rPr lang="en-AU" altLang="en-US" dirty="0" smtClean="0"/>
              <a:t> = new 							</a:t>
            </a:r>
            <a:r>
              <a:rPr lang="en-US" altLang="zh-CN" dirty="0" smtClean="0"/>
              <a:t>S</a:t>
            </a:r>
            <a:r>
              <a:rPr lang="en-AU" altLang="en-US" dirty="0" err="1" smtClean="0"/>
              <a:t>tringTokenizer</a:t>
            </a:r>
            <a:r>
              <a:rPr lang="en-AU" altLang="en-US" dirty="0" smtClean="0"/>
              <a:t>(</a:t>
            </a:r>
            <a:r>
              <a:rPr lang="en-AU" altLang="en-US" dirty="0" err="1" smtClean="0"/>
              <a:t>value.toString</a:t>
            </a:r>
            <a:r>
              <a:rPr lang="en-AU" altLang="en-US" dirty="0" smtClean="0"/>
              <a:t>());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	while (</a:t>
            </a:r>
            <a:r>
              <a:rPr lang="en-AU" altLang="en-US" dirty="0" err="1" smtClean="0"/>
              <a:t>itr.hasMoreTokens</a:t>
            </a:r>
            <a:r>
              <a:rPr lang="en-AU" altLang="en-US" dirty="0" smtClean="0"/>
              <a:t>()) 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		</a:t>
            </a:r>
            <a:r>
              <a:rPr lang="en-AU" altLang="en-US" dirty="0" err="1" smtClean="0"/>
              <a:t>word.set</a:t>
            </a:r>
            <a:r>
              <a:rPr lang="en-AU" altLang="en-US" dirty="0" smtClean="0"/>
              <a:t>(</a:t>
            </a:r>
            <a:r>
              <a:rPr lang="en-AU" altLang="en-US" dirty="0" err="1" smtClean="0"/>
              <a:t>itr.nextToken</a:t>
            </a:r>
            <a:r>
              <a:rPr lang="en-AU" altLang="en-US" dirty="0" smtClean="0"/>
              <a:t>());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		</a:t>
            </a:r>
            <a:r>
              <a:rPr lang="en-AU" altLang="en-US" dirty="0" err="1" smtClean="0"/>
              <a:t>context.write</a:t>
            </a:r>
            <a:r>
              <a:rPr lang="en-AU" altLang="en-US" dirty="0" smtClean="0"/>
              <a:t>(word, one);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	}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}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Mapper Explanation</a:t>
            </a:r>
            <a:endParaRPr lang="en-GB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Maps input key/value pairs to a set of intermediate key/value pairs</a:t>
            </a:r>
            <a:r>
              <a:rPr lang="en-AU" dirty="0" smtClean="0"/>
              <a:t>.</a:t>
            </a:r>
            <a:endParaRPr lang="en-GB" alt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GB" altLang="en-US" dirty="0" smtClean="0">
                <a:solidFill>
                  <a:srgbClr val="00B0F0"/>
                </a:solidFill>
              </a:rPr>
              <a:t>//Map class header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altLang="en-US" dirty="0" smtClean="0"/>
              <a:t>public static class </a:t>
            </a:r>
            <a:r>
              <a:rPr lang="en-AU" altLang="en-US" dirty="0" err="1" smtClean="0"/>
              <a:t>TokenizerMapper</a:t>
            </a:r>
            <a:r>
              <a:rPr lang="en-AU" altLang="en-US" dirty="0" smtClean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altLang="en-US" dirty="0" smtClean="0"/>
              <a:t>	extends Mapper&lt;Object, Text, Text, </a:t>
            </a:r>
            <a:r>
              <a:rPr lang="en-AU" altLang="en-US" dirty="0" err="1" smtClean="0"/>
              <a:t>IntWritable</a:t>
            </a:r>
            <a:r>
              <a:rPr lang="en-AU" altLang="en-US" dirty="0" smtClean="0"/>
              <a:t>&gt;{</a:t>
            </a:r>
          </a:p>
          <a:p>
            <a:pPr lvl="1">
              <a:defRPr/>
            </a:pPr>
            <a:r>
              <a:rPr lang="en-US" altLang="zh-CN" dirty="0" smtClean="0"/>
              <a:t>Class Mapper&lt;KEYIN,VALUEIN,KEYOUT,VALUEOUT&gt;</a:t>
            </a:r>
          </a:p>
          <a:p>
            <a:pPr lvl="2">
              <a:defRPr/>
            </a:pPr>
            <a:r>
              <a:rPr lang="en-US" altLang="zh-CN" dirty="0" smtClean="0"/>
              <a:t>KEYIN,VALUEIN -&gt; (k1, v1) -&gt; (</a:t>
            </a:r>
            <a:r>
              <a:rPr lang="en-US" altLang="zh-CN" dirty="0" err="1" smtClean="0"/>
              <a:t>docid</a:t>
            </a:r>
            <a:r>
              <a:rPr lang="en-US" altLang="zh-CN" dirty="0" smtClean="0"/>
              <a:t>, doc)</a:t>
            </a:r>
          </a:p>
          <a:p>
            <a:pPr lvl="2">
              <a:defRPr/>
            </a:pPr>
            <a:r>
              <a:rPr lang="en-US" altLang="zh-CN" dirty="0" smtClean="0"/>
              <a:t>KEYOUT,VALUEOUT -&gt;(k2, v2) -&gt; (word, 1)</a:t>
            </a:r>
            <a:endParaRPr lang="en-GB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dirty="0" smtClean="0">
                <a:solidFill>
                  <a:srgbClr val="00B0F0"/>
                </a:solidFill>
              </a:rPr>
              <a:t>//</a:t>
            </a:r>
            <a:r>
              <a:rPr lang="en-AU" altLang="en-US" dirty="0" smtClean="0"/>
              <a:t> </a:t>
            </a:r>
            <a:r>
              <a:rPr lang="en-AU" altLang="en-US" dirty="0" err="1" smtClean="0">
                <a:solidFill>
                  <a:srgbClr val="00B0F0"/>
                </a:solidFill>
              </a:rPr>
              <a:t>IntWritable</a:t>
            </a:r>
            <a:r>
              <a:rPr lang="en-AU" altLang="en-US" dirty="0" smtClean="0">
                <a:solidFill>
                  <a:srgbClr val="00B0F0"/>
                </a:solidFill>
              </a:rPr>
              <a:t>: </a:t>
            </a:r>
            <a:r>
              <a:rPr lang="en-AU" dirty="0" smtClean="0">
                <a:solidFill>
                  <a:srgbClr val="00B0F0"/>
                </a:solidFill>
              </a:rPr>
              <a:t>A serializable and comparable object for integer</a:t>
            </a:r>
            <a:endParaRPr lang="en-AU" altLang="en-US" dirty="0" smtClean="0">
              <a:solidFill>
                <a:srgbClr val="00B0F0"/>
              </a:solidFill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altLang="en-US" dirty="0" smtClean="0"/>
              <a:t>private final static </a:t>
            </a:r>
            <a:r>
              <a:rPr lang="en-AU" altLang="en-US" dirty="0" err="1" smtClean="0"/>
              <a:t>IntWritable</a:t>
            </a:r>
            <a:r>
              <a:rPr lang="en-AU" altLang="en-US" dirty="0" smtClean="0"/>
              <a:t> one = new </a:t>
            </a:r>
            <a:r>
              <a:rPr lang="en-AU" altLang="en-US" dirty="0" err="1" smtClean="0"/>
              <a:t>IntWritable</a:t>
            </a:r>
            <a:r>
              <a:rPr lang="en-AU" altLang="en-US" dirty="0" smtClean="0"/>
              <a:t>(1);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dirty="0" smtClean="0"/>
              <a:t>//</a:t>
            </a:r>
            <a:r>
              <a:rPr lang="en-US" altLang="en-US" dirty="0" smtClean="0">
                <a:solidFill>
                  <a:srgbClr val="00B0F0"/>
                </a:solidFill>
              </a:rPr>
              <a:t>Text: </a:t>
            </a:r>
            <a:r>
              <a:rPr lang="en-AU" dirty="0" smtClean="0">
                <a:solidFill>
                  <a:srgbClr val="00B0F0"/>
                </a:solidFill>
              </a:rPr>
              <a:t>stores text using standard UTF8 encoding. It provides methods to serialize, </a:t>
            </a:r>
            <a:r>
              <a:rPr lang="en-AU" dirty="0" err="1" smtClean="0">
                <a:solidFill>
                  <a:srgbClr val="00B0F0"/>
                </a:solidFill>
              </a:rPr>
              <a:t>deserialize</a:t>
            </a:r>
            <a:r>
              <a:rPr lang="en-AU" dirty="0" smtClean="0">
                <a:solidFill>
                  <a:srgbClr val="00B0F0"/>
                </a:solidFill>
              </a:rPr>
              <a:t>, and compare texts at byte level</a:t>
            </a:r>
            <a:endParaRPr lang="en-AU" alt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altLang="en-US" dirty="0" smtClean="0"/>
              <a:t>private Text word = new Text();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altLang="en-US" dirty="0" smtClean="0">
                <a:solidFill>
                  <a:srgbClr val="00B0F0"/>
                </a:solidFill>
              </a:rPr>
              <a:t>//</a:t>
            </a:r>
            <a:r>
              <a:rPr lang="en-AU" altLang="en-US" dirty="0" err="1" smtClean="0">
                <a:solidFill>
                  <a:srgbClr val="00B0F0"/>
                </a:solidFill>
              </a:rPr>
              <a:t>hadoop</a:t>
            </a:r>
            <a:r>
              <a:rPr lang="en-AU" altLang="en-US" dirty="0" smtClean="0">
                <a:solidFill>
                  <a:srgbClr val="00B0F0"/>
                </a:solidFill>
              </a:rPr>
              <a:t> supported data types for the key/value pairs, in package </a:t>
            </a:r>
            <a:r>
              <a:rPr lang="en-AU" dirty="0" err="1" smtClean="0">
                <a:hlinkClick r:id="rId2" tooltip="class in org.apache.hadoop.io"/>
              </a:rPr>
              <a:t>org.apache.hadoop</a:t>
            </a:r>
            <a:endParaRPr lang="en-AU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AU" alt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GB" altLang="en-US" dirty="0" smtClean="0"/>
          </a:p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 smtClean="0"/>
          </a:p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AU" altLang="en-US" dirty="0" smtClean="0"/>
          </a:p>
          <a:p>
            <a:pPr>
              <a:defRPr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charset="0"/>
              </a:rPr>
              <a:t>What is Writable?</a:t>
            </a:r>
            <a:endParaRPr lang="en-AU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Hadoop defines its own “box” classes for strings (Text), integers (</a:t>
            </a:r>
            <a:r>
              <a:rPr lang="en-AU" altLang="en-US" dirty="0" err="1" smtClean="0"/>
              <a:t>IntWritable</a:t>
            </a:r>
            <a:r>
              <a:rPr lang="en-AU" altLang="en-US" dirty="0" smtClean="0"/>
              <a:t>), etc. </a:t>
            </a:r>
          </a:p>
          <a:p>
            <a:endParaRPr lang="en-AU" altLang="en-US" dirty="0" smtClean="0"/>
          </a:p>
          <a:p>
            <a:r>
              <a:rPr lang="en-AU" altLang="en-US" dirty="0" smtClean="0"/>
              <a:t>All values must implement interface Writable</a:t>
            </a:r>
          </a:p>
          <a:p>
            <a:endParaRPr lang="en-AU" altLang="en-US" dirty="0" smtClean="0"/>
          </a:p>
          <a:p>
            <a:r>
              <a:rPr lang="en-AU" altLang="en-US" dirty="0" smtClean="0"/>
              <a:t>All keys </a:t>
            </a:r>
            <a:r>
              <a:rPr lang="en-AU" altLang="en-US" dirty="0"/>
              <a:t>must implement interface </a:t>
            </a:r>
            <a:r>
              <a:rPr lang="en-AU" altLang="en-US" dirty="0" err="1" smtClean="0"/>
              <a:t>WritableComparable</a:t>
            </a:r>
            <a:endParaRPr lang="en-AU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Writable </a:t>
            </a:r>
            <a:r>
              <a:rPr lang="en-US" altLang="zh-CN" dirty="0" smtClean="0"/>
              <a:t>is a</a:t>
            </a:r>
            <a:r>
              <a:rPr lang="en-US" altLang="en-US" dirty="0" smtClean="0"/>
              <a:t> serializable object which implements a simple, efficient, serialization protocol</a:t>
            </a:r>
            <a:endParaRPr lang="en-US" altLang="en-US" dirty="0" smtClean="0">
              <a:hlinkClick r:id="rId2"/>
            </a:endParaRP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>
              <a:hlinkClick r:id="rId2"/>
            </a:endParaRPr>
          </a:p>
          <a:p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Mapper Explanation (</a:t>
            </a:r>
            <a:r>
              <a:rPr lang="en-GB" dirty="0" err="1" smtClean="0"/>
              <a:t>Cont</a:t>
            </a:r>
            <a:r>
              <a:rPr lang="en-GB" dirty="0" smtClean="0"/>
              <a:t>’)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dirty="0" smtClean="0">
                <a:solidFill>
                  <a:srgbClr val="00B0F0"/>
                </a:solidFill>
              </a:rPr>
              <a:t>//Map method header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altLang="en-US" dirty="0" smtClean="0"/>
              <a:t>public void map(Object key, Text value, Context context) throws 	</a:t>
            </a:r>
            <a:r>
              <a:rPr lang="en-AU" altLang="en-US" dirty="0" err="1" smtClean="0"/>
              <a:t>IOException</a:t>
            </a:r>
            <a:r>
              <a:rPr lang="en-AU" altLang="en-US" dirty="0" smtClean="0"/>
              <a:t>, </a:t>
            </a:r>
            <a:r>
              <a:rPr lang="en-AU" altLang="en-US" dirty="0" err="1" smtClean="0"/>
              <a:t>InterruptedException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Object key/Text value: </a:t>
            </a:r>
            <a:r>
              <a:rPr lang="en-AU" dirty="0" smtClean="0"/>
              <a:t>Data type of the input Key and Value to the mapper</a:t>
            </a:r>
          </a:p>
          <a:p>
            <a:pPr lvl="1">
              <a:defRPr/>
            </a:pPr>
            <a:r>
              <a:rPr lang="en-US" dirty="0" smtClean="0"/>
              <a:t>Context: An inner class of Mapper, used to store the context of a running task. Here it is used to </a:t>
            </a:r>
            <a:r>
              <a:rPr lang="en-AU" dirty="0" smtClean="0"/>
              <a:t>collect data output by either the Mapper or the Reducer, i.e. intermediate outputs or the output of the job</a:t>
            </a:r>
          </a:p>
          <a:p>
            <a:pPr lvl="1">
              <a:defRPr/>
            </a:pPr>
            <a:r>
              <a:rPr lang="en-AU" altLang="en-US" dirty="0" smtClean="0"/>
              <a:t>Exception</a:t>
            </a:r>
            <a:r>
              <a:rPr lang="en-US" altLang="en-US" dirty="0" smtClean="0"/>
              <a:t>s: </a:t>
            </a:r>
            <a:r>
              <a:rPr lang="en-AU" altLang="en-US" dirty="0" err="1" smtClean="0"/>
              <a:t>IOException</a:t>
            </a:r>
            <a:r>
              <a:rPr lang="en-AU" altLang="en-US" dirty="0" smtClean="0"/>
              <a:t>, </a:t>
            </a:r>
            <a:r>
              <a:rPr lang="en-AU" altLang="en-US" dirty="0" err="1" smtClean="0"/>
              <a:t>InterruptedException</a:t>
            </a:r>
            <a:endParaRPr lang="en-US" dirty="0" smtClean="0"/>
          </a:p>
          <a:p>
            <a:pPr lvl="1">
              <a:defRPr/>
            </a:pPr>
            <a:r>
              <a:rPr lang="en-AU" dirty="0" smtClean="0"/>
              <a:t>This function is called </a:t>
            </a:r>
            <a:r>
              <a:rPr lang="en-AU" dirty="0"/>
              <a:t>once for each key/value pair in the input split. </a:t>
            </a:r>
            <a:r>
              <a:rPr lang="en-AU" dirty="0" smtClean="0"/>
              <a:t>Your application </a:t>
            </a:r>
            <a:r>
              <a:rPr lang="en-AU" dirty="0"/>
              <a:t>should override </a:t>
            </a:r>
            <a:r>
              <a:rPr lang="en-AU" dirty="0" smtClean="0"/>
              <a:t>this to do your job.</a:t>
            </a:r>
            <a:endParaRPr 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Mapper Explanation (</a:t>
            </a:r>
            <a:r>
              <a:rPr lang="en-GB" dirty="0" err="1" smtClean="0"/>
              <a:t>Cont</a:t>
            </a:r>
            <a:r>
              <a:rPr lang="en-GB" dirty="0" smtClean="0"/>
              <a:t>’)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AU" dirty="0" smtClean="0">
                <a:solidFill>
                  <a:srgbClr val="00B0F0"/>
                </a:solidFill>
              </a:rPr>
              <a:t>//Use a string tokenizer to split the document into words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altLang="en-US" dirty="0" err="1" smtClean="0"/>
              <a:t>StringTokenizer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itr</a:t>
            </a:r>
            <a:r>
              <a:rPr lang="en-AU" altLang="en-US" dirty="0" smtClean="0"/>
              <a:t> = new </a:t>
            </a:r>
            <a:r>
              <a:rPr lang="en-US" altLang="zh-CN" dirty="0" smtClean="0"/>
              <a:t>S</a:t>
            </a:r>
            <a:r>
              <a:rPr lang="en-AU" altLang="en-US" dirty="0" err="1" smtClean="0"/>
              <a:t>tringTokenizer</a:t>
            </a:r>
            <a:r>
              <a:rPr lang="en-AU" altLang="en-US" dirty="0" smtClean="0"/>
              <a:t>(</a:t>
            </a:r>
            <a:r>
              <a:rPr lang="en-AU" altLang="en-US" dirty="0" err="1" smtClean="0"/>
              <a:t>value.toString</a:t>
            </a:r>
            <a:r>
              <a:rPr lang="en-AU" altLang="en-US" dirty="0" smtClean="0"/>
              <a:t>());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smtClean="0">
                <a:solidFill>
                  <a:srgbClr val="00B0F0"/>
                </a:solidFill>
              </a:rPr>
              <a:t>//Iterate through each word and a form key value pairs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altLang="en-US" dirty="0" smtClean="0"/>
              <a:t>while (</a:t>
            </a:r>
            <a:r>
              <a:rPr lang="en-AU" altLang="en-US" dirty="0" err="1" smtClean="0"/>
              <a:t>itr.hasMoreTokens</a:t>
            </a:r>
            <a:r>
              <a:rPr lang="en-AU" altLang="en-US" dirty="0" smtClean="0"/>
              <a:t>()) {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smtClean="0">
                <a:solidFill>
                  <a:srgbClr val="00B0F0"/>
                </a:solidFill>
              </a:rPr>
              <a:t>//Assign each work from the tokenizer(of String type) to a Text ‘word’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altLang="en-US" dirty="0" smtClean="0"/>
              <a:t>	</a:t>
            </a:r>
            <a:r>
              <a:rPr lang="en-AU" altLang="en-US" dirty="0" err="1" smtClean="0"/>
              <a:t>word.set</a:t>
            </a:r>
            <a:r>
              <a:rPr lang="en-AU" altLang="en-US" dirty="0" smtClean="0"/>
              <a:t>(</a:t>
            </a:r>
            <a:r>
              <a:rPr lang="en-AU" altLang="en-US" dirty="0" err="1" smtClean="0"/>
              <a:t>itr.nextToken</a:t>
            </a:r>
            <a:r>
              <a:rPr lang="en-AU" altLang="en-US" dirty="0" smtClean="0"/>
              <a:t>());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smtClean="0">
                <a:solidFill>
                  <a:srgbClr val="00B0F0"/>
                </a:solidFill>
              </a:rPr>
              <a:t>//Form key value pairs for each word as &lt;word, one&gt; using context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altLang="en-US" dirty="0" smtClean="0"/>
              <a:t>	</a:t>
            </a:r>
            <a:r>
              <a:rPr lang="en-AU" altLang="en-US" dirty="0" err="1" smtClean="0"/>
              <a:t>context.write</a:t>
            </a:r>
            <a:r>
              <a:rPr lang="en-AU" altLang="en-US" dirty="0" smtClean="0"/>
              <a:t>(word, one);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smtClean="0"/>
              <a:t>}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Map function produces </a:t>
            </a:r>
            <a:r>
              <a:rPr lang="en-US" dirty="0" err="1" smtClean="0"/>
              <a:t>Map.Context</a:t>
            </a:r>
            <a:r>
              <a:rPr lang="en-US" dirty="0" smtClean="0"/>
              <a:t> object</a:t>
            </a:r>
          </a:p>
          <a:p>
            <a:pPr lvl="1">
              <a:defRPr/>
            </a:pPr>
            <a:r>
              <a:rPr lang="en-US" dirty="0" err="1" smtClean="0">
                <a:latin typeface="Calibri" charset="0"/>
              </a:rPr>
              <a:t>Map.context</a:t>
            </a:r>
            <a:r>
              <a:rPr lang="en-US" dirty="0" smtClean="0">
                <a:latin typeface="Calibri" charset="0"/>
              </a:rPr>
              <a:t>() takes </a:t>
            </a:r>
            <a:r>
              <a:rPr lang="en-US" i="1" dirty="0" smtClean="0">
                <a:latin typeface="Calibri" charset="0"/>
              </a:rPr>
              <a:t>(k, v)</a:t>
            </a:r>
            <a:r>
              <a:rPr lang="en-US" dirty="0" smtClean="0">
                <a:latin typeface="Calibri" charset="0"/>
              </a:rPr>
              <a:t> elements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latin typeface="Calibri" charset="0"/>
              </a:rPr>
              <a:t>Any </a:t>
            </a:r>
            <a:r>
              <a:rPr lang="en-US" i="1" dirty="0" smtClean="0">
                <a:latin typeface="Calibri" charset="0"/>
              </a:rPr>
              <a:t>(</a:t>
            </a:r>
            <a:r>
              <a:rPr lang="en-US" i="1" dirty="0" err="1" smtClean="0">
                <a:latin typeface="Calibri" charset="0"/>
              </a:rPr>
              <a:t>WritableComparable</a:t>
            </a:r>
            <a:r>
              <a:rPr lang="en-US" i="1" dirty="0" smtClean="0">
                <a:latin typeface="Calibri" charset="0"/>
              </a:rPr>
              <a:t>, Writable)</a:t>
            </a:r>
            <a:r>
              <a:rPr lang="en-US" dirty="0" smtClean="0">
                <a:latin typeface="Calibri" charset="0"/>
              </a:rPr>
              <a:t> can be used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What is MapReduce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Origin from Google, [OSDI’04]</a:t>
            </a:r>
          </a:p>
          <a:p>
            <a:pPr lvl="1"/>
            <a:r>
              <a:rPr lang="en-AU" altLang="en-US" smtClean="0">
                <a:hlinkClick r:id="rId2"/>
              </a:rPr>
              <a:t>MapReduce: Simplified Data Processing on Large Clusters</a:t>
            </a:r>
            <a:endParaRPr lang="en-AU" altLang="en-US" smtClean="0"/>
          </a:p>
          <a:p>
            <a:pPr lvl="1"/>
            <a:r>
              <a:rPr lang="en-AU" altLang="en-US" smtClean="0"/>
              <a:t>Jeffrey Dean and Sanjay Ghemawat</a:t>
            </a:r>
            <a:endParaRPr lang="en-US" altLang="zh-CN" smtClean="0">
              <a:ea typeface="宋体" pitchFamily="2" charset="-122"/>
            </a:endParaRPr>
          </a:p>
          <a:p>
            <a:r>
              <a:rPr lang="en-US" altLang="ko-KR" smtClean="0"/>
              <a:t>Programming model for parallel data processing</a:t>
            </a:r>
          </a:p>
          <a:p>
            <a:r>
              <a:rPr lang="en-US" altLang="ko-KR" smtClean="0"/>
              <a:t>Hadoop can run MapReduce programs written in various languages:</a:t>
            </a:r>
            <a:br>
              <a:rPr lang="en-US" altLang="ko-KR" smtClean="0"/>
            </a:br>
            <a:r>
              <a:rPr lang="en-US" altLang="ko-KR" smtClean="0"/>
              <a:t>e.g. Java, Ruby, Python, C++</a:t>
            </a:r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For large-scale data processing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Exploits large set of commodity computers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Executes process in distributed manner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Offers high availability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Reducer</a:t>
            </a:r>
            <a:endParaRPr lang="en-AU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public static class </a:t>
            </a:r>
            <a:r>
              <a:rPr lang="en-AU" altLang="en-US" dirty="0" err="1" smtClean="0"/>
              <a:t>IntSumReducer</a:t>
            </a:r>
            <a:endParaRPr lang="en-AU" altLang="en-US" dirty="0" smtClean="0"/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       extends Reducer&lt;</a:t>
            </a:r>
            <a:r>
              <a:rPr lang="en-AU" altLang="en-US" dirty="0" err="1" smtClean="0"/>
              <a:t>Text,IntWritable,Text,IntWritable</a:t>
            </a:r>
            <a:r>
              <a:rPr lang="en-AU" altLang="en-US" dirty="0" smtClean="0"/>
              <a:t>&gt; 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private </a:t>
            </a:r>
            <a:r>
              <a:rPr lang="en-AU" altLang="en-US" dirty="0" err="1" smtClean="0"/>
              <a:t>IntWritable</a:t>
            </a:r>
            <a:r>
              <a:rPr lang="en-AU" altLang="en-US" dirty="0" smtClean="0"/>
              <a:t> result = new </a:t>
            </a:r>
            <a:r>
              <a:rPr lang="en-AU" altLang="en-US" dirty="0" err="1" smtClean="0"/>
              <a:t>IntWritable</a:t>
            </a:r>
            <a:r>
              <a:rPr lang="en-AU" altLang="en-US" dirty="0" smtClean="0"/>
              <a:t>();</a:t>
            </a:r>
          </a:p>
          <a:p>
            <a:pPr marL="0" indent="0">
              <a:buFont typeface="Monotype Sorts" pitchFamily="-84" charset="2"/>
              <a:buNone/>
            </a:pPr>
            <a:endParaRPr lang="en-AU" altLang="en-US" dirty="0" smtClean="0"/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public void reduce(Text key, </a:t>
            </a:r>
            <a:r>
              <a:rPr lang="en-AU" altLang="en-US" dirty="0" err="1" smtClean="0"/>
              <a:t>Iterable</a:t>
            </a:r>
            <a:r>
              <a:rPr lang="en-AU" altLang="en-US" dirty="0" smtClean="0"/>
              <a:t>&lt;</a:t>
            </a:r>
            <a:r>
              <a:rPr lang="en-AU" altLang="en-US" dirty="0" err="1" smtClean="0"/>
              <a:t>IntWritable</a:t>
            </a:r>
            <a:r>
              <a:rPr lang="en-AU" altLang="en-US" dirty="0" smtClean="0"/>
              <a:t>&gt; values,                       	Context context) throws </a:t>
            </a:r>
            <a:r>
              <a:rPr lang="en-AU" altLang="en-US" dirty="0" err="1" smtClean="0"/>
              <a:t>IOException</a:t>
            </a:r>
            <a:r>
              <a:rPr lang="en-AU" altLang="en-US" dirty="0" smtClean="0"/>
              <a:t>, </a:t>
            </a:r>
            <a:r>
              <a:rPr lang="en-AU" altLang="en-US" dirty="0" err="1" smtClean="0"/>
              <a:t>InterruptedException</a:t>
            </a:r>
            <a:r>
              <a:rPr lang="en-AU" altLang="en-US" dirty="0" smtClean="0"/>
              <a:t>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	</a:t>
            </a:r>
            <a:r>
              <a:rPr lang="en-AU" altLang="en-US" dirty="0" err="1" smtClean="0"/>
              <a:t>int</a:t>
            </a:r>
            <a:r>
              <a:rPr lang="en-AU" altLang="en-US" dirty="0" smtClean="0"/>
              <a:t> sum = 0;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	for (</a:t>
            </a:r>
            <a:r>
              <a:rPr lang="en-AU" altLang="en-US" dirty="0" err="1" smtClean="0"/>
              <a:t>IntWritable</a:t>
            </a:r>
            <a:r>
              <a:rPr lang="en-AU" altLang="en-US" dirty="0" smtClean="0"/>
              <a:t> </a:t>
            </a:r>
            <a:r>
              <a:rPr lang="en-AU" altLang="en-US" dirty="0" err="1" smtClean="0"/>
              <a:t>val</a:t>
            </a:r>
            <a:r>
              <a:rPr lang="en-AU" altLang="en-US" dirty="0" smtClean="0"/>
              <a:t> : values) 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		sum += </a:t>
            </a:r>
            <a:r>
              <a:rPr lang="en-AU" altLang="en-US" dirty="0" err="1" smtClean="0"/>
              <a:t>val.get</a:t>
            </a:r>
            <a:r>
              <a:rPr lang="en-AU" altLang="en-US" dirty="0" smtClean="0"/>
              <a:t>();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	}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	</a:t>
            </a:r>
            <a:r>
              <a:rPr lang="en-AU" altLang="en-US" dirty="0" err="1" smtClean="0"/>
              <a:t>result.set</a:t>
            </a:r>
            <a:r>
              <a:rPr lang="en-AU" altLang="en-US" dirty="0" smtClean="0"/>
              <a:t>(sum);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	</a:t>
            </a:r>
            <a:r>
              <a:rPr lang="en-AU" altLang="en-US" dirty="0" err="1" smtClean="0"/>
              <a:t>context.write</a:t>
            </a:r>
            <a:r>
              <a:rPr lang="en-AU" altLang="en-US" dirty="0" smtClean="0"/>
              <a:t>(key, result);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	}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Reducer Explanation</a:t>
            </a:r>
            <a:endParaRPr lang="en-AU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>
                <a:solidFill>
                  <a:srgbClr val="00B0F0"/>
                </a:solidFill>
              </a:rPr>
              <a:t>//Reduce Header similar to the one in map with different key/value data type 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public static class </a:t>
            </a:r>
            <a:r>
              <a:rPr lang="en-AU" altLang="en-US" sz="1600" dirty="0" err="1" smtClean="0"/>
              <a:t>IntSumReducer</a:t>
            </a:r>
            <a:endParaRPr lang="en-AU" altLang="en-US" sz="1600" dirty="0" smtClean="0"/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       extends Reducer&lt;Text, </a:t>
            </a:r>
            <a:r>
              <a:rPr lang="en-AU" altLang="en-US" sz="1600" dirty="0" err="1" smtClean="0"/>
              <a:t>IntWritable</a:t>
            </a:r>
            <a:r>
              <a:rPr lang="en-AU" altLang="en-US" sz="1600" dirty="0" smtClean="0"/>
              <a:t>, Text, </a:t>
            </a:r>
            <a:r>
              <a:rPr lang="en-AU" altLang="en-US" sz="1600" dirty="0" err="1" smtClean="0"/>
              <a:t>IntWritable</a:t>
            </a:r>
            <a:r>
              <a:rPr lang="en-AU" altLang="en-US" sz="1600" dirty="0" smtClean="0"/>
              <a:t>&gt;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>
                <a:solidFill>
                  <a:srgbClr val="00B0F0"/>
                </a:solidFill>
              </a:rPr>
              <a:t>//data from map will be &lt;”word”,{1,1,..}&gt;, so we get it with an Iterator and thus we can go through the sets of values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public void reduce(Text key, </a:t>
            </a:r>
            <a:r>
              <a:rPr lang="en-AU" altLang="en-US" sz="1600" dirty="0" err="1" smtClean="0"/>
              <a:t>Iterable</a:t>
            </a:r>
            <a:r>
              <a:rPr lang="en-AU" altLang="en-US" sz="1600" dirty="0" smtClean="0"/>
              <a:t>&lt;</a:t>
            </a:r>
            <a:r>
              <a:rPr lang="en-AU" altLang="en-US" sz="1600" dirty="0" err="1" smtClean="0"/>
              <a:t>IntWritable</a:t>
            </a:r>
            <a:r>
              <a:rPr lang="en-AU" altLang="en-US" sz="1600" dirty="0" smtClean="0"/>
              <a:t>&gt; values,                       	Context context) throws </a:t>
            </a:r>
            <a:r>
              <a:rPr lang="en-AU" altLang="en-US" sz="1600" dirty="0" err="1" smtClean="0"/>
              <a:t>IOException</a:t>
            </a:r>
            <a:r>
              <a:rPr lang="en-AU" altLang="en-US" sz="1600" dirty="0" smtClean="0"/>
              <a:t>, </a:t>
            </a:r>
            <a:r>
              <a:rPr lang="en-AU" altLang="en-US" sz="1600" dirty="0" err="1" smtClean="0"/>
              <a:t>InterruptedException</a:t>
            </a:r>
            <a:r>
              <a:rPr lang="en-US" altLang="zh-CN" sz="1600" dirty="0" smtClean="0"/>
              <a:t>{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>
                <a:solidFill>
                  <a:srgbClr val="00B0F0"/>
                </a:solidFill>
              </a:rPr>
              <a:t>//</a:t>
            </a:r>
            <a:r>
              <a:rPr lang="en-US" altLang="en-US" sz="1600" dirty="0" err="1" smtClean="0">
                <a:solidFill>
                  <a:srgbClr val="00B0F0"/>
                </a:solidFill>
              </a:rPr>
              <a:t>Initaize</a:t>
            </a:r>
            <a:r>
              <a:rPr lang="en-US" altLang="en-US" sz="1600" dirty="0" smtClean="0">
                <a:solidFill>
                  <a:srgbClr val="00B0F0"/>
                </a:solidFill>
              </a:rPr>
              <a:t> a variable ‘sum’ as 0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	</a:t>
            </a:r>
            <a:r>
              <a:rPr lang="en-AU" altLang="en-US" sz="1600" dirty="0" err="1" smtClean="0"/>
              <a:t>int</a:t>
            </a:r>
            <a:r>
              <a:rPr lang="en-AU" altLang="en-US" sz="1600" dirty="0" smtClean="0"/>
              <a:t> sum = 0;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zh-CN" sz="1600" dirty="0" smtClean="0">
                <a:solidFill>
                  <a:srgbClr val="00B0F0"/>
                </a:solidFill>
              </a:rPr>
              <a:t>//</a:t>
            </a:r>
            <a:r>
              <a:rPr lang="en-AU" altLang="en-US" sz="1600" dirty="0" smtClean="0">
                <a:solidFill>
                  <a:srgbClr val="00B0F0"/>
                </a:solidFill>
              </a:rPr>
              <a:t>Iterate through all the values with respect to a key and sum up all of them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 smtClean="0"/>
              <a:t>	</a:t>
            </a:r>
            <a:r>
              <a:rPr lang="en-AU" altLang="en-US" sz="1600" dirty="0" smtClean="0"/>
              <a:t>for (</a:t>
            </a:r>
            <a:r>
              <a:rPr lang="en-AU" altLang="en-US" sz="1600" dirty="0" err="1" smtClean="0"/>
              <a:t>IntWritable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val</a:t>
            </a:r>
            <a:r>
              <a:rPr lang="en-AU" altLang="en-US" sz="1600" dirty="0" smtClean="0"/>
              <a:t> : values) 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		sum += </a:t>
            </a:r>
            <a:r>
              <a:rPr lang="en-AU" altLang="en-US" sz="1600" dirty="0" err="1" smtClean="0"/>
              <a:t>val.get</a:t>
            </a:r>
            <a:r>
              <a:rPr lang="en-AU" altLang="en-US" sz="1600" dirty="0" smtClean="0"/>
              <a:t>();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	}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//</a:t>
            </a:r>
            <a:r>
              <a:rPr lang="en-AU" altLang="en-US" sz="1600" dirty="0" smtClean="0">
                <a:solidFill>
                  <a:srgbClr val="00B0F0"/>
                </a:solidFill>
              </a:rPr>
              <a:t> Form </a:t>
            </a:r>
            <a:r>
              <a:rPr lang="en-US" altLang="zh-CN" sz="1600" dirty="0" smtClean="0">
                <a:solidFill>
                  <a:srgbClr val="00B0F0"/>
                </a:solidFill>
              </a:rPr>
              <a:t>the final </a:t>
            </a:r>
            <a:r>
              <a:rPr lang="en-AU" altLang="en-US" sz="1600" dirty="0" smtClean="0">
                <a:solidFill>
                  <a:srgbClr val="00B0F0"/>
                </a:solidFill>
              </a:rPr>
              <a:t>key/value pairs results for each word using context</a:t>
            </a:r>
            <a:endParaRPr lang="en-AU" altLang="en-US" sz="1600" dirty="0" smtClean="0"/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	</a:t>
            </a:r>
            <a:r>
              <a:rPr lang="en-AU" altLang="en-US" sz="1600" dirty="0" err="1" smtClean="0"/>
              <a:t>result.set</a:t>
            </a:r>
            <a:r>
              <a:rPr lang="en-AU" altLang="en-US" sz="1600" dirty="0" smtClean="0"/>
              <a:t>(sum);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	</a:t>
            </a:r>
            <a:r>
              <a:rPr lang="en-AU" altLang="en-US" sz="1600" dirty="0" err="1" smtClean="0"/>
              <a:t>context.write</a:t>
            </a:r>
            <a:r>
              <a:rPr lang="en-AU" altLang="en-US" sz="1600" dirty="0" smtClean="0"/>
              <a:t>(key, result);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Main (Driver)</a:t>
            </a:r>
            <a:endParaRPr lang="en-AU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public static void main(String[] </a:t>
            </a:r>
            <a:r>
              <a:rPr lang="en-AU" altLang="en-US" dirty="0" err="1" smtClean="0"/>
              <a:t>args</a:t>
            </a:r>
            <a:r>
              <a:rPr lang="en-AU" altLang="en-US" dirty="0" smtClean="0"/>
              <a:t>) throws Exception 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    Configuration </a:t>
            </a:r>
            <a:r>
              <a:rPr lang="en-AU" altLang="en-US" dirty="0" err="1" smtClean="0"/>
              <a:t>conf</a:t>
            </a:r>
            <a:r>
              <a:rPr lang="en-AU" altLang="en-US" dirty="0" smtClean="0"/>
              <a:t> = new Configuration();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    Job </a:t>
            </a:r>
            <a:r>
              <a:rPr lang="en-AU" altLang="en-US" dirty="0" err="1" smtClean="0"/>
              <a:t>job</a:t>
            </a:r>
            <a:r>
              <a:rPr lang="en-AU" altLang="en-US" dirty="0" smtClean="0"/>
              <a:t> = </a:t>
            </a:r>
            <a:r>
              <a:rPr lang="en-AU" altLang="en-US" dirty="0" err="1" smtClean="0"/>
              <a:t>Job.getInstance</a:t>
            </a:r>
            <a:r>
              <a:rPr lang="en-AU" altLang="en-US" dirty="0" smtClean="0"/>
              <a:t>(</a:t>
            </a:r>
            <a:r>
              <a:rPr lang="en-AU" altLang="en-US" dirty="0" err="1" smtClean="0"/>
              <a:t>conf</a:t>
            </a:r>
            <a:r>
              <a:rPr lang="en-AU" altLang="en-US" dirty="0" smtClean="0"/>
              <a:t>, "word count");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    </a:t>
            </a:r>
            <a:r>
              <a:rPr lang="en-AU" altLang="en-US" dirty="0" err="1" smtClean="0"/>
              <a:t>job.setJarByClass</a:t>
            </a:r>
            <a:r>
              <a:rPr lang="en-AU" altLang="en-US" dirty="0" smtClean="0"/>
              <a:t>(</a:t>
            </a:r>
            <a:r>
              <a:rPr lang="en-AU" altLang="en-US" dirty="0" err="1" smtClean="0"/>
              <a:t>WordCount.class</a:t>
            </a:r>
            <a:r>
              <a:rPr lang="en-AU" altLang="en-US" dirty="0" smtClean="0"/>
              <a:t>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    </a:t>
            </a:r>
            <a:r>
              <a:rPr lang="en-AU" altLang="en-US" dirty="0" err="1" smtClean="0"/>
              <a:t>job.setMapperClass</a:t>
            </a:r>
            <a:r>
              <a:rPr lang="en-AU" altLang="en-US" dirty="0" smtClean="0"/>
              <a:t>(</a:t>
            </a:r>
            <a:r>
              <a:rPr lang="en-AU" altLang="en-US" dirty="0" err="1" smtClean="0"/>
              <a:t>TokenizerMapper.class</a:t>
            </a:r>
            <a:r>
              <a:rPr lang="en-AU" altLang="en-US" dirty="0" smtClean="0"/>
              <a:t>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    </a:t>
            </a:r>
            <a:r>
              <a:rPr lang="en-AU" altLang="en-US" dirty="0" err="1" smtClean="0"/>
              <a:t>job.setReducerClass</a:t>
            </a:r>
            <a:r>
              <a:rPr lang="en-AU" altLang="en-US" dirty="0" smtClean="0"/>
              <a:t>(</a:t>
            </a:r>
            <a:r>
              <a:rPr lang="en-AU" altLang="en-US" dirty="0" err="1" smtClean="0"/>
              <a:t>IntSumReducer.class</a:t>
            </a:r>
            <a:r>
              <a:rPr lang="en-AU" altLang="en-US" dirty="0" smtClean="0"/>
              <a:t>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    </a:t>
            </a:r>
            <a:r>
              <a:rPr lang="en-AU" altLang="en-US" dirty="0" err="1" smtClean="0"/>
              <a:t>job.setOutputKeyClass</a:t>
            </a:r>
            <a:r>
              <a:rPr lang="en-AU" altLang="en-US" dirty="0" smtClean="0"/>
              <a:t>(</a:t>
            </a:r>
            <a:r>
              <a:rPr lang="en-AU" altLang="en-US" dirty="0" err="1" smtClean="0"/>
              <a:t>Text.class</a:t>
            </a:r>
            <a:r>
              <a:rPr lang="en-AU" altLang="en-US" dirty="0" smtClean="0"/>
              <a:t>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    </a:t>
            </a:r>
            <a:r>
              <a:rPr lang="en-AU" altLang="en-US" dirty="0" err="1" smtClean="0"/>
              <a:t>job.setOutputValueClass</a:t>
            </a:r>
            <a:r>
              <a:rPr lang="en-AU" altLang="en-US" dirty="0" smtClean="0"/>
              <a:t>(</a:t>
            </a:r>
            <a:r>
              <a:rPr lang="en-AU" altLang="en-US" dirty="0" err="1" smtClean="0"/>
              <a:t>IntWritable.class</a:t>
            </a:r>
            <a:r>
              <a:rPr lang="en-AU" altLang="en-US" dirty="0" smtClean="0"/>
              <a:t>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    </a:t>
            </a:r>
            <a:r>
              <a:rPr lang="en-AU" altLang="en-US" dirty="0" err="1" smtClean="0"/>
              <a:t>FileInputFormat.addInputPath</a:t>
            </a:r>
            <a:r>
              <a:rPr lang="en-AU" altLang="en-US" dirty="0" smtClean="0"/>
              <a:t>(job, new Path(</a:t>
            </a:r>
            <a:r>
              <a:rPr lang="en-AU" altLang="en-US" dirty="0" err="1" smtClean="0"/>
              <a:t>args</a:t>
            </a:r>
            <a:r>
              <a:rPr lang="en-AU" altLang="en-US" dirty="0" smtClean="0"/>
              <a:t>[0]));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    </a:t>
            </a:r>
            <a:r>
              <a:rPr lang="en-AU" altLang="en-US" dirty="0" err="1" smtClean="0"/>
              <a:t>FileOutputFormat.setOutputPath</a:t>
            </a:r>
            <a:r>
              <a:rPr lang="en-AU" altLang="en-US" dirty="0" smtClean="0"/>
              <a:t>(job, new Path(</a:t>
            </a:r>
            <a:r>
              <a:rPr lang="en-AU" altLang="en-US" dirty="0" err="1" smtClean="0"/>
              <a:t>args</a:t>
            </a:r>
            <a:r>
              <a:rPr lang="en-AU" altLang="en-US" dirty="0" smtClean="0"/>
              <a:t>[1]));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    </a:t>
            </a:r>
            <a:r>
              <a:rPr lang="en-AU" altLang="en-US" dirty="0" err="1" smtClean="0"/>
              <a:t>System.exit</a:t>
            </a:r>
            <a:r>
              <a:rPr lang="en-AU" altLang="en-US" dirty="0" smtClean="0"/>
              <a:t>(</a:t>
            </a:r>
            <a:r>
              <a:rPr lang="en-AU" altLang="en-US" dirty="0" err="1" smtClean="0"/>
              <a:t>job.waitForCompletion</a:t>
            </a:r>
            <a:r>
              <a:rPr lang="en-AU" altLang="en-US" dirty="0" smtClean="0"/>
              <a:t>(true) ? 0 : 1);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dirty="0" smtClean="0"/>
              <a:t>}</a:t>
            </a:r>
          </a:p>
          <a:p>
            <a:pPr marL="0" indent="0">
              <a:buFont typeface="Monotype Sorts" pitchFamily="-84" charset="2"/>
              <a:buNone/>
            </a:pPr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Main(The Driver)</a:t>
            </a:r>
            <a:endParaRPr lang="en-AU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Given the Mapper and Reducer code, the short main() starts the MapReduction running</a:t>
            </a:r>
            <a:endParaRPr lang="en-US" altLang="en-US" smtClean="0"/>
          </a:p>
          <a:p>
            <a:r>
              <a:rPr lang="en-AU" altLang="en-US" smtClean="0"/>
              <a:t>The Hadoop system picks up a bunch of values from the command line on its own</a:t>
            </a:r>
            <a:endParaRPr lang="en-US" altLang="en-US" smtClean="0"/>
          </a:p>
          <a:p>
            <a:r>
              <a:rPr lang="en-AU" altLang="en-US" smtClean="0"/>
              <a:t>Then the main() also specifies a few key parameters of the problem in the Job object</a:t>
            </a:r>
            <a:endParaRPr lang="en-US" altLang="en-US" smtClean="0"/>
          </a:p>
          <a:p>
            <a:r>
              <a:rPr lang="en-AU" altLang="en-US" smtClean="0"/>
              <a:t>Job is the primary interface for a user to describe a map-reduce job to the Hadoop framework for execution (such as what Map and Reduce classes to use and the format of the input and output files)</a:t>
            </a:r>
            <a:endParaRPr lang="en-US" altLang="en-US" smtClean="0"/>
          </a:p>
          <a:p>
            <a:r>
              <a:rPr lang="en-AU" altLang="en-US" smtClean="0"/>
              <a:t>Other parameters, i.e. the number of machines to use, are optional and the system will determine good values for them if not specified</a:t>
            </a:r>
          </a:p>
          <a:p>
            <a:r>
              <a:rPr lang="en-AU" altLang="en-US" smtClean="0"/>
              <a:t>Then the framework tries to faithfully execute the job as-is described by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Main Explanation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AU" sz="1600" dirty="0" smtClean="0">
                <a:solidFill>
                  <a:srgbClr val="00B0F0"/>
                </a:solidFill>
              </a:rPr>
              <a:t>//Creating a Configuration object and a Job object, assigning a job name for identification purposes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600" dirty="0" smtClean="0"/>
              <a:t>Configuration </a:t>
            </a:r>
            <a:r>
              <a:rPr lang="en-AU" sz="1600" dirty="0" err="1" smtClean="0"/>
              <a:t>conf</a:t>
            </a:r>
            <a:r>
              <a:rPr lang="en-AU" sz="1600" dirty="0" smtClean="0"/>
              <a:t> = new Configuration();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600" dirty="0" smtClean="0"/>
              <a:t>Job </a:t>
            </a:r>
            <a:r>
              <a:rPr lang="en-AU" sz="1600" dirty="0" err="1" smtClean="0"/>
              <a:t>job</a:t>
            </a:r>
            <a:r>
              <a:rPr lang="en-AU" sz="1600" dirty="0" smtClean="0"/>
              <a:t> = </a:t>
            </a:r>
            <a:r>
              <a:rPr lang="en-AU" sz="1600" dirty="0" err="1" smtClean="0"/>
              <a:t>Job.getInstance</a:t>
            </a:r>
            <a:r>
              <a:rPr lang="en-AU" sz="1600" dirty="0" smtClean="0"/>
              <a:t>(</a:t>
            </a:r>
            <a:r>
              <a:rPr lang="en-AU" sz="1600" dirty="0" err="1" smtClean="0"/>
              <a:t>conf</a:t>
            </a:r>
            <a:r>
              <a:rPr lang="en-AU" sz="1600" dirty="0" smtClean="0"/>
              <a:t>, "word count");</a:t>
            </a:r>
          </a:p>
          <a:p>
            <a:pPr lvl="1">
              <a:defRPr/>
            </a:pPr>
            <a:r>
              <a:rPr lang="en-US" dirty="0"/>
              <a:t>Job Class: </a:t>
            </a:r>
            <a:r>
              <a:rPr lang="en-AU" dirty="0"/>
              <a:t>It allows the user to configure the job, submit it, control its execution, and query the state. Normally the user creates the application, describes various facets of the job via </a:t>
            </a:r>
            <a:r>
              <a:rPr lang="en-AU" dirty="0" smtClean="0">
                <a:hlinkClick r:id="rId2" tooltip="class in org.apache.hadoop.mapreduce"/>
              </a:rPr>
              <a:t>Job</a:t>
            </a:r>
            <a:r>
              <a:rPr lang="en-AU" dirty="0"/>
              <a:t> and then submits the job and monitor its progress</a:t>
            </a:r>
            <a:r>
              <a:rPr lang="en-AU" dirty="0" smtClean="0"/>
              <a:t>.</a:t>
            </a:r>
            <a:endParaRPr lang="en-AU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600" dirty="0" smtClean="0">
                <a:solidFill>
                  <a:srgbClr val="00B0F0"/>
                </a:solidFill>
              </a:rPr>
              <a:t>//Setting </a:t>
            </a:r>
            <a:r>
              <a:rPr lang="en-AU" sz="1600" dirty="0">
                <a:solidFill>
                  <a:srgbClr val="00B0F0"/>
                </a:solidFill>
              </a:rPr>
              <a:t>the job's jar file by finding </a:t>
            </a:r>
            <a:r>
              <a:rPr lang="en-AU" sz="1600" dirty="0" smtClean="0">
                <a:solidFill>
                  <a:srgbClr val="00B0F0"/>
                </a:solidFill>
              </a:rPr>
              <a:t>the provided </a:t>
            </a:r>
            <a:r>
              <a:rPr lang="en-AU" sz="1600" dirty="0">
                <a:solidFill>
                  <a:srgbClr val="00B0F0"/>
                </a:solidFill>
              </a:rPr>
              <a:t>class location</a:t>
            </a:r>
            <a:endParaRPr lang="en-AU" sz="1600" dirty="0" smtClean="0">
              <a:solidFill>
                <a:srgbClr val="00B0F0"/>
              </a:solidFill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600" dirty="0" err="1" smtClean="0"/>
              <a:t>job.setJarByClass</a:t>
            </a:r>
            <a:r>
              <a:rPr lang="en-AU" sz="1600" dirty="0" smtClean="0"/>
              <a:t>(</a:t>
            </a:r>
            <a:r>
              <a:rPr lang="en-AU" sz="1600" dirty="0" err="1" smtClean="0"/>
              <a:t>WordCount.class</a:t>
            </a:r>
            <a:r>
              <a:rPr lang="en-AU" sz="1600" dirty="0" smtClean="0"/>
              <a:t>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600" dirty="0" smtClean="0">
                <a:solidFill>
                  <a:srgbClr val="00B0F0"/>
                </a:solidFill>
              </a:rPr>
              <a:t>//Providing the mapper and reducer class names</a:t>
            </a:r>
            <a:r>
              <a:rPr lang="en-AU" sz="1600" dirty="0" smtClean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600" dirty="0" err="1" smtClean="0"/>
              <a:t>job.setMapperClass</a:t>
            </a:r>
            <a:r>
              <a:rPr lang="en-AU" sz="1600" dirty="0" smtClean="0"/>
              <a:t>(</a:t>
            </a:r>
            <a:r>
              <a:rPr lang="en-AU" sz="1600" dirty="0" err="1" smtClean="0"/>
              <a:t>TokenizerMapper.class</a:t>
            </a:r>
            <a:r>
              <a:rPr lang="en-AU" sz="1600" dirty="0" smtClean="0"/>
              <a:t>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600" dirty="0" err="1" smtClean="0"/>
              <a:t>job.setReducerClass</a:t>
            </a:r>
            <a:r>
              <a:rPr lang="en-AU" sz="1600" dirty="0" smtClean="0"/>
              <a:t>(</a:t>
            </a:r>
            <a:r>
              <a:rPr lang="en-AU" sz="1600" dirty="0" err="1" smtClean="0"/>
              <a:t>IntSumReducer.class</a:t>
            </a:r>
            <a:r>
              <a:rPr lang="en-AU" sz="1600" dirty="0" smtClean="0"/>
              <a:t>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600" dirty="0" smtClean="0">
                <a:solidFill>
                  <a:srgbClr val="00B0F0"/>
                </a:solidFill>
              </a:rPr>
              <a:t>//Setting configuration object with the Data Type of output Key and Value for map and reduce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600" dirty="0" err="1" smtClean="0"/>
              <a:t>job.setOutputKeyClass</a:t>
            </a:r>
            <a:r>
              <a:rPr lang="en-AU" sz="1600" dirty="0" smtClean="0"/>
              <a:t>(</a:t>
            </a:r>
            <a:r>
              <a:rPr lang="en-AU" sz="1600" dirty="0" err="1" smtClean="0"/>
              <a:t>Text.class</a:t>
            </a:r>
            <a:r>
              <a:rPr lang="en-AU" sz="1600" dirty="0" smtClean="0"/>
              <a:t>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600" dirty="0" err="1" smtClean="0"/>
              <a:t>job.setOutputValueClass</a:t>
            </a:r>
            <a:r>
              <a:rPr lang="en-AU" sz="1600" dirty="0" smtClean="0"/>
              <a:t>(</a:t>
            </a:r>
            <a:r>
              <a:rPr lang="en-AU" sz="1600" dirty="0" err="1" smtClean="0"/>
              <a:t>IntWritable.class</a:t>
            </a:r>
            <a:r>
              <a:rPr lang="en-AU" sz="1600" dirty="0" smtClean="0"/>
              <a:t>);</a:t>
            </a:r>
            <a:r>
              <a:rPr lang="en-US" sz="1600" dirty="0" smtClean="0"/>
              <a:t>	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sz="1600" dirty="0" smtClean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A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Main Explanation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AU" dirty="0" smtClean="0">
                <a:solidFill>
                  <a:srgbClr val="00B0F0"/>
                </a:solidFill>
              </a:rPr>
              <a:t>//The </a:t>
            </a:r>
            <a:r>
              <a:rPr lang="en-AU" dirty="0" err="1" smtClean="0">
                <a:solidFill>
                  <a:srgbClr val="00B0F0"/>
                </a:solidFill>
              </a:rPr>
              <a:t>hdfs</a:t>
            </a:r>
            <a:r>
              <a:rPr lang="en-AU" dirty="0" smtClean="0">
                <a:solidFill>
                  <a:srgbClr val="00B0F0"/>
                </a:solidFill>
              </a:rPr>
              <a:t> input and output directory to be fetched from the command line</a:t>
            </a:r>
            <a:endParaRPr 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err="1" smtClean="0"/>
              <a:t>FileInputFormat.addInputPath</a:t>
            </a:r>
            <a:r>
              <a:rPr lang="en-AU" dirty="0" smtClean="0"/>
              <a:t>(job, new Path(</a:t>
            </a:r>
            <a:r>
              <a:rPr lang="en-AU" dirty="0" err="1" smtClean="0"/>
              <a:t>args</a:t>
            </a:r>
            <a:r>
              <a:rPr lang="en-AU" dirty="0" smtClean="0"/>
              <a:t>[0]));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err="1" smtClean="0"/>
              <a:t>FileOutputFormat.setOutputPath</a:t>
            </a:r>
            <a:r>
              <a:rPr lang="en-AU" dirty="0" smtClean="0"/>
              <a:t>(job, new Path(</a:t>
            </a:r>
            <a:r>
              <a:rPr lang="en-AU" dirty="0" err="1" smtClean="0"/>
              <a:t>args</a:t>
            </a:r>
            <a:r>
              <a:rPr lang="en-AU" dirty="0" smtClean="0"/>
              <a:t>[1]));</a:t>
            </a:r>
            <a:endParaRPr 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smtClean="0">
                <a:solidFill>
                  <a:srgbClr val="00B0F0"/>
                </a:solidFill>
              </a:rPr>
              <a:t>//Submit </a:t>
            </a:r>
            <a:r>
              <a:rPr lang="en-AU" dirty="0">
                <a:solidFill>
                  <a:srgbClr val="00B0F0"/>
                </a:solidFill>
              </a:rPr>
              <a:t>the job to the cluster and wait for it to finish.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err="1" smtClean="0"/>
              <a:t>System.exit</a:t>
            </a:r>
            <a:r>
              <a:rPr lang="en-AU" dirty="0" smtClean="0"/>
              <a:t>(</a:t>
            </a:r>
            <a:r>
              <a:rPr lang="en-AU" dirty="0" err="1" smtClean="0"/>
              <a:t>job.waitForCompletion</a:t>
            </a:r>
            <a:r>
              <a:rPr lang="en-AU" dirty="0" smtClean="0"/>
              <a:t>(true) ? 0 : 1);</a:t>
            </a:r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Make It Running</a:t>
            </a:r>
            <a:r>
              <a:rPr lang="zh-CN" altLang="en-US" dirty="0" smtClean="0"/>
              <a:t>！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Configure environment variables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400" dirty="0" smtClean="0">
                <a:solidFill>
                  <a:srgbClr val="7030A0"/>
                </a:solidFill>
              </a:rPr>
              <a:t>export JAVA_HOME=</a:t>
            </a:r>
            <a:r>
              <a:rPr lang="en-US" sz="1400" dirty="0" smtClean="0">
                <a:solidFill>
                  <a:srgbClr val="7030A0"/>
                </a:solidFill>
              </a:rPr>
              <a:t>…</a:t>
            </a:r>
            <a:endParaRPr lang="en-AU" sz="1400" dirty="0" smtClean="0">
              <a:solidFill>
                <a:srgbClr val="7030A0"/>
              </a:solidFill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400" dirty="0" smtClean="0">
                <a:solidFill>
                  <a:srgbClr val="7030A0"/>
                </a:solidFill>
              </a:rPr>
              <a:t>export PATH=${JAVA_HOME}/bin:${PATH}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400" dirty="0" smtClean="0">
                <a:solidFill>
                  <a:srgbClr val="7030A0"/>
                </a:solidFill>
              </a:rPr>
              <a:t>export HADOOP_CLASSPATH=${JAVA_HOME}/lib/tools.jar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sz="1400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AU" dirty="0"/>
              <a:t>Compile </a:t>
            </a:r>
            <a:r>
              <a:rPr lang="en-AU" dirty="0" smtClean="0"/>
              <a:t>WordCount.java</a:t>
            </a:r>
            <a:r>
              <a:rPr lang="en-AU" dirty="0"/>
              <a:t> and create a jar</a:t>
            </a:r>
            <a:r>
              <a:rPr lang="en-AU" dirty="0" smtClean="0"/>
              <a:t>: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400" dirty="0" smtClean="0">
                <a:solidFill>
                  <a:srgbClr val="7030A0"/>
                </a:solidFill>
              </a:rPr>
              <a:t>$ </a:t>
            </a:r>
            <a:r>
              <a:rPr lang="en-AU" sz="1400" dirty="0" err="1" smtClean="0">
                <a:solidFill>
                  <a:srgbClr val="7030A0"/>
                </a:solidFill>
              </a:rPr>
              <a:t>hadoop</a:t>
            </a:r>
            <a:r>
              <a:rPr lang="en-AU" sz="1400" dirty="0" smtClean="0">
                <a:solidFill>
                  <a:srgbClr val="7030A0"/>
                </a:solidFill>
              </a:rPr>
              <a:t> </a:t>
            </a:r>
            <a:r>
              <a:rPr lang="en-AU" sz="1400" dirty="0" err="1" smtClean="0">
                <a:solidFill>
                  <a:srgbClr val="7030A0"/>
                </a:solidFill>
              </a:rPr>
              <a:t>com.sun.tools.javac.Main</a:t>
            </a:r>
            <a:r>
              <a:rPr lang="en-AU" sz="1400" dirty="0" smtClean="0">
                <a:solidFill>
                  <a:srgbClr val="7030A0"/>
                </a:solidFill>
              </a:rPr>
              <a:t> WordCount.java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400" dirty="0" smtClean="0">
                <a:solidFill>
                  <a:srgbClr val="7030A0"/>
                </a:solidFill>
              </a:rPr>
              <a:t>$ jar </a:t>
            </a:r>
            <a:r>
              <a:rPr lang="en-AU" sz="1400" dirty="0" err="1" smtClean="0">
                <a:solidFill>
                  <a:srgbClr val="7030A0"/>
                </a:solidFill>
              </a:rPr>
              <a:t>cf</a:t>
            </a:r>
            <a:r>
              <a:rPr lang="en-AU" sz="1400" dirty="0" smtClean="0">
                <a:solidFill>
                  <a:srgbClr val="7030A0"/>
                </a:solidFill>
              </a:rPr>
              <a:t> wc.jar </a:t>
            </a:r>
            <a:r>
              <a:rPr lang="en-AU" sz="1400" dirty="0" err="1" smtClean="0">
                <a:solidFill>
                  <a:srgbClr val="7030A0"/>
                </a:solidFill>
              </a:rPr>
              <a:t>WordCount</a:t>
            </a:r>
            <a:r>
              <a:rPr lang="en-AU" sz="1400" dirty="0" smtClean="0">
                <a:solidFill>
                  <a:srgbClr val="7030A0"/>
                </a:solidFill>
              </a:rPr>
              <a:t>*.class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sz="1400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altLang="zh-CN" dirty="0" smtClean="0"/>
              <a:t>Put files to HDFS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zh-CN" sz="1400" dirty="0" smtClean="0">
                <a:solidFill>
                  <a:srgbClr val="7030A0"/>
                </a:solidFill>
              </a:rPr>
              <a:t>$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hdfs</a:t>
            </a:r>
            <a:r>
              <a:rPr lang="en-US" altLang="zh-CN" sz="1400" dirty="0" smtClean="0">
                <a:solidFill>
                  <a:srgbClr val="7030A0"/>
                </a:solidFill>
              </a:rPr>
              <a:t> 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dfs</a:t>
            </a:r>
            <a:r>
              <a:rPr lang="en-US" altLang="zh-CN" sz="1400" dirty="0" smtClean="0">
                <a:solidFill>
                  <a:srgbClr val="7030A0"/>
                </a:solidFill>
              </a:rPr>
              <a:t> –put YOURFILES input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altLang="zh-CN" sz="1400" dirty="0" smtClean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AU" dirty="0"/>
              <a:t>Run the </a:t>
            </a:r>
            <a:r>
              <a:rPr lang="en-AU" dirty="0" smtClean="0"/>
              <a:t>application</a:t>
            </a:r>
            <a:endParaRPr lang="en-US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sz="1400" dirty="0" smtClean="0">
                <a:solidFill>
                  <a:srgbClr val="7030A0"/>
                </a:solidFill>
              </a:rPr>
              <a:t>$ </a:t>
            </a:r>
            <a:r>
              <a:rPr lang="en-AU" sz="1400" dirty="0" err="1" smtClean="0">
                <a:solidFill>
                  <a:srgbClr val="7030A0"/>
                </a:solidFill>
              </a:rPr>
              <a:t>hadoop</a:t>
            </a:r>
            <a:r>
              <a:rPr lang="en-AU" sz="1400" dirty="0" smtClean="0">
                <a:solidFill>
                  <a:srgbClr val="7030A0"/>
                </a:solidFill>
              </a:rPr>
              <a:t> jar wc.jar </a:t>
            </a:r>
            <a:r>
              <a:rPr lang="en-AU" sz="1400" dirty="0" err="1" smtClean="0">
                <a:solidFill>
                  <a:srgbClr val="7030A0"/>
                </a:solidFill>
              </a:rPr>
              <a:t>WordCount</a:t>
            </a:r>
            <a:r>
              <a:rPr lang="en-AU" sz="1400" dirty="0" smtClean="0">
                <a:solidFill>
                  <a:srgbClr val="7030A0"/>
                </a:solidFill>
              </a:rPr>
              <a:t>  input output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sz="1400" dirty="0" smtClean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dirty="0" smtClean="0"/>
              <a:t>Check the results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dirty="0">
                <a:solidFill>
                  <a:srgbClr val="7030A0"/>
                </a:solidFill>
              </a:rPr>
              <a:t>$ </a:t>
            </a:r>
            <a:r>
              <a:rPr lang="en-US" sz="1400" dirty="0" err="1">
                <a:solidFill>
                  <a:srgbClr val="7030A0"/>
                </a:solidFill>
              </a:rPr>
              <a:t>hdfs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dfs</a:t>
            </a:r>
            <a:r>
              <a:rPr lang="en-US" sz="1400" dirty="0">
                <a:solidFill>
                  <a:srgbClr val="7030A0"/>
                </a:solidFill>
              </a:rPr>
              <a:t> –cat output/*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AU" dirty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974725"/>
            <a:ext cx="27432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Make It Running</a:t>
            </a:r>
            <a:r>
              <a:rPr lang="zh-CN" altLang="en-US" dirty="0" smtClean="0"/>
              <a:t>！</a:t>
            </a:r>
            <a:endParaRPr lang="en-AU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Given two files:</a:t>
            </a:r>
          </a:p>
          <a:p>
            <a:pPr lvl="1"/>
            <a:r>
              <a:rPr lang="en-US" altLang="zh-CN" dirty="0" smtClean="0"/>
              <a:t>file1: </a:t>
            </a:r>
            <a:r>
              <a:rPr lang="en-AU" altLang="en-US" dirty="0" smtClean="0"/>
              <a:t>Hello World Bye World</a:t>
            </a:r>
          </a:p>
          <a:p>
            <a:pPr lvl="1"/>
            <a:r>
              <a:rPr lang="en-US" altLang="en-US" dirty="0" smtClean="0"/>
              <a:t>file2: </a:t>
            </a:r>
            <a:r>
              <a:rPr lang="en-AU" altLang="en-US" dirty="0" smtClean="0"/>
              <a:t>Hello Hadoop Goodbye Hadoop</a:t>
            </a:r>
            <a:endParaRPr lang="en-US" altLang="en-US" dirty="0" smtClean="0"/>
          </a:p>
          <a:p>
            <a:r>
              <a:rPr lang="en-US" altLang="en-US" dirty="0" smtClean="0"/>
              <a:t>The first </a:t>
            </a:r>
            <a:r>
              <a:rPr lang="en-AU" altLang="en-US" dirty="0" smtClean="0"/>
              <a:t>map emits:</a:t>
            </a:r>
          </a:p>
          <a:p>
            <a:pPr lvl="1"/>
            <a:r>
              <a:rPr lang="en-AU" altLang="en-US" dirty="0" smtClean="0"/>
              <a:t>&lt; Hello, 1&gt; &lt; World, 1&gt; &lt; Bye, 1&gt; &lt; World, 1&gt;</a:t>
            </a:r>
            <a:endParaRPr lang="en-US" altLang="en-US" dirty="0" smtClean="0"/>
          </a:p>
          <a:p>
            <a:r>
              <a:rPr lang="en-US" altLang="en-US" dirty="0" smtClean="0"/>
              <a:t>The second map emits:</a:t>
            </a:r>
          </a:p>
          <a:p>
            <a:pPr lvl="1"/>
            <a:r>
              <a:rPr lang="en-AU" altLang="en-US" dirty="0" smtClean="0"/>
              <a:t>&lt; Hello, 1&gt; &lt; Hadoop, 1&gt; &lt; Goodbye, 1&gt; &lt; Hadoop, 1&gt;</a:t>
            </a:r>
            <a:endParaRPr lang="en-US" altLang="en-US" dirty="0" smtClean="0"/>
          </a:p>
          <a:p>
            <a:r>
              <a:rPr lang="en-AU" altLang="en-US" dirty="0" smtClean="0"/>
              <a:t> The output of the job is:</a:t>
            </a:r>
          </a:p>
          <a:p>
            <a:pPr lvl="1"/>
            <a:r>
              <a:rPr lang="en-AU" altLang="en-US" dirty="0" smtClean="0"/>
              <a:t>&lt; Bye, 1&gt; &lt; Goodbye, 1&gt; &lt; Hadoop, 2&gt; &lt; Hello, 2&gt; &lt; World, 2&gt;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Mappers and Reducers</a:t>
            </a:r>
            <a:endParaRPr lang="en-AU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cs typeface="Arial" pitchFamily="34" charset="0"/>
              </a:rPr>
              <a:t>Need to handle more data? Just add more Mappers/Reducers!</a:t>
            </a:r>
          </a:p>
          <a:p>
            <a:r>
              <a:rPr lang="en-US" altLang="en-US" smtClean="0">
                <a:cs typeface="Arial" pitchFamily="34" charset="0"/>
              </a:rPr>
              <a:t>No need to handle multithreaded code </a:t>
            </a:r>
            <a:r>
              <a:rPr lang="en-US" altLang="en-US" smtClean="0">
                <a:cs typeface="Arial" pitchFamily="34" charset="0"/>
                <a:sym typeface="Wingdings" pitchFamily="2" charset="2"/>
              </a:rPr>
              <a:t></a:t>
            </a:r>
            <a:endParaRPr lang="en-US" altLang="en-US" smtClean="0">
              <a:cs typeface="Arial" pitchFamily="34" charset="0"/>
            </a:endParaRPr>
          </a:p>
          <a:p>
            <a:pPr lvl="1"/>
            <a:r>
              <a:rPr lang="en-US" altLang="en-US" smtClean="0"/>
              <a:t>Mappers and Reducers are typically single threaded and deterministic</a:t>
            </a:r>
          </a:p>
          <a:p>
            <a:pPr lvl="2"/>
            <a:r>
              <a:rPr lang="en-US" altLang="en-US" smtClean="0"/>
              <a:t>Determinism allows for restarting of failed jobs</a:t>
            </a:r>
          </a:p>
          <a:p>
            <a:pPr lvl="1"/>
            <a:r>
              <a:rPr lang="en-US" altLang="en-US" smtClean="0"/>
              <a:t>Mappers/Reducers run entirely independent of each other</a:t>
            </a:r>
          </a:p>
          <a:p>
            <a:pPr lvl="2"/>
            <a:r>
              <a:rPr lang="en-US" altLang="en-US" smtClean="0"/>
              <a:t>In Hadoop, they run in separate JVMs</a:t>
            </a:r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Combiners</a:t>
            </a:r>
            <a:endParaRPr lang="en-AU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Often a Map task will produce many pairs of the form </a:t>
            </a:r>
            <a:r>
              <a:rPr lang="en-US" altLang="en-US" i="1" smtClean="0"/>
              <a:t>(k,v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), (k,v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), …</a:t>
            </a:r>
            <a:r>
              <a:rPr lang="en-US" altLang="en-US" smtClean="0"/>
              <a:t> for the same key </a:t>
            </a:r>
            <a:r>
              <a:rPr lang="en-US" altLang="en-US" i="1" smtClean="0"/>
              <a:t>k</a:t>
            </a:r>
          </a:p>
          <a:p>
            <a:pPr lvl="1"/>
            <a:r>
              <a:rPr lang="en-US" altLang="en-US" smtClean="0"/>
              <a:t>E.g., popular words in the word count example</a:t>
            </a:r>
            <a:endParaRPr lang="en-AU" altLang="en-US" smtClean="0"/>
          </a:p>
          <a:p>
            <a:r>
              <a:rPr lang="en-AU" altLang="en-US" smtClean="0"/>
              <a:t>Combiners are a general mechanism to reduce the amount of intermediate data, thus saving network time </a:t>
            </a:r>
          </a:p>
          <a:p>
            <a:pPr lvl="1"/>
            <a:r>
              <a:rPr lang="en-AU" altLang="en-US" smtClean="0"/>
              <a:t>They could be thought of as “mini-reducers”</a:t>
            </a:r>
            <a:endParaRPr lang="en-US" altLang="en-US" smtClean="0"/>
          </a:p>
          <a:p>
            <a:r>
              <a:rPr lang="en-US" altLang="en-US" smtClean="0"/>
              <a:t>Warning!</a:t>
            </a:r>
          </a:p>
          <a:p>
            <a:pPr lvl="1"/>
            <a:r>
              <a:rPr lang="en-AU" altLang="en-US" smtClean="0"/>
              <a:t>The use of combiners must be thought carefully</a:t>
            </a:r>
          </a:p>
          <a:p>
            <a:pPr lvl="2"/>
            <a:r>
              <a:rPr lang="en-AU" altLang="en-US" smtClean="0"/>
              <a:t>Optional in Hadoop: the correctness of the algorithm </a:t>
            </a:r>
            <a:r>
              <a:rPr lang="en-AU" altLang="en-US" smtClean="0">
                <a:solidFill>
                  <a:srgbClr val="FF0000"/>
                </a:solidFill>
              </a:rPr>
              <a:t>cannot depend on</a:t>
            </a:r>
            <a:r>
              <a:rPr lang="en-AU" altLang="en-US" smtClean="0"/>
              <a:t> computation (or even execution) of the combiners</a:t>
            </a:r>
          </a:p>
          <a:p>
            <a:pPr lvl="2"/>
            <a:r>
              <a:rPr lang="en-AU" altLang="en-US" smtClean="0"/>
              <a:t>A combiner operates on each map output key. It must have the same output key-value types as the Mapper class.</a:t>
            </a:r>
          </a:p>
          <a:p>
            <a:pPr lvl="2"/>
            <a:r>
              <a:rPr lang="en-AU" altLang="en-US" smtClean="0"/>
              <a:t>A combiner can produce summary information from a large dataset because it replaces the original Map output</a:t>
            </a:r>
          </a:p>
          <a:p>
            <a:pPr lvl="1"/>
            <a:r>
              <a:rPr lang="en-US" altLang="en-US" smtClean="0"/>
              <a:t>Works only if reduce function is commutative and associative</a:t>
            </a:r>
          </a:p>
          <a:p>
            <a:pPr lvl="2"/>
            <a:r>
              <a:rPr lang="en-US" altLang="en-US" smtClean="0"/>
              <a:t>In general, reducer and combiner </a:t>
            </a:r>
            <a:r>
              <a:rPr lang="en-US" altLang="en-US" smtClean="0">
                <a:solidFill>
                  <a:srgbClr val="FF0000"/>
                </a:solidFill>
              </a:rPr>
              <a:t>are not </a:t>
            </a:r>
            <a:r>
              <a:rPr lang="en-AU" altLang="en-US" smtClean="0">
                <a:solidFill>
                  <a:srgbClr val="FF0000"/>
                </a:solidFill>
              </a:rPr>
              <a:t>interchangeable</a:t>
            </a:r>
            <a:endParaRPr lang="en-US" altLang="en-US" smtClean="0">
              <a:solidFill>
                <a:srgbClr val="FF0000"/>
              </a:solidFill>
            </a:endParaRPr>
          </a:p>
          <a:p>
            <a:pPr lvl="1"/>
            <a:endParaRPr lang="en-US" altLang="en-US" smtClean="0"/>
          </a:p>
          <a:p>
            <a:endParaRPr lang="en-US" altLang="en-US" smtClean="0"/>
          </a:p>
          <a:p>
            <a:pPr lvl="1"/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Motivation for MapReduce</a:t>
            </a:r>
            <a:endParaRPr lang="en-AU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Google server room:</a:t>
            </a:r>
            <a:endParaRPr lang="en-AU" altLang="en-US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52563"/>
            <a:ext cx="61912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2057400" y="5632450"/>
            <a:ext cx="6191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AU" altLang="en-US">
                <a:hlinkClick r:id="rId3"/>
              </a:rPr>
              <a:t>https://www.youtube.com/watch?t=3&amp;v=avP5d16wEp0</a:t>
            </a:r>
            <a:endParaRPr kumimoji="0"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Combiners </a:t>
            </a:r>
            <a:r>
              <a:rPr lang="en-US" dirty="0" smtClean="0"/>
              <a:t>in </a:t>
            </a:r>
            <a:r>
              <a:rPr lang="en-US" dirty="0" err="1" smtClean="0"/>
              <a:t>WordCount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dirty="0" smtClean="0"/>
              <a:t>Combiner combines the values of all keys of </a:t>
            </a:r>
            <a:r>
              <a:rPr lang="en-US" dirty="0" smtClean="0">
                <a:solidFill>
                  <a:srgbClr val="FF0000"/>
                </a:solidFill>
              </a:rPr>
              <a:t>a single mapper node</a:t>
            </a:r>
            <a:r>
              <a:rPr lang="en-US" dirty="0" smtClean="0"/>
              <a:t> (single machine):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endParaRPr lang="en-US" dirty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endParaRPr 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endParaRPr lang="en-US" dirty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endParaRPr 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endParaRPr lang="en-US" dirty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endParaRPr 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endParaRPr lang="en-US" dirty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dirty="0" smtClean="0"/>
              <a:t>Much less data needs to be copied and shuffled!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AU" dirty="0" smtClean="0"/>
              <a:t>If combiners take advantage of all opportunities for local aggregation we have at most </a:t>
            </a:r>
            <a:r>
              <a:rPr lang="en-AU" i="1" dirty="0" smtClean="0"/>
              <a:t>m</a:t>
            </a:r>
            <a:r>
              <a:rPr lang="en-AU" dirty="0" smtClean="0"/>
              <a:t> × </a:t>
            </a:r>
            <a:r>
              <a:rPr lang="en-AU" i="1" dirty="0" smtClean="0"/>
              <a:t>V</a:t>
            </a:r>
            <a:r>
              <a:rPr lang="en-AU" dirty="0" smtClean="0"/>
              <a:t> intermediate key-value pairs</a:t>
            </a:r>
          </a:p>
          <a:p>
            <a:pPr lvl="1">
              <a:buClr>
                <a:srgbClr val="FF9900"/>
              </a:buClr>
              <a:defRPr/>
            </a:pPr>
            <a:r>
              <a:rPr lang="en-AU" dirty="0" smtClean="0"/>
              <a:t>m: number of mappers</a:t>
            </a:r>
          </a:p>
          <a:p>
            <a:pPr lvl="1">
              <a:buClr>
                <a:srgbClr val="FF9900"/>
              </a:buClr>
              <a:defRPr/>
            </a:pPr>
            <a:r>
              <a:rPr lang="en-AU" dirty="0" smtClean="0"/>
              <a:t>V: number of unique terms in the collection</a:t>
            </a:r>
            <a:endParaRPr lang="en-AU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AU" dirty="0" smtClean="0"/>
              <a:t>Note: not all mappers will see all terms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endParaRPr lang="en-US" dirty="0" smtClean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endParaRPr lang="en-US" dirty="0" smtClean="0"/>
          </a:p>
          <a:p>
            <a:pPr>
              <a:defRPr/>
            </a:pPr>
            <a:endParaRPr lang="en-AU" dirty="0"/>
          </a:p>
        </p:txBody>
      </p:sp>
      <p:pic>
        <p:nvPicPr>
          <p:cNvPr id="48132" name="Picture 3" descr="http://www.admin-magazine.com/var/ezflow_site/storage/images/media/images/hadoop-f03/47069-1-eng-US/hadoop-F03_refe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00225"/>
            <a:ext cx="6553200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462338" y="1774825"/>
            <a:ext cx="1657350" cy="255111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kumimoji="0" lang="en-US" altLang="en-US" sz="200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Combiners </a:t>
            </a:r>
            <a:r>
              <a:rPr lang="en-US" dirty="0" smtClean="0"/>
              <a:t>in </a:t>
            </a:r>
            <a:r>
              <a:rPr lang="en-US" dirty="0" err="1" smtClean="0"/>
              <a:t>WordCount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 WordCount.java, you only need to add the follow line to Main: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smtClean="0"/>
              <a:t>	</a:t>
            </a:r>
            <a:r>
              <a:rPr lang="en-AU" dirty="0" err="1" smtClean="0"/>
              <a:t>job.setCombinerClass</a:t>
            </a:r>
            <a:r>
              <a:rPr lang="en-AU" dirty="0" smtClean="0"/>
              <a:t>(</a:t>
            </a:r>
            <a:r>
              <a:rPr lang="en-AU" dirty="0" err="1" smtClean="0"/>
              <a:t>IntSumReducer.class</a:t>
            </a:r>
            <a:r>
              <a:rPr lang="en-AU" dirty="0" smtClean="0"/>
              <a:t>);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This is because in this example, Reducer and Combiner do the same thing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Note: Most cases this is not true! </a:t>
            </a:r>
          </a:p>
          <a:p>
            <a:pPr lvl="1">
              <a:defRPr/>
            </a:pPr>
            <a:r>
              <a:rPr lang="en-US" altLang="zh-CN" dirty="0" smtClean="0">
                <a:cs typeface="ＭＳ Ｐゴシック" charset="0"/>
              </a:rPr>
              <a:t>You need to write an extra combiner class</a:t>
            </a:r>
            <a:endParaRPr lang="en-US" dirty="0">
              <a:cs typeface="ＭＳ Ｐゴシック" charset="0"/>
            </a:endParaRPr>
          </a:p>
          <a:p>
            <a:pPr>
              <a:defRPr/>
            </a:pPr>
            <a:r>
              <a:rPr lang="en-US" dirty="0" smtClean="0"/>
              <a:t>Given two files:</a:t>
            </a:r>
          </a:p>
          <a:p>
            <a:pPr lvl="1">
              <a:defRPr/>
            </a:pPr>
            <a:r>
              <a:rPr lang="en-US" altLang="zh-CN" dirty="0" smtClean="0"/>
              <a:t>file1: </a:t>
            </a:r>
            <a:r>
              <a:rPr lang="en-AU" dirty="0" smtClean="0"/>
              <a:t>Hello World Bye World</a:t>
            </a:r>
          </a:p>
          <a:p>
            <a:pPr lvl="1">
              <a:defRPr/>
            </a:pPr>
            <a:r>
              <a:rPr lang="en-US" dirty="0" smtClean="0"/>
              <a:t>file2: </a:t>
            </a:r>
            <a:r>
              <a:rPr lang="en-AU" dirty="0" smtClean="0"/>
              <a:t>Hello Hadoop Goodbye Hadoop</a:t>
            </a:r>
          </a:p>
          <a:p>
            <a:pPr>
              <a:defRPr/>
            </a:pPr>
            <a:r>
              <a:rPr lang="en-US" dirty="0" smtClean="0"/>
              <a:t>The first </a:t>
            </a:r>
            <a:r>
              <a:rPr lang="en-AU" dirty="0" smtClean="0"/>
              <a:t>map emits:</a:t>
            </a:r>
          </a:p>
          <a:p>
            <a:pPr lvl="1">
              <a:defRPr/>
            </a:pPr>
            <a:r>
              <a:rPr lang="en-AU" dirty="0" smtClean="0"/>
              <a:t>&lt; Hello, 1&gt; &lt; World, 2&gt; &lt; Bye, 1&gt;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The second map emits:</a:t>
            </a:r>
          </a:p>
          <a:p>
            <a:pPr lvl="1">
              <a:defRPr/>
            </a:pPr>
            <a:r>
              <a:rPr lang="en-AU" dirty="0" smtClean="0"/>
              <a:t>&lt; Hello, 1&gt; &lt; Hadoop, 2&gt; &lt; Goodbye, 1&gt;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Partitioner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AU" dirty="0"/>
              <a:t>Partitioner controls the partitioning of the keys of the intermediate map-outputs. </a:t>
            </a:r>
            <a:endParaRPr lang="en-AU" dirty="0" smtClean="0"/>
          </a:p>
          <a:p>
            <a:pPr lvl="1">
              <a:buClr>
                <a:srgbClr val="FF9900"/>
              </a:buClr>
              <a:defRPr/>
            </a:pPr>
            <a:r>
              <a:rPr lang="en-AU" dirty="0" smtClean="0"/>
              <a:t>The </a:t>
            </a:r>
            <a:r>
              <a:rPr lang="en-AU" dirty="0"/>
              <a:t>key (or a subset of the key) is used to derive the partition, typically by a </a:t>
            </a:r>
            <a:r>
              <a:rPr lang="en-AU" i="1" dirty="0"/>
              <a:t>hash function</a:t>
            </a:r>
            <a:r>
              <a:rPr lang="en-AU" dirty="0"/>
              <a:t>. </a:t>
            </a:r>
            <a:endParaRPr lang="en-AU" dirty="0" smtClean="0"/>
          </a:p>
          <a:p>
            <a:pPr lvl="1">
              <a:buClr>
                <a:srgbClr val="FF9900"/>
              </a:buClr>
              <a:defRPr/>
            </a:pPr>
            <a:r>
              <a:rPr lang="en-AU" dirty="0" smtClean="0"/>
              <a:t>The </a:t>
            </a:r>
            <a:r>
              <a:rPr lang="en-AU" dirty="0"/>
              <a:t>total number of partitions is the same as the number of reduce tasks for the job. </a:t>
            </a:r>
            <a:endParaRPr lang="en-AU" dirty="0" smtClean="0"/>
          </a:p>
          <a:p>
            <a:pPr lvl="2">
              <a:buClr>
                <a:srgbClr val="FF9900"/>
              </a:buClr>
              <a:defRPr/>
            </a:pPr>
            <a:r>
              <a:rPr lang="en-AU" dirty="0" smtClean="0"/>
              <a:t>This </a:t>
            </a:r>
            <a:r>
              <a:rPr lang="en-AU" dirty="0"/>
              <a:t>controls which of the </a:t>
            </a:r>
            <a:r>
              <a:rPr lang="en-AU" dirty="0" smtClean="0"/>
              <a:t>m</a:t>
            </a:r>
            <a:r>
              <a:rPr lang="en-AU" dirty="0"/>
              <a:t> reduce tasks the intermediate key (and hence the record) is sent to for reduction</a:t>
            </a:r>
            <a:r>
              <a:rPr lang="en-AU" dirty="0" smtClean="0"/>
              <a:t>.</a:t>
            </a:r>
          </a:p>
          <a:p>
            <a:pPr>
              <a:defRPr/>
            </a:pPr>
            <a:r>
              <a:rPr lang="en-AU" dirty="0" smtClean="0"/>
              <a:t>System uses </a:t>
            </a:r>
            <a:r>
              <a:rPr lang="en-AU" dirty="0" err="1" smtClean="0"/>
              <a:t>HashPartitioner</a:t>
            </a:r>
            <a:r>
              <a:rPr lang="en-AU" dirty="0" smtClean="0"/>
              <a:t> by default:</a:t>
            </a:r>
          </a:p>
          <a:p>
            <a:pPr lvl="1">
              <a:defRPr/>
            </a:pPr>
            <a:r>
              <a:rPr lang="en-AU" dirty="0" smtClean="0"/>
              <a:t>hash(key) mod R</a:t>
            </a:r>
          </a:p>
          <a:p>
            <a:pPr>
              <a:defRPr/>
            </a:pPr>
            <a:r>
              <a:rPr lang="en-AU" dirty="0" smtClean="0"/>
              <a:t>Sometimes useful to override the hash function:</a:t>
            </a:r>
          </a:p>
          <a:p>
            <a:pPr lvl="1">
              <a:defRPr/>
            </a:pPr>
            <a:r>
              <a:rPr lang="en-AU" dirty="0" smtClean="0"/>
              <a:t>E.g., </a:t>
            </a:r>
            <a:r>
              <a:rPr lang="en-AU" b="1" i="1" dirty="0" smtClean="0"/>
              <a:t>hash(hostname(URL)) mod R</a:t>
            </a:r>
            <a:r>
              <a:rPr lang="en-AU" dirty="0" smtClean="0"/>
              <a:t> ensures URLs from a host end up in the same output file</a:t>
            </a:r>
          </a:p>
          <a:p>
            <a:pPr lvl="2"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www.unsw.edu.au/faculties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www.unsw.edu.au/about-us</a:t>
            </a:r>
            <a:r>
              <a:rPr lang="en-US" dirty="0" smtClean="0"/>
              <a:t> will be stored in one file</a:t>
            </a:r>
            <a:endParaRPr lang="en-AU" dirty="0" smtClean="0"/>
          </a:p>
          <a:p>
            <a:pPr>
              <a:defRPr/>
            </a:pPr>
            <a:r>
              <a:rPr lang="en-AU" dirty="0" smtClean="0"/>
              <a:t>Job sets Partitioner implementation (in Main)</a:t>
            </a:r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MapReduce: Recap</a:t>
            </a:r>
            <a:endParaRPr lang="en-AU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Programmers must specify:</a:t>
            </a:r>
          </a:p>
          <a:p>
            <a:pPr lvl="1"/>
            <a:r>
              <a:rPr lang="en-AU" altLang="en-US" smtClean="0"/>
              <a:t>map (k</a:t>
            </a:r>
            <a:r>
              <a:rPr lang="en-AU" altLang="en-US" baseline="-25000" smtClean="0"/>
              <a:t>1</a:t>
            </a:r>
            <a:r>
              <a:rPr lang="en-AU" altLang="en-US" smtClean="0"/>
              <a:t>, v</a:t>
            </a:r>
            <a:r>
              <a:rPr lang="en-AU" altLang="en-US" baseline="-25000" smtClean="0"/>
              <a:t>1</a:t>
            </a:r>
            <a:r>
              <a:rPr lang="en-AU" altLang="en-US" smtClean="0"/>
              <a:t>) → [(k</a:t>
            </a:r>
            <a:r>
              <a:rPr lang="en-AU" altLang="en-US" baseline="-25000" smtClean="0"/>
              <a:t>2</a:t>
            </a:r>
            <a:r>
              <a:rPr lang="en-AU" altLang="en-US" smtClean="0"/>
              <a:t>, v</a:t>
            </a:r>
            <a:r>
              <a:rPr lang="en-AU" altLang="en-US" baseline="-25000" smtClean="0"/>
              <a:t>2</a:t>
            </a:r>
            <a:r>
              <a:rPr lang="en-AU" altLang="en-US" smtClean="0"/>
              <a:t>)]</a:t>
            </a:r>
          </a:p>
          <a:p>
            <a:pPr lvl="1"/>
            <a:r>
              <a:rPr lang="en-AU" altLang="en-US" smtClean="0"/>
              <a:t>reduce </a:t>
            </a:r>
            <a:r>
              <a:rPr lang="en-US" altLang="en-US" smtClean="0">
                <a:cs typeface="Arial" pitchFamily="34" charset="0"/>
              </a:rPr>
              <a:t>(k</a:t>
            </a:r>
            <a:r>
              <a:rPr lang="en-US" altLang="en-US" baseline="-25000" smtClean="0"/>
              <a:t>2</a:t>
            </a:r>
            <a:r>
              <a:rPr lang="en-US" altLang="en-US" smtClean="0">
                <a:cs typeface="Arial" pitchFamily="34" charset="0"/>
              </a:rPr>
              <a:t>, [v</a:t>
            </a:r>
            <a:r>
              <a:rPr lang="en-US" altLang="en-US" baseline="-25000" smtClean="0"/>
              <a:t>2</a:t>
            </a:r>
            <a:r>
              <a:rPr lang="en-US" altLang="en-US" smtClean="0">
                <a:cs typeface="Arial" pitchFamily="34" charset="0"/>
              </a:rPr>
              <a:t>]) → [&lt;k</a:t>
            </a:r>
            <a:r>
              <a:rPr lang="en-US" altLang="en-US" baseline="-25000" smtClean="0"/>
              <a:t>3</a:t>
            </a:r>
            <a:r>
              <a:rPr lang="en-US" altLang="en-US" smtClean="0">
                <a:cs typeface="Arial" pitchFamily="34" charset="0"/>
              </a:rPr>
              <a:t>, v</a:t>
            </a:r>
            <a:r>
              <a:rPr lang="en-US" altLang="en-US" baseline="-25000" smtClean="0"/>
              <a:t>3</a:t>
            </a:r>
            <a:r>
              <a:rPr lang="en-US" altLang="en-US" smtClean="0">
                <a:cs typeface="Arial" pitchFamily="34" charset="0"/>
              </a:rPr>
              <a:t>&gt;]</a:t>
            </a:r>
            <a:endParaRPr lang="en-AU" altLang="en-US" smtClean="0"/>
          </a:p>
          <a:p>
            <a:pPr lvl="1"/>
            <a:r>
              <a:rPr lang="en-AU" altLang="en-US" smtClean="0"/>
              <a:t>All values with the same key are reduced together</a:t>
            </a:r>
          </a:p>
          <a:p>
            <a:r>
              <a:rPr lang="en-AU" altLang="en-US" smtClean="0"/>
              <a:t>Optionally, also:</a:t>
            </a:r>
          </a:p>
          <a:p>
            <a:pPr lvl="1"/>
            <a:r>
              <a:rPr lang="en-AU" altLang="en-US" smtClean="0"/>
              <a:t>combine (k</a:t>
            </a:r>
            <a:r>
              <a:rPr lang="en-AU" altLang="en-US" baseline="-25000" smtClean="0"/>
              <a:t>2</a:t>
            </a:r>
            <a:r>
              <a:rPr lang="en-AU" altLang="en-US" smtClean="0"/>
              <a:t>, [v</a:t>
            </a:r>
            <a:r>
              <a:rPr lang="en-AU" altLang="en-US" baseline="-25000" smtClean="0"/>
              <a:t>2</a:t>
            </a:r>
            <a:r>
              <a:rPr lang="en-AU" altLang="en-US" smtClean="0"/>
              <a:t>]) → </a:t>
            </a:r>
            <a:r>
              <a:rPr lang="en-US" altLang="en-US" smtClean="0">
                <a:cs typeface="Arial" pitchFamily="34" charset="0"/>
              </a:rPr>
              <a:t>[&lt;k</a:t>
            </a:r>
            <a:r>
              <a:rPr lang="en-US" altLang="en-US" baseline="-25000" smtClean="0"/>
              <a:t>3</a:t>
            </a:r>
            <a:r>
              <a:rPr lang="en-US" altLang="en-US" smtClean="0">
                <a:cs typeface="Arial" pitchFamily="34" charset="0"/>
              </a:rPr>
              <a:t>, v</a:t>
            </a:r>
            <a:r>
              <a:rPr lang="en-US" altLang="en-US" baseline="-25000" smtClean="0"/>
              <a:t>3</a:t>
            </a:r>
            <a:r>
              <a:rPr lang="en-US" altLang="en-US" smtClean="0">
                <a:cs typeface="Arial" pitchFamily="34" charset="0"/>
              </a:rPr>
              <a:t>&gt;]</a:t>
            </a:r>
            <a:endParaRPr lang="en-AU" altLang="en-US" smtClean="0"/>
          </a:p>
          <a:p>
            <a:pPr lvl="2"/>
            <a:r>
              <a:rPr lang="en-AU" altLang="en-US" smtClean="0"/>
              <a:t>Mini-reducers that run in memory after the map phase</a:t>
            </a:r>
          </a:p>
          <a:p>
            <a:pPr lvl="2"/>
            <a:r>
              <a:rPr lang="en-AU" altLang="en-US" smtClean="0"/>
              <a:t>Used as an optimization to reduce network traffic</a:t>
            </a:r>
          </a:p>
          <a:p>
            <a:pPr lvl="1"/>
            <a:r>
              <a:rPr lang="en-AU" altLang="en-US" smtClean="0"/>
              <a:t>partition (</a:t>
            </a:r>
            <a:r>
              <a:rPr lang="en-US" altLang="en-US" smtClean="0">
                <a:cs typeface="Arial" pitchFamily="34" charset="0"/>
              </a:rPr>
              <a:t>k</a:t>
            </a:r>
            <a:r>
              <a:rPr lang="en-US" altLang="en-US" baseline="-25000" smtClean="0"/>
              <a:t>2</a:t>
            </a:r>
            <a:r>
              <a:rPr lang="en-AU" altLang="en-US" smtClean="0"/>
              <a:t>, number of partitions) → partition for </a:t>
            </a:r>
            <a:r>
              <a:rPr lang="en-US" altLang="en-US" smtClean="0">
                <a:cs typeface="Arial" pitchFamily="34" charset="0"/>
              </a:rPr>
              <a:t>k</a:t>
            </a:r>
            <a:r>
              <a:rPr lang="en-US" altLang="en-US" baseline="-25000" smtClean="0"/>
              <a:t>2</a:t>
            </a:r>
            <a:endParaRPr lang="en-AU" altLang="en-US" smtClean="0"/>
          </a:p>
          <a:p>
            <a:pPr lvl="2"/>
            <a:r>
              <a:rPr lang="en-AU" altLang="en-US" smtClean="0"/>
              <a:t>Often a simple hash of the key, e.g., hash(</a:t>
            </a:r>
            <a:r>
              <a:rPr lang="en-US" altLang="en-US" smtClean="0">
                <a:cs typeface="Arial" pitchFamily="34" charset="0"/>
              </a:rPr>
              <a:t>k</a:t>
            </a:r>
            <a:r>
              <a:rPr lang="en-US" altLang="en-US" baseline="-25000" smtClean="0"/>
              <a:t>2</a:t>
            </a:r>
            <a:r>
              <a:rPr lang="en-AU" altLang="en-US" smtClean="0"/>
              <a:t>) mod n</a:t>
            </a:r>
          </a:p>
          <a:p>
            <a:pPr lvl="2"/>
            <a:r>
              <a:rPr lang="en-AU" altLang="en-US" smtClean="0"/>
              <a:t>Divides up key space for parallel reduce operations</a:t>
            </a:r>
          </a:p>
          <a:p>
            <a:r>
              <a:rPr lang="en-AU" altLang="en-US" smtClean="0"/>
              <a:t>The execution framework handles everything else…</a:t>
            </a:r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MapReduce: Recap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’)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Divides input into fixed-size pieces</a:t>
            </a:r>
            <a:r>
              <a:rPr lang="en-US" altLang="ko-KR" b="1" i="1" dirty="0"/>
              <a:t>, input splits</a:t>
            </a:r>
          </a:p>
          <a:p>
            <a:pPr lvl="1">
              <a:defRPr/>
            </a:pPr>
            <a:r>
              <a:rPr lang="en-US" altLang="ko-KR" dirty="0"/>
              <a:t>Hadoop creates one map task for each split</a:t>
            </a:r>
          </a:p>
          <a:p>
            <a:pPr lvl="1">
              <a:defRPr/>
            </a:pPr>
            <a:r>
              <a:rPr lang="en-US" altLang="ko-KR" dirty="0"/>
              <a:t>Map task runs the user-defined map function for each </a:t>
            </a:r>
            <a:r>
              <a:rPr lang="en-US" altLang="ko-KR" i="1" dirty="0"/>
              <a:t>record</a:t>
            </a:r>
            <a:r>
              <a:rPr lang="en-US" altLang="ko-KR" dirty="0"/>
              <a:t> in the </a:t>
            </a:r>
            <a:r>
              <a:rPr lang="en-US" altLang="ko-KR" dirty="0" smtClean="0"/>
              <a:t>split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Size of splits</a:t>
            </a:r>
          </a:p>
          <a:p>
            <a:pPr lvl="1">
              <a:defRPr/>
            </a:pPr>
            <a:r>
              <a:rPr lang="en-US" altLang="ko-KR" dirty="0"/>
              <a:t>Small size is better for load-balancing: faster machine will be able to process more splits</a:t>
            </a:r>
          </a:p>
          <a:p>
            <a:pPr lvl="1">
              <a:defRPr/>
            </a:pPr>
            <a:r>
              <a:rPr lang="en-US" altLang="ko-KR" dirty="0"/>
              <a:t>But if splits are too small, the overhead of managing the splits dominate the total execution time</a:t>
            </a:r>
          </a:p>
          <a:p>
            <a:pPr lvl="1">
              <a:defRPr/>
            </a:pPr>
            <a:r>
              <a:rPr lang="en-US" altLang="ko-KR" dirty="0"/>
              <a:t>For most jobs, a good split size tends to be the size of a HDFS block, 64MB(default)</a:t>
            </a:r>
          </a:p>
          <a:p>
            <a:pPr>
              <a:defRPr/>
            </a:pPr>
            <a:r>
              <a:rPr lang="en-US" altLang="ko-KR" dirty="0"/>
              <a:t>Data locality optimization</a:t>
            </a:r>
          </a:p>
          <a:p>
            <a:pPr lvl="1">
              <a:defRPr/>
            </a:pPr>
            <a:r>
              <a:rPr lang="en-US" altLang="ko-KR" dirty="0"/>
              <a:t>Run the map task on a node where the input data resides in HDFS</a:t>
            </a:r>
          </a:p>
          <a:p>
            <a:pPr lvl="1">
              <a:defRPr/>
            </a:pPr>
            <a:r>
              <a:rPr lang="en-US" altLang="ko-KR" dirty="0"/>
              <a:t>This is the reason why the split size is the same as the block size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53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Map </a:t>
            </a:r>
            <a:r>
              <a:rPr lang="en-US" altLang="ko-KR" dirty="0"/>
              <a:t>tasks write their output to local disk (not to HDFS)</a:t>
            </a:r>
          </a:p>
          <a:p>
            <a:pPr lvl="1">
              <a:defRPr/>
            </a:pPr>
            <a:r>
              <a:rPr lang="en-US" altLang="ko-KR" dirty="0"/>
              <a:t>Map output is intermediate output</a:t>
            </a:r>
          </a:p>
          <a:p>
            <a:pPr lvl="1">
              <a:defRPr/>
            </a:pPr>
            <a:r>
              <a:rPr lang="en-US" altLang="ko-KR" dirty="0"/>
              <a:t>Once the job is complete the map output can be thrown away</a:t>
            </a:r>
          </a:p>
          <a:p>
            <a:pPr lvl="1">
              <a:defRPr/>
            </a:pPr>
            <a:r>
              <a:rPr lang="en-US" altLang="ko-KR" dirty="0"/>
              <a:t>So storing it in HDFS with </a:t>
            </a:r>
            <a:r>
              <a:rPr lang="en-US" altLang="ko-KR" dirty="0" smtClean="0"/>
              <a:t>replication </a:t>
            </a:r>
            <a:r>
              <a:rPr lang="en-US" altLang="ko-KR" dirty="0"/>
              <a:t>would be overkill</a:t>
            </a:r>
          </a:p>
          <a:p>
            <a:pPr lvl="1">
              <a:defRPr/>
            </a:pPr>
            <a:r>
              <a:rPr lang="en-US" altLang="ko-KR" dirty="0"/>
              <a:t>If the node of map task fails, Hadoop will automatically rerun the map task on another node</a:t>
            </a:r>
          </a:p>
          <a:p>
            <a:pPr>
              <a:defRPr/>
            </a:pPr>
            <a:r>
              <a:rPr lang="en-US" altLang="ko-KR" dirty="0"/>
              <a:t>Reduce tasks don’t have the advantage of data locality</a:t>
            </a:r>
          </a:p>
          <a:p>
            <a:pPr lvl="1">
              <a:defRPr/>
            </a:pPr>
            <a:r>
              <a:rPr lang="en-US" altLang="ko-KR" dirty="0"/>
              <a:t>Input to a single reduce task is normally the output from all mappers</a:t>
            </a:r>
          </a:p>
          <a:p>
            <a:pPr lvl="1">
              <a:defRPr/>
            </a:pPr>
            <a:r>
              <a:rPr lang="en-US" altLang="ko-KR" dirty="0"/>
              <a:t>Output of the reduce is stored in HDFS for reliability</a:t>
            </a:r>
          </a:p>
          <a:p>
            <a:r>
              <a:rPr lang="en-US" altLang="ko-KR" dirty="0" smtClean="0"/>
              <a:t>The number of reduce tasks is not governed by the size of the input, but is specified independently </a:t>
            </a:r>
          </a:p>
          <a:p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MapReduce: Recap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’)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51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MapReduce: Recap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’)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When </a:t>
            </a:r>
            <a:r>
              <a:rPr lang="en-US" altLang="ko-KR" dirty="0"/>
              <a:t>there are multiple reducers, the map tasks partition their output:</a:t>
            </a:r>
          </a:p>
          <a:p>
            <a:pPr lvl="1">
              <a:defRPr/>
            </a:pPr>
            <a:r>
              <a:rPr lang="en-US" altLang="ko-KR" dirty="0"/>
              <a:t>One partition for each reduce task</a:t>
            </a:r>
          </a:p>
          <a:p>
            <a:pPr lvl="1">
              <a:defRPr/>
            </a:pPr>
            <a:r>
              <a:rPr lang="en-US" altLang="ko-KR" dirty="0"/>
              <a:t>The records for every key are all in a single partition</a:t>
            </a:r>
          </a:p>
          <a:p>
            <a:pPr lvl="1">
              <a:defRPr/>
            </a:pPr>
            <a:r>
              <a:rPr lang="en-US" altLang="ko-KR" dirty="0"/>
              <a:t>Partitioning can be controlled by a user-defined partitioning function</a:t>
            </a:r>
            <a:endParaRPr lang="en-AU" dirty="0"/>
          </a:p>
        </p:txBody>
      </p:sp>
      <p:pic>
        <p:nvPicPr>
          <p:cNvPr id="100354" name="Picture 2" descr="https://i.stack.imgur.com/aIGR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37" y="2865437"/>
            <a:ext cx="68865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Detailed MapReduce Dataflow</a:t>
            </a:r>
            <a:endParaRPr lang="en-AU" dirty="0"/>
          </a:p>
        </p:txBody>
      </p:sp>
      <p:pic>
        <p:nvPicPr>
          <p:cNvPr id="103426" name="Picture 2" descr="https://www.researchgate.net/profile/Gabriel_Antoniu/publication/228446075/figure/fig2/AS:302008331456518@1449015805955/Figure-2-MapReduce-data-flow-with-multiple-reduce-tasks-3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745456"/>
            <a:ext cx="66865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MapReduce: Recap</a:t>
            </a:r>
            <a:endParaRPr lang="en-AU" dirty="0"/>
          </a:p>
        </p:txBody>
      </p:sp>
      <p:pic>
        <p:nvPicPr>
          <p:cNvPr id="522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901700"/>
            <a:ext cx="500538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125538"/>
            <a:ext cx="8528050" cy="33178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 smtClean="0"/>
              <a:t>Data from NCDC(National Climatic Data Center)</a:t>
            </a:r>
          </a:p>
          <a:p>
            <a:pPr lvl="1">
              <a:defRPr/>
            </a:pPr>
            <a:r>
              <a:rPr lang="en-US" altLang="ko-KR" dirty="0" smtClean="0"/>
              <a:t>A large volume of log data collected by weather sensors: e.g. temperature</a:t>
            </a:r>
          </a:p>
          <a:p>
            <a:pPr>
              <a:defRPr/>
            </a:pPr>
            <a:r>
              <a:rPr lang="en-US" altLang="ko-KR" dirty="0" smtClean="0"/>
              <a:t>Data format</a:t>
            </a:r>
          </a:p>
          <a:p>
            <a:pPr lvl="1">
              <a:defRPr/>
            </a:pPr>
            <a:r>
              <a:rPr lang="en-US" altLang="ko-KR" dirty="0" smtClean="0"/>
              <a:t>Line-oriented ASCII format</a:t>
            </a:r>
          </a:p>
          <a:p>
            <a:pPr lvl="1">
              <a:defRPr/>
            </a:pPr>
            <a:r>
              <a:rPr lang="en-US" altLang="ko-KR" dirty="0" smtClean="0"/>
              <a:t>Each record has many elements</a:t>
            </a:r>
          </a:p>
          <a:p>
            <a:pPr lvl="1">
              <a:defRPr/>
            </a:pPr>
            <a:r>
              <a:rPr lang="en-US" altLang="ko-KR" dirty="0" smtClean="0"/>
              <a:t>We focus on the temperature element</a:t>
            </a:r>
          </a:p>
          <a:p>
            <a:pPr lvl="1">
              <a:defRPr/>
            </a:pPr>
            <a:r>
              <a:rPr lang="en-US" altLang="ko-KR" dirty="0" smtClean="0"/>
              <a:t>Data files are organized by date and weather station</a:t>
            </a:r>
          </a:p>
          <a:p>
            <a:pPr lvl="1">
              <a:defRPr/>
            </a:pPr>
            <a:r>
              <a:rPr lang="en-US" altLang="ko-KR" dirty="0" smtClean="0"/>
              <a:t>There is a directory for each year from 1901 to 2001, each containing a </a:t>
            </a:r>
            <a:r>
              <a:rPr lang="en-US" altLang="ko-KR" dirty="0" err="1" smtClean="0"/>
              <a:t>gzipped</a:t>
            </a:r>
            <a:r>
              <a:rPr lang="en-US" altLang="ko-KR" dirty="0" smtClean="0"/>
              <a:t> file for each weather station with its readings for that year </a:t>
            </a:r>
          </a:p>
          <a:p>
            <a:pPr>
              <a:defRPr/>
            </a:pPr>
            <a:r>
              <a:rPr lang="en-US" altLang="ko-KR" dirty="0" smtClean="0"/>
              <a:t>Query</a:t>
            </a:r>
          </a:p>
          <a:p>
            <a:pPr lvl="1">
              <a:defRPr/>
            </a:pPr>
            <a:r>
              <a:rPr lang="en-US" altLang="ko-KR" dirty="0" smtClean="0"/>
              <a:t>What’s the highest recorded global temperature for each year in the dataset?</a:t>
            </a:r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50825" y="4941888"/>
            <a:ext cx="6265863" cy="11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0067011990999991950051507004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9999999N9+00001+99999999999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defRPr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0043011990999991950051512004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9999999N9+00221+99999999999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defRPr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0043011990999991950051518004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9999999N9-00111+99999999999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defRPr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0043012650999991949032412004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0500001N9+01111+99999999999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defRPr/>
            </a:pP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0043012650999991949032418004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0500001N9+00781+99999999999</a:t>
            </a:r>
            <a:r>
              <a:rPr lang="en-US" altLang="ko-KR" sz="1400" i="1" dirty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0113" y="4868863"/>
            <a:ext cx="461962" cy="1368425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3" y="4705350"/>
            <a:ext cx="1335087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5" name="TextBox 6"/>
          <p:cNvSpPr txBox="1">
            <a:spLocks noChangeArrowheads="1"/>
          </p:cNvSpPr>
          <p:nvPr/>
        </p:nvSpPr>
        <p:spPr bwMode="auto">
          <a:xfrm>
            <a:off x="7164388" y="6361113"/>
            <a:ext cx="1566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/>
              <a:t>List of data files</a:t>
            </a:r>
            <a:endParaRPr kumimoji="0" lang="ko-KR" altLang="en-US" sz="1400" b="1"/>
          </a:p>
        </p:txBody>
      </p:sp>
      <p:sp>
        <p:nvSpPr>
          <p:cNvPr id="32776" name="TextBox 8"/>
          <p:cNvSpPr txBox="1">
            <a:spLocks noChangeArrowheads="1"/>
          </p:cNvSpPr>
          <p:nvPr/>
        </p:nvSpPr>
        <p:spPr bwMode="auto">
          <a:xfrm>
            <a:off x="2268538" y="6361113"/>
            <a:ext cx="2036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b="1"/>
              <a:t>Contents of data files</a:t>
            </a:r>
            <a:endParaRPr kumimoji="0" lang="ko-KR" altLang="en-US" sz="1400" b="1"/>
          </a:p>
        </p:txBody>
      </p:sp>
      <p:sp>
        <p:nvSpPr>
          <p:cNvPr id="32777" name="TextBox 7"/>
          <p:cNvSpPr txBox="1">
            <a:spLocks noChangeArrowheads="1"/>
          </p:cNvSpPr>
          <p:nvPr/>
        </p:nvSpPr>
        <p:spPr bwMode="auto">
          <a:xfrm>
            <a:off x="900113" y="4592638"/>
            <a:ext cx="473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/>
              <a:t>Year</a:t>
            </a:r>
            <a:endParaRPr kumimoji="0" lang="ko-KR" altLang="en-US" sz="1200"/>
          </a:p>
        </p:txBody>
      </p:sp>
      <p:sp>
        <p:nvSpPr>
          <p:cNvPr id="32778" name="TextBox 10"/>
          <p:cNvSpPr txBox="1">
            <a:spLocks noChangeArrowheads="1"/>
          </p:cNvSpPr>
          <p:nvPr/>
        </p:nvSpPr>
        <p:spPr bwMode="auto">
          <a:xfrm>
            <a:off x="4067175" y="4592638"/>
            <a:ext cx="1052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/>
              <a:t>Temperature</a:t>
            </a:r>
            <a:endParaRPr kumimoji="0" lang="ko-KR" altLang="en-US" sz="1200"/>
          </a:p>
        </p:txBody>
      </p:sp>
      <p:sp>
        <p:nvSpPr>
          <p:cNvPr id="12" name="Rectangle 11"/>
          <p:cNvSpPr/>
          <p:nvPr/>
        </p:nvSpPr>
        <p:spPr>
          <a:xfrm>
            <a:off x="4354513" y="4868863"/>
            <a:ext cx="433387" cy="1330325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21208" y="117475"/>
            <a:ext cx="8324342" cy="609600"/>
          </a:xfrm>
        </p:spPr>
        <p:txBody>
          <a:bodyPr/>
          <a:lstStyle/>
          <a:p>
            <a:r>
              <a:rPr lang="en-US" sz="2800" dirty="0" smtClean="0"/>
              <a:t>Another Example</a:t>
            </a:r>
            <a:r>
              <a:rPr lang="zh-CN" altLang="en-US" sz="2800" dirty="0" smtClean="0"/>
              <a:t>： </a:t>
            </a:r>
            <a:r>
              <a:rPr lang="en-US" altLang="ko-KR" sz="2800" dirty="0" smtClean="0"/>
              <a:t>Analysis of Weather Dataset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783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Motivation for MapReduce</a:t>
            </a:r>
            <a:endParaRPr lang="en-AU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Typical big data problem challenges:</a:t>
            </a:r>
          </a:p>
          <a:p>
            <a:pPr lvl="1"/>
            <a:r>
              <a:rPr lang="en-AU" altLang="en-US" dirty="0" smtClean="0"/>
              <a:t>How do we break up a large problem into smaller tasks that can be executed in </a:t>
            </a:r>
            <a:r>
              <a:rPr lang="en-AU" altLang="en-US" dirty="0" smtClean="0">
                <a:solidFill>
                  <a:srgbClr val="FF0000"/>
                </a:solidFill>
              </a:rPr>
              <a:t>parallel</a:t>
            </a:r>
            <a:r>
              <a:rPr lang="en-AU" altLang="en-US" dirty="0" smtClean="0"/>
              <a:t>?</a:t>
            </a:r>
          </a:p>
          <a:p>
            <a:pPr lvl="1"/>
            <a:r>
              <a:rPr lang="en-AU" altLang="en-US" dirty="0" smtClean="0"/>
              <a:t>How do we assign tasks to workers distributed across a potentially </a:t>
            </a:r>
            <a:r>
              <a:rPr lang="en-AU" altLang="en-US" dirty="0" smtClean="0">
                <a:solidFill>
                  <a:srgbClr val="FF0000"/>
                </a:solidFill>
              </a:rPr>
              <a:t>large number</a:t>
            </a:r>
            <a:r>
              <a:rPr lang="en-AU" altLang="en-US" dirty="0" smtClean="0"/>
              <a:t> of machines?</a:t>
            </a:r>
          </a:p>
          <a:p>
            <a:pPr lvl="1"/>
            <a:r>
              <a:rPr lang="en-AU" altLang="en-US" dirty="0" smtClean="0"/>
              <a:t>How do we ensure that the workers get the </a:t>
            </a:r>
            <a:r>
              <a:rPr lang="en-AU" altLang="en-US" dirty="0" smtClean="0">
                <a:solidFill>
                  <a:srgbClr val="FF0000"/>
                </a:solidFill>
              </a:rPr>
              <a:t>data</a:t>
            </a:r>
            <a:r>
              <a:rPr lang="en-AU" altLang="en-US" dirty="0" smtClean="0"/>
              <a:t> they need?</a:t>
            </a:r>
          </a:p>
          <a:p>
            <a:pPr lvl="1"/>
            <a:r>
              <a:rPr lang="en-AU" altLang="en-US" dirty="0" smtClean="0"/>
              <a:t>How do we coordinate </a:t>
            </a:r>
            <a:r>
              <a:rPr lang="en-AU" altLang="en-US" dirty="0" smtClean="0">
                <a:solidFill>
                  <a:srgbClr val="FF0000"/>
                </a:solidFill>
              </a:rPr>
              <a:t>synchronization</a:t>
            </a:r>
            <a:r>
              <a:rPr lang="en-AU" altLang="en-US" dirty="0" smtClean="0"/>
              <a:t> among the different workers?</a:t>
            </a:r>
          </a:p>
          <a:p>
            <a:pPr lvl="1"/>
            <a:r>
              <a:rPr lang="en-AU" altLang="en-US" dirty="0" smtClean="0"/>
              <a:t>How do we </a:t>
            </a:r>
            <a:r>
              <a:rPr lang="en-AU" altLang="en-US" dirty="0" smtClean="0">
                <a:solidFill>
                  <a:srgbClr val="FF0000"/>
                </a:solidFill>
              </a:rPr>
              <a:t>share</a:t>
            </a:r>
            <a:r>
              <a:rPr lang="en-AU" altLang="en-US" dirty="0" smtClean="0"/>
              <a:t> partial results from one worker that is needed by another?</a:t>
            </a:r>
          </a:p>
          <a:p>
            <a:pPr lvl="1"/>
            <a:r>
              <a:rPr lang="en-AU" altLang="en-US" dirty="0" smtClean="0"/>
              <a:t>How do we accomplish all of the above in the face of software </a:t>
            </a:r>
            <a:r>
              <a:rPr lang="en-AU" altLang="en-US" dirty="0" smtClean="0">
                <a:solidFill>
                  <a:srgbClr val="FF0000"/>
                </a:solidFill>
              </a:rPr>
              <a:t>errors</a:t>
            </a:r>
            <a:r>
              <a:rPr lang="en-AU" altLang="en-US" dirty="0" smtClean="0"/>
              <a:t> and hardware </a:t>
            </a:r>
            <a:r>
              <a:rPr lang="en-AU" altLang="en-US" dirty="0" smtClean="0">
                <a:solidFill>
                  <a:srgbClr val="FF0000"/>
                </a:solidFill>
              </a:rPr>
              <a:t>faults</a:t>
            </a:r>
            <a:r>
              <a:rPr lang="en-AU" altLang="en-US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Analyzing the Data with Unix Tools</a:t>
            </a:r>
            <a:endParaRPr lang="en-AU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provide a </a:t>
            </a:r>
            <a:r>
              <a:rPr lang="en-US" altLang="ko-KR" u="sng" dirty="0" smtClean="0"/>
              <a:t>performance baseline</a:t>
            </a:r>
          </a:p>
          <a:p>
            <a:r>
              <a:rPr lang="en-US" altLang="ko-KR" dirty="0" smtClean="0"/>
              <a:t>Use </a:t>
            </a:r>
            <a:r>
              <a:rPr lang="en-US" altLang="ko-KR" i="1" dirty="0" err="1" smtClean="0"/>
              <a:t>awk</a:t>
            </a:r>
            <a:r>
              <a:rPr lang="en-US" altLang="ko-KR" dirty="0" smtClean="0"/>
              <a:t> for processing line-oriented data</a:t>
            </a:r>
          </a:p>
          <a:p>
            <a:r>
              <a:rPr lang="en-US" altLang="ko-KR" dirty="0" smtClean="0"/>
              <a:t>Complete run for the century took </a:t>
            </a:r>
            <a:r>
              <a:rPr lang="en-US" altLang="ko-KR" b="1" dirty="0" smtClean="0">
                <a:solidFill>
                  <a:srgbClr val="FF0000"/>
                </a:solidFill>
              </a:rPr>
              <a:t>42 minutes</a:t>
            </a:r>
            <a:r>
              <a:rPr lang="en-US" altLang="ko-KR" dirty="0" smtClean="0"/>
              <a:t> on a single EC2 High-CPU Extra Large Instance</a:t>
            </a:r>
          </a:p>
          <a:p>
            <a:endParaRPr lang="en-AU" alt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6196013" y="3930650"/>
            <a:ext cx="647700" cy="360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413" y="3209925"/>
            <a:ext cx="5575300" cy="187166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8175" y="3438525"/>
            <a:ext cx="1897063" cy="13557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63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How Can We Parallelize This Work?</a:t>
            </a:r>
            <a:endParaRPr lang="en-AU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To speed up the processing, we need to run parts of the program in </a:t>
            </a:r>
            <a:r>
              <a:rPr lang="en-US" altLang="ko-KR" b="1" smtClean="0"/>
              <a:t>parallel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Challenges?</a:t>
            </a:r>
          </a:p>
          <a:p>
            <a:pPr lvl="1"/>
            <a:r>
              <a:rPr lang="en-US" altLang="ko-KR" smtClean="0"/>
              <a:t>Divide the work into even distribution is not easy</a:t>
            </a:r>
          </a:p>
          <a:p>
            <a:pPr lvl="2"/>
            <a:r>
              <a:rPr lang="en-US" altLang="en-US" smtClean="0"/>
              <a:t>File size for different years varies</a:t>
            </a:r>
          </a:p>
          <a:p>
            <a:pPr lvl="1"/>
            <a:r>
              <a:rPr lang="en-US" altLang="en-US" smtClean="0"/>
              <a:t>Combining the results is complicated</a:t>
            </a:r>
          </a:p>
          <a:p>
            <a:pPr lvl="2"/>
            <a:r>
              <a:rPr lang="en-US" altLang="en-US" smtClean="0"/>
              <a:t>Get the result from the maximum temperature for each chunk</a:t>
            </a:r>
          </a:p>
          <a:p>
            <a:pPr lvl="1"/>
            <a:r>
              <a:rPr lang="en-US" altLang="ko-KR" smtClean="0"/>
              <a:t>We are still limited by the processing capacity of a single machine</a:t>
            </a:r>
          </a:p>
          <a:p>
            <a:pPr lvl="2"/>
            <a:r>
              <a:rPr lang="en-US" altLang="ko-KR" smtClean="0"/>
              <a:t>Some datasets grow beyond the capacity of a single machine</a:t>
            </a:r>
            <a:endParaRPr lang="en-US" altLang="en-US" smtClean="0"/>
          </a:p>
          <a:p>
            <a:r>
              <a:rPr lang="en-US" altLang="ko-KR" smtClean="0"/>
              <a:t>To use </a:t>
            </a:r>
            <a:r>
              <a:rPr lang="en-US" altLang="ko-KR" b="1" smtClean="0"/>
              <a:t>multiple machines</a:t>
            </a:r>
            <a:r>
              <a:rPr lang="en-US" altLang="ko-KR" smtClean="0"/>
              <a:t>, we need to consider a variety of complex problems</a:t>
            </a:r>
          </a:p>
          <a:p>
            <a:pPr lvl="1"/>
            <a:r>
              <a:rPr lang="en-US" altLang="ko-KR" smtClean="0"/>
              <a:t>Coordination: Who runs the overall job?</a:t>
            </a:r>
          </a:p>
          <a:p>
            <a:pPr lvl="1"/>
            <a:r>
              <a:rPr lang="en-US" altLang="ko-KR" smtClean="0"/>
              <a:t>Reliability: How do we deal with failed processes?</a:t>
            </a:r>
          </a:p>
          <a:p>
            <a:r>
              <a:rPr lang="en-US" altLang="ko-KR" b="1" smtClean="0">
                <a:solidFill>
                  <a:srgbClr val="C00000"/>
                </a:solidFill>
              </a:rPr>
              <a:t>Hadoop</a:t>
            </a:r>
            <a:r>
              <a:rPr lang="en-US" altLang="ko-KR" smtClean="0"/>
              <a:t> can take care of these issues</a:t>
            </a:r>
            <a:endParaRPr lang="ko-KR" altLang="en-US" smtClean="0"/>
          </a:p>
          <a:p>
            <a:endParaRPr lang="en-US" altLang="en-US" smtClean="0"/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595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MapReduce Design</a:t>
            </a:r>
            <a:endParaRPr lang="en-AU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We need to answer these questions:</a:t>
            </a:r>
          </a:p>
          <a:p>
            <a:pPr lvl="1"/>
            <a:r>
              <a:rPr lang="en-AU" altLang="en-US" smtClean="0"/>
              <a:t>What are the map input key and value types? </a:t>
            </a:r>
          </a:p>
          <a:p>
            <a:pPr lvl="1"/>
            <a:r>
              <a:rPr lang="en-AU" altLang="en-US" smtClean="0"/>
              <a:t>What does the mapper do? </a:t>
            </a:r>
          </a:p>
          <a:p>
            <a:pPr lvl="1"/>
            <a:r>
              <a:rPr lang="en-AU" altLang="en-US" smtClean="0"/>
              <a:t>What are the map output key and value types? </a:t>
            </a:r>
          </a:p>
          <a:p>
            <a:pPr lvl="1"/>
            <a:r>
              <a:rPr lang="en-AU" altLang="en-US" smtClean="0"/>
              <a:t>Can we use a combiner? </a:t>
            </a:r>
          </a:p>
          <a:p>
            <a:pPr lvl="1"/>
            <a:r>
              <a:rPr lang="en-US" altLang="en-US" smtClean="0"/>
              <a:t>Is a partitioner required?</a:t>
            </a:r>
            <a:endParaRPr lang="en-AU" altLang="en-US" smtClean="0"/>
          </a:p>
          <a:p>
            <a:pPr lvl="1"/>
            <a:r>
              <a:rPr lang="en-AU" altLang="en-US" smtClean="0"/>
              <a:t>What does the reducer do? </a:t>
            </a:r>
          </a:p>
          <a:p>
            <a:pPr lvl="1"/>
            <a:r>
              <a:rPr lang="en-AU" altLang="en-US" smtClean="0"/>
              <a:t>What are the reduce output key and value types?</a:t>
            </a:r>
          </a:p>
          <a:p>
            <a:endParaRPr lang="en-US" altLang="en-US" smtClean="0"/>
          </a:p>
          <a:p>
            <a:r>
              <a:rPr lang="en-AU" altLang="en-US" smtClean="0"/>
              <a:t>And: What are the file formats? </a:t>
            </a:r>
          </a:p>
          <a:p>
            <a:pPr lvl="1"/>
            <a:r>
              <a:rPr lang="en-AU" altLang="en-US" smtClean="0"/>
              <a:t>For now we are using text files</a:t>
            </a:r>
          </a:p>
          <a:p>
            <a:pPr lvl="1"/>
            <a:r>
              <a:rPr lang="en-US" altLang="en-US" smtClean="0"/>
              <a:t>We may use binary files</a:t>
            </a:r>
            <a:endParaRPr lang="en-AU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11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MapReduce Types</a:t>
            </a:r>
            <a:endParaRPr lang="en-AU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General form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Combine function</a:t>
            </a:r>
          </a:p>
          <a:p>
            <a:endParaRPr lang="en-US" altLang="ko-KR" smtClean="0"/>
          </a:p>
          <a:p>
            <a:endParaRPr lang="en-US" altLang="en-US" smtClean="0"/>
          </a:p>
          <a:p>
            <a:pPr lvl="1">
              <a:spcAft>
                <a:spcPts val="600"/>
              </a:spcAft>
            </a:pPr>
            <a:r>
              <a:rPr lang="en-US" altLang="ko-KR" smtClean="0"/>
              <a:t>The same form as the reduce function, except its output types</a:t>
            </a:r>
          </a:p>
          <a:p>
            <a:pPr lvl="1">
              <a:spcAft>
                <a:spcPts val="600"/>
              </a:spcAft>
            </a:pPr>
            <a:r>
              <a:rPr lang="en-US" altLang="ko-KR" smtClean="0"/>
              <a:t>Output type is the same as Map</a:t>
            </a:r>
          </a:p>
          <a:p>
            <a:pPr lvl="1">
              <a:spcAft>
                <a:spcPts val="600"/>
              </a:spcAft>
            </a:pPr>
            <a:r>
              <a:rPr lang="en-US" altLang="ko-KR" smtClean="0"/>
              <a:t>The combine and reduce functions may be the same</a:t>
            </a:r>
          </a:p>
          <a:p>
            <a:endParaRPr lang="en-US" altLang="ko-KR" smtClean="0"/>
          </a:p>
          <a:p>
            <a:r>
              <a:rPr lang="en-US" altLang="ko-KR" smtClean="0"/>
              <a:t>Partition function</a:t>
            </a:r>
          </a:p>
          <a:p>
            <a:pPr lvl="1">
              <a:spcAft>
                <a:spcPts val="600"/>
              </a:spcAft>
            </a:pPr>
            <a:r>
              <a:rPr lang="en-US" altLang="ko-KR" smtClean="0"/>
              <a:t>Input intermediate key and value types</a:t>
            </a:r>
          </a:p>
          <a:p>
            <a:pPr lvl="1">
              <a:spcAft>
                <a:spcPts val="600"/>
              </a:spcAft>
            </a:pPr>
            <a:r>
              <a:rPr lang="en-US" altLang="ko-KR" smtClean="0"/>
              <a:t>Returns the partition index</a:t>
            </a:r>
          </a:p>
          <a:p>
            <a:endParaRPr lang="en-AU" altLang="en-US" smtClean="0"/>
          </a:p>
        </p:txBody>
      </p:sp>
      <p:sp>
        <p:nvSpPr>
          <p:cNvPr id="36868" name="직사각형 23"/>
          <p:cNvSpPr>
            <a:spLocks noChangeArrowheads="1"/>
          </p:cNvSpPr>
          <p:nvPr/>
        </p:nvSpPr>
        <p:spPr bwMode="auto">
          <a:xfrm>
            <a:off x="2311400" y="144938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/>
              <a:t>map: (K1, V1) → list(K2, V2)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800"/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/>
              <a:t>reduce: (K2, list(V2)) → list(K3, V3)</a:t>
            </a:r>
            <a:endParaRPr kumimoji="0" lang="ko-KR" altLang="en-US" sz="1800"/>
          </a:p>
        </p:txBody>
      </p:sp>
      <p:sp>
        <p:nvSpPr>
          <p:cNvPr id="5" name="왼쪽 중괄호 29"/>
          <p:cNvSpPr/>
          <p:nvPr/>
        </p:nvSpPr>
        <p:spPr>
          <a:xfrm rot="5400000">
            <a:off x="3954463" y="663575"/>
            <a:ext cx="285750" cy="1428750"/>
          </a:xfrm>
          <a:prstGeom prst="leftBrace">
            <a:avLst/>
          </a:prstGeom>
          <a:ln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31"/>
          <p:cNvCxnSpPr/>
          <p:nvPr/>
        </p:nvCxnSpPr>
        <p:spPr>
          <a:xfrm flipV="1">
            <a:off x="3740150" y="1806575"/>
            <a:ext cx="1071563" cy="214313"/>
          </a:xfrm>
          <a:prstGeom prst="line">
            <a:avLst/>
          </a:prstGeom>
          <a:ln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871" name="TextBox 32"/>
          <p:cNvSpPr txBox="1">
            <a:spLocks noChangeArrowheads="1"/>
          </p:cNvSpPr>
          <p:nvPr/>
        </p:nvSpPr>
        <p:spPr bwMode="auto">
          <a:xfrm>
            <a:off x="4383088" y="1795463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FF0000"/>
                </a:solidFill>
              </a:rPr>
              <a:t>=</a:t>
            </a:r>
            <a:endParaRPr kumimoji="0" lang="ko-KR" altLang="en-US" sz="1800" b="1">
              <a:solidFill>
                <a:srgbClr val="FF0000"/>
              </a:solidFill>
            </a:endParaRPr>
          </a:p>
        </p:txBody>
      </p:sp>
      <p:sp>
        <p:nvSpPr>
          <p:cNvPr id="36872" name="TextBox 33"/>
          <p:cNvSpPr txBox="1">
            <a:spLocks noChangeArrowheads="1"/>
          </p:cNvSpPr>
          <p:nvPr/>
        </p:nvSpPr>
        <p:spPr bwMode="auto">
          <a:xfrm>
            <a:off x="3954463" y="877888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>
                <a:solidFill>
                  <a:srgbClr val="FF0000"/>
                </a:solidFill>
              </a:rPr>
              <a:t>≠</a:t>
            </a:r>
            <a:endParaRPr kumimoji="0" lang="ko-KR" altLang="en-US" sz="1800" b="1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63" y="2559050"/>
            <a:ext cx="4648200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0150" y="5340350"/>
            <a:ext cx="3657600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8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MapReduce Design</a:t>
            </a:r>
            <a:endParaRPr lang="en-AU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Identify the input and output of the problem</a:t>
            </a:r>
          </a:p>
          <a:p>
            <a:pPr lvl="1"/>
            <a:r>
              <a:rPr lang="en-US" altLang="ko-KR" dirty="0" smtClean="0"/>
              <a:t>Text input format of the dataset files (input of mapper)</a:t>
            </a:r>
          </a:p>
          <a:p>
            <a:pPr lvl="2"/>
            <a:r>
              <a:rPr lang="en-US" altLang="ko-KR" dirty="0" smtClean="0"/>
              <a:t>Key: offset of the line (unnecessary)</a:t>
            </a:r>
          </a:p>
          <a:p>
            <a:pPr lvl="2"/>
            <a:r>
              <a:rPr lang="en-US" altLang="ko-KR" dirty="0" smtClean="0"/>
              <a:t>Value: each line of the files (string)</a:t>
            </a:r>
          </a:p>
          <a:p>
            <a:pPr lvl="1"/>
            <a:r>
              <a:rPr lang="en-US" altLang="en-US" dirty="0" smtClean="0"/>
              <a:t>Output (output of reducer)</a:t>
            </a:r>
          </a:p>
          <a:p>
            <a:pPr lvl="2"/>
            <a:r>
              <a:rPr lang="en-US" altLang="en-US" dirty="0" smtClean="0"/>
              <a:t>Key: year (string or integer)</a:t>
            </a:r>
          </a:p>
          <a:p>
            <a:pPr lvl="2"/>
            <a:r>
              <a:rPr lang="en-US" altLang="en-US" dirty="0" smtClean="0"/>
              <a:t>Value: maximum temperature (integer)</a:t>
            </a:r>
          </a:p>
          <a:p>
            <a:r>
              <a:rPr lang="en-US" altLang="en-US" dirty="0" smtClean="0"/>
              <a:t>Decide the MapReduce data types </a:t>
            </a:r>
          </a:p>
          <a:p>
            <a:pPr lvl="1"/>
            <a:r>
              <a:rPr lang="en-US" altLang="ko-KR" dirty="0" smtClean="0"/>
              <a:t>Hadoop provides its own set of basic types</a:t>
            </a:r>
          </a:p>
          <a:p>
            <a:pPr lvl="2"/>
            <a:r>
              <a:rPr lang="en-US" altLang="ko-KR" dirty="0" smtClean="0"/>
              <a:t>optimized for network serialization</a:t>
            </a:r>
          </a:p>
          <a:p>
            <a:pPr lvl="2"/>
            <a:r>
              <a:rPr lang="en-US" altLang="ko-KR" dirty="0" smtClean="0"/>
              <a:t>org.apache.hadoop.io package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 </a:t>
            </a:r>
            <a:r>
              <a:rPr lang="en-US" altLang="en-US" dirty="0" err="1" smtClean="0"/>
              <a:t>WordCount</a:t>
            </a:r>
            <a:r>
              <a:rPr lang="en-US" altLang="en-US" dirty="0" smtClean="0"/>
              <a:t>, we have used Text and </a:t>
            </a:r>
            <a:r>
              <a:rPr lang="en-US" altLang="en-US" dirty="0" err="1" smtClean="0"/>
              <a:t>IntWritable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Key must implement interface </a:t>
            </a:r>
            <a:r>
              <a:rPr lang="en-US" altLang="en-US" dirty="0" err="1" smtClean="0"/>
              <a:t>WritableComparable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Value must </a:t>
            </a:r>
            <a:r>
              <a:rPr lang="en-US" altLang="en-US" dirty="0"/>
              <a:t>implement interface Writable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82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Writable Wrappers</a:t>
            </a:r>
            <a:endParaRPr lang="en-AU" dirty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249363"/>
            <a:ext cx="35909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8" y="903288"/>
            <a:ext cx="46767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8" y="3443288"/>
            <a:ext cx="47529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2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Writable Class Hierarchy</a:t>
            </a:r>
            <a:endParaRPr lang="en-AU" dirty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717550"/>
            <a:ext cx="5084763" cy="582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does the Mapper Do?</a:t>
            </a:r>
            <a:endParaRPr lang="en-AU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Pull out the year and the temperature</a:t>
            </a:r>
          </a:p>
          <a:p>
            <a:pPr lvl="1"/>
            <a:r>
              <a:rPr lang="en-AU" altLang="en-US" smtClean="0"/>
              <a:t>Indeed in this example, the map phase is simply data preparation phase</a:t>
            </a:r>
          </a:p>
          <a:p>
            <a:pPr lvl="1"/>
            <a:r>
              <a:rPr lang="en-AU" altLang="en-US" smtClean="0"/>
              <a:t>Drop bad records(filtering)</a:t>
            </a:r>
          </a:p>
          <a:p>
            <a:endParaRPr lang="en-AU" alt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5300" y="2887663"/>
            <a:ext cx="3997325" cy="78898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" y="4665663"/>
            <a:ext cx="4752975" cy="9080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6113" y="4543425"/>
            <a:ext cx="1116012" cy="11366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40967" name="TextBox 4"/>
          <p:cNvSpPr txBox="1">
            <a:spLocks noChangeArrowheads="1"/>
          </p:cNvSpPr>
          <p:nvPr/>
        </p:nvSpPr>
        <p:spPr bwMode="auto">
          <a:xfrm>
            <a:off x="1800225" y="2887663"/>
            <a:ext cx="1228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b="1"/>
              <a:t>Input File</a:t>
            </a:r>
            <a:endParaRPr kumimoji="0" lang="ko-KR" altLang="en-US" b="1"/>
          </a:p>
        </p:txBody>
      </p:sp>
      <p:sp>
        <p:nvSpPr>
          <p:cNvPr id="40968" name="TextBox 8"/>
          <p:cNvSpPr txBox="1">
            <a:spLocks noChangeArrowheads="1"/>
          </p:cNvSpPr>
          <p:nvPr/>
        </p:nvSpPr>
        <p:spPr bwMode="auto">
          <a:xfrm>
            <a:off x="803275" y="4216400"/>
            <a:ext cx="4014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b="1"/>
              <a:t>Input of Map Function (key, value)</a:t>
            </a:r>
            <a:endParaRPr kumimoji="0" lang="ko-KR" altLang="en-US" b="1"/>
          </a:p>
        </p:txBody>
      </p:sp>
      <p:sp>
        <p:nvSpPr>
          <p:cNvPr id="40969" name="TextBox 9"/>
          <p:cNvSpPr txBox="1">
            <a:spLocks noChangeArrowheads="1"/>
          </p:cNvSpPr>
          <p:nvPr/>
        </p:nvSpPr>
        <p:spPr bwMode="auto">
          <a:xfrm>
            <a:off x="5556250" y="3895725"/>
            <a:ext cx="3849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b="1"/>
              <a:t>Output of Map Function (key, value)</a:t>
            </a:r>
            <a:endParaRPr kumimoji="0" lang="ko-KR" altLang="en-US" b="1"/>
          </a:p>
        </p:txBody>
      </p:sp>
      <p:sp>
        <p:nvSpPr>
          <p:cNvPr id="12" name="Right Arrow 11"/>
          <p:cNvSpPr/>
          <p:nvPr/>
        </p:nvSpPr>
        <p:spPr>
          <a:xfrm>
            <a:off x="5540375" y="5011738"/>
            <a:ext cx="647700" cy="3587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971" name="Rectangle 5"/>
          <p:cNvSpPr>
            <a:spLocks noChangeArrowheads="1"/>
          </p:cNvSpPr>
          <p:nvPr/>
        </p:nvSpPr>
        <p:spPr bwMode="auto">
          <a:xfrm>
            <a:off x="5607050" y="4686300"/>
            <a:ext cx="5143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>
                <a:solidFill>
                  <a:srgbClr val="C00000"/>
                </a:solidFill>
              </a:rPr>
              <a:t>Map</a:t>
            </a:r>
            <a:endParaRPr kumimoji="0" lang="ko-KR" altLang="en-US" sz="1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 Input and Output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altLang="ko-KR" dirty="0" smtClean="0"/>
              <a:t>Input</a:t>
            </a:r>
          </a:p>
          <a:p>
            <a:pPr lvl="1">
              <a:defRPr/>
            </a:pPr>
            <a:r>
              <a:rPr lang="en-US" altLang="ko-KR" dirty="0" smtClean="0"/>
              <a:t>Key: offset of the line (unnecessary)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The dataset is quite large and contains a huge number of lines</a:t>
            </a:r>
          </a:p>
          <a:p>
            <a:pPr lvl="2">
              <a:defRPr/>
            </a:pPr>
            <a:r>
              <a:rPr lang="en-US" dirty="0" err="1" smtClean="0"/>
              <a:t>LongWritable</a:t>
            </a:r>
            <a:endParaRPr lang="en-US" dirty="0" smtClean="0"/>
          </a:p>
          <a:p>
            <a:pPr lvl="1">
              <a:defRPr/>
            </a:pPr>
            <a:r>
              <a:rPr lang="en-US" altLang="ko-KR" dirty="0" smtClean="0"/>
              <a:t>Value: each line of the files (string)</a:t>
            </a:r>
          </a:p>
          <a:p>
            <a:pPr lvl="2">
              <a:defRPr/>
            </a:pPr>
            <a:r>
              <a:rPr lang="en-US" dirty="0" smtClean="0"/>
              <a:t>Text</a:t>
            </a:r>
          </a:p>
          <a:p>
            <a:pPr>
              <a:defRPr/>
            </a:pPr>
            <a:r>
              <a:rPr lang="en-US" dirty="0" smtClean="0"/>
              <a:t>Output</a:t>
            </a:r>
          </a:p>
          <a:p>
            <a:pPr lvl="1">
              <a:defRPr/>
            </a:pPr>
            <a:r>
              <a:rPr lang="en-US" dirty="0" smtClean="0"/>
              <a:t>Key: year </a:t>
            </a:r>
          </a:p>
          <a:p>
            <a:pPr lvl="2">
              <a:defRPr/>
            </a:pPr>
            <a:r>
              <a:rPr lang="en-US" dirty="0" smtClean="0"/>
              <a:t> Both string or integer format</a:t>
            </a:r>
          </a:p>
          <a:p>
            <a:pPr lvl="2">
              <a:defRPr/>
            </a:pPr>
            <a:r>
              <a:rPr lang="en-US" dirty="0" smtClean="0"/>
              <a:t>Text/</a:t>
            </a:r>
            <a:r>
              <a:rPr lang="en-US" dirty="0" err="1" smtClean="0"/>
              <a:t>IntWritable</a:t>
            </a:r>
            <a:endParaRPr lang="en-AU" dirty="0" smtClean="0"/>
          </a:p>
          <a:p>
            <a:pPr lvl="1">
              <a:defRPr/>
            </a:pPr>
            <a:r>
              <a:rPr lang="en-US" dirty="0" smtClean="0"/>
              <a:t>Value: temperature</a:t>
            </a:r>
          </a:p>
          <a:p>
            <a:pPr lvl="2">
              <a:defRPr/>
            </a:pPr>
            <a:r>
              <a:rPr lang="en-US" dirty="0" smtClean="0"/>
              <a:t>Integer is already enough to store it</a:t>
            </a:r>
          </a:p>
          <a:p>
            <a:pPr lvl="2">
              <a:defRPr/>
            </a:pPr>
            <a:r>
              <a:rPr lang="en-US" dirty="0" err="1" smtClean="0"/>
              <a:t>IntWritable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Combiner and </a:t>
            </a:r>
            <a:r>
              <a:rPr lang="en-US" dirty="0" err="1" smtClean="0">
                <a:solidFill>
                  <a:srgbClr val="FF0000"/>
                </a:solidFill>
              </a:rPr>
              <a:t>Partitioner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lvl="2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08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does the Reducer Do?</a:t>
            </a:r>
            <a:endParaRPr lang="en-AU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Reducer input</a:t>
            </a:r>
          </a:p>
          <a:p>
            <a:pPr lvl="1"/>
            <a:r>
              <a:rPr lang="en-US" altLang="en-US" smtClean="0"/>
              <a:t>(year, [temperature1, temperature2, temperature3, …])</a:t>
            </a:r>
          </a:p>
          <a:p>
            <a:endParaRPr lang="en-US" altLang="en-US" smtClean="0"/>
          </a:p>
          <a:p>
            <a:r>
              <a:rPr lang="en-US" altLang="en-US" smtClean="0"/>
              <a:t>Scan all values received for the key, and find out the maximum one</a:t>
            </a:r>
          </a:p>
          <a:p>
            <a:endParaRPr lang="en-US" altLang="en-US" smtClean="0"/>
          </a:p>
          <a:p>
            <a:r>
              <a:rPr lang="en-US" altLang="en-US" smtClean="0"/>
              <a:t>Reducer output</a:t>
            </a:r>
          </a:p>
          <a:p>
            <a:pPr lvl="1"/>
            <a:r>
              <a:rPr lang="en-US" altLang="en-US" smtClean="0"/>
              <a:t>Key: year</a:t>
            </a:r>
          </a:p>
          <a:p>
            <a:pPr lvl="2"/>
            <a:r>
              <a:rPr lang="en-US" altLang="en-US" smtClean="0"/>
              <a:t>String/IntWritable</a:t>
            </a:r>
          </a:p>
          <a:p>
            <a:pPr lvl="1"/>
            <a:r>
              <a:rPr lang="en-US" altLang="en-US" smtClean="0"/>
              <a:t>Value: maximum temperature</a:t>
            </a:r>
          </a:p>
          <a:p>
            <a:pPr lvl="2"/>
            <a:r>
              <a:rPr lang="en-US" altLang="en-US" smtClean="0"/>
              <a:t>IntWritable</a:t>
            </a:r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550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Motivation for MapReduce</a:t>
            </a:r>
            <a:endParaRPr lang="en-AU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There was need for an abstraction that hides many system-level details from the programmer.</a:t>
            </a:r>
          </a:p>
          <a:p>
            <a:endParaRPr lang="en-AU" altLang="en-US" dirty="0" smtClean="0"/>
          </a:p>
          <a:p>
            <a:r>
              <a:rPr lang="en-AU" altLang="en-US" dirty="0" smtClean="0"/>
              <a:t>MapReduce addresses this challenge by providing a simple abstraction for the developer, transparently handling most of the details behind the scenes in a </a:t>
            </a:r>
            <a:r>
              <a:rPr lang="en-AU" altLang="en-US" b="1" i="1" dirty="0" smtClean="0"/>
              <a:t>scalable</a:t>
            </a:r>
            <a:r>
              <a:rPr lang="en-AU" altLang="en-US" dirty="0" smtClean="0"/>
              <a:t>, </a:t>
            </a:r>
            <a:r>
              <a:rPr lang="en-AU" altLang="en-US" b="1" i="1" dirty="0" smtClean="0"/>
              <a:t>robust</a:t>
            </a:r>
            <a:r>
              <a:rPr lang="en-AU" altLang="en-US" dirty="0" smtClean="0"/>
              <a:t>, and </a:t>
            </a:r>
            <a:r>
              <a:rPr lang="en-AU" altLang="en-US" b="1" i="1" dirty="0" smtClean="0"/>
              <a:t>efficient</a:t>
            </a:r>
            <a:r>
              <a:rPr lang="en-AU" altLang="en-US" dirty="0" smtClean="0"/>
              <a:t> manner.</a:t>
            </a:r>
          </a:p>
          <a:p>
            <a:endParaRPr lang="en-US" altLang="en-US" dirty="0" smtClean="0"/>
          </a:p>
          <a:p>
            <a:r>
              <a:rPr lang="en-AU" altLang="en-US" dirty="0" smtClean="0"/>
              <a:t>MapReduce separates the </a:t>
            </a:r>
            <a:r>
              <a:rPr lang="en-AU" altLang="en-US" b="1" i="1" dirty="0" smtClean="0"/>
              <a:t>what</a:t>
            </a:r>
            <a:r>
              <a:rPr lang="en-AU" altLang="en-US" dirty="0" smtClean="0"/>
              <a:t> from the </a:t>
            </a:r>
            <a:r>
              <a:rPr lang="en-AU" altLang="en-US" b="1" i="1" dirty="0" smtClean="0"/>
              <a:t>how</a:t>
            </a:r>
          </a:p>
          <a:p>
            <a:endParaRPr lang="en-US" altLang="en-US" dirty="0" smtClean="0"/>
          </a:p>
          <a:p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MapReduce</a:t>
            </a:r>
            <a:r>
              <a:rPr lang="en-US" altLang="ko-KR" dirty="0"/>
              <a:t> Design of NCDC Example</a:t>
            </a:r>
            <a:endParaRPr lang="ko-KR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49250" y="1125538"/>
            <a:ext cx="8686800" cy="892175"/>
          </a:xfrm>
        </p:spPr>
        <p:txBody>
          <a:bodyPr/>
          <a:lstStyle/>
          <a:p>
            <a:r>
              <a:rPr lang="en-US" altLang="ko-KR" smtClean="0"/>
              <a:t>The output from the map function is processed by MapReduce framework</a:t>
            </a:r>
          </a:p>
          <a:p>
            <a:pPr lvl="1"/>
            <a:r>
              <a:rPr lang="en-US" altLang="ko-KR" smtClean="0"/>
              <a:t>Sorts and groups the key-value pairs by key</a:t>
            </a:r>
            <a:endParaRPr lang="ko-KR" altLang="en-US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989138"/>
            <a:ext cx="1116013" cy="11366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205038"/>
            <a:ext cx="1784350" cy="5524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6" name="Right Arrow 5"/>
          <p:cNvSpPr/>
          <p:nvPr/>
        </p:nvSpPr>
        <p:spPr>
          <a:xfrm>
            <a:off x="4140200" y="2276475"/>
            <a:ext cx="647700" cy="360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3927475"/>
            <a:ext cx="1782763" cy="5524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9" name="Right Arrow 8"/>
          <p:cNvSpPr/>
          <p:nvPr/>
        </p:nvSpPr>
        <p:spPr>
          <a:xfrm>
            <a:off x="4140200" y="4024313"/>
            <a:ext cx="647700" cy="3587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908425"/>
            <a:ext cx="1192213" cy="58896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838575" y="1916113"/>
            <a:ext cx="15605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>
                <a:solidFill>
                  <a:srgbClr val="C00000"/>
                </a:solidFill>
              </a:rPr>
              <a:t>Sort and Group By</a:t>
            </a:r>
            <a:endParaRPr kumimoji="0" lang="ko-KR" altLang="en-US" sz="1200">
              <a:solidFill>
                <a:srgbClr val="C00000"/>
              </a:solidFill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106863" y="3716338"/>
            <a:ext cx="714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>
                <a:solidFill>
                  <a:srgbClr val="C00000"/>
                </a:solidFill>
              </a:rPr>
              <a:t>Reduce</a:t>
            </a:r>
            <a:endParaRPr kumimoji="0" lang="ko-KR" altLang="en-US" sz="1200">
              <a:solidFill>
                <a:srgbClr val="C00000"/>
              </a:solidFill>
            </a:endParaRPr>
          </a:p>
        </p:txBody>
      </p:sp>
      <p:sp>
        <p:nvSpPr>
          <p:cNvPr id="44044" name="Content Placeholder 2"/>
          <p:cNvSpPr txBox="1">
            <a:spLocks/>
          </p:cNvSpPr>
          <p:nvPr/>
        </p:nvSpPr>
        <p:spPr bwMode="auto">
          <a:xfrm>
            <a:off x="395288" y="3213100"/>
            <a:ext cx="8497887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69875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541338" indent="-276225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804863" indent="-265113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0795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1252538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1709738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166938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2624138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081338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C00000"/>
              </a:buClr>
              <a:buSzTx/>
              <a:buFont typeface="Wingdings" pitchFamily="2" charset="2"/>
              <a:buChar char="§"/>
            </a:pPr>
            <a:r>
              <a:rPr kumimoji="0" lang="en-US" altLang="ko-KR" sz="1800"/>
              <a:t>Reduce function iterates through the list and pick up the maximum value</a:t>
            </a:r>
            <a:endParaRPr kumimoji="0" lang="ko-KR" altLang="en-US" sz="1800"/>
          </a:p>
        </p:txBody>
      </p:sp>
      <p:pic>
        <p:nvPicPr>
          <p:cNvPr id="440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4581525"/>
            <a:ext cx="8064500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6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Java Implementation of the Example</a:t>
            </a:r>
            <a:endParaRPr lang="en-AU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public class </a:t>
            </a:r>
            <a:r>
              <a:rPr lang="en-AU" altLang="en-US" sz="1200" dirty="0" err="1" smtClean="0"/>
              <a:t>MaxTemperatureMapper</a:t>
            </a:r>
            <a:r>
              <a:rPr lang="en-AU" altLang="en-US" sz="1200" dirty="0" smtClean="0"/>
              <a:t> extends Mapper&lt;</a:t>
            </a:r>
            <a:r>
              <a:rPr lang="en-AU" altLang="en-US" sz="1200" dirty="0" err="1" smtClean="0">
                <a:solidFill>
                  <a:srgbClr val="FF0000"/>
                </a:solidFill>
              </a:rPr>
              <a:t>LongWritable</a:t>
            </a:r>
            <a:r>
              <a:rPr lang="en-AU" altLang="en-US" sz="1200" dirty="0" smtClean="0">
                <a:solidFill>
                  <a:srgbClr val="FF0000"/>
                </a:solidFill>
              </a:rPr>
              <a:t>, Text, Text, </a:t>
            </a:r>
            <a:r>
              <a:rPr lang="en-AU" altLang="en-US" sz="1200" dirty="0" err="1" smtClean="0">
                <a:solidFill>
                  <a:srgbClr val="FF0000"/>
                </a:solidFill>
              </a:rPr>
              <a:t>IntWritable</a:t>
            </a:r>
            <a:r>
              <a:rPr lang="en-AU" altLang="en-US" sz="1200" dirty="0" smtClean="0"/>
              <a:t>&gt; 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private static final </a:t>
            </a:r>
            <a:r>
              <a:rPr lang="en-AU" altLang="en-US" sz="1200" dirty="0" err="1" smtClean="0"/>
              <a:t>int</a:t>
            </a:r>
            <a:r>
              <a:rPr lang="en-AU" altLang="en-US" sz="1200" dirty="0" smtClean="0"/>
              <a:t> MISSING = 9999;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@Override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public void map(</a:t>
            </a:r>
            <a:r>
              <a:rPr lang="en-AU" altLang="en-US" sz="1200" dirty="0" err="1" smtClean="0"/>
              <a:t>LongWritable</a:t>
            </a:r>
            <a:r>
              <a:rPr lang="en-AU" altLang="en-US" sz="1200" dirty="0" smtClean="0"/>
              <a:t> key, Text value, Context context) throws </a:t>
            </a:r>
            <a:r>
              <a:rPr lang="en-AU" altLang="en-US" sz="1200" dirty="0" err="1" smtClean="0"/>
              <a:t>IOException</a:t>
            </a:r>
            <a:r>
              <a:rPr lang="en-AU" altLang="en-US" sz="1200" dirty="0" smtClean="0"/>
              <a:t>, </a:t>
            </a:r>
            <a:r>
              <a:rPr lang="en-AU" altLang="en-US" sz="1200" dirty="0" err="1" smtClean="0"/>
              <a:t>InterruptedException</a:t>
            </a:r>
            <a:r>
              <a:rPr lang="en-AU" altLang="en-US" sz="1200" dirty="0" smtClean="0"/>
              <a:t> {    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  String line = </a:t>
            </a:r>
            <a:r>
              <a:rPr lang="en-AU" altLang="en-US" sz="1200" dirty="0" err="1" smtClean="0"/>
              <a:t>value.toString</a:t>
            </a:r>
            <a:r>
              <a:rPr lang="en-AU" altLang="en-US" sz="1200" dirty="0" smtClean="0"/>
              <a:t>();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  String year = </a:t>
            </a:r>
            <a:r>
              <a:rPr lang="en-AU" altLang="en-US" sz="1200" dirty="0" err="1" smtClean="0"/>
              <a:t>line.substring</a:t>
            </a:r>
            <a:r>
              <a:rPr lang="en-AU" altLang="en-US" sz="1200" dirty="0" smtClean="0"/>
              <a:t>(15, 19);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  </a:t>
            </a:r>
            <a:r>
              <a:rPr lang="en-AU" altLang="en-US" sz="1200" dirty="0" err="1" smtClean="0"/>
              <a:t>int</a:t>
            </a:r>
            <a:r>
              <a:rPr lang="en-AU" altLang="en-US" sz="1200" dirty="0" smtClean="0"/>
              <a:t> </a:t>
            </a:r>
            <a:r>
              <a:rPr lang="en-AU" altLang="en-US" sz="1200" dirty="0" err="1" smtClean="0"/>
              <a:t>airTemperature</a:t>
            </a:r>
            <a:r>
              <a:rPr lang="en-AU" altLang="en-US" sz="1200" dirty="0" smtClean="0"/>
              <a:t>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  if (</a:t>
            </a:r>
            <a:r>
              <a:rPr lang="en-AU" altLang="en-US" sz="1200" dirty="0" err="1" smtClean="0"/>
              <a:t>line.charAt</a:t>
            </a:r>
            <a:r>
              <a:rPr lang="en-AU" altLang="en-US" sz="1200" dirty="0" smtClean="0"/>
              <a:t>(87) == '+') 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    </a:t>
            </a:r>
            <a:r>
              <a:rPr lang="en-AU" altLang="en-US" sz="1200" dirty="0" err="1" smtClean="0"/>
              <a:t>airTemperature</a:t>
            </a:r>
            <a:r>
              <a:rPr lang="en-AU" altLang="en-US" sz="1200" dirty="0" smtClean="0"/>
              <a:t> = </a:t>
            </a:r>
            <a:r>
              <a:rPr lang="en-AU" altLang="en-US" sz="1200" dirty="0" err="1" smtClean="0"/>
              <a:t>Integer.parseInt</a:t>
            </a:r>
            <a:r>
              <a:rPr lang="en-AU" altLang="en-US" sz="1200" dirty="0" smtClean="0"/>
              <a:t>(</a:t>
            </a:r>
            <a:r>
              <a:rPr lang="en-AU" altLang="en-US" sz="1200" dirty="0" err="1" smtClean="0"/>
              <a:t>line.substring</a:t>
            </a:r>
            <a:r>
              <a:rPr lang="en-AU" altLang="en-US" sz="1200" dirty="0" smtClean="0"/>
              <a:t>(88, 92));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  } else 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    </a:t>
            </a:r>
            <a:r>
              <a:rPr lang="en-AU" altLang="en-US" sz="1200" dirty="0" err="1" smtClean="0"/>
              <a:t>airTemperature</a:t>
            </a:r>
            <a:r>
              <a:rPr lang="en-AU" altLang="en-US" sz="1200" dirty="0" smtClean="0"/>
              <a:t> = </a:t>
            </a:r>
            <a:r>
              <a:rPr lang="en-AU" altLang="en-US" sz="1200" dirty="0" err="1" smtClean="0"/>
              <a:t>Integer.parseInt</a:t>
            </a:r>
            <a:r>
              <a:rPr lang="en-AU" altLang="en-US" sz="1200" dirty="0" smtClean="0"/>
              <a:t>(</a:t>
            </a:r>
            <a:r>
              <a:rPr lang="en-AU" altLang="en-US" sz="1200" dirty="0" err="1" smtClean="0"/>
              <a:t>line.substring</a:t>
            </a:r>
            <a:r>
              <a:rPr lang="en-AU" altLang="en-US" sz="1200" dirty="0" smtClean="0"/>
              <a:t>(87, 92));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  }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  String quality = </a:t>
            </a:r>
            <a:r>
              <a:rPr lang="en-AU" altLang="en-US" sz="1200" dirty="0" err="1" smtClean="0"/>
              <a:t>line.substring</a:t>
            </a:r>
            <a:r>
              <a:rPr lang="en-AU" altLang="en-US" sz="1200" dirty="0" smtClean="0"/>
              <a:t>(92, 93);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  if (</a:t>
            </a:r>
            <a:r>
              <a:rPr lang="en-AU" altLang="en-US" sz="1200" dirty="0" err="1" smtClean="0"/>
              <a:t>airTemperature</a:t>
            </a:r>
            <a:r>
              <a:rPr lang="en-AU" altLang="en-US" sz="1200" dirty="0" smtClean="0"/>
              <a:t> != MISSING &amp;&amp; </a:t>
            </a:r>
            <a:r>
              <a:rPr lang="en-AU" altLang="en-US" sz="1200" dirty="0" err="1" smtClean="0"/>
              <a:t>quality.matches</a:t>
            </a:r>
            <a:r>
              <a:rPr lang="en-AU" altLang="en-US" sz="1200" dirty="0" smtClean="0"/>
              <a:t>("[01459]")) 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    </a:t>
            </a:r>
            <a:r>
              <a:rPr lang="en-AU" altLang="en-US" sz="1200" dirty="0" err="1" smtClean="0">
                <a:solidFill>
                  <a:srgbClr val="FF0000"/>
                </a:solidFill>
              </a:rPr>
              <a:t>context.write</a:t>
            </a:r>
            <a:r>
              <a:rPr lang="en-AU" altLang="en-US" sz="1200" dirty="0" smtClean="0">
                <a:solidFill>
                  <a:srgbClr val="FF0000"/>
                </a:solidFill>
              </a:rPr>
              <a:t>(new Text(year), new </a:t>
            </a:r>
            <a:r>
              <a:rPr lang="en-AU" altLang="en-US" sz="1200" dirty="0" err="1" smtClean="0">
                <a:solidFill>
                  <a:srgbClr val="FF0000"/>
                </a:solidFill>
              </a:rPr>
              <a:t>IntWritable</a:t>
            </a:r>
            <a:r>
              <a:rPr lang="en-AU" altLang="en-US" sz="1200" dirty="0" smtClean="0">
                <a:solidFill>
                  <a:srgbClr val="FF0000"/>
                </a:solidFill>
              </a:rPr>
              <a:t>(</a:t>
            </a:r>
            <a:r>
              <a:rPr lang="en-AU" altLang="en-US" sz="1200" dirty="0" err="1" smtClean="0">
                <a:solidFill>
                  <a:srgbClr val="FF0000"/>
                </a:solidFill>
              </a:rPr>
              <a:t>airTemperature</a:t>
            </a:r>
            <a:r>
              <a:rPr lang="en-AU" altLang="en-US" sz="1200" dirty="0" smtClean="0">
                <a:solidFill>
                  <a:srgbClr val="FF0000"/>
                </a:solidFill>
              </a:rPr>
              <a:t>));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  }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  }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200" dirty="0" smtClean="0"/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82688" y="5040313"/>
            <a:ext cx="424021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8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Java Implementation of the Example</a:t>
            </a:r>
            <a:endParaRPr lang="en-AU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public class </a:t>
            </a:r>
            <a:r>
              <a:rPr lang="en-AU" altLang="en-US" sz="1600" dirty="0" err="1" smtClean="0"/>
              <a:t>MaxTemperatureReducer</a:t>
            </a:r>
            <a:r>
              <a:rPr lang="en-AU" altLang="en-US" sz="1600" dirty="0" smtClean="0"/>
              <a:t> 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	extends Reducer&lt;</a:t>
            </a:r>
            <a:r>
              <a:rPr lang="en-AU" altLang="en-US" sz="1600" dirty="0" smtClean="0">
                <a:solidFill>
                  <a:srgbClr val="FF0000"/>
                </a:solidFill>
              </a:rPr>
              <a:t>Text, </a:t>
            </a:r>
            <a:r>
              <a:rPr lang="en-AU" altLang="en-US" sz="1600" dirty="0" err="1" smtClean="0">
                <a:solidFill>
                  <a:srgbClr val="FF0000"/>
                </a:solidFill>
              </a:rPr>
              <a:t>IntWritable</a:t>
            </a:r>
            <a:r>
              <a:rPr lang="en-AU" altLang="en-US" sz="1600" dirty="0" smtClean="0">
                <a:solidFill>
                  <a:srgbClr val="FF0000"/>
                </a:solidFill>
              </a:rPr>
              <a:t>, Text, </a:t>
            </a:r>
            <a:r>
              <a:rPr lang="en-AU" altLang="en-US" sz="1600" dirty="0" err="1" smtClean="0">
                <a:solidFill>
                  <a:srgbClr val="FF0000"/>
                </a:solidFill>
              </a:rPr>
              <a:t>IntWritable</a:t>
            </a:r>
            <a:r>
              <a:rPr lang="en-AU" altLang="en-US" sz="1600" dirty="0" smtClean="0"/>
              <a:t>&gt; {  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  @Override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  public void reduce(Text key, </a:t>
            </a:r>
            <a:r>
              <a:rPr lang="en-AU" altLang="en-US" sz="1600" dirty="0" err="1" smtClean="0"/>
              <a:t>Iterable</a:t>
            </a:r>
            <a:r>
              <a:rPr lang="en-AU" altLang="en-US" sz="1600" dirty="0" smtClean="0"/>
              <a:t>&lt;</a:t>
            </a:r>
            <a:r>
              <a:rPr lang="en-AU" altLang="en-US" sz="1600" dirty="0" err="1" smtClean="0"/>
              <a:t>IntWritable</a:t>
            </a:r>
            <a:r>
              <a:rPr lang="en-AU" altLang="en-US" sz="1600" dirty="0" smtClean="0"/>
              <a:t>&gt; values,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      Context context) throws </a:t>
            </a:r>
            <a:r>
              <a:rPr lang="en-AU" altLang="en-US" sz="1600" dirty="0" err="1" smtClean="0"/>
              <a:t>IOException</a:t>
            </a:r>
            <a:r>
              <a:rPr lang="en-AU" altLang="en-US" sz="1600" dirty="0" smtClean="0"/>
              <a:t>, </a:t>
            </a:r>
            <a:r>
              <a:rPr lang="en-AU" altLang="en-US" sz="1600" dirty="0" err="1" smtClean="0"/>
              <a:t>InterruptedException</a:t>
            </a:r>
            <a:r>
              <a:rPr lang="en-AU" altLang="en-US" sz="1600" dirty="0" smtClean="0"/>
              <a:t> {    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    </a:t>
            </a:r>
            <a:r>
              <a:rPr lang="en-AU" altLang="en-US" sz="1600" dirty="0" err="1" smtClean="0"/>
              <a:t>int</a:t>
            </a:r>
            <a:r>
              <a:rPr lang="en-AU" altLang="en-US" sz="1600" dirty="0" smtClean="0"/>
              <a:t> </a:t>
            </a:r>
            <a:r>
              <a:rPr lang="en-AU" altLang="en-US" sz="1600" dirty="0" err="1" smtClean="0"/>
              <a:t>maxValue</a:t>
            </a:r>
            <a:r>
              <a:rPr lang="en-AU" altLang="en-US" sz="1600" dirty="0" smtClean="0"/>
              <a:t> = </a:t>
            </a:r>
            <a:r>
              <a:rPr lang="en-AU" altLang="en-US" sz="1600" dirty="0" err="1" smtClean="0"/>
              <a:t>Integer.MIN_VALUE</a:t>
            </a:r>
            <a:r>
              <a:rPr lang="en-AU" altLang="en-US" sz="1600" dirty="0" smtClean="0"/>
              <a:t>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    for (</a:t>
            </a:r>
            <a:r>
              <a:rPr lang="en-AU" altLang="en-US" sz="1600" dirty="0" err="1" smtClean="0"/>
              <a:t>IntWritable</a:t>
            </a:r>
            <a:r>
              <a:rPr lang="en-AU" altLang="en-US" sz="1600" dirty="0" smtClean="0"/>
              <a:t> value : values) 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      </a:t>
            </a:r>
            <a:r>
              <a:rPr lang="en-AU" altLang="en-US" sz="1600" dirty="0" err="1" smtClean="0">
                <a:solidFill>
                  <a:srgbClr val="FF0000"/>
                </a:solidFill>
              </a:rPr>
              <a:t>maxValue</a:t>
            </a:r>
            <a:r>
              <a:rPr lang="en-AU" altLang="en-US" sz="1600" dirty="0" smtClean="0">
                <a:solidFill>
                  <a:srgbClr val="FF0000"/>
                </a:solidFill>
              </a:rPr>
              <a:t> = </a:t>
            </a:r>
            <a:r>
              <a:rPr lang="en-AU" altLang="en-US" sz="1600" dirty="0" err="1" smtClean="0">
                <a:solidFill>
                  <a:srgbClr val="FF0000"/>
                </a:solidFill>
              </a:rPr>
              <a:t>Math.max</a:t>
            </a:r>
            <a:r>
              <a:rPr lang="en-AU" altLang="en-US" sz="1600" dirty="0" smtClean="0">
                <a:solidFill>
                  <a:srgbClr val="FF0000"/>
                </a:solidFill>
              </a:rPr>
              <a:t>(</a:t>
            </a:r>
            <a:r>
              <a:rPr lang="en-AU" altLang="en-US" sz="1600" dirty="0" err="1" smtClean="0">
                <a:solidFill>
                  <a:srgbClr val="FF0000"/>
                </a:solidFill>
              </a:rPr>
              <a:t>maxValue</a:t>
            </a:r>
            <a:r>
              <a:rPr lang="en-AU" altLang="en-US" sz="1600" dirty="0" smtClean="0">
                <a:solidFill>
                  <a:srgbClr val="FF0000"/>
                </a:solidFill>
              </a:rPr>
              <a:t>, </a:t>
            </a:r>
            <a:r>
              <a:rPr lang="en-AU" altLang="en-US" sz="1600" dirty="0" err="1" smtClean="0">
                <a:solidFill>
                  <a:srgbClr val="FF0000"/>
                </a:solidFill>
              </a:rPr>
              <a:t>value.get</a:t>
            </a:r>
            <a:r>
              <a:rPr lang="en-AU" altLang="en-US" sz="1600" dirty="0" smtClean="0">
                <a:solidFill>
                  <a:srgbClr val="FF0000"/>
                </a:solidFill>
              </a:rPr>
              <a:t>());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    }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    </a:t>
            </a:r>
            <a:r>
              <a:rPr lang="en-AU" altLang="en-US" sz="1600" dirty="0" err="1" smtClean="0"/>
              <a:t>context.write</a:t>
            </a:r>
            <a:r>
              <a:rPr lang="en-AU" altLang="en-US" sz="1600" dirty="0" smtClean="0"/>
              <a:t>(key, new </a:t>
            </a:r>
            <a:r>
              <a:rPr lang="en-AU" altLang="en-US" sz="1600" dirty="0" err="1" smtClean="0"/>
              <a:t>IntWritable</a:t>
            </a:r>
            <a:r>
              <a:rPr lang="en-AU" altLang="en-US" sz="1600" dirty="0" smtClean="0"/>
              <a:t>(</a:t>
            </a:r>
            <a:r>
              <a:rPr lang="en-AU" altLang="en-US" sz="1600" dirty="0" err="1" smtClean="0"/>
              <a:t>maxValue</a:t>
            </a:r>
            <a:r>
              <a:rPr lang="en-AU" altLang="en-US" sz="1600" dirty="0" smtClean="0"/>
              <a:t>));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  }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600" dirty="0" smtClean="0"/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00150" y="3687763"/>
            <a:ext cx="419417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Java Implementation of the Example</a:t>
            </a:r>
            <a:endParaRPr lang="en-AU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814388" y="974725"/>
            <a:ext cx="7661275" cy="5280025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public class </a:t>
            </a:r>
            <a:r>
              <a:rPr lang="en-AU" altLang="en-US" sz="1100" dirty="0" err="1" smtClean="0"/>
              <a:t>MaxTemperatureWithCombiner</a:t>
            </a:r>
            <a:r>
              <a:rPr lang="en-AU" altLang="en-US" sz="1100" dirty="0" smtClean="0"/>
              <a:t> {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100" b="1" dirty="0" smtClean="0">
                <a:solidFill>
                  <a:srgbClr val="00B0F0"/>
                </a:solidFill>
              </a:rPr>
              <a:t>//specify the usage of the job</a:t>
            </a:r>
            <a:endParaRPr lang="en-AU" altLang="en-US" sz="1100" b="1" dirty="0" smtClean="0">
              <a:solidFill>
                <a:srgbClr val="00B0F0"/>
              </a:solidFill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public static void main(String[] </a:t>
            </a:r>
            <a:r>
              <a:rPr lang="en-AU" altLang="en-US" sz="1100" dirty="0" err="1" smtClean="0"/>
              <a:t>args</a:t>
            </a:r>
            <a:r>
              <a:rPr lang="en-AU" altLang="en-US" sz="1100" dirty="0" smtClean="0"/>
              <a:t>) throws Exception 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if (</a:t>
            </a:r>
            <a:r>
              <a:rPr lang="en-AU" altLang="en-US" sz="1100" dirty="0" err="1" smtClean="0"/>
              <a:t>args.length</a:t>
            </a:r>
            <a:r>
              <a:rPr lang="en-AU" altLang="en-US" sz="1100" dirty="0" smtClean="0"/>
              <a:t> != 2) {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  </a:t>
            </a:r>
            <a:r>
              <a:rPr lang="en-AU" altLang="en-US" sz="1100" dirty="0" err="1" smtClean="0"/>
              <a:t>System.err.println</a:t>
            </a:r>
            <a:r>
              <a:rPr lang="en-AU" altLang="en-US" sz="1100" dirty="0" smtClean="0"/>
              <a:t>("Usage: </a:t>
            </a:r>
            <a:r>
              <a:rPr lang="en-AU" altLang="en-US" sz="1100" dirty="0" err="1" smtClean="0"/>
              <a:t>MaxTemperatureWithCombiner</a:t>
            </a:r>
            <a:r>
              <a:rPr lang="en-AU" altLang="en-US" sz="1100" dirty="0" smtClean="0"/>
              <a:t> &lt;input path&gt; " + "&lt;output path&gt;");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  </a:t>
            </a:r>
            <a:r>
              <a:rPr lang="en-AU" altLang="en-US" sz="1100" dirty="0" err="1" smtClean="0"/>
              <a:t>System.exit</a:t>
            </a:r>
            <a:r>
              <a:rPr lang="en-AU" altLang="en-US" sz="1100" dirty="0" smtClean="0"/>
              <a:t>(-1);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}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100" b="1" dirty="0" smtClean="0">
                <a:solidFill>
                  <a:srgbClr val="00B0F0"/>
                </a:solidFill>
              </a:rPr>
              <a:t>//Construct a job object to configure, control and run the job</a:t>
            </a:r>
            <a:endParaRPr lang="en-AU" altLang="en-US" sz="1100" b="1" dirty="0" smtClean="0">
              <a:solidFill>
                <a:srgbClr val="00B0F0"/>
              </a:solidFill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Job </a:t>
            </a:r>
            <a:r>
              <a:rPr lang="en-AU" altLang="en-US" sz="1100" dirty="0" err="1" smtClean="0"/>
              <a:t>job</a:t>
            </a:r>
            <a:r>
              <a:rPr lang="en-AU" altLang="en-US" sz="1100" dirty="0" smtClean="0"/>
              <a:t> = new Job();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</a:t>
            </a:r>
            <a:r>
              <a:rPr lang="en-AU" altLang="en-US" sz="1100" dirty="0" err="1" smtClean="0"/>
              <a:t>job.setJarByClass</a:t>
            </a:r>
            <a:r>
              <a:rPr lang="en-AU" altLang="en-US" sz="1100" dirty="0" smtClean="0"/>
              <a:t>(</a:t>
            </a:r>
            <a:r>
              <a:rPr lang="en-AU" altLang="en-US" sz="1100" dirty="0" err="1" smtClean="0"/>
              <a:t>MaxTemperatureWithCombiner.class</a:t>
            </a:r>
            <a:r>
              <a:rPr lang="en-AU" altLang="en-US" sz="1100" dirty="0" smtClean="0"/>
              <a:t>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</a:t>
            </a:r>
            <a:r>
              <a:rPr lang="en-AU" altLang="en-US" sz="1100" dirty="0" err="1" smtClean="0"/>
              <a:t>job.setJobName</a:t>
            </a:r>
            <a:r>
              <a:rPr lang="en-AU" altLang="en-US" sz="1100" dirty="0" smtClean="0"/>
              <a:t>("Max temperature");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100" b="1" dirty="0" smtClean="0">
                <a:solidFill>
                  <a:srgbClr val="00B0F0"/>
                </a:solidFill>
              </a:rPr>
              <a:t>//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Specify input and output paths</a:t>
            </a:r>
            <a:endParaRPr lang="en-AU" altLang="en-US" sz="1100" b="1" dirty="0" smtClean="0">
              <a:solidFill>
                <a:srgbClr val="00B0F0"/>
              </a:solidFill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</a:t>
            </a:r>
            <a:r>
              <a:rPr lang="en-AU" altLang="en-US" sz="1100" dirty="0" err="1" smtClean="0"/>
              <a:t>FileInputFormat.addInputPath</a:t>
            </a:r>
            <a:r>
              <a:rPr lang="en-AU" altLang="en-US" sz="1100" dirty="0" smtClean="0"/>
              <a:t>(job, new Path(</a:t>
            </a:r>
            <a:r>
              <a:rPr lang="en-AU" altLang="en-US" sz="1100" dirty="0" err="1" smtClean="0"/>
              <a:t>args</a:t>
            </a:r>
            <a:r>
              <a:rPr lang="en-AU" altLang="en-US" sz="1100" dirty="0" smtClean="0"/>
              <a:t>[0]));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</a:t>
            </a:r>
            <a:r>
              <a:rPr lang="en-AU" altLang="en-US" sz="1100" dirty="0" err="1" smtClean="0"/>
              <a:t>FileOutputFormat.setOutputPath</a:t>
            </a:r>
            <a:r>
              <a:rPr lang="en-AU" altLang="en-US" sz="1100" dirty="0" smtClean="0"/>
              <a:t>(job, new Path(</a:t>
            </a:r>
            <a:r>
              <a:rPr lang="en-AU" altLang="en-US" sz="1100" dirty="0" err="1" smtClean="0"/>
              <a:t>args</a:t>
            </a:r>
            <a:r>
              <a:rPr lang="en-AU" altLang="en-US" sz="1100" dirty="0" smtClean="0"/>
              <a:t>[1]));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b="1" dirty="0" smtClean="0">
                <a:solidFill>
                  <a:srgbClr val="00B0F0"/>
                </a:solidFill>
              </a:rPr>
              <a:t>//Specify map and reduce classes, also a combiner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</a:t>
            </a:r>
            <a:r>
              <a:rPr lang="en-AU" altLang="en-US" sz="1100" dirty="0" err="1" smtClean="0"/>
              <a:t>job.setMapperClass</a:t>
            </a:r>
            <a:r>
              <a:rPr lang="en-AU" altLang="en-US" sz="1100" dirty="0" smtClean="0"/>
              <a:t>(</a:t>
            </a:r>
            <a:r>
              <a:rPr lang="en-AU" altLang="en-US" sz="1100" dirty="0" err="1" smtClean="0"/>
              <a:t>MaxTemperatureMapper.class</a:t>
            </a:r>
            <a:r>
              <a:rPr lang="en-AU" altLang="en-US" sz="1100" dirty="0" smtClean="0"/>
              <a:t>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>
                <a:solidFill>
                  <a:srgbClr val="FF0000"/>
                </a:solidFill>
              </a:rPr>
              <a:t>    </a:t>
            </a:r>
            <a:r>
              <a:rPr lang="en-AU" altLang="en-US" sz="1100" dirty="0" err="1" smtClean="0">
                <a:solidFill>
                  <a:srgbClr val="FF0000"/>
                </a:solidFill>
              </a:rPr>
              <a:t>job.setCombinerClass</a:t>
            </a:r>
            <a:r>
              <a:rPr lang="en-AU" altLang="en-US" sz="1100" dirty="0" smtClean="0">
                <a:solidFill>
                  <a:srgbClr val="FF0000"/>
                </a:solidFill>
              </a:rPr>
              <a:t>(</a:t>
            </a:r>
            <a:r>
              <a:rPr lang="en-AU" altLang="en-US" sz="1100" dirty="0" err="1" smtClean="0">
                <a:solidFill>
                  <a:srgbClr val="FF0000"/>
                </a:solidFill>
              </a:rPr>
              <a:t>MaxTemperatureReducer.class</a:t>
            </a:r>
            <a:r>
              <a:rPr lang="en-AU" altLang="en-US" sz="11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</a:t>
            </a:r>
            <a:r>
              <a:rPr lang="en-AU" altLang="en-US" sz="1100" dirty="0" err="1" smtClean="0"/>
              <a:t>job.setReducerClass</a:t>
            </a:r>
            <a:r>
              <a:rPr lang="en-AU" altLang="en-US" sz="1100" dirty="0" smtClean="0"/>
              <a:t>(</a:t>
            </a:r>
            <a:r>
              <a:rPr lang="en-AU" altLang="en-US" sz="1100" dirty="0" err="1" smtClean="0"/>
              <a:t>MaxTemperatureReducer.class</a:t>
            </a:r>
            <a:r>
              <a:rPr lang="en-AU" altLang="en-US" sz="1100" dirty="0" smtClean="0"/>
              <a:t>);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100" b="1" dirty="0" smtClean="0">
                <a:solidFill>
                  <a:srgbClr val="00B0F0"/>
                </a:solidFill>
              </a:rPr>
              <a:t>//Specify output type</a:t>
            </a:r>
            <a:endParaRPr lang="en-AU" altLang="en-US" sz="1100" b="1" dirty="0" smtClean="0">
              <a:solidFill>
                <a:srgbClr val="00B0F0"/>
              </a:solidFill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</a:t>
            </a:r>
            <a:r>
              <a:rPr lang="en-AU" altLang="en-US" sz="1100" dirty="0" err="1" smtClean="0"/>
              <a:t>job.setOutputKeyClass</a:t>
            </a:r>
            <a:r>
              <a:rPr lang="en-AU" altLang="en-US" sz="1100" dirty="0" smtClean="0"/>
              <a:t>(</a:t>
            </a:r>
            <a:r>
              <a:rPr lang="en-AU" altLang="en-US" sz="1100" dirty="0" err="1" smtClean="0"/>
              <a:t>Text.class</a:t>
            </a:r>
            <a:r>
              <a:rPr lang="en-AU" altLang="en-US" sz="1100" dirty="0" smtClean="0"/>
              <a:t>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</a:t>
            </a:r>
            <a:r>
              <a:rPr lang="en-AU" altLang="en-US" sz="1100" dirty="0" err="1" smtClean="0"/>
              <a:t>job.setOutputValueClass</a:t>
            </a:r>
            <a:r>
              <a:rPr lang="en-AU" altLang="en-US" sz="1100" dirty="0" smtClean="0"/>
              <a:t>(</a:t>
            </a:r>
            <a:r>
              <a:rPr lang="en-AU" altLang="en-US" sz="1100" dirty="0" err="1" smtClean="0"/>
              <a:t>IntWritable.class</a:t>
            </a:r>
            <a:r>
              <a:rPr lang="en-AU" altLang="en-US" sz="1100" dirty="0" smtClean="0"/>
              <a:t>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b="1" dirty="0" smtClean="0">
                <a:solidFill>
                  <a:srgbClr val="00B0F0"/>
                </a:solidFill>
              </a:rPr>
              <a:t>//submit the job and wait for completion    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  </a:t>
            </a:r>
            <a:r>
              <a:rPr lang="en-AU" altLang="en-US" sz="1100" dirty="0" err="1" smtClean="0"/>
              <a:t>System.exit</a:t>
            </a:r>
            <a:r>
              <a:rPr lang="en-AU" altLang="en-US" sz="1100" dirty="0" smtClean="0"/>
              <a:t>(</a:t>
            </a:r>
            <a:r>
              <a:rPr lang="en-AU" altLang="en-US" sz="1100" dirty="0" err="1" smtClean="0"/>
              <a:t>job.waitForCompletion</a:t>
            </a:r>
            <a:r>
              <a:rPr lang="en-AU" altLang="en-US" sz="1100" dirty="0" smtClean="0"/>
              <a:t>(true) ? 0 : 1);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  }</a:t>
            </a:r>
          </a:p>
          <a:p>
            <a:pPr marL="0" indent="0">
              <a:buFont typeface="Monotype Sorts" pitchFamily="-84" charset="2"/>
              <a:buNone/>
            </a:pPr>
            <a:r>
              <a:rPr lang="en-AU" altLang="en-US" sz="1100" dirty="0" smtClean="0"/>
              <a:t>}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5448300" y="4503738"/>
            <a:ext cx="3221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AU" altLang="en-US"/>
              <a:t>Codes can be found here: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AU" altLang="en-US">
                <a:hlinkClick r:id="rId2"/>
              </a:rPr>
              <a:t>http://hadoopbook.com/code.html</a:t>
            </a:r>
            <a:endParaRPr kumimoji="0" lang="en-AU" alt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18096" y="4834383"/>
            <a:ext cx="348075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29606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MapReduce Algorithm Design Patterns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2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29606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Design Pattern 1: In-mapper Combining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20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Importance of Local Aggregation</a:t>
            </a:r>
            <a:endParaRPr lang="en-AU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Ideal scaling characteristics: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Twice the data, twice the running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Twice the resources, half the running time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Why can’t we achieve this?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Data synchronization requires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Communication kills performance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Thus… avoid communication!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Reduce intermediate data via local aggregation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Combiners can help</a:t>
            </a:r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WordCount</a:t>
            </a:r>
            <a:r>
              <a:rPr lang="en-US" dirty="0" smtClean="0"/>
              <a:t> Baseline</a:t>
            </a:r>
            <a:endParaRPr lang="en-AU" dirty="0"/>
          </a:p>
        </p:txBody>
      </p:sp>
      <p:pic>
        <p:nvPicPr>
          <p:cNvPr id="54275" name="Picture 4" descr="wc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481138"/>
            <a:ext cx="4876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51063" y="5111750"/>
            <a:ext cx="5021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alibri" pitchFamily="34" charset="0"/>
              </a:rPr>
              <a:t>What’s the impact of combiners?</a:t>
            </a:r>
            <a:endParaRPr kumimoji="0" lang="en-US" altLang="en-US" sz="200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Word Count: Version 1</a:t>
            </a:r>
            <a:endParaRPr lang="en-AU" dirty="0"/>
          </a:p>
        </p:txBody>
      </p:sp>
      <p:pic>
        <p:nvPicPr>
          <p:cNvPr id="55299" name="Picture 5" descr="w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286000"/>
            <a:ext cx="8172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98713" y="5200650"/>
            <a:ext cx="430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alibri" pitchFamily="34" charset="0"/>
              </a:rPr>
              <a:t>Are combiners still needed?</a:t>
            </a:r>
            <a:endParaRPr kumimoji="0" lang="en-US" altLang="en-US" sz="200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Word Count: Version 2</a:t>
            </a:r>
            <a:endParaRPr lang="en-AU" dirty="0"/>
          </a:p>
        </p:txBody>
      </p:sp>
      <p:pic>
        <p:nvPicPr>
          <p:cNvPr id="56323" name="Picture 3" descr="wc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286000"/>
            <a:ext cx="8162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 rot="-1326687">
            <a:off x="4044950" y="2603500"/>
            <a:ext cx="34464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rgbClr val="FF0000"/>
                </a:solidFill>
                <a:latin typeface="Calibri" pitchFamily="34" charset="0"/>
              </a:rPr>
              <a:t>Key: preserve state across</a:t>
            </a:r>
            <a:br>
              <a:rPr kumimoji="0" lang="en-US" altLang="en-US" sz="2000">
                <a:solidFill>
                  <a:srgbClr val="FF0000"/>
                </a:solidFill>
                <a:latin typeface="Calibri" pitchFamily="34" charset="0"/>
              </a:rPr>
            </a:br>
            <a:r>
              <a:rPr kumimoji="0" lang="en-US" altLang="en-US" sz="2000">
                <a:solidFill>
                  <a:srgbClr val="FF0000"/>
                </a:solidFill>
                <a:latin typeface="Calibri" pitchFamily="34" charset="0"/>
              </a:rPr>
              <a:t>input key-value pairs!</a:t>
            </a:r>
            <a:endParaRPr kumimoji="0" lang="en-US" altLang="en-US" sz="18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87550" y="5635625"/>
            <a:ext cx="430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alibri" pitchFamily="34" charset="0"/>
              </a:rPr>
              <a:t>Are combiners still needed?</a:t>
            </a:r>
            <a:endParaRPr kumimoji="0" lang="en-US" altLang="en-US" sz="200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Jeffrey (Jeff) Dean</a:t>
            </a:r>
            <a:endParaRPr lang="en-AU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14388" y="4695825"/>
            <a:ext cx="7661275" cy="1781175"/>
          </a:xfrm>
        </p:spPr>
        <p:txBody>
          <a:bodyPr/>
          <a:lstStyle/>
          <a:p>
            <a:r>
              <a:rPr lang="en-AU" altLang="en-US" dirty="0" smtClean="0"/>
              <a:t>He is currently a Google Senior Fellow in the Systems and Infrastructure Group</a:t>
            </a:r>
          </a:p>
          <a:p>
            <a:r>
              <a:rPr lang="en-AU" altLang="en-US" dirty="0" smtClean="0"/>
              <a:t>Designed MapReduce, </a:t>
            </a:r>
            <a:r>
              <a:rPr lang="en-AU" altLang="en-US" dirty="0" err="1" smtClean="0"/>
              <a:t>BigTable</a:t>
            </a:r>
            <a:r>
              <a:rPr lang="en-AU" altLang="en-US" dirty="0" smtClean="0"/>
              <a:t>, etc.</a:t>
            </a:r>
          </a:p>
          <a:p>
            <a:r>
              <a:rPr lang="en-US" altLang="en-US" dirty="0" smtClean="0"/>
              <a:t>One of the most genius </a:t>
            </a:r>
            <a:r>
              <a:rPr lang="en-US" altLang="zh-CN" dirty="0" smtClean="0"/>
              <a:t>engineer, programmer, computer scientist…</a:t>
            </a:r>
            <a:endParaRPr lang="en-AU" altLang="en-US" dirty="0" smtClean="0"/>
          </a:p>
          <a:p>
            <a:r>
              <a:rPr lang="en-US" altLang="en-US" dirty="0" smtClean="0"/>
              <a:t>Google “Who is Jeff Dean” and “Jeff Dean facts”</a:t>
            </a:r>
            <a:endParaRPr lang="en-AU" altLang="en-US" dirty="0" smtClean="0"/>
          </a:p>
          <a:p>
            <a:endParaRPr lang="en-AU" altLang="en-US" dirty="0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923925"/>
            <a:ext cx="28670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Pattern for Local Aggregation</a:t>
            </a:r>
            <a:endParaRPr lang="en-AU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“In-mapper combining”</a:t>
            </a:r>
          </a:p>
          <a:p>
            <a:pPr lvl="1"/>
            <a:r>
              <a:rPr lang="en-AU" altLang="en-US" smtClean="0"/>
              <a:t>Fold the functionality of the combiner into the mapper by preserving state across multiple map calls</a:t>
            </a:r>
          </a:p>
          <a:p>
            <a:endParaRPr lang="en-AU" altLang="en-US" smtClean="0"/>
          </a:p>
          <a:p>
            <a:r>
              <a:rPr lang="en-AU" altLang="en-US" smtClean="0"/>
              <a:t>Advantages</a:t>
            </a:r>
          </a:p>
          <a:p>
            <a:pPr lvl="1"/>
            <a:r>
              <a:rPr lang="en-AU" altLang="en-US" smtClean="0"/>
              <a:t>Speed</a:t>
            </a:r>
          </a:p>
          <a:p>
            <a:pPr lvl="1"/>
            <a:r>
              <a:rPr lang="en-AU" altLang="en-US" smtClean="0"/>
              <a:t>Why is this faster than actual combiners?</a:t>
            </a:r>
          </a:p>
          <a:p>
            <a:endParaRPr lang="en-AU" altLang="en-US" smtClean="0"/>
          </a:p>
          <a:p>
            <a:r>
              <a:rPr lang="en-AU" altLang="en-US" smtClean="0"/>
              <a:t>Disadvantages</a:t>
            </a:r>
          </a:p>
          <a:p>
            <a:pPr lvl="1"/>
            <a:r>
              <a:rPr lang="en-AU" altLang="en-US" smtClean="0"/>
              <a:t>Explicit memory management required</a:t>
            </a:r>
          </a:p>
          <a:p>
            <a:pPr lvl="1"/>
            <a:r>
              <a:rPr lang="en-AU" altLang="en-US" smtClean="0"/>
              <a:t>Potential for order-dependent bugs</a:t>
            </a:r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Combiner Design</a:t>
            </a:r>
            <a:endParaRPr lang="en-AU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Combiners and reducers share same method signature</a:t>
            </a:r>
          </a:p>
          <a:p>
            <a:pPr lvl="1"/>
            <a:r>
              <a:rPr lang="en-AU" altLang="en-US" smtClean="0"/>
              <a:t>Sometimes, reducers can serve as combiners</a:t>
            </a:r>
          </a:p>
          <a:p>
            <a:pPr lvl="1"/>
            <a:r>
              <a:rPr lang="en-AU" altLang="en-US" smtClean="0"/>
              <a:t>Often, not…</a:t>
            </a:r>
          </a:p>
          <a:p>
            <a:endParaRPr lang="en-AU" altLang="en-US" smtClean="0"/>
          </a:p>
          <a:p>
            <a:r>
              <a:rPr lang="en-AU" altLang="en-US" smtClean="0"/>
              <a:t>Remember: combiner are optional optimizations</a:t>
            </a:r>
          </a:p>
          <a:p>
            <a:pPr lvl="1"/>
            <a:r>
              <a:rPr lang="en-AU" altLang="en-US" smtClean="0"/>
              <a:t>Should not affect algorithm correctness</a:t>
            </a:r>
          </a:p>
          <a:p>
            <a:pPr lvl="1"/>
            <a:r>
              <a:rPr lang="en-AU" altLang="en-US" smtClean="0"/>
              <a:t>May be run 0, 1, or multiple times</a:t>
            </a:r>
          </a:p>
          <a:p>
            <a:endParaRPr lang="en-AU" altLang="en-US" smtClean="0"/>
          </a:p>
          <a:p>
            <a:r>
              <a:rPr lang="en-AU" altLang="en-US" smtClean="0"/>
              <a:t>Example: find average of all integers associated with the same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Chapter 2, Hadoop The Definitive Guide</a:t>
            </a:r>
          </a:p>
          <a:p>
            <a:r>
              <a:rPr lang="en-GB" altLang="en-US" dirty="0" smtClean="0"/>
              <a:t>Chapters 2, 3.1 and 3.2. Data-Intensive Text Processing with MapReduce. Jimmy Lin and Chris Dyer. University of Maryland, College </a:t>
            </a:r>
            <a:r>
              <a:rPr lang="en-GB" altLang="en-US" smtClean="0"/>
              <a:t>Park.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End of Chapter2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Jeff Dean Facts</a:t>
            </a:r>
            <a:endParaRPr lang="en-AU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Kenton </a:t>
            </a:r>
            <a:r>
              <a:rPr lang="en-AU" dirty="0" err="1">
                <a:hlinkClick r:id="rId2"/>
              </a:rPr>
              <a:t>Varda</a:t>
            </a:r>
            <a:r>
              <a:rPr lang="en-AU" dirty="0"/>
              <a:t> created "Jeff Dean Facts" as a Google-internal April Fool's joke in 2007. </a:t>
            </a:r>
          </a:p>
          <a:p>
            <a:pPr lvl="1"/>
            <a:r>
              <a:rPr lang="en-AU" altLang="en-US" i="1" dirty="0" smtClean="0"/>
              <a:t>The speed of light in a vacuum used to be about 35 mph. Then Jeff Dean spent a weekend optimizing physics</a:t>
            </a:r>
          </a:p>
          <a:p>
            <a:endParaRPr lang="en-AU" altLang="en-US" i="1" dirty="0" smtClean="0"/>
          </a:p>
          <a:p>
            <a:pPr lvl="1"/>
            <a:r>
              <a:rPr lang="en-AU" altLang="en-US" i="1" dirty="0" smtClean="0"/>
              <a:t>Jeff Dean once bit a spider, the spider got super powers and C readability</a:t>
            </a:r>
          </a:p>
          <a:p>
            <a:endParaRPr lang="en-AU" altLang="en-US" i="1" dirty="0" smtClean="0"/>
          </a:p>
          <a:p>
            <a:pPr lvl="1"/>
            <a:r>
              <a:rPr lang="en-AU" altLang="en-US" i="1" dirty="0" smtClean="0"/>
              <a:t>Jeff Dean puts his pants on one leg at a time, but if he had more than two legs, you would see that his approach is actually O(log n)</a:t>
            </a:r>
          </a:p>
          <a:p>
            <a:endParaRPr lang="en-AU" altLang="en-US" dirty="0" smtClean="0"/>
          </a:p>
          <a:p>
            <a:pPr lvl="1"/>
            <a:r>
              <a:rPr lang="en-AU" altLang="en-US" i="1" dirty="0" smtClean="0"/>
              <a:t>Compilers don’t warn Jeff Dean. Jeff Dean warns compilers</a:t>
            </a:r>
          </a:p>
          <a:p>
            <a:endParaRPr lang="en-AU" altLang="en-US" i="1" dirty="0" smtClean="0"/>
          </a:p>
          <a:p>
            <a:pPr lvl="1"/>
            <a:r>
              <a:rPr lang="en-AU" altLang="en-US" i="1" dirty="0" smtClean="0"/>
              <a:t>The rate at which Jeff Dean produces code jumped by a factor of 40 in late 2000 when he upgraded his keyboard to USB2.0</a:t>
            </a:r>
          </a:p>
          <a:p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Typical Big Data Problem</a:t>
            </a:r>
            <a:endParaRPr lang="en-AU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Iterate over a large number of records</a:t>
            </a:r>
          </a:p>
          <a:p>
            <a:r>
              <a:rPr lang="en-AU" altLang="en-US" smtClean="0"/>
              <a:t>Extract something of interest from each</a:t>
            </a:r>
          </a:p>
          <a:p>
            <a:r>
              <a:rPr lang="en-AU" altLang="en-US" smtClean="0"/>
              <a:t>Shuffle and sort intermediate results</a:t>
            </a:r>
          </a:p>
          <a:p>
            <a:r>
              <a:rPr lang="en-AU" altLang="en-US" smtClean="0"/>
              <a:t>Aggregate intermediate results</a:t>
            </a:r>
          </a:p>
          <a:p>
            <a:r>
              <a:rPr lang="en-AU" altLang="en-US" smtClean="0"/>
              <a:t>Generate final output</a:t>
            </a:r>
          </a:p>
          <a:p>
            <a:endParaRPr lang="en-AU" alt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816188">
            <a:off x="5053013" y="1414463"/>
            <a:ext cx="728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b="1">
                <a:solidFill>
                  <a:srgbClr val="FF0000"/>
                </a:solidFill>
                <a:latin typeface="Gill Sans"/>
                <a:ea typeface="Gill Sans"/>
                <a:cs typeface="Gill Sans"/>
              </a:rPr>
              <a:t>Map</a:t>
            </a:r>
            <a:endParaRPr kumimoji="0" lang="en-US" altLang="en-US" sz="4400" b="1">
              <a:solidFill>
                <a:srgbClr val="FF0000"/>
              </a:solidFill>
              <a:latin typeface="Gill Sans"/>
              <a:ea typeface="Gill Sans"/>
              <a:cs typeface="Gill San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-1438401">
            <a:off x="3586163" y="2439988"/>
            <a:ext cx="1271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b="1">
                <a:solidFill>
                  <a:srgbClr val="FF0000"/>
                </a:solidFill>
                <a:latin typeface="Gill Sans"/>
                <a:ea typeface="Gill Sans"/>
                <a:cs typeface="Gill Sans"/>
              </a:rPr>
              <a:t>Reduce</a:t>
            </a:r>
            <a:endParaRPr kumimoji="0" lang="en-US" altLang="en-US" sz="4400" b="1">
              <a:solidFill>
                <a:srgbClr val="FF0000"/>
              </a:solidFill>
              <a:latin typeface="Gill Sans"/>
              <a:ea typeface="Gill Sans"/>
              <a:cs typeface="Gill San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08225" y="3514725"/>
            <a:ext cx="5943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2400" dirty="0">
                <a:solidFill>
                  <a:srgbClr val="FF0000"/>
                </a:solidFill>
                <a:latin typeface="+mn-lt"/>
                <a:cs typeface="ＭＳ Ｐゴシック" charset="0"/>
              </a:rPr>
              <a:t>Key idea: provide a functional abstraction for these two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234E059086442ABEDED148870ED9F" ma:contentTypeVersion="0" ma:contentTypeDescription="Create a new document." ma:contentTypeScope="" ma:versionID="cc63a846be6f86c6ef4721d6604d9b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5F9F01-F445-477E-82B0-4054468135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484230-E82F-4985-BB3B-3592A9366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32981</TotalTime>
  <Words>3890</Words>
  <Application>Microsoft Office PowerPoint</Application>
  <PresentationFormat>On-screen Show (4:3)</PresentationFormat>
  <Paragraphs>692</Paragraphs>
  <Slides>73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db-5-grey</vt:lpstr>
      <vt:lpstr>COMP9313: Big Data Management         Lecturer: Xin Cao Course web site: http://www.cse.unsw.edu.au/~cs9313/ </vt:lpstr>
      <vt:lpstr>PowerPoint Presentation</vt:lpstr>
      <vt:lpstr>What is MapReduce</vt:lpstr>
      <vt:lpstr>Motivation for MapReduce</vt:lpstr>
      <vt:lpstr>Motivation for MapReduce</vt:lpstr>
      <vt:lpstr>Motivation for MapReduce</vt:lpstr>
      <vt:lpstr>Jeffrey (Jeff) Dean</vt:lpstr>
      <vt:lpstr>Jeff Dean Facts</vt:lpstr>
      <vt:lpstr>Typical Big Data Problem</vt:lpstr>
      <vt:lpstr>Distributed Word Count</vt:lpstr>
      <vt:lpstr>The Idea of MapReduce</vt:lpstr>
      <vt:lpstr>Data Structures in MapReduce</vt:lpstr>
      <vt:lpstr>Map and Reduce Functions</vt:lpstr>
      <vt:lpstr>Everything Else?</vt:lpstr>
      <vt:lpstr>A Brief View of MapReduce</vt:lpstr>
      <vt:lpstr>Shuffle and Sort</vt:lpstr>
      <vt:lpstr>Hadoop MapReduce Brief Data Flow</vt:lpstr>
      <vt:lpstr>“Hello World” in MapReduce</vt:lpstr>
      <vt:lpstr>“Hello World” in MapReduce</vt:lpstr>
      <vt:lpstr>Coordination: Master</vt:lpstr>
      <vt:lpstr>Dealing with Failures</vt:lpstr>
      <vt:lpstr>Where the Magic Happens</vt:lpstr>
      <vt:lpstr>Write Your Own WordCount in Java?</vt:lpstr>
      <vt:lpstr>MapReduce Program</vt:lpstr>
      <vt:lpstr>Mapper</vt:lpstr>
      <vt:lpstr>Mapper Explanation</vt:lpstr>
      <vt:lpstr>What is Writable?</vt:lpstr>
      <vt:lpstr>Mapper Explanation (Cont’)</vt:lpstr>
      <vt:lpstr>Mapper Explanation (Cont’)</vt:lpstr>
      <vt:lpstr>Reducer</vt:lpstr>
      <vt:lpstr>Reducer Explanation</vt:lpstr>
      <vt:lpstr>Main (Driver)</vt:lpstr>
      <vt:lpstr>Main(The Driver)</vt:lpstr>
      <vt:lpstr>Main Explanation</vt:lpstr>
      <vt:lpstr>Main Explanation (Cont’)</vt:lpstr>
      <vt:lpstr>Make It Running！</vt:lpstr>
      <vt:lpstr>Make It Running！</vt:lpstr>
      <vt:lpstr>Mappers and Reducers</vt:lpstr>
      <vt:lpstr>Combiners</vt:lpstr>
      <vt:lpstr>Combiners in WordCount</vt:lpstr>
      <vt:lpstr>Combiners in WordCount</vt:lpstr>
      <vt:lpstr>Partitioner</vt:lpstr>
      <vt:lpstr>MapReduce: Recap</vt:lpstr>
      <vt:lpstr>MapReduce: Recap (Cont’)</vt:lpstr>
      <vt:lpstr>MapReduce: Recap (Cont’)</vt:lpstr>
      <vt:lpstr>MapReduce: Recap (Cont’)</vt:lpstr>
      <vt:lpstr>More Detailed MapReduce Dataflow</vt:lpstr>
      <vt:lpstr>MapReduce: Recap</vt:lpstr>
      <vt:lpstr>Another Example： Analysis of Weather Dataset</vt:lpstr>
      <vt:lpstr>Analyzing the Data with Unix Tools</vt:lpstr>
      <vt:lpstr>How Can We Parallelize This Work?</vt:lpstr>
      <vt:lpstr>MapReduce Design</vt:lpstr>
      <vt:lpstr>MapReduce Types</vt:lpstr>
      <vt:lpstr>MapReduce Design</vt:lpstr>
      <vt:lpstr>Writable Wrappers</vt:lpstr>
      <vt:lpstr>Writable Class Hierarchy</vt:lpstr>
      <vt:lpstr>What does the Mapper Do?</vt:lpstr>
      <vt:lpstr>Map Input and Output</vt:lpstr>
      <vt:lpstr>What does the Reducer Do?</vt:lpstr>
      <vt:lpstr>MapReduce Design of NCDC Example</vt:lpstr>
      <vt:lpstr>Java Implementation of the Example</vt:lpstr>
      <vt:lpstr>Java Implementation of the Example</vt:lpstr>
      <vt:lpstr>Java Implementation of the Example</vt:lpstr>
      <vt:lpstr>MapReduce Algorithm Design Patterns</vt:lpstr>
      <vt:lpstr>Design Pattern 1: In-mapper Combining</vt:lpstr>
      <vt:lpstr>Importance of Local Aggregation</vt:lpstr>
      <vt:lpstr>WordCount Baseline</vt:lpstr>
      <vt:lpstr>Word Count: Version 1</vt:lpstr>
      <vt:lpstr>Word Count: Version 2</vt:lpstr>
      <vt:lpstr>Design Pattern for Local Aggregation</vt:lpstr>
      <vt:lpstr>Combiner Design</vt:lpstr>
      <vt:lpstr>References</vt:lpstr>
      <vt:lpstr>End of Chapter2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xcao</dc:creator>
  <cp:lastModifiedBy>xcao</cp:lastModifiedBy>
  <cp:revision>613</cp:revision>
  <cp:lastPrinted>2005-01-10T21:51:57Z</cp:lastPrinted>
  <dcterms:created xsi:type="dcterms:W3CDTF">1999-11-04T20:50:09Z</dcterms:created>
  <dcterms:modified xsi:type="dcterms:W3CDTF">2017-08-07T03:44:03Z</dcterms:modified>
</cp:coreProperties>
</file>