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3"/>
  </p:sldMasterIdLst>
  <p:notesMasterIdLst>
    <p:notesMasterId r:id="rId75"/>
  </p:notesMasterIdLst>
  <p:handoutMasterIdLst>
    <p:handoutMasterId r:id="rId76"/>
  </p:handoutMasterIdLst>
  <p:sldIdLst>
    <p:sldId id="757" r:id="rId4"/>
    <p:sldId id="459" r:id="rId5"/>
    <p:sldId id="587" r:id="rId6"/>
    <p:sldId id="595" r:id="rId7"/>
    <p:sldId id="601" r:id="rId8"/>
    <p:sldId id="756" r:id="rId9"/>
    <p:sldId id="731" r:id="rId10"/>
    <p:sldId id="732" r:id="rId11"/>
    <p:sldId id="774" r:id="rId12"/>
    <p:sldId id="775" r:id="rId13"/>
    <p:sldId id="776" r:id="rId14"/>
    <p:sldId id="777" r:id="rId15"/>
    <p:sldId id="692" r:id="rId16"/>
    <p:sldId id="700" r:id="rId17"/>
    <p:sldId id="693" r:id="rId18"/>
    <p:sldId id="694" r:id="rId19"/>
    <p:sldId id="695" r:id="rId20"/>
    <p:sldId id="696" r:id="rId21"/>
    <p:sldId id="697" r:id="rId22"/>
    <p:sldId id="698" r:id="rId23"/>
    <p:sldId id="699" r:id="rId24"/>
    <p:sldId id="750" r:id="rId25"/>
    <p:sldId id="733" r:id="rId26"/>
    <p:sldId id="734" r:id="rId27"/>
    <p:sldId id="735" r:id="rId28"/>
    <p:sldId id="736" r:id="rId29"/>
    <p:sldId id="737" r:id="rId30"/>
    <p:sldId id="751" r:id="rId31"/>
    <p:sldId id="752" r:id="rId32"/>
    <p:sldId id="738" r:id="rId33"/>
    <p:sldId id="739" r:id="rId34"/>
    <p:sldId id="740" r:id="rId35"/>
    <p:sldId id="741" r:id="rId36"/>
    <p:sldId id="742" r:id="rId37"/>
    <p:sldId id="743" r:id="rId38"/>
    <p:sldId id="744" r:id="rId39"/>
    <p:sldId id="745" r:id="rId40"/>
    <p:sldId id="746" r:id="rId41"/>
    <p:sldId id="747" r:id="rId42"/>
    <p:sldId id="748" r:id="rId43"/>
    <p:sldId id="749" r:id="rId44"/>
    <p:sldId id="613" r:id="rId45"/>
    <p:sldId id="612" r:id="rId46"/>
    <p:sldId id="615" r:id="rId47"/>
    <p:sldId id="616" r:id="rId48"/>
    <p:sldId id="617" r:id="rId49"/>
    <p:sldId id="618" r:id="rId50"/>
    <p:sldId id="619" r:id="rId51"/>
    <p:sldId id="620" r:id="rId52"/>
    <p:sldId id="621" r:id="rId53"/>
    <p:sldId id="622" r:id="rId54"/>
    <p:sldId id="623" r:id="rId55"/>
    <p:sldId id="624" r:id="rId56"/>
    <p:sldId id="627" r:id="rId57"/>
    <p:sldId id="754" r:id="rId58"/>
    <p:sldId id="753" r:id="rId59"/>
    <p:sldId id="614" r:id="rId60"/>
    <p:sldId id="609" r:id="rId61"/>
    <p:sldId id="629" r:id="rId62"/>
    <p:sldId id="628" r:id="rId63"/>
    <p:sldId id="768" r:id="rId64"/>
    <p:sldId id="766" r:id="rId65"/>
    <p:sldId id="767" r:id="rId66"/>
    <p:sldId id="769" r:id="rId67"/>
    <p:sldId id="765" r:id="rId68"/>
    <p:sldId id="771" r:id="rId69"/>
    <p:sldId id="772" r:id="rId70"/>
    <p:sldId id="630" r:id="rId71"/>
    <p:sldId id="631" r:id="rId72"/>
    <p:sldId id="691" r:id="rId73"/>
    <p:sldId id="488" r:id="rId7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43" autoAdjust="0"/>
  </p:normalViewPr>
  <p:slideViewPr>
    <p:cSldViewPr snapToGrid="0">
      <p:cViewPr varScale="1">
        <p:scale>
          <a:sx n="104" d="100"/>
          <a:sy n="104" d="100"/>
        </p:scale>
        <p:origin x="-1824" y="-96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pitchFamily="-8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itchFamily="-8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pitchFamily="-8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29853B0-547E-4242-B26F-F983FFA200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107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pitchFamily="-8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itchFamily="-8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pitchFamily="-8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ED32B5B-39E0-4A20-A50E-E4721D563C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26888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defRPr/>
            </a:pPr>
            <a:fld id="{4FF02F54-5AFA-497D-9627-94E35C82AD84}" type="slidenum">
              <a:rPr lang="en-US" altLang="en-US" sz="1200" smtClean="0"/>
              <a:pPr>
                <a:defRPr/>
              </a:pPr>
              <a:t>1</a:t>
            </a:fld>
            <a:endParaRPr lang="en-US" altLang="en-US" sz="120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4556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-128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CCA00E32-EB29-48C0-9990-9A04E5E7BA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20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0C61A-0CC7-4519-9A77-DE35E3D82D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375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2CEE6-1956-47A9-9B05-31FAE3D0BD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570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41E85-7F93-4039-89DF-A8063E99AC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032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190E6-B37A-4A3C-8D7B-E11DC01191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792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F94F6-92FF-442C-AEFA-B595D041D6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035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22097-4642-4FFF-B62B-703E2485C8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73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35AC0-73E5-4366-98AC-EE173363FF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1988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1E531-9195-42BD-B380-EDFE339C67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538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D1267-1134-4D6B-811A-4473497494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71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AF4DA-7084-4121-8E5D-8AAE2CFD12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929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C60BA7A-A8B5-47DA-A8F5-B2EB0DE670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4479925" y="6613525"/>
            <a:ext cx="4476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 smtClean="0">
                <a:solidFill>
                  <a:schemeClr val="tx2"/>
                </a:solidFill>
              </a:rPr>
              <a:t>3</a:t>
            </a:r>
            <a:r>
              <a:rPr lang="en-US" altLang="en-US" sz="1000" b="1" smtClean="0">
                <a:solidFill>
                  <a:schemeClr val="tx2"/>
                </a:solidFill>
              </a:rPr>
              <a:t>.</a:t>
            </a:r>
            <a:fld id="{DAF70B20-07F9-4943-A100-6A38A24D4D01}" type="slidenum">
              <a:rPr lang="en-US" altLang="en-US" sz="1000" b="1" smtClean="0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smtClean="0">
              <a:solidFill>
                <a:schemeClr val="tx2"/>
              </a:solidFill>
            </a:endParaRP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docs/r2.7.2/api/org/apache/hadoop/io/MapWritable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59000"/>
            <a:ext cx="7772400" cy="4424363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COMP9313: Big Data Management</a:t>
            </a:r>
            <a:br>
              <a:rPr lang="en-US" altLang="en-US" dirty="0" smtClean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Lecturer: Xin Cao</a:t>
            </a:r>
            <a:br>
              <a:rPr lang="en-US" altLang="en-US" dirty="0" smtClean="0"/>
            </a:br>
            <a:r>
              <a:rPr lang="en-US" altLang="en-US" sz="2000" dirty="0" smtClean="0"/>
              <a:t>Course web site: </a:t>
            </a:r>
            <a:r>
              <a:rPr lang="en-AU" sz="2000" dirty="0">
                <a:effectLst/>
              </a:rPr>
              <a:t>http://www.cse.unsw.edu.au/~</a:t>
            </a:r>
            <a:r>
              <a:rPr lang="en-AU" sz="2000" dirty="0" smtClean="0">
                <a:effectLst/>
              </a:rPr>
              <a:t>cs9313/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  <p:pic>
        <p:nvPicPr>
          <p:cNvPr id="3075" name="Picture 4" descr="C:\Users\xcao\Downloads\spark-had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1608138"/>
            <a:ext cx="3100387" cy="354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7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Computing the Mean: Version 2</a:t>
            </a:r>
            <a:endParaRPr lang="en-AU" dirty="0"/>
          </a:p>
        </p:txBody>
      </p:sp>
      <p:pic>
        <p:nvPicPr>
          <p:cNvPr id="60419" name="Picture 4" descr="compute-mean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8" y="923925"/>
            <a:ext cx="7372350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23850" y="6145213"/>
            <a:ext cx="3633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rgbClr val="FF0000"/>
                </a:solidFill>
                <a:latin typeface="Calibri" pitchFamily="34" charset="0"/>
              </a:rPr>
              <a:t>Why doesn’t this work?</a:t>
            </a:r>
            <a:endParaRPr kumimoji="0" lang="en-US" altLang="en-US" sz="200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11296" y="6049899"/>
            <a:ext cx="53309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AU" altLang="en-US" dirty="0"/>
              <a:t>Combiners must have the same input and output </a:t>
            </a:r>
            <a:r>
              <a:rPr kumimoji="0" lang="en-AU" altLang="en-US" dirty="0" smtClean="0"/>
              <a:t>type, consistent with the input of reducers </a:t>
            </a:r>
            <a:r>
              <a:rPr kumimoji="0" lang="en-US" altLang="en-US" dirty="0" smtClean="0"/>
              <a:t>(output of mappers)</a:t>
            </a:r>
            <a:endParaRPr kumimoji="0"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91211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Computing the Mean: Version 3</a:t>
            </a:r>
            <a:endParaRPr lang="en-AU" dirty="0"/>
          </a:p>
        </p:txBody>
      </p:sp>
      <p:pic>
        <p:nvPicPr>
          <p:cNvPr id="61443" name="Picture 4" descr="compute-mean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1089025"/>
            <a:ext cx="5305425" cy="508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06475" y="6218238"/>
            <a:ext cx="1174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rgbClr val="FF0000"/>
                </a:solidFill>
                <a:latin typeface="Calibri" pitchFamily="34" charset="0"/>
              </a:rPr>
              <a:t>Fixed?</a:t>
            </a:r>
            <a:endParaRPr kumimoji="0" lang="en-US" altLang="en-US" sz="200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70188" y="6280150"/>
            <a:ext cx="5184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AU" altLang="en-US"/>
              <a:t>Check the correctness by removing the combiner</a:t>
            </a:r>
          </a:p>
        </p:txBody>
      </p:sp>
    </p:spTree>
    <p:extLst>
      <p:ext uri="{BB962C8B-B14F-4D97-AF65-F5344CB8AC3E}">
        <p14:creationId xmlns:p14="http://schemas.microsoft.com/office/powerpoint/2010/main" val="41643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Computing the Mean: Version 4</a:t>
            </a:r>
            <a:endParaRPr lang="en-AU" dirty="0"/>
          </a:p>
        </p:txBody>
      </p:sp>
      <p:pic>
        <p:nvPicPr>
          <p:cNvPr id="62467" name="Picture 4" descr="compute-mean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2043113"/>
            <a:ext cx="43053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846388" y="5156200"/>
            <a:ext cx="3652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rgbClr val="FF0000"/>
                </a:solidFill>
                <a:latin typeface="Calibri" pitchFamily="34" charset="0"/>
              </a:rPr>
              <a:t>Are combiners still needed?</a:t>
            </a:r>
          </a:p>
        </p:txBody>
      </p:sp>
    </p:spTree>
    <p:extLst>
      <p:ext uri="{BB962C8B-B14F-4D97-AF65-F5344CB8AC3E}">
        <p14:creationId xmlns:p14="http://schemas.microsoft.com/office/powerpoint/2010/main" val="91985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757488"/>
            <a:ext cx="777240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9pPr>
          </a:lstStyle>
          <a:p>
            <a:pPr>
              <a:defRPr/>
            </a:pPr>
            <a:r>
              <a:rPr lang="en-US" dirty="0"/>
              <a:t>Design Pattern </a:t>
            </a:r>
            <a:r>
              <a:rPr lang="en-US" dirty="0" smtClean="0"/>
              <a:t>2: Pairs vs Stripes</a:t>
            </a:r>
            <a:endParaRPr lang="en-US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420873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Term Co-</a:t>
            </a:r>
            <a:r>
              <a:rPr lang="en-US" altLang="zh-CN" dirty="0" smtClean="0"/>
              <a:t>o</a:t>
            </a:r>
            <a:r>
              <a:rPr lang="en-US" altLang="en-US" dirty="0" smtClean="0"/>
              <a:t>ccurrence Computation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Term co-occurrence matrix for a text collection</a:t>
            </a:r>
          </a:p>
          <a:p>
            <a:pPr lvl="1"/>
            <a:r>
              <a:rPr lang="en-US" altLang="en-US" dirty="0" smtClean="0"/>
              <a:t>M = N x N matrix (N = vocabulary size)</a:t>
            </a:r>
          </a:p>
          <a:p>
            <a:pPr lvl="1"/>
            <a:r>
              <a:rPr lang="en-US" altLang="en-US" dirty="0" err="1" smtClean="0"/>
              <a:t>M</a:t>
            </a:r>
            <a:r>
              <a:rPr lang="en-US" altLang="en-US" i="1" baseline="-25000" dirty="0" err="1" smtClean="0"/>
              <a:t>ij</a:t>
            </a:r>
            <a:r>
              <a:rPr lang="en-US" altLang="en-US" dirty="0" smtClean="0"/>
              <a:t>: number of times </a:t>
            </a:r>
            <a:r>
              <a:rPr lang="en-US" altLang="en-US" i="1" dirty="0" err="1" smtClean="0"/>
              <a:t>i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j</a:t>
            </a:r>
            <a:r>
              <a:rPr lang="en-US" altLang="en-US" dirty="0" smtClean="0"/>
              <a:t> co-occur in some context </a:t>
            </a:r>
            <a:br>
              <a:rPr lang="en-US" altLang="en-US" dirty="0" smtClean="0"/>
            </a:br>
            <a:r>
              <a:rPr lang="en-US" altLang="en-US" dirty="0" smtClean="0"/>
              <a:t>(for concreteness, let’s say context = sentence)</a:t>
            </a:r>
          </a:p>
          <a:p>
            <a:pPr lvl="1"/>
            <a:r>
              <a:rPr lang="en-US" altLang="en-US" dirty="0" smtClean="0"/>
              <a:t>specific instance of a large counting problem</a:t>
            </a:r>
          </a:p>
          <a:p>
            <a:pPr lvl="2"/>
            <a:r>
              <a:rPr lang="en-AU" altLang="en-US" dirty="0" smtClean="0"/>
              <a:t>A large event space (number of terms)</a:t>
            </a:r>
          </a:p>
          <a:p>
            <a:pPr lvl="2"/>
            <a:r>
              <a:rPr lang="en-AU" altLang="en-US" dirty="0" smtClean="0"/>
              <a:t>A large number of observations (the collection itself)</a:t>
            </a:r>
          </a:p>
          <a:p>
            <a:pPr lvl="2"/>
            <a:r>
              <a:rPr lang="en-AU" altLang="en-US" dirty="0" smtClean="0"/>
              <a:t>Goal: keep track of interesting statistics about the events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Basic approach</a:t>
            </a:r>
          </a:p>
          <a:p>
            <a:pPr lvl="1"/>
            <a:r>
              <a:rPr lang="en-AU" altLang="en-US" dirty="0" smtClean="0"/>
              <a:t>Mappers generate partial counts</a:t>
            </a:r>
          </a:p>
          <a:p>
            <a:pPr lvl="1"/>
            <a:r>
              <a:rPr lang="en-AU" altLang="en-US" dirty="0" smtClean="0"/>
              <a:t>Reducers aggregate partial counts</a:t>
            </a:r>
          </a:p>
          <a:p>
            <a:endParaRPr lang="en-US" altLang="en-US" dirty="0" smtClean="0"/>
          </a:p>
          <a:p>
            <a:r>
              <a:rPr lang="en-US" altLang="en-US" dirty="0" smtClean="0">
                <a:solidFill>
                  <a:srgbClr val="FF0000"/>
                </a:solidFill>
              </a:rPr>
              <a:t>How do we aggregate partial counts efficiently?</a:t>
            </a:r>
            <a:endParaRPr lang="en-US" altLang="en-US" sz="2000" dirty="0" smtClean="0">
              <a:solidFill>
                <a:srgbClr val="FF0000"/>
              </a:solidFill>
            </a:endParaRPr>
          </a:p>
          <a:p>
            <a:endParaRPr lang="en-A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756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First Try: “Pairs”</a:t>
            </a:r>
            <a:endParaRPr lang="en-AU" dirty="0"/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Each mapper takes a sentence</a:t>
            </a:r>
          </a:p>
          <a:p>
            <a:pPr lvl="1"/>
            <a:r>
              <a:rPr lang="en-US" altLang="en-US" dirty="0" smtClean="0"/>
              <a:t>Generate all co-occurring term pairs</a:t>
            </a:r>
          </a:p>
          <a:p>
            <a:pPr lvl="1"/>
            <a:r>
              <a:rPr lang="en-US" altLang="en-US" dirty="0" smtClean="0"/>
              <a:t>For all pairs, emit (a, b) → count</a:t>
            </a:r>
          </a:p>
          <a:p>
            <a:r>
              <a:rPr lang="en-US" altLang="en-US" dirty="0" smtClean="0"/>
              <a:t>Reducers sum up counts associated with these pairs</a:t>
            </a:r>
          </a:p>
          <a:p>
            <a:r>
              <a:rPr lang="en-US" altLang="en-US" dirty="0" smtClean="0"/>
              <a:t>Use combiners!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AU" altLang="en-US" dirty="0" smtClean="0"/>
          </a:p>
        </p:txBody>
      </p:sp>
      <p:pic>
        <p:nvPicPr>
          <p:cNvPr id="5" name="Content Placeholder 3" descr="matrix-pai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3013075"/>
            <a:ext cx="82200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21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“Pairs” Analysis</a:t>
            </a:r>
            <a:endParaRPr lang="en-AU" dirty="0"/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Advantages</a:t>
            </a:r>
          </a:p>
          <a:p>
            <a:pPr lvl="1" eaLnBrk="1" hangingPunct="1"/>
            <a:r>
              <a:rPr lang="en-US" altLang="en-US" smtClean="0"/>
              <a:t>Easy to implement, easy to understand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Disadvantages</a:t>
            </a:r>
          </a:p>
          <a:p>
            <a:pPr lvl="1" eaLnBrk="1" hangingPunct="1"/>
            <a:r>
              <a:rPr lang="en-US" altLang="en-US" smtClean="0"/>
              <a:t>Lots of pairs to sort and shuffle around (upper bound?)</a:t>
            </a:r>
          </a:p>
          <a:p>
            <a:pPr lvl="1" eaLnBrk="1" hangingPunct="1"/>
            <a:r>
              <a:rPr lang="en-US" altLang="en-US" smtClean="0"/>
              <a:t>Not many opportunities for combiners to work</a:t>
            </a:r>
          </a:p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40572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Another Try: “Stripes”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Idea: group together pairs into an associative array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r>
              <a:rPr lang="en-US" altLang="en-US" smtClean="0"/>
              <a:t>Each mapper takes a sentence:</a:t>
            </a:r>
          </a:p>
          <a:p>
            <a:pPr lvl="1"/>
            <a:r>
              <a:rPr lang="en-US" altLang="en-US" smtClean="0"/>
              <a:t>Generate all co-occurring term pairs</a:t>
            </a:r>
          </a:p>
          <a:p>
            <a:pPr lvl="1"/>
            <a:r>
              <a:rPr lang="en-US" altLang="en-US" smtClean="0"/>
              <a:t>For each term, emit a → { b: count</a:t>
            </a:r>
            <a:r>
              <a:rPr lang="en-US" altLang="en-US" baseline="-25000" smtClean="0"/>
              <a:t>b</a:t>
            </a:r>
            <a:r>
              <a:rPr lang="en-US" altLang="en-US" smtClean="0"/>
              <a:t>, c: count</a:t>
            </a:r>
            <a:r>
              <a:rPr lang="en-US" altLang="en-US" baseline="-25000" smtClean="0"/>
              <a:t>c</a:t>
            </a:r>
            <a:r>
              <a:rPr lang="en-US" altLang="en-US" smtClean="0"/>
              <a:t>, d: count</a:t>
            </a:r>
            <a:r>
              <a:rPr lang="en-US" altLang="en-US" baseline="-25000" smtClean="0"/>
              <a:t>d</a:t>
            </a:r>
            <a:r>
              <a:rPr lang="en-US" altLang="en-US" smtClean="0"/>
              <a:t> … }</a:t>
            </a:r>
          </a:p>
          <a:p>
            <a:r>
              <a:rPr lang="en-US" altLang="en-US" smtClean="0"/>
              <a:t>Reducers perform element-wise sum of associative arrays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66564" name="TextBox 3"/>
          <p:cNvSpPr txBox="1">
            <a:spLocks noChangeArrowheads="1"/>
          </p:cNvSpPr>
          <p:nvPr/>
        </p:nvSpPr>
        <p:spPr bwMode="auto">
          <a:xfrm>
            <a:off x="1258888" y="1570038"/>
            <a:ext cx="1274762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rgbClr val="000000"/>
                </a:solidFill>
                <a:latin typeface="Arial" pitchFamily="34" charset="0"/>
              </a:rPr>
              <a:t>(a, b) → 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rgbClr val="000000"/>
                </a:solidFill>
                <a:latin typeface="Arial" pitchFamily="34" charset="0"/>
              </a:rPr>
              <a:t>(a, c) → 2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rgbClr val="000000"/>
                </a:solidFill>
                <a:latin typeface="Arial" pitchFamily="34" charset="0"/>
              </a:rPr>
              <a:t>(a, d) → 5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rgbClr val="000000"/>
                </a:solidFill>
                <a:latin typeface="Arial" pitchFamily="34" charset="0"/>
              </a:rPr>
              <a:t>(a, e) → 3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rgbClr val="000000"/>
                </a:solidFill>
                <a:latin typeface="Arial" pitchFamily="34" charset="0"/>
              </a:rPr>
              <a:t>(a, f) → 2 </a:t>
            </a:r>
          </a:p>
        </p:txBody>
      </p:sp>
      <p:sp>
        <p:nvSpPr>
          <p:cNvPr id="66565" name="TextBox 4"/>
          <p:cNvSpPr txBox="1">
            <a:spLocks noChangeArrowheads="1"/>
          </p:cNvSpPr>
          <p:nvPr/>
        </p:nvSpPr>
        <p:spPr bwMode="auto">
          <a:xfrm>
            <a:off x="3886200" y="2103438"/>
            <a:ext cx="3313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rgbClr val="000000"/>
                </a:solidFill>
                <a:latin typeface="Arial" pitchFamily="34" charset="0"/>
              </a:rPr>
              <a:t>a → { b: 1, c: 2, d: 5, e: 3, f: 2 }</a:t>
            </a:r>
          </a:p>
        </p:txBody>
      </p:sp>
      <p:sp>
        <p:nvSpPr>
          <p:cNvPr id="66566" name="TextBox 5"/>
          <p:cNvSpPr txBox="1">
            <a:spLocks noChangeArrowheads="1"/>
          </p:cNvSpPr>
          <p:nvPr/>
        </p:nvSpPr>
        <p:spPr bwMode="auto">
          <a:xfrm>
            <a:off x="1905000" y="4953000"/>
            <a:ext cx="33131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rgbClr val="000000"/>
                </a:solidFill>
                <a:latin typeface="Arial" pitchFamily="34" charset="0"/>
              </a:rPr>
              <a:t>a → { b: 1,         d: 5, e: 3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rgbClr val="000000"/>
                </a:solidFill>
                <a:latin typeface="Arial" pitchFamily="34" charset="0"/>
              </a:rPr>
              <a:t>a → { b: 1, c: 2, d: 2,         f: 2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rgbClr val="000000"/>
                </a:solidFill>
                <a:latin typeface="Arial" pitchFamily="34" charset="0"/>
              </a:rPr>
              <a:t>a → { b: 2, c: 2, d: 7, e: 3, f: 2 }</a:t>
            </a:r>
          </a:p>
        </p:txBody>
      </p:sp>
      <p:cxnSp>
        <p:nvCxnSpPr>
          <p:cNvPr id="66567" name="Straight Connector 7"/>
          <p:cNvCxnSpPr>
            <a:cxnSpLocks noChangeShapeType="1"/>
          </p:cNvCxnSpPr>
          <p:nvPr/>
        </p:nvCxnSpPr>
        <p:spPr bwMode="auto">
          <a:xfrm>
            <a:off x="1524000" y="5562600"/>
            <a:ext cx="38100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568" name="TextBox 9"/>
          <p:cNvSpPr txBox="1">
            <a:spLocks noChangeArrowheads="1"/>
          </p:cNvSpPr>
          <p:nvPr/>
        </p:nvSpPr>
        <p:spPr bwMode="auto">
          <a:xfrm>
            <a:off x="1447800" y="5257800"/>
            <a:ext cx="333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>
                <a:solidFill>
                  <a:srgbClr val="000000"/>
                </a:solidFill>
                <a:latin typeface="Arial" pitchFamily="34" charset="0"/>
              </a:rPr>
              <a:t>+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 rot="-965261">
            <a:off x="3960813" y="5340350"/>
            <a:ext cx="5097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>
                <a:solidFill>
                  <a:srgbClr val="FF0000"/>
                </a:solidFill>
                <a:latin typeface="Arial" pitchFamily="34" charset="0"/>
              </a:rPr>
              <a:t>Key: cleverly-constructed data structure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>
                <a:solidFill>
                  <a:srgbClr val="FF0000"/>
                </a:solidFill>
                <a:latin typeface="Arial" pitchFamily="34" charset="0"/>
              </a:rPr>
              <a:t>brings together partial results</a:t>
            </a:r>
            <a:endParaRPr kumimoji="0" lang="en-US" altLang="en-US" sz="1800" b="1">
              <a:solidFill>
                <a:srgbClr val="FF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2632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Stripes: Pseudo-Code</a:t>
            </a:r>
            <a:endParaRPr lang="en-AU" dirty="0"/>
          </a:p>
        </p:txBody>
      </p:sp>
      <p:pic>
        <p:nvPicPr>
          <p:cNvPr id="67587" name="Content Placeholder 3" descr="matrix-stripe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9113" y="1738313"/>
            <a:ext cx="8181975" cy="3762375"/>
          </a:xfrm>
        </p:spPr>
      </p:pic>
    </p:spTree>
    <p:extLst>
      <p:ext uri="{BB962C8B-B14F-4D97-AF65-F5344CB8AC3E}">
        <p14:creationId xmlns:p14="http://schemas.microsoft.com/office/powerpoint/2010/main" val="231932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“Stripes” Analysis</a:t>
            </a:r>
            <a:endParaRPr lang="en-AU" dirty="0"/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Advantages</a:t>
            </a:r>
          </a:p>
          <a:p>
            <a:pPr lvl="1" eaLnBrk="1" hangingPunct="1"/>
            <a:r>
              <a:rPr lang="en-US" altLang="en-US" smtClean="0"/>
              <a:t>Far less sorting and shuffling of key-value pairs</a:t>
            </a:r>
          </a:p>
          <a:p>
            <a:pPr lvl="1" eaLnBrk="1" hangingPunct="1"/>
            <a:r>
              <a:rPr lang="en-US" altLang="en-US" smtClean="0"/>
              <a:t>Can make better use of combiners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Disadvantages</a:t>
            </a:r>
          </a:p>
          <a:p>
            <a:pPr lvl="1" eaLnBrk="1" hangingPunct="1"/>
            <a:r>
              <a:rPr lang="en-US" altLang="en-US" smtClean="0"/>
              <a:t>More difficult to implement</a:t>
            </a:r>
          </a:p>
          <a:p>
            <a:pPr lvl="1" eaLnBrk="1" hangingPunct="1"/>
            <a:r>
              <a:rPr lang="en-US" altLang="en-US" smtClean="0"/>
              <a:t>Underlying object more heavyweight</a:t>
            </a:r>
          </a:p>
          <a:p>
            <a:pPr lvl="1" eaLnBrk="1" hangingPunct="1"/>
            <a:r>
              <a:rPr lang="en-US" altLang="en-US" smtClean="0"/>
              <a:t>Fundamental limitation in terms of size of event space</a:t>
            </a:r>
          </a:p>
          <a:p>
            <a:pPr eaLnBrk="1" hangingPunct="1">
              <a:buFont typeface="Arial" pitchFamily="34" charset="0"/>
              <a:buNone/>
            </a:pPr>
            <a:endParaRPr lang="en-US" altLang="en-US" smtClean="0"/>
          </a:p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58686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757488"/>
            <a:ext cx="777240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9pPr>
          </a:lstStyle>
          <a:p>
            <a:pPr>
              <a:defRPr/>
            </a:pPr>
            <a:r>
              <a:rPr lang="en-US" altLang="zh-CN" kern="0" dirty="0" smtClean="0"/>
              <a:t>Chapter 3: MapReduce II</a:t>
            </a:r>
            <a:endParaRPr lang="en-US" altLang="en-US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Compare “Pairs” and “Stripes”</a:t>
            </a:r>
            <a:endParaRPr lang="en-AU" dirty="0"/>
          </a:p>
        </p:txBody>
      </p:sp>
      <p:pic>
        <p:nvPicPr>
          <p:cNvPr id="69635" name="Picture 1" descr="fig-chapter3-pairs-vs-strip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1019175"/>
            <a:ext cx="82534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6" name="TextBox 4"/>
          <p:cNvSpPr txBox="1">
            <a:spLocks noChangeArrowheads="1"/>
          </p:cNvSpPr>
          <p:nvPr/>
        </p:nvSpPr>
        <p:spPr bwMode="auto">
          <a:xfrm>
            <a:off x="469900" y="6048375"/>
            <a:ext cx="5410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000" b="1">
                <a:solidFill>
                  <a:srgbClr val="000000"/>
                </a:solidFill>
                <a:latin typeface="Arial" pitchFamily="34" charset="0"/>
              </a:rPr>
              <a:t>Cluster size:</a:t>
            </a:r>
            <a:r>
              <a:rPr kumimoji="0" lang="en-US" altLang="en-US" sz="1000">
                <a:solidFill>
                  <a:srgbClr val="000000"/>
                </a:solidFill>
                <a:latin typeface="Arial" pitchFamily="34" charset="0"/>
              </a:rPr>
              <a:t> 38 cores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000" b="1">
                <a:solidFill>
                  <a:srgbClr val="000000"/>
                </a:solidFill>
                <a:latin typeface="Arial" pitchFamily="34" charset="0"/>
              </a:rPr>
              <a:t>Data Source:</a:t>
            </a:r>
            <a:r>
              <a:rPr kumimoji="0" lang="en-US" altLang="en-US" sz="1000">
                <a:solidFill>
                  <a:srgbClr val="000000"/>
                </a:solidFill>
                <a:latin typeface="Arial" pitchFamily="34" charset="0"/>
              </a:rPr>
              <a:t> Associated Press Worldstream (APW) of the English Gigaword Corpus (v3), which contains 2.27 million documents (1.8 GB compressed, 5.7 GB uncompressed)</a:t>
            </a:r>
          </a:p>
        </p:txBody>
      </p:sp>
    </p:spTree>
    <p:extLst>
      <p:ext uri="{BB962C8B-B14F-4D97-AF65-F5344CB8AC3E}">
        <p14:creationId xmlns:p14="http://schemas.microsoft.com/office/powerpoint/2010/main" val="371543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Pairs vs. Stripes</a:t>
            </a:r>
            <a:endParaRPr lang="en-AU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pairs approach</a:t>
            </a:r>
          </a:p>
          <a:p>
            <a:pPr lvl="1"/>
            <a:r>
              <a:rPr lang="en-AU" altLang="en-US" smtClean="0"/>
              <a:t>Keep track of each team </a:t>
            </a:r>
            <a:r>
              <a:rPr lang="en-US" altLang="en-US" smtClean="0"/>
              <a:t>co-occurrence </a:t>
            </a:r>
            <a:r>
              <a:rPr lang="en-AU" altLang="en-US" smtClean="0"/>
              <a:t>separately</a:t>
            </a:r>
          </a:p>
          <a:p>
            <a:pPr lvl="1"/>
            <a:r>
              <a:rPr lang="en-AU" altLang="en-US" smtClean="0"/>
              <a:t>Generates a large number of key-value pairs (also intermediate) </a:t>
            </a:r>
          </a:p>
          <a:p>
            <a:pPr lvl="1"/>
            <a:r>
              <a:rPr lang="en-AU" altLang="en-US" smtClean="0"/>
              <a:t>The benefit from combiners is limited, as it is less likely for a mapper to process multiple occurrences of a word</a:t>
            </a:r>
            <a:endParaRPr lang="en-US" altLang="en-US" smtClean="0"/>
          </a:p>
          <a:p>
            <a:r>
              <a:rPr lang="en-US" altLang="en-US" smtClean="0"/>
              <a:t>The stripe approach</a:t>
            </a:r>
          </a:p>
          <a:p>
            <a:pPr lvl="1"/>
            <a:r>
              <a:rPr lang="en-AU" altLang="en-US" smtClean="0"/>
              <a:t>Keep track of all </a:t>
            </a:r>
            <a:r>
              <a:rPr lang="en-US" altLang="en-US" smtClean="0"/>
              <a:t>terms </a:t>
            </a:r>
            <a:r>
              <a:rPr lang="en-AU" altLang="en-US" smtClean="0"/>
              <a:t>that co-occur with the same term</a:t>
            </a:r>
          </a:p>
          <a:p>
            <a:pPr lvl="1"/>
            <a:r>
              <a:rPr lang="en-AU" altLang="en-US" smtClean="0"/>
              <a:t>Generates fewer and shorted intermediate keys</a:t>
            </a:r>
          </a:p>
          <a:p>
            <a:pPr lvl="1"/>
            <a:r>
              <a:rPr lang="en-AU" altLang="en-US" smtClean="0"/>
              <a:t>The framework has less sorting to do</a:t>
            </a:r>
          </a:p>
          <a:p>
            <a:pPr lvl="1"/>
            <a:r>
              <a:rPr lang="en-AU" altLang="en-US" smtClean="0"/>
              <a:t>Greatly benefits from combiners, as the key space is the vocabulary</a:t>
            </a:r>
          </a:p>
          <a:p>
            <a:pPr lvl="1"/>
            <a:r>
              <a:rPr lang="en-US" altLang="en-US" smtClean="0"/>
              <a:t>More efficient, but may suffer from memory problem</a:t>
            </a:r>
          </a:p>
          <a:p>
            <a:r>
              <a:rPr lang="en-AU" altLang="en-US" smtClean="0"/>
              <a:t>These two design patterns are broadly useful and frequently observed in a variety of applications</a:t>
            </a:r>
          </a:p>
          <a:p>
            <a:pPr lvl="1"/>
            <a:r>
              <a:rPr lang="en-AU" altLang="en-US" smtClean="0"/>
              <a:t>Text processing, data mining, and bioinformatics</a:t>
            </a:r>
          </a:p>
        </p:txBody>
      </p:sp>
    </p:spTree>
    <p:extLst>
      <p:ext uri="{BB962C8B-B14F-4D97-AF65-F5344CB8AC3E}">
        <p14:creationId xmlns:p14="http://schemas.microsoft.com/office/powerpoint/2010/main" val="37281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38328" y="2757488"/>
            <a:ext cx="853135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9pPr>
          </a:lstStyle>
          <a:p>
            <a:pPr>
              <a:defRPr/>
            </a:pPr>
            <a:r>
              <a:rPr lang="en-US" altLang="zh-CN" kern="0" dirty="0" smtClean="0"/>
              <a:t>How to Implement “Pairs” and “Stripes” </a:t>
            </a:r>
          </a:p>
          <a:p>
            <a:pPr>
              <a:defRPr/>
            </a:pPr>
            <a:r>
              <a:rPr lang="en-US" altLang="zh-CN" kern="0" dirty="0" smtClean="0"/>
              <a:t>in MapReduce?</a:t>
            </a:r>
            <a:endParaRPr lang="en-US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80758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Serialization</a:t>
            </a:r>
            <a:endParaRPr lang="en-AU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Process of turning structured objects into a byte stream for </a:t>
            </a:r>
            <a:r>
              <a:rPr lang="en-US" altLang="ko-KR" u="sng" smtClean="0"/>
              <a:t>transmission over a network</a:t>
            </a:r>
            <a:r>
              <a:rPr lang="en-US" altLang="ko-KR" smtClean="0"/>
              <a:t> or for </a:t>
            </a:r>
            <a:r>
              <a:rPr lang="en-US" altLang="ko-KR" u="sng" smtClean="0"/>
              <a:t>writing to persistent storage</a:t>
            </a:r>
          </a:p>
          <a:p>
            <a:endParaRPr lang="en-US" altLang="ko-KR" smtClean="0"/>
          </a:p>
          <a:p>
            <a:r>
              <a:rPr lang="en-US" altLang="ko-KR" smtClean="0"/>
              <a:t>Deserialization is the reverse process of serialization</a:t>
            </a:r>
          </a:p>
          <a:p>
            <a:endParaRPr lang="en-US" altLang="ko-KR" smtClean="0"/>
          </a:p>
          <a:p>
            <a:r>
              <a:rPr lang="en-US" altLang="ko-KR" smtClean="0"/>
              <a:t>Requirements</a:t>
            </a:r>
          </a:p>
          <a:p>
            <a:pPr lvl="1"/>
            <a:r>
              <a:rPr lang="en-US" altLang="ko-KR" smtClean="0"/>
              <a:t>Compact</a:t>
            </a:r>
          </a:p>
          <a:p>
            <a:pPr lvl="2"/>
            <a:r>
              <a:rPr lang="en-US" altLang="ko-KR" smtClean="0"/>
              <a:t>To make efficient use of storage space</a:t>
            </a:r>
          </a:p>
          <a:p>
            <a:pPr lvl="1"/>
            <a:r>
              <a:rPr lang="en-US" altLang="ko-KR" smtClean="0"/>
              <a:t>Fast</a:t>
            </a:r>
          </a:p>
          <a:p>
            <a:pPr lvl="2"/>
            <a:r>
              <a:rPr lang="en-US" altLang="ko-KR" smtClean="0"/>
              <a:t>The overhead in reading and writing of data is minimal</a:t>
            </a:r>
          </a:p>
          <a:p>
            <a:pPr lvl="1"/>
            <a:r>
              <a:rPr lang="en-US" altLang="ko-KR" smtClean="0"/>
              <a:t>Extensible</a:t>
            </a:r>
          </a:p>
          <a:p>
            <a:pPr lvl="2"/>
            <a:r>
              <a:rPr lang="en-US" altLang="ko-KR" smtClean="0"/>
              <a:t>We can transparently read data written in an older format</a:t>
            </a:r>
          </a:p>
          <a:p>
            <a:pPr lvl="1"/>
            <a:r>
              <a:rPr lang="en-US" altLang="ko-KR" smtClean="0"/>
              <a:t>Interoperable</a:t>
            </a:r>
          </a:p>
          <a:p>
            <a:pPr lvl="2"/>
            <a:r>
              <a:rPr lang="en-US" altLang="ko-KR" smtClean="0"/>
              <a:t>We can read or write persistent data using different language</a:t>
            </a:r>
          </a:p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62199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Writable</a:t>
            </a:r>
            <a:r>
              <a:rPr lang="en-US" altLang="ko-KR" dirty="0" smtClean="0"/>
              <a:t> Interface</a:t>
            </a:r>
            <a:endParaRPr lang="en-AU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 smtClean="0"/>
              <a:t>Hadoop defines its own “box” classes for strings (Text), integers (</a:t>
            </a:r>
            <a:r>
              <a:rPr lang="en-AU" altLang="en-US" dirty="0" err="1" smtClean="0"/>
              <a:t>IntWritable</a:t>
            </a:r>
            <a:r>
              <a:rPr lang="en-AU" altLang="en-US" dirty="0" smtClean="0"/>
              <a:t>), etc. </a:t>
            </a:r>
          </a:p>
          <a:p>
            <a:endParaRPr lang="en-AU" altLang="en-US" dirty="0" smtClean="0"/>
          </a:p>
          <a:p>
            <a:r>
              <a:rPr lang="en-US" altLang="en-US" dirty="0" smtClean="0"/>
              <a:t>Writable </a:t>
            </a:r>
            <a:r>
              <a:rPr lang="en-US" altLang="zh-CN" dirty="0" smtClean="0"/>
              <a:t>is a</a:t>
            </a:r>
            <a:r>
              <a:rPr lang="en-US" altLang="en-US" dirty="0" smtClean="0"/>
              <a:t> serializable object which implements a simple, efficient, serialization protocol</a:t>
            </a:r>
          </a:p>
          <a:p>
            <a:endParaRPr lang="en-US" altLang="en-US" dirty="0" smtClean="0">
              <a:hlinkClick r:id=""/>
            </a:endParaRPr>
          </a:p>
          <a:p>
            <a:endParaRPr lang="en-US" altLang="en-US" dirty="0" smtClean="0">
              <a:hlinkClick r:id=""/>
            </a:endParaRPr>
          </a:p>
          <a:p>
            <a:endParaRPr lang="en-AU" altLang="en-US" dirty="0" smtClean="0"/>
          </a:p>
          <a:p>
            <a:r>
              <a:rPr lang="en-AU" altLang="en-US" dirty="0" smtClean="0"/>
              <a:t>All values must implement interface Writable</a:t>
            </a:r>
          </a:p>
          <a:p>
            <a:endParaRPr lang="en-AU" altLang="en-US" dirty="0" smtClean="0"/>
          </a:p>
          <a:p>
            <a:r>
              <a:rPr lang="en-AU" altLang="en-US" dirty="0" smtClean="0"/>
              <a:t>All keys </a:t>
            </a:r>
            <a:r>
              <a:rPr lang="en-AU" altLang="en-US" dirty="0"/>
              <a:t>must implement interface </a:t>
            </a:r>
            <a:r>
              <a:rPr lang="en-AU" altLang="en-US" dirty="0" err="1"/>
              <a:t>WritableComparable</a:t>
            </a:r>
            <a:endParaRPr lang="en-AU" altLang="en-US" dirty="0" smtClean="0"/>
          </a:p>
          <a:p>
            <a:endParaRPr lang="en-US" altLang="en-US" dirty="0" smtClean="0"/>
          </a:p>
          <a:p>
            <a:r>
              <a:rPr lang="en-US" altLang="en-US" dirty="0" err="1" smtClean="0"/>
              <a:t>context.write</a:t>
            </a:r>
            <a:r>
              <a:rPr lang="en-US" altLang="en-US" dirty="0" smtClean="0"/>
              <a:t>(</a:t>
            </a:r>
            <a:r>
              <a:rPr lang="en-AU" altLang="en-US" dirty="0" err="1" smtClean="0"/>
              <a:t>WritableComparable</a:t>
            </a:r>
            <a:r>
              <a:rPr lang="en-AU" altLang="en-US" dirty="0" smtClean="0"/>
              <a:t>, Writable)</a:t>
            </a:r>
          </a:p>
          <a:p>
            <a:pPr lvl="1"/>
            <a:r>
              <a:rPr lang="en-US" altLang="en-US" dirty="0" smtClean="0"/>
              <a:t>You cannot use java primitives here!!</a:t>
            </a:r>
            <a:endParaRPr lang="en-AU" altLang="en-US" dirty="0" smtClean="0"/>
          </a:p>
        </p:txBody>
      </p:sp>
      <p:sp>
        <p:nvSpPr>
          <p:cNvPr id="4" name="직사각형 4"/>
          <p:cNvSpPr/>
          <p:nvPr/>
        </p:nvSpPr>
        <p:spPr>
          <a:xfrm>
            <a:off x="1571625" y="2774950"/>
            <a:ext cx="5929313" cy="954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public interface Writable {</a:t>
            </a: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	void </a:t>
            </a:r>
            <a:r>
              <a:rPr lang="en-US" altLang="ko-KR" sz="1400" b="1" dirty="0">
                <a:latin typeface="Lucida Sans Typewriter" pitchFamily="49" charset="0"/>
                <a:cs typeface="Arial" pitchFamily="34" charset="0"/>
              </a:rPr>
              <a:t>write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(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DataOutput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 out) throws 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IOException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;</a:t>
            </a: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	void </a:t>
            </a:r>
            <a:r>
              <a:rPr lang="en-US" altLang="ko-KR" sz="1400" b="1" dirty="0" err="1">
                <a:latin typeface="Lucida Sans Typewriter" pitchFamily="49" charset="0"/>
                <a:cs typeface="Arial" pitchFamily="34" charset="0"/>
              </a:rPr>
              <a:t>readFields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(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DataInput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 in) throws 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IOException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;</a:t>
            </a: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}</a:t>
            </a:r>
            <a:endParaRPr lang="ko-KR" altLang="en-US" sz="1400" dirty="0">
              <a:latin typeface="Lucida Sans Typewriter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86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75" y="85725"/>
            <a:ext cx="5699125" cy="653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421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Writable</a:t>
            </a:r>
            <a:r>
              <a:rPr lang="en-US" altLang="ko-KR" dirty="0" smtClean="0"/>
              <a:t> Wrappers for Java Primitives</a:t>
            </a:r>
            <a:endParaRPr lang="en-AU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There are </a:t>
            </a:r>
            <a:r>
              <a:rPr lang="en-US" altLang="ko-KR" b="1" smtClean="0"/>
              <a:t>Writable</a:t>
            </a:r>
            <a:r>
              <a:rPr lang="en-US" altLang="ko-KR" smtClean="0"/>
              <a:t> wrappers for all the Java primitive types except shot and char (both of which can be stored in an </a:t>
            </a:r>
            <a:r>
              <a:rPr lang="en-US" altLang="ko-KR" b="1" smtClean="0"/>
              <a:t>IntWritable</a:t>
            </a:r>
            <a:r>
              <a:rPr lang="en-US" altLang="ko-KR" smtClean="0"/>
              <a:t>)</a:t>
            </a:r>
          </a:p>
          <a:p>
            <a:r>
              <a:rPr lang="en-US" altLang="ko-KR" b="1" smtClean="0"/>
              <a:t>get() </a:t>
            </a:r>
            <a:r>
              <a:rPr lang="en-US" altLang="ko-KR" smtClean="0"/>
              <a:t>for retrieving and </a:t>
            </a:r>
            <a:r>
              <a:rPr lang="en-US" altLang="ko-KR" b="1" smtClean="0"/>
              <a:t>set() </a:t>
            </a:r>
            <a:r>
              <a:rPr lang="en-US" altLang="ko-KR" smtClean="0"/>
              <a:t>for storing the wrapped value</a:t>
            </a:r>
          </a:p>
          <a:p>
            <a:r>
              <a:rPr lang="en-US" altLang="ko-KR" smtClean="0"/>
              <a:t>Variable-length formats</a:t>
            </a:r>
          </a:p>
          <a:p>
            <a:pPr lvl="1"/>
            <a:r>
              <a:rPr lang="en-US" altLang="ko-KR" smtClean="0"/>
              <a:t>If a value is between -122 and 127, use only a single byte</a:t>
            </a:r>
          </a:p>
          <a:p>
            <a:pPr lvl="1"/>
            <a:r>
              <a:rPr lang="en-US" altLang="ko-KR" smtClean="0"/>
              <a:t>Otherwise, use first byte to indicate whether the value is positive or negative and how many bytes follow</a:t>
            </a:r>
            <a:endParaRPr lang="ko-KR" altLang="en-US" smtClean="0"/>
          </a:p>
          <a:p>
            <a:endParaRPr lang="en-AU" altLang="en-US" smtClean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500438"/>
            <a:ext cx="4938713" cy="302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82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Writable Examples</a:t>
            </a:r>
            <a:endParaRPr lang="en-AU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Text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Writable for UTF-8 sequences</a:t>
            </a:r>
          </a:p>
          <a:p>
            <a:pPr lvl="1"/>
            <a:r>
              <a:rPr lang="en-US" altLang="ko-KR" dirty="0" smtClean="0"/>
              <a:t>Can be thought of as the Writable equivalent of </a:t>
            </a:r>
            <a:r>
              <a:rPr lang="en-US" altLang="ko-KR" dirty="0" err="1" smtClean="0"/>
              <a:t>java.lang.String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Maximum size is 2GB</a:t>
            </a:r>
          </a:p>
          <a:p>
            <a:pPr lvl="1"/>
            <a:r>
              <a:rPr lang="en-US" altLang="ko-KR" dirty="0" smtClean="0"/>
              <a:t>Use standard UTF-8</a:t>
            </a:r>
          </a:p>
          <a:p>
            <a:pPr lvl="1"/>
            <a:r>
              <a:rPr lang="en-US" altLang="ko-KR" dirty="0" smtClean="0"/>
              <a:t>Text is </a:t>
            </a:r>
            <a:r>
              <a:rPr lang="en-US" altLang="ko-KR" u="sng" dirty="0" smtClean="0"/>
              <a:t>mutable</a:t>
            </a:r>
            <a:r>
              <a:rPr lang="en-US" altLang="ko-KR" dirty="0" smtClean="0"/>
              <a:t> (like all Writable implementations, except </a:t>
            </a:r>
            <a:r>
              <a:rPr lang="en-US" altLang="ko-KR" dirty="0" err="1" smtClean="0"/>
              <a:t>NullWritable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Different from </a:t>
            </a:r>
            <a:r>
              <a:rPr lang="en-US" altLang="ko-KR" dirty="0" err="1" smtClean="0"/>
              <a:t>java.lang.String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You can reuse a Text instance by calling one of the set() method</a:t>
            </a:r>
            <a:endParaRPr lang="en-AU" altLang="en-US" dirty="0" smtClean="0"/>
          </a:p>
          <a:p>
            <a:r>
              <a:rPr lang="en-US" altLang="ko-KR" dirty="0" err="1" smtClean="0"/>
              <a:t>NullWritable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Zero-length serialization</a:t>
            </a:r>
          </a:p>
          <a:p>
            <a:pPr lvl="1"/>
            <a:r>
              <a:rPr lang="en-US" altLang="ko-KR" dirty="0" smtClean="0"/>
              <a:t>Used as a placeholder</a:t>
            </a:r>
          </a:p>
          <a:p>
            <a:pPr lvl="1"/>
            <a:r>
              <a:rPr lang="en-US" altLang="ko-KR" dirty="0" smtClean="0"/>
              <a:t>A key or a value can be declared as a </a:t>
            </a:r>
            <a:r>
              <a:rPr lang="en-US" altLang="ko-KR" b="1" dirty="0" err="1" smtClean="0"/>
              <a:t>NullWritable</a:t>
            </a:r>
            <a:r>
              <a:rPr lang="en-US" altLang="ko-KR" dirty="0" smtClean="0"/>
              <a:t> when you don’t need to use that position</a:t>
            </a:r>
            <a:endParaRPr lang="en-A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717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Stripes Implementation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stripe key-value pair </a:t>
            </a:r>
            <a:r>
              <a:rPr kumimoji="0" lang="en-US" altLang="en-US" i="1" dirty="0">
                <a:solidFill>
                  <a:srgbClr val="000000"/>
                </a:solidFill>
                <a:latin typeface="Arial" pitchFamily="34" charset="0"/>
              </a:rPr>
              <a:t>a → { b: 1, c: 2, d: 5, e: 3, f: 2 </a:t>
            </a:r>
            <a:r>
              <a:rPr kumimoji="0" lang="en-US" altLang="en-US" i="1" dirty="0" smtClean="0">
                <a:solidFill>
                  <a:srgbClr val="000000"/>
                </a:solidFill>
                <a:latin typeface="Arial" pitchFamily="34" charset="0"/>
              </a:rPr>
              <a:t>}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Key: the term </a:t>
            </a:r>
            <a:r>
              <a:rPr lang="en-US" i="1" dirty="0" smtClean="0"/>
              <a:t>a</a:t>
            </a:r>
          </a:p>
          <a:p>
            <a:pPr lvl="1"/>
            <a:r>
              <a:rPr lang="en-US" dirty="0" smtClean="0"/>
              <a:t>Value: the stripe </a:t>
            </a:r>
            <a:r>
              <a:rPr kumimoji="0" lang="en-US" altLang="en-US" i="1" dirty="0">
                <a:solidFill>
                  <a:srgbClr val="000000"/>
                </a:solidFill>
                <a:latin typeface="Arial" pitchFamily="34" charset="0"/>
              </a:rPr>
              <a:t>{ b: 1, c: 2, d: 5, e: 3, f: 2 </a:t>
            </a:r>
            <a:r>
              <a:rPr kumimoji="0" lang="en-US" altLang="en-US" i="1" dirty="0" smtClean="0">
                <a:solidFill>
                  <a:srgbClr val="000000"/>
                </a:solidFill>
                <a:latin typeface="Arial" pitchFamily="34" charset="0"/>
              </a:rPr>
              <a:t>}</a:t>
            </a:r>
          </a:p>
          <a:p>
            <a:pPr lvl="2"/>
            <a:r>
              <a:rPr kumimoji="0" lang="en-US" i="1" dirty="0" smtClean="0">
                <a:solidFill>
                  <a:srgbClr val="000000"/>
                </a:solidFill>
                <a:latin typeface="Arial" pitchFamily="34" charset="0"/>
              </a:rPr>
              <a:t>In Java, easy, use map (</a:t>
            </a:r>
            <a:r>
              <a:rPr kumimoji="0" lang="en-US" i="1" dirty="0" err="1" smtClean="0">
                <a:solidFill>
                  <a:srgbClr val="000000"/>
                </a:solidFill>
                <a:latin typeface="Arial" pitchFamily="34" charset="0"/>
              </a:rPr>
              <a:t>hashmap</a:t>
            </a:r>
            <a:r>
              <a:rPr kumimoji="0" lang="en-US" i="1" dirty="0" smtClean="0">
                <a:solidFill>
                  <a:srgbClr val="000000"/>
                </a:solidFill>
                <a:latin typeface="Arial" pitchFamily="34" charset="0"/>
              </a:rPr>
              <a:t>)</a:t>
            </a:r>
          </a:p>
          <a:p>
            <a:pPr lvl="2"/>
            <a:r>
              <a:rPr kumimoji="0" lang="en-US" i="1" dirty="0" smtClean="0">
                <a:solidFill>
                  <a:srgbClr val="000000"/>
                </a:solidFill>
                <a:latin typeface="Arial" pitchFamily="34" charset="0"/>
              </a:rPr>
              <a:t>How to represent this stripe in MapReduce?</a:t>
            </a:r>
            <a:endParaRPr lang="en-US" dirty="0" smtClean="0"/>
          </a:p>
          <a:p>
            <a:r>
              <a:rPr lang="en-US" dirty="0" err="1" smtClean="0"/>
              <a:t>MapWritable</a:t>
            </a:r>
            <a:r>
              <a:rPr lang="en-US" dirty="0" smtClean="0"/>
              <a:t>: the wrapper of Java map in MapReduce</a:t>
            </a:r>
          </a:p>
          <a:p>
            <a:pPr lvl="1"/>
            <a:r>
              <a:rPr lang="en-US" dirty="0" smtClean="0"/>
              <a:t>	put(Writable key, Writable value) </a:t>
            </a:r>
          </a:p>
          <a:p>
            <a:pPr lvl="1"/>
            <a:r>
              <a:rPr lang="en-US" dirty="0" smtClean="0"/>
              <a:t>	get(Object key) 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containsKey</a:t>
            </a:r>
            <a:r>
              <a:rPr lang="en-US" dirty="0" smtClean="0"/>
              <a:t>(Object key)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containsValue</a:t>
            </a:r>
            <a:r>
              <a:rPr lang="en-US" dirty="0" smtClean="0"/>
              <a:t>(Object value) 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entrySet</a:t>
            </a:r>
            <a:r>
              <a:rPr lang="en-US" dirty="0" smtClean="0"/>
              <a:t>()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returns Set&lt;</a:t>
            </a:r>
            <a:r>
              <a:rPr lang="en-US" altLang="zh-CN" dirty="0" err="1" smtClean="0"/>
              <a:t>Map.Entry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Writable,Writable</a:t>
            </a:r>
            <a:r>
              <a:rPr lang="en-US" altLang="zh-CN" dirty="0" smtClean="0"/>
              <a:t>&gt;&gt;, used for iteration</a:t>
            </a:r>
            <a:endParaRPr lang="en-US" dirty="0" smtClean="0"/>
          </a:p>
          <a:p>
            <a:r>
              <a:rPr lang="en-AU" dirty="0" smtClean="0"/>
              <a:t>More details please refer to </a:t>
            </a:r>
            <a:r>
              <a:rPr lang="en-AU" dirty="0" smtClean="0">
                <a:hlinkClick r:id="rId2"/>
              </a:rPr>
              <a:t>https://hadoop.apache.org/docs/r2.7.2/api/org/apache/hadoop/io/MapWritable.html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829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Pairs Implementation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SzPct val="90000"/>
              <a:buFont typeface="Monotype Sorts" pitchFamily="-84" charset="2"/>
              <a:buChar char="n"/>
            </a:pPr>
            <a:r>
              <a:rPr lang="en-US" dirty="0" smtClean="0"/>
              <a:t>Key-value pair </a:t>
            </a:r>
            <a:r>
              <a:rPr lang="en-US" altLang="en-US" dirty="0" smtClean="0"/>
              <a:t>(a, b) → count</a:t>
            </a:r>
          </a:p>
          <a:p>
            <a:pPr lvl="1"/>
            <a:r>
              <a:rPr lang="en-US" altLang="zh-CN" dirty="0" smtClean="0"/>
              <a:t>Value: count</a:t>
            </a:r>
          </a:p>
          <a:p>
            <a:pPr lvl="1"/>
            <a:r>
              <a:rPr lang="en-US" altLang="zh-CN" dirty="0" smtClean="0"/>
              <a:t>Key: (a, b)</a:t>
            </a:r>
          </a:p>
          <a:p>
            <a:pPr lvl="2"/>
            <a:r>
              <a:rPr lang="en-US" dirty="0" smtClean="0"/>
              <a:t>In Java, easy, implement a pair class</a:t>
            </a:r>
          </a:p>
          <a:p>
            <a:pPr lvl="2"/>
            <a:r>
              <a:rPr kumimoji="0" lang="en-US" i="1" dirty="0">
                <a:solidFill>
                  <a:srgbClr val="000000"/>
                </a:solidFill>
                <a:latin typeface="Arial" pitchFamily="34" charset="0"/>
              </a:rPr>
              <a:t>How to </a:t>
            </a:r>
            <a:r>
              <a:rPr kumimoji="0" lang="en-US" i="1" dirty="0" smtClean="0">
                <a:solidFill>
                  <a:srgbClr val="000000"/>
                </a:solidFill>
                <a:latin typeface="Arial" pitchFamily="34" charset="0"/>
              </a:rPr>
              <a:t>store the key </a:t>
            </a:r>
            <a:r>
              <a:rPr kumimoji="0" lang="en-US" i="1" dirty="0">
                <a:solidFill>
                  <a:srgbClr val="000000"/>
                </a:solidFill>
                <a:latin typeface="Arial" pitchFamily="34" charset="0"/>
              </a:rPr>
              <a:t>in MapReduce</a:t>
            </a:r>
            <a:r>
              <a:rPr kumimoji="0" lang="en-US" i="1" dirty="0" smtClean="0">
                <a:solidFill>
                  <a:srgbClr val="000000"/>
                </a:solidFill>
                <a:latin typeface="Arial" pitchFamily="34" charset="0"/>
              </a:rPr>
              <a:t>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must customize your own key, which must </a:t>
            </a:r>
            <a:r>
              <a:rPr lang="en-US" altLang="zh-CN" dirty="0" smtClean="0"/>
              <a:t>implement interface</a:t>
            </a:r>
            <a:r>
              <a:rPr lang="en-US" dirty="0" smtClean="0"/>
              <a:t> </a:t>
            </a:r>
            <a:r>
              <a:rPr lang="en-US" dirty="0" err="1" smtClean="0"/>
              <a:t>WritableComparable</a:t>
            </a:r>
            <a:r>
              <a:rPr lang="en-US" dirty="0" smtClean="0"/>
              <a:t>!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First start from a easier task: when the value is a pair, which must </a:t>
            </a:r>
            <a:r>
              <a:rPr lang="en-US" altLang="zh-CN" dirty="0"/>
              <a:t>implement interface</a:t>
            </a:r>
            <a:r>
              <a:rPr lang="en-US" dirty="0"/>
              <a:t> Writable</a:t>
            </a:r>
            <a:endParaRPr lang="en-US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446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Overview of Previous Lecture</a:t>
            </a:r>
            <a:endParaRPr lang="en-AU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Motivation of MapReduce</a:t>
            </a:r>
          </a:p>
          <a:p>
            <a:r>
              <a:rPr lang="en-US" altLang="en-US" dirty="0" smtClean="0"/>
              <a:t>Data Structures in MapReduce: (key, value) pairs</a:t>
            </a:r>
          </a:p>
          <a:p>
            <a:r>
              <a:rPr lang="en-US" altLang="en-US" dirty="0" smtClean="0"/>
              <a:t>Map and Reduce Functions</a:t>
            </a:r>
          </a:p>
          <a:p>
            <a:r>
              <a:rPr lang="en-US" altLang="en-US" dirty="0" smtClean="0"/>
              <a:t>Hadoop MapReduce </a:t>
            </a:r>
            <a:r>
              <a:rPr lang="en-US" altLang="zh-CN" dirty="0" smtClean="0"/>
              <a:t>Programming</a:t>
            </a:r>
          </a:p>
          <a:p>
            <a:pPr lvl="1"/>
            <a:r>
              <a:rPr lang="en-US" altLang="en-US" dirty="0" smtClean="0"/>
              <a:t>Mapper</a:t>
            </a:r>
          </a:p>
          <a:p>
            <a:pPr lvl="1"/>
            <a:r>
              <a:rPr lang="en-US" altLang="en-US" dirty="0" smtClean="0"/>
              <a:t>Reducer</a:t>
            </a:r>
          </a:p>
          <a:p>
            <a:pPr lvl="1"/>
            <a:r>
              <a:rPr lang="en-US" altLang="en-US" dirty="0" smtClean="0"/>
              <a:t>Combiner</a:t>
            </a:r>
          </a:p>
          <a:p>
            <a:pPr lvl="1"/>
            <a:r>
              <a:rPr lang="en-US" altLang="en-US" dirty="0" err="1" smtClean="0"/>
              <a:t>Partitioner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Driver</a:t>
            </a:r>
          </a:p>
          <a:p>
            <a:r>
              <a:rPr lang="en-US" altLang="en-US" dirty="0" smtClean="0"/>
              <a:t>Algorithm Design Pattern 1: In-mapper combining</a:t>
            </a:r>
          </a:p>
          <a:p>
            <a:pPr lvl="1"/>
            <a:r>
              <a:rPr lang="en-US" altLang="en-US" dirty="0" smtClean="0"/>
              <a:t>Reduce intermediate results transferred in network</a:t>
            </a:r>
          </a:p>
          <a:p>
            <a:pPr lvl="1"/>
            <a:endParaRPr lang="en-AU" altLang="en-US" dirty="0" smtClean="0"/>
          </a:p>
          <a:p>
            <a:pPr lvl="2"/>
            <a:endParaRPr lang="en-AU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Multiple Output Values </a:t>
            </a:r>
            <a:endParaRPr lang="en-AU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 smtClean="0"/>
              <a:t>If we are to output multiple values for each key</a:t>
            </a:r>
          </a:p>
          <a:p>
            <a:pPr lvl="1"/>
            <a:r>
              <a:rPr lang="en-US" altLang="en-US" dirty="0" smtClean="0"/>
              <a:t>E.g., a pair of String objects, or a pair of </a:t>
            </a:r>
            <a:r>
              <a:rPr lang="en-US" altLang="en-US" dirty="0" err="1" smtClean="0"/>
              <a:t>int</a:t>
            </a:r>
            <a:endParaRPr lang="en-AU" altLang="en-US" dirty="0" smtClean="0"/>
          </a:p>
          <a:p>
            <a:r>
              <a:rPr lang="en-AU" altLang="en-US" dirty="0" smtClean="0"/>
              <a:t>How do we do that? </a:t>
            </a:r>
          </a:p>
          <a:p>
            <a:r>
              <a:rPr lang="en-AU" altLang="en-US" dirty="0" err="1" smtClean="0"/>
              <a:t>WordCount</a:t>
            </a:r>
            <a:r>
              <a:rPr lang="en-AU" altLang="en-US" dirty="0" smtClean="0"/>
              <a:t> output a single number as the value </a:t>
            </a:r>
          </a:p>
          <a:p>
            <a:r>
              <a:rPr lang="en-AU" altLang="en-US" dirty="0" smtClean="0"/>
              <a:t>Remember, our object containing the values needs to implement the Writable interface</a:t>
            </a:r>
          </a:p>
          <a:p>
            <a:r>
              <a:rPr lang="en-AU" altLang="en-US" dirty="0" smtClean="0"/>
              <a:t>We could use Text</a:t>
            </a:r>
          </a:p>
          <a:p>
            <a:pPr lvl="1"/>
            <a:r>
              <a:rPr lang="en-AU" altLang="en-US" dirty="0" smtClean="0"/>
              <a:t>Value is a string of comma separated values </a:t>
            </a:r>
          </a:p>
          <a:p>
            <a:pPr lvl="1"/>
            <a:r>
              <a:rPr lang="en-AU" altLang="en-US" dirty="0" smtClean="0"/>
              <a:t>Have to convert the values to strings, build the full string </a:t>
            </a:r>
          </a:p>
          <a:p>
            <a:pPr lvl="1"/>
            <a:r>
              <a:rPr lang="en-AU" altLang="en-US" dirty="0" smtClean="0"/>
              <a:t>Have to parse the string on input (not hard) to get the values</a:t>
            </a:r>
          </a:p>
          <a:p>
            <a:endParaRPr lang="en-AU" altLang="en-US" dirty="0" smtClean="0"/>
          </a:p>
          <a:p>
            <a:endParaRPr lang="en-A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195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Implement a Custom Writable</a:t>
            </a:r>
            <a:endParaRPr lang="en-AU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 smtClean="0"/>
              <a:t>Suppose we wanted to implement a custom class containing a pair of integers. Call it </a:t>
            </a:r>
            <a:r>
              <a:rPr lang="en-AU" altLang="en-US" dirty="0" err="1" smtClean="0"/>
              <a:t>IntPair</a:t>
            </a:r>
            <a:r>
              <a:rPr lang="en-AU" altLang="en-US" dirty="0" smtClean="0"/>
              <a:t>.</a:t>
            </a:r>
          </a:p>
          <a:p>
            <a:r>
              <a:rPr lang="en-AU" altLang="en-US" dirty="0" smtClean="0"/>
              <a:t>How would we implement this class? </a:t>
            </a:r>
          </a:p>
          <a:p>
            <a:pPr lvl="1"/>
            <a:r>
              <a:rPr lang="en-AU" altLang="en-US" dirty="0" smtClean="0"/>
              <a:t>Needs to implement the Writable interface </a:t>
            </a:r>
          </a:p>
          <a:p>
            <a:pPr lvl="1"/>
            <a:r>
              <a:rPr lang="en-US" altLang="en-US" dirty="0" smtClean="0"/>
              <a:t>Instance variables to hold the values</a:t>
            </a:r>
          </a:p>
          <a:p>
            <a:pPr lvl="1"/>
            <a:r>
              <a:rPr lang="en-US" altLang="zh-CN" dirty="0" smtClean="0"/>
              <a:t>Construct functions</a:t>
            </a:r>
          </a:p>
          <a:p>
            <a:pPr lvl="1"/>
            <a:r>
              <a:rPr lang="en-AU" altLang="en-US" dirty="0" smtClean="0"/>
              <a:t>A method to set the values (two integers)</a:t>
            </a:r>
          </a:p>
          <a:p>
            <a:pPr lvl="1"/>
            <a:r>
              <a:rPr lang="en-AU" altLang="en-US" dirty="0" smtClean="0"/>
              <a:t>A method to get the values (two integers)</a:t>
            </a:r>
          </a:p>
          <a:p>
            <a:pPr lvl="1"/>
            <a:r>
              <a:rPr lang="en-AU" altLang="en-US" dirty="0" smtClean="0"/>
              <a:t>write() method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serialize the member variables (</a:t>
            </a:r>
            <a:r>
              <a:rPr lang="en-AU" altLang="en-US" dirty="0" smtClean="0"/>
              <a:t>two integers</a:t>
            </a:r>
            <a:r>
              <a:rPr lang="en-US" altLang="zh-CN" dirty="0" smtClean="0"/>
              <a:t>) objects in turn to the output stream</a:t>
            </a:r>
          </a:p>
          <a:p>
            <a:pPr lvl="1"/>
            <a:r>
              <a:rPr lang="en-AU" altLang="en-US" dirty="0" err="1" smtClean="0"/>
              <a:t>readFields</a:t>
            </a:r>
            <a:r>
              <a:rPr lang="en-AU" altLang="en-US" dirty="0" smtClean="0"/>
              <a:t>() method: </a:t>
            </a:r>
            <a:r>
              <a:rPr lang="en-AU" altLang="en-US" dirty="0" err="1" smtClean="0"/>
              <a:t>deserialize</a:t>
            </a:r>
            <a:r>
              <a:rPr lang="en-AU" altLang="en-US" dirty="0" smtClean="0"/>
              <a:t> the </a:t>
            </a:r>
            <a:r>
              <a:rPr lang="en-US" altLang="zh-CN" dirty="0" smtClean="0"/>
              <a:t>member variables (</a:t>
            </a:r>
            <a:r>
              <a:rPr lang="en-AU" altLang="en-US" dirty="0" smtClean="0"/>
              <a:t>two integers</a:t>
            </a:r>
            <a:r>
              <a:rPr lang="en-US" altLang="zh-CN" dirty="0" smtClean="0"/>
              <a:t>) </a:t>
            </a:r>
            <a:r>
              <a:rPr lang="en-AU" altLang="en-US" dirty="0" smtClean="0"/>
              <a:t>in turn from the input stream</a:t>
            </a:r>
          </a:p>
          <a:p>
            <a:pPr lvl="1"/>
            <a:r>
              <a:rPr lang="en-US" altLang="zh-CN" dirty="0" smtClean="0"/>
              <a:t>As in Java: </a:t>
            </a:r>
            <a:r>
              <a:rPr lang="en-US" altLang="zh-CN" dirty="0" err="1" smtClean="0"/>
              <a:t>hashCode</a:t>
            </a:r>
            <a:r>
              <a:rPr lang="en-US" altLang="zh-CN" dirty="0" smtClean="0"/>
              <a:t>(), equals(), 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</a:t>
            </a:r>
            <a:endParaRPr lang="en-AU" altLang="en-US" dirty="0" smtClean="0"/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  <a:p>
            <a:endParaRPr lang="en-AU" altLang="en-US" dirty="0" smtClean="0"/>
          </a:p>
          <a:p>
            <a:endParaRPr lang="en-A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395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Implement a Custom Writable</a:t>
            </a:r>
            <a:endParaRPr lang="en-AU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I</a:t>
            </a:r>
            <a:r>
              <a:rPr lang="en-AU" altLang="en-US" dirty="0" smtClean="0"/>
              <a:t>mplement the Writable interface</a:t>
            </a:r>
          </a:p>
          <a:p>
            <a:endParaRPr lang="en-US" altLang="en-US" dirty="0" smtClean="0"/>
          </a:p>
          <a:p>
            <a:pPr marL="342900" lvl="1" indent="-342900">
              <a:buClr>
                <a:schemeClr val="tx2"/>
              </a:buClr>
              <a:buSzPct val="90000"/>
              <a:buFont typeface="Monotype Sorts" pitchFamily="-84" charset="2"/>
              <a:buChar char="n"/>
            </a:pPr>
            <a:r>
              <a:rPr lang="en-US" altLang="en-US" dirty="0" smtClean="0"/>
              <a:t>Instance variables to hold the values</a:t>
            </a:r>
          </a:p>
          <a:p>
            <a:endParaRPr lang="en-US" altLang="en-US" dirty="0" smtClean="0"/>
          </a:p>
          <a:p>
            <a:pPr marL="342900" lvl="1" indent="-342900">
              <a:buClr>
                <a:schemeClr val="tx2"/>
              </a:buClr>
              <a:buSzPct val="90000"/>
              <a:buFont typeface="Monotype Sorts" pitchFamily="-84" charset="2"/>
              <a:buChar char="n"/>
            </a:pPr>
            <a:r>
              <a:rPr lang="en-US" altLang="zh-CN" dirty="0" smtClean="0"/>
              <a:t>Construct functions</a:t>
            </a:r>
          </a:p>
          <a:p>
            <a:pPr marL="342900" lvl="1" indent="-342900">
              <a:buClr>
                <a:schemeClr val="tx2"/>
              </a:buClr>
              <a:buSzPct val="90000"/>
              <a:buFont typeface="Monotype Sorts" pitchFamily="-84" charset="2"/>
              <a:buChar char="n"/>
            </a:pPr>
            <a:endParaRPr lang="en-US" altLang="en-US" dirty="0" smtClean="0"/>
          </a:p>
          <a:p>
            <a:pPr marL="342900" lvl="1" indent="-342900">
              <a:buClr>
                <a:schemeClr val="tx2"/>
              </a:buClr>
              <a:buSzPct val="90000"/>
              <a:buFont typeface="Monotype Sorts" pitchFamily="-84" charset="2"/>
              <a:buChar char="n"/>
            </a:pPr>
            <a:endParaRPr lang="en-US" altLang="en-US" dirty="0" smtClean="0"/>
          </a:p>
          <a:p>
            <a:pPr marL="342900" lvl="1" indent="-342900">
              <a:buClr>
                <a:schemeClr val="tx2"/>
              </a:buClr>
              <a:buSzPct val="90000"/>
              <a:buFont typeface="Monotype Sorts" pitchFamily="-84" charset="2"/>
              <a:buChar char="n"/>
            </a:pPr>
            <a:endParaRPr lang="en-AU" altLang="en-US" dirty="0" smtClean="0"/>
          </a:p>
          <a:p>
            <a:endParaRPr lang="en-US" altLang="en-US" dirty="0" smtClean="0"/>
          </a:p>
          <a:p>
            <a:r>
              <a:rPr lang="en-AU" altLang="en-US" dirty="0" smtClean="0"/>
              <a:t>set() method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AU" altLang="en-US" dirty="0" smtClean="0"/>
          </a:p>
        </p:txBody>
      </p:sp>
      <p:sp>
        <p:nvSpPr>
          <p:cNvPr id="4" name="직사각형 4"/>
          <p:cNvSpPr/>
          <p:nvPr/>
        </p:nvSpPr>
        <p:spPr>
          <a:xfrm>
            <a:off x="1000125" y="1443038"/>
            <a:ext cx="7072313" cy="307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sz="1400" dirty="0">
                <a:cs typeface="Arial" pitchFamily="34" charset="0"/>
              </a:rPr>
              <a:t>public class </a:t>
            </a:r>
            <a:r>
              <a:rPr lang="en-AU" sz="1400" dirty="0" err="1">
                <a:cs typeface="Arial" pitchFamily="34" charset="0"/>
              </a:rPr>
              <a:t>IntPair</a:t>
            </a:r>
            <a:r>
              <a:rPr lang="en-AU" sz="1400" dirty="0">
                <a:cs typeface="Arial" pitchFamily="34" charset="0"/>
              </a:rPr>
              <a:t> implements Writable</a:t>
            </a:r>
            <a:r>
              <a:rPr lang="en-US" sz="1400" dirty="0">
                <a:cs typeface="Arial" pitchFamily="34" charset="0"/>
              </a:rPr>
              <a:t> {</a:t>
            </a:r>
            <a:endParaRPr lang="ko-KR" altLang="en-US" sz="1400" dirty="0">
              <a:latin typeface="Lucida Sans Typewriter" pitchFamily="49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00125" y="2243138"/>
            <a:ext cx="7072313" cy="307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	</a:t>
            </a:r>
            <a:r>
              <a:rPr lang="en-AU" altLang="ko-KR" sz="1400" dirty="0">
                <a:cs typeface="Arial" pitchFamily="34" charset="0"/>
              </a:rPr>
              <a:t>private </a:t>
            </a:r>
            <a:r>
              <a:rPr lang="en-AU" altLang="ko-KR" sz="1400" dirty="0" err="1">
                <a:cs typeface="Arial" pitchFamily="34" charset="0"/>
              </a:rPr>
              <a:t>int</a:t>
            </a:r>
            <a:r>
              <a:rPr lang="en-AU" altLang="ko-KR" sz="1400" dirty="0">
                <a:cs typeface="Arial" pitchFamily="34" charset="0"/>
              </a:rPr>
              <a:t> first, second;</a:t>
            </a:r>
            <a:endParaRPr lang="ko-KR" altLang="en-US" sz="1400" dirty="0">
              <a:cs typeface="Arial" pitchFamily="34" charset="0"/>
            </a:endParaRPr>
          </a:p>
        </p:txBody>
      </p:sp>
      <p:sp>
        <p:nvSpPr>
          <p:cNvPr id="8" name="직사각형 4"/>
          <p:cNvSpPr/>
          <p:nvPr/>
        </p:nvSpPr>
        <p:spPr>
          <a:xfrm>
            <a:off x="1000125" y="2938463"/>
            <a:ext cx="7072313" cy="138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	</a:t>
            </a:r>
            <a:r>
              <a:rPr lang="en-AU" altLang="ko-KR" sz="1400" dirty="0">
                <a:cs typeface="Arial" pitchFamily="34" charset="0"/>
              </a:rPr>
              <a:t>public </a:t>
            </a:r>
            <a:r>
              <a:rPr lang="en-AU" altLang="ko-KR" sz="1400" dirty="0" err="1">
                <a:cs typeface="Arial" pitchFamily="34" charset="0"/>
              </a:rPr>
              <a:t>IntPair</a:t>
            </a:r>
            <a:r>
              <a:rPr lang="en-AU" altLang="ko-KR" sz="1400" dirty="0">
                <a:cs typeface="Arial" pitchFamily="34" charset="0"/>
              </a:rPr>
              <a:t>() {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}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endParaRPr lang="en-AU" altLang="ko-KR" sz="1400" dirty="0">
              <a:cs typeface="Arial" pitchFamily="34" charset="0"/>
            </a:endParaRP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public </a:t>
            </a:r>
            <a:r>
              <a:rPr lang="en-AU" altLang="ko-KR" sz="1400" dirty="0" err="1">
                <a:cs typeface="Arial" pitchFamily="34" charset="0"/>
              </a:rPr>
              <a:t>IntPair</a:t>
            </a:r>
            <a:r>
              <a:rPr lang="en-AU" altLang="ko-KR" sz="1400" dirty="0">
                <a:cs typeface="Arial" pitchFamily="34" charset="0"/>
              </a:rPr>
              <a:t>(</a:t>
            </a:r>
            <a:r>
              <a:rPr lang="en-AU" altLang="ko-KR" sz="1400" dirty="0" err="1">
                <a:cs typeface="Arial" pitchFamily="34" charset="0"/>
              </a:rPr>
              <a:t>int</a:t>
            </a:r>
            <a:r>
              <a:rPr lang="en-AU" altLang="ko-KR" sz="1400" dirty="0">
                <a:cs typeface="Arial" pitchFamily="34" charset="0"/>
              </a:rPr>
              <a:t> first, </a:t>
            </a:r>
            <a:r>
              <a:rPr lang="en-AU" altLang="ko-KR" sz="1400" dirty="0" err="1">
                <a:cs typeface="Arial" pitchFamily="34" charset="0"/>
              </a:rPr>
              <a:t>int</a:t>
            </a:r>
            <a:r>
              <a:rPr lang="en-AU" altLang="ko-KR" sz="1400" dirty="0">
                <a:cs typeface="Arial" pitchFamily="34" charset="0"/>
              </a:rPr>
              <a:t> second) {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	set(first, second);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}</a:t>
            </a:r>
            <a:endParaRPr lang="ko-KR" altLang="en-US" sz="1400" dirty="0">
              <a:cs typeface="Arial" pitchFamily="34" charset="0"/>
            </a:endParaRPr>
          </a:p>
        </p:txBody>
      </p:sp>
      <p:sp>
        <p:nvSpPr>
          <p:cNvPr id="9" name="직사각형 4"/>
          <p:cNvSpPr/>
          <p:nvPr/>
        </p:nvSpPr>
        <p:spPr>
          <a:xfrm>
            <a:off x="1000125" y="4814888"/>
            <a:ext cx="7072313" cy="954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	</a:t>
            </a:r>
            <a:r>
              <a:rPr lang="en-AU" altLang="ko-KR" sz="1400" dirty="0">
                <a:cs typeface="Arial" pitchFamily="34" charset="0"/>
              </a:rPr>
              <a:t>public void set(</a:t>
            </a:r>
            <a:r>
              <a:rPr lang="en-AU" altLang="ko-KR" sz="1400" dirty="0" err="1">
                <a:cs typeface="Arial" pitchFamily="34" charset="0"/>
              </a:rPr>
              <a:t>int</a:t>
            </a:r>
            <a:r>
              <a:rPr lang="en-AU" altLang="ko-KR" sz="1400" dirty="0">
                <a:cs typeface="Arial" pitchFamily="34" charset="0"/>
              </a:rPr>
              <a:t> left, </a:t>
            </a:r>
            <a:r>
              <a:rPr lang="en-AU" altLang="ko-KR" sz="1400" dirty="0" err="1">
                <a:cs typeface="Arial" pitchFamily="34" charset="0"/>
              </a:rPr>
              <a:t>int</a:t>
            </a:r>
            <a:r>
              <a:rPr lang="en-AU" altLang="ko-KR" sz="1400" dirty="0">
                <a:cs typeface="Arial" pitchFamily="34" charset="0"/>
              </a:rPr>
              <a:t> right) {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	first = left;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	second = right;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}</a:t>
            </a:r>
            <a:endParaRPr lang="ko-KR" altLang="en-US" sz="1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14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Implement a Custom Writable</a:t>
            </a:r>
            <a:endParaRPr lang="en-AU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get() method</a:t>
            </a:r>
          </a:p>
          <a:p>
            <a:endParaRPr lang="en-AU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AU" altLang="en-US" smtClean="0"/>
              <a:t>write() method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pPr lvl="1"/>
            <a:r>
              <a:rPr lang="en-US" altLang="en-US" smtClean="0"/>
              <a:t>Write the two integers to the output stream in turn</a:t>
            </a:r>
          </a:p>
          <a:p>
            <a:r>
              <a:rPr lang="en-US" altLang="en-US" smtClean="0"/>
              <a:t>readFields() method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pPr lvl="1"/>
            <a:r>
              <a:rPr lang="en-US" altLang="zh-CN" smtClean="0"/>
              <a:t>Read the two integers from the input stream in turn</a:t>
            </a:r>
            <a:endParaRPr lang="en-AU" altLang="en-US" smtClean="0"/>
          </a:p>
        </p:txBody>
      </p:sp>
      <p:sp>
        <p:nvSpPr>
          <p:cNvPr id="4" name="직사각형 4"/>
          <p:cNvSpPr/>
          <p:nvPr/>
        </p:nvSpPr>
        <p:spPr>
          <a:xfrm>
            <a:off x="1000125" y="1481138"/>
            <a:ext cx="7072313" cy="138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	</a:t>
            </a:r>
            <a:r>
              <a:rPr lang="en-AU" altLang="ko-KR" sz="1400" dirty="0">
                <a:cs typeface="Arial" pitchFamily="34" charset="0"/>
              </a:rPr>
              <a:t>public </a:t>
            </a:r>
            <a:r>
              <a:rPr lang="en-AU" altLang="ko-KR" sz="1400" dirty="0" err="1">
                <a:cs typeface="Arial" pitchFamily="34" charset="0"/>
              </a:rPr>
              <a:t>int</a:t>
            </a:r>
            <a:r>
              <a:rPr lang="en-AU" altLang="ko-KR" sz="1400" dirty="0">
                <a:cs typeface="Arial" pitchFamily="34" charset="0"/>
              </a:rPr>
              <a:t> </a:t>
            </a:r>
            <a:r>
              <a:rPr lang="en-AU" altLang="ko-KR" sz="1400" dirty="0" err="1">
                <a:cs typeface="Arial" pitchFamily="34" charset="0"/>
              </a:rPr>
              <a:t>getFirst</a:t>
            </a:r>
            <a:r>
              <a:rPr lang="en-AU" altLang="ko-KR" sz="1400" dirty="0">
                <a:cs typeface="Arial" pitchFamily="34" charset="0"/>
              </a:rPr>
              <a:t>() {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	return first;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}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public </a:t>
            </a:r>
            <a:r>
              <a:rPr lang="en-AU" altLang="ko-KR" sz="1400" dirty="0" err="1">
                <a:cs typeface="Arial" pitchFamily="34" charset="0"/>
              </a:rPr>
              <a:t>int</a:t>
            </a:r>
            <a:r>
              <a:rPr lang="en-AU" altLang="ko-KR" sz="1400" dirty="0">
                <a:cs typeface="Arial" pitchFamily="34" charset="0"/>
              </a:rPr>
              <a:t> </a:t>
            </a:r>
            <a:r>
              <a:rPr lang="en-AU" altLang="ko-KR" sz="1400" dirty="0" err="1">
                <a:cs typeface="Arial" pitchFamily="34" charset="0"/>
              </a:rPr>
              <a:t>getSecond</a:t>
            </a:r>
            <a:r>
              <a:rPr lang="en-AU" altLang="ko-KR" sz="1400" dirty="0">
                <a:cs typeface="Arial" pitchFamily="34" charset="0"/>
              </a:rPr>
              <a:t>() {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	return second;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}</a:t>
            </a:r>
            <a:endParaRPr lang="ko-KR" altLang="en-US" sz="1400" dirty="0">
              <a:cs typeface="Arial" pitchFamily="34" charset="0"/>
            </a:endParaRPr>
          </a:p>
        </p:txBody>
      </p:sp>
      <p:sp>
        <p:nvSpPr>
          <p:cNvPr id="6" name="직사각형 4"/>
          <p:cNvSpPr/>
          <p:nvPr/>
        </p:nvSpPr>
        <p:spPr>
          <a:xfrm>
            <a:off x="1000125" y="3376613"/>
            <a:ext cx="7072313" cy="954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	</a:t>
            </a:r>
            <a:r>
              <a:rPr lang="en-AU" altLang="ko-KR" sz="1400" dirty="0">
                <a:cs typeface="Arial" pitchFamily="34" charset="0"/>
              </a:rPr>
              <a:t>public void write(</a:t>
            </a:r>
            <a:r>
              <a:rPr lang="en-AU" altLang="ko-KR" sz="1400" dirty="0" err="1">
                <a:cs typeface="Arial" pitchFamily="34" charset="0"/>
              </a:rPr>
              <a:t>DataOutput</a:t>
            </a:r>
            <a:r>
              <a:rPr lang="en-AU" altLang="ko-KR" sz="1400" dirty="0">
                <a:cs typeface="Arial" pitchFamily="34" charset="0"/>
              </a:rPr>
              <a:t> out) throws </a:t>
            </a:r>
            <a:r>
              <a:rPr lang="en-AU" altLang="ko-KR" sz="1400" dirty="0" err="1">
                <a:cs typeface="Arial" pitchFamily="34" charset="0"/>
              </a:rPr>
              <a:t>IOException</a:t>
            </a:r>
            <a:r>
              <a:rPr lang="en-AU" altLang="ko-KR" sz="1400" dirty="0">
                <a:cs typeface="Arial" pitchFamily="34" charset="0"/>
              </a:rPr>
              <a:t> {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	</a:t>
            </a:r>
            <a:r>
              <a:rPr lang="en-AU" altLang="ko-KR" sz="1400" dirty="0" err="1">
                <a:cs typeface="Arial" pitchFamily="34" charset="0"/>
              </a:rPr>
              <a:t>out.writeInt</a:t>
            </a:r>
            <a:r>
              <a:rPr lang="en-AU" altLang="ko-KR" sz="1400" dirty="0">
                <a:cs typeface="Arial" pitchFamily="34" charset="0"/>
              </a:rPr>
              <a:t>(first);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	</a:t>
            </a:r>
            <a:r>
              <a:rPr lang="en-AU" altLang="ko-KR" sz="1400" dirty="0" err="1">
                <a:cs typeface="Arial" pitchFamily="34" charset="0"/>
              </a:rPr>
              <a:t>out.writeInt</a:t>
            </a:r>
            <a:r>
              <a:rPr lang="en-AU" altLang="ko-KR" sz="1400" dirty="0">
                <a:cs typeface="Arial" pitchFamily="34" charset="0"/>
              </a:rPr>
              <a:t>(second); 	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}</a:t>
            </a:r>
            <a:endParaRPr lang="ko-KR" altLang="en-US" sz="1400" dirty="0">
              <a:cs typeface="Arial" pitchFamily="34" charset="0"/>
            </a:endParaRPr>
          </a:p>
        </p:txBody>
      </p:sp>
      <p:sp>
        <p:nvSpPr>
          <p:cNvPr id="8" name="직사각형 4"/>
          <p:cNvSpPr/>
          <p:nvPr/>
        </p:nvSpPr>
        <p:spPr>
          <a:xfrm>
            <a:off x="1000125" y="5214938"/>
            <a:ext cx="7072313" cy="954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	</a:t>
            </a:r>
            <a:r>
              <a:rPr lang="en-AU" altLang="ko-KR" sz="1400" dirty="0">
                <a:cs typeface="Arial" pitchFamily="34" charset="0"/>
              </a:rPr>
              <a:t>public void </a:t>
            </a:r>
            <a:r>
              <a:rPr lang="en-AU" altLang="ko-KR" sz="1400" dirty="0" err="1">
                <a:cs typeface="Arial" pitchFamily="34" charset="0"/>
              </a:rPr>
              <a:t>readFields</a:t>
            </a:r>
            <a:r>
              <a:rPr lang="en-AU" altLang="ko-KR" sz="1400" dirty="0">
                <a:cs typeface="Arial" pitchFamily="34" charset="0"/>
              </a:rPr>
              <a:t>(</a:t>
            </a:r>
            <a:r>
              <a:rPr lang="en-AU" altLang="ko-KR" sz="1400" dirty="0" err="1">
                <a:cs typeface="Arial" pitchFamily="34" charset="0"/>
              </a:rPr>
              <a:t>DataInput</a:t>
            </a:r>
            <a:r>
              <a:rPr lang="en-AU" altLang="ko-KR" sz="1400" dirty="0">
                <a:cs typeface="Arial" pitchFamily="34" charset="0"/>
              </a:rPr>
              <a:t> in) throws </a:t>
            </a:r>
            <a:r>
              <a:rPr lang="en-AU" altLang="ko-KR" sz="1400" dirty="0" err="1">
                <a:cs typeface="Arial" pitchFamily="34" charset="0"/>
              </a:rPr>
              <a:t>IOException</a:t>
            </a:r>
            <a:r>
              <a:rPr lang="en-AU" altLang="ko-KR" sz="1400" dirty="0">
                <a:cs typeface="Arial" pitchFamily="34" charset="0"/>
              </a:rPr>
              <a:t> {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       		first = </a:t>
            </a:r>
            <a:r>
              <a:rPr lang="en-AU" altLang="ko-KR" sz="1400" dirty="0" err="1">
                <a:cs typeface="Arial" pitchFamily="34" charset="0"/>
              </a:rPr>
              <a:t>in.readInt</a:t>
            </a:r>
            <a:r>
              <a:rPr lang="en-AU" altLang="ko-KR" sz="1400" dirty="0">
                <a:cs typeface="Arial" pitchFamily="34" charset="0"/>
              </a:rPr>
              <a:t>();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	second = </a:t>
            </a:r>
            <a:r>
              <a:rPr lang="en-AU" altLang="ko-KR" sz="1400" dirty="0" err="1">
                <a:cs typeface="Arial" pitchFamily="34" charset="0"/>
              </a:rPr>
              <a:t>in.readInt</a:t>
            </a:r>
            <a:r>
              <a:rPr lang="en-AU" altLang="ko-KR" sz="1400" dirty="0">
                <a:cs typeface="Arial" pitchFamily="34" charset="0"/>
              </a:rPr>
              <a:t>();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}</a:t>
            </a:r>
            <a:endParaRPr lang="ko-KR" altLang="en-US" sz="1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1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Complex Key</a:t>
            </a:r>
            <a:endParaRPr lang="en-AU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If the key is not a single value</a:t>
            </a:r>
          </a:p>
          <a:p>
            <a:pPr lvl="1"/>
            <a:r>
              <a:rPr lang="en-US" altLang="en-US" smtClean="0"/>
              <a:t>E.g., a pair of String objects, or a pair of int</a:t>
            </a:r>
          </a:p>
          <a:p>
            <a:r>
              <a:rPr lang="en-AU" altLang="en-US" smtClean="0"/>
              <a:t>How do we do that? </a:t>
            </a:r>
          </a:p>
          <a:p>
            <a:r>
              <a:rPr lang="en-US" altLang="en-US" smtClean="0"/>
              <a:t>The co-occurrence matrix problem, a pair of terms as the key</a:t>
            </a:r>
            <a:endParaRPr lang="en-AU" altLang="en-US" smtClean="0"/>
          </a:p>
          <a:p>
            <a:r>
              <a:rPr lang="en-AU" altLang="en-US" smtClean="0"/>
              <a:t>Our object containing the values needs to implement the WritableComparable interface</a:t>
            </a:r>
          </a:p>
          <a:p>
            <a:pPr lvl="1"/>
            <a:r>
              <a:rPr lang="en-US" altLang="en-US" smtClean="0"/>
              <a:t>Why Writable is not competent?</a:t>
            </a:r>
            <a:endParaRPr lang="en-AU" altLang="en-US" smtClean="0"/>
          </a:p>
          <a:p>
            <a:r>
              <a:rPr lang="en-AU" altLang="en-US" smtClean="0"/>
              <a:t>We could use Text again</a:t>
            </a:r>
          </a:p>
          <a:p>
            <a:pPr lvl="1"/>
            <a:r>
              <a:rPr lang="en-AU" altLang="en-US" smtClean="0"/>
              <a:t>Value is a string of comma separated values </a:t>
            </a:r>
          </a:p>
          <a:p>
            <a:pPr lvl="1"/>
            <a:r>
              <a:rPr lang="en-AU" altLang="en-US" smtClean="0"/>
              <a:t>Have to convert the values to strings, build the full string </a:t>
            </a:r>
          </a:p>
          <a:p>
            <a:pPr lvl="1"/>
            <a:r>
              <a:rPr lang="en-AU" altLang="en-US" smtClean="0"/>
              <a:t>Have to parse the string on input (not hard) to get the values</a:t>
            </a:r>
          </a:p>
          <a:p>
            <a:pPr lvl="1"/>
            <a:r>
              <a:rPr lang="en-US" altLang="en-US" smtClean="0">
                <a:solidFill>
                  <a:srgbClr val="FF0000"/>
                </a:solidFill>
              </a:rPr>
              <a:t>Objects are compared according to the full string!!</a:t>
            </a:r>
            <a:endParaRPr lang="en-AU" altLang="en-US" smtClean="0">
              <a:solidFill>
                <a:srgbClr val="FF0000"/>
              </a:solidFill>
            </a:endParaRPr>
          </a:p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59755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117475"/>
            <a:ext cx="8382000" cy="609600"/>
          </a:xfrm>
        </p:spPr>
        <p:txBody>
          <a:bodyPr/>
          <a:lstStyle/>
          <a:p>
            <a:pPr>
              <a:defRPr/>
            </a:pPr>
            <a:r>
              <a:rPr lang="en-AU" dirty="0" smtClean="0"/>
              <a:t>Implement a Custom </a:t>
            </a:r>
            <a:r>
              <a:rPr lang="en-AU" dirty="0" err="1" smtClean="0"/>
              <a:t>WritableComparable</a:t>
            </a:r>
            <a:endParaRPr lang="en-AU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 smtClean="0"/>
              <a:t>Suppose we wanted to implement a custom class containing a pair of String objects. Call it </a:t>
            </a:r>
            <a:r>
              <a:rPr lang="en-AU" altLang="en-US" dirty="0" err="1" smtClean="0"/>
              <a:t>StringPair</a:t>
            </a:r>
            <a:r>
              <a:rPr lang="en-AU" altLang="en-US" dirty="0" smtClean="0"/>
              <a:t>.</a:t>
            </a:r>
          </a:p>
          <a:p>
            <a:r>
              <a:rPr lang="en-AU" altLang="en-US" dirty="0" smtClean="0"/>
              <a:t>How would we implement this class? </a:t>
            </a:r>
          </a:p>
          <a:p>
            <a:pPr lvl="1"/>
            <a:r>
              <a:rPr lang="en-AU" altLang="en-US" dirty="0" smtClean="0"/>
              <a:t>Needs to implement the </a:t>
            </a:r>
            <a:r>
              <a:rPr lang="en-AU" altLang="en-US" dirty="0" err="1" smtClean="0"/>
              <a:t>WritableComparable</a:t>
            </a:r>
            <a:r>
              <a:rPr lang="en-AU" altLang="en-US" dirty="0" smtClean="0"/>
              <a:t> interface </a:t>
            </a:r>
          </a:p>
          <a:p>
            <a:pPr lvl="1"/>
            <a:r>
              <a:rPr lang="en-US" altLang="en-US" dirty="0" smtClean="0"/>
              <a:t>Instance variables to hold the values</a:t>
            </a:r>
          </a:p>
          <a:p>
            <a:pPr lvl="1"/>
            <a:r>
              <a:rPr lang="en-US" altLang="zh-CN" dirty="0" smtClean="0"/>
              <a:t>Construct functions</a:t>
            </a:r>
          </a:p>
          <a:p>
            <a:pPr lvl="1"/>
            <a:r>
              <a:rPr lang="en-AU" altLang="en-US" dirty="0" smtClean="0"/>
              <a:t>A method to set the values (two String objects)</a:t>
            </a:r>
          </a:p>
          <a:p>
            <a:pPr lvl="1"/>
            <a:r>
              <a:rPr lang="en-AU" altLang="en-US" dirty="0" smtClean="0"/>
              <a:t>A method to get the values (two String objects)</a:t>
            </a:r>
          </a:p>
          <a:p>
            <a:pPr lvl="1"/>
            <a:r>
              <a:rPr lang="en-AU" altLang="en-US" dirty="0" smtClean="0"/>
              <a:t>write() method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serialize the member variables (i.e., two String) objects in turn to the output stream</a:t>
            </a:r>
          </a:p>
          <a:p>
            <a:pPr lvl="1"/>
            <a:r>
              <a:rPr lang="en-AU" altLang="en-US" dirty="0" err="1" smtClean="0"/>
              <a:t>readFields</a:t>
            </a:r>
            <a:r>
              <a:rPr lang="en-AU" altLang="en-US" dirty="0" smtClean="0"/>
              <a:t>() method: </a:t>
            </a:r>
            <a:r>
              <a:rPr lang="en-AU" altLang="en-US" dirty="0" err="1" smtClean="0"/>
              <a:t>deserialize</a:t>
            </a:r>
            <a:r>
              <a:rPr lang="en-AU" altLang="en-US" dirty="0" smtClean="0"/>
              <a:t> the </a:t>
            </a:r>
            <a:r>
              <a:rPr lang="en-US" altLang="zh-CN" dirty="0" smtClean="0"/>
              <a:t>member variables (i.e., two String) </a:t>
            </a:r>
            <a:r>
              <a:rPr lang="en-AU" altLang="en-US" dirty="0" smtClean="0"/>
              <a:t>in turn from the input stream</a:t>
            </a:r>
          </a:p>
          <a:p>
            <a:pPr lvl="1"/>
            <a:r>
              <a:rPr lang="en-US" altLang="zh-CN" dirty="0" smtClean="0"/>
              <a:t>As in Java: </a:t>
            </a:r>
            <a:r>
              <a:rPr lang="en-US" altLang="zh-CN" dirty="0" err="1" smtClean="0"/>
              <a:t>hashCode</a:t>
            </a:r>
            <a:r>
              <a:rPr lang="en-US" altLang="zh-CN" dirty="0" smtClean="0"/>
              <a:t>(), equals(), 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en-US" dirty="0" err="1" smtClean="0">
                <a:solidFill>
                  <a:srgbClr val="FF0000"/>
                </a:solidFill>
              </a:rPr>
              <a:t>compareTo</a:t>
            </a:r>
            <a:r>
              <a:rPr lang="en-US" altLang="en-US" dirty="0" smtClean="0">
                <a:solidFill>
                  <a:srgbClr val="FF0000"/>
                </a:solidFill>
              </a:rPr>
              <a:t>() method: specify how to compare two objects of the self-</a:t>
            </a:r>
            <a:r>
              <a:rPr lang="en-US" altLang="en-US" dirty="0" err="1" smtClean="0">
                <a:solidFill>
                  <a:srgbClr val="FF0000"/>
                </a:solidFill>
              </a:rPr>
              <a:t>defind</a:t>
            </a:r>
            <a:r>
              <a:rPr lang="en-US" altLang="en-US" dirty="0" smtClean="0">
                <a:solidFill>
                  <a:srgbClr val="FF0000"/>
                </a:solidFill>
              </a:rPr>
              <a:t> class</a:t>
            </a:r>
            <a:endParaRPr lang="en-AU" altLang="en-US" dirty="0" smtClean="0">
              <a:solidFill>
                <a:srgbClr val="FF0000"/>
              </a:solidFill>
            </a:endParaRPr>
          </a:p>
          <a:p>
            <a:endParaRPr lang="en-A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394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117475"/>
            <a:ext cx="8610600" cy="609600"/>
          </a:xfrm>
        </p:spPr>
        <p:txBody>
          <a:bodyPr/>
          <a:lstStyle/>
          <a:p>
            <a:pPr>
              <a:defRPr/>
            </a:pPr>
            <a:r>
              <a:rPr lang="en-AU" dirty="0" smtClean="0"/>
              <a:t>Implement a Custom </a:t>
            </a:r>
            <a:r>
              <a:rPr lang="en-AU" dirty="0" err="1" smtClean="0"/>
              <a:t>WritableComparable</a:t>
            </a:r>
            <a:endParaRPr lang="en-AU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 smtClean="0"/>
              <a:t>implement the Writable interface</a:t>
            </a:r>
          </a:p>
          <a:p>
            <a:endParaRPr lang="en-US" altLang="en-US" dirty="0" smtClean="0"/>
          </a:p>
          <a:p>
            <a:pPr marL="342900" lvl="1" indent="-342900">
              <a:buClr>
                <a:schemeClr val="tx2"/>
              </a:buClr>
              <a:buSzPct val="90000"/>
              <a:buFont typeface="Monotype Sorts" pitchFamily="-84" charset="2"/>
              <a:buChar char="n"/>
            </a:pPr>
            <a:r>
              <a:rPr lang="en-US" altLang="en-US" dirty="0" smtClean="0"/>
              <a:t>Instance variables to hold the values</a:t>
            </a:r>
          </a:p>
          <a:p>
            <a:endParaRPr lang="en-US" altLang="en-US" dirty="0" smtClean="0"/>
          </a:p>
          <a:p>
            <a:pPr marL="342900" lvl="1" indent="-342900">
              <a:buClr>
                <a:schemeClr val="tx2"/>
              </a:buClr>
              <a:buSzPct val="90000"/>
              <a:buFont typeface="Monotype Sorts" pitchFamily="-84" charset="2"/>
              <a:buChar char="n"/>
            </a:pPr>
            <a:r>
              <a:rPr lang="en-US" altLang="zh-CN" dirty="0" smtClean="0"/>
              <a:t>Construct functions</a:t>
            </a:r>
          </a:p>
          <a:p>
            <a:pPr marL="342900" lvl="1" indent="-342900">
              <a:buClr>
                <a:schemeClr val="tx2"/>
              </a:buClr>
              <a:buSzPct val="90000"/>
              <a:buFont typeface="Monotype Sorts" pitchFamily="-84" charset="2"/>
              <a:buChar char="n"/>
            </a:pPr>
            <a:endParaRPr lang="en-US" altLang="en-US" dirty="0" smtClean="0"/>
          </a:p>
          <a:p>
            <a:pPr marL="342900" lvl="1" indent="-342900">
              <a:buClr>
                <a:schemeClr val="tx2"/>
              </a:buClr>
              <a:buSzPct val="90000"/>
              <a:buFont typeface="Monotype Sorts" pitchFamily="-84" charset="2"/>
              <a:buChar char="n"/>
            </a:pPr>
            <a:endParaRPr lang="en-US" altLang="en-US" dirty="0" smtClean="0"/>
          </a:p>
          <a:p>
            <a:pPr marL="342900" lvl="1" indent="-342900">
              <a:buClr>
                <a:schemeClr val="tx2"/>
              </a:buClr>
              <a:buSzPct val="90000"/>
              <a:buFont typeface="Monotype Sorts" pitchFamily="-84" charset="2"/>
              <a:buChar char="n"/>
            </a:pPr>
            <a:endParaRPr lang="en-AU" altLang="en-US" dirty="0" smtClean="0"/>
          </a:p>
          <a:p>
            <a:endParaRPr lang="en-US" altLang="en-US" dirty="0" smtClean="0"/>
          </a:p>
          <a:p>
            <a:r>
              <a:rPr lang="en-AU" altLang="en-US" dirty="0" smtClean="0"/>
              <a:t>set() method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AU" altLang="en-US" dirty="0" smtClean="0"/>
          </a:p>
        </p:txBody>
      </p:sp>
      <p:sp>
        <p:nvSpPr>
          <p:cNvPr id="4" name="직사각형 4"/>
          <p:cNvSpPr/>
          <p:nvPr/>
        </p:nvSpPr>
        <p:spPr>
          <a:xfrm>
            <a:off x="1000125" y="1443038"/>
            <a:ext cx="7072313" cy="307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sz="1400" dirty="0">
                <a:cs typeface="Arial" pitchFamily="34" charset="0"/>
              </a:rPr>
              <a:t>public class </a:t>
            </a:r>
            <a:r>
              <a:rPr lang="en-AU" sz="1400" dirty="0" err="1">
                <a:cs typeface="Arial" pitchFamily="34" charset="0"/>
              </a:rPr>
              <a:t>StringPair</a:t>
            </a:r>
            <a:r>
              <a:rPr lang="en-AU" sz="1400" dirty="0">
                <a:cs typeface="Arial" pitchFamily="34" charset="0"/>
              </a:rPr>
              <a:t> implements </a:t>
            </a:r>
            <a:r>
              <a:rPr lang="en-AU" sz="1400" dirty="0" err="1">
                <a:solidFill>
                  <a:srgbClr val="FF0000"/>
                </a:solidFill>
                <a:cs typeface="Arial" pitchFamily="34" charset="0"/>
              </a:rPr>
              <a:t>WritableComparable</a:t>
            </a:r>
            <a:r>
              <a:rPr lang="en-US" sz="1400" dirty="0">
                <a:solidFill>
                  <a:srgbClr val="FF0000"/>
                </a:solidFill>
                <a:cs typeface="Arial" pitchFamily="34" charset="0"/>
              </a:rPr>
              <a:t>&lt;</a:t>
            </a:r>
            <a:r>
              <a:rPr lang="en-US" sz="1400" dirty="0" err="1">
                <a:solidFill>
                  <a:srgbClr val="FF0000"/>
                </a:solidFill>
                <a:cs typeface="Arial" pitchFamily="34" charset="0"/>
              </a:rPr>
              <a:t>StringPair</a:t>
            </a:r>
            <a:r>
              <a:rPr lang="en-US" sz="1400" dirty="0">
                <a:solidFill>
                  <a:srgbClr val="FF0000"/>
                </a:solidFill>
                <a:cs typeface="Arial" pitchFamily="34" charset="0"/>
              </a:rPr>
              <a:t>&gt; </a:t>
            </a:r>
            <a:r>
              <a:rPr lang="en-US" sz="1400" dirty="0">
                <a:cs typeface="Arial" pitchFamily="34" charset="0"/>
              </a:rPr>
              <a:t>{</a:t>
            </a:r>
            <a:endParaRPr lang="ko-KR" altLang="en-US" sz="1400" dirty="0">
              <a:latin typeface="Lucida Sans Typewriter" pitchFamily="49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00125" y="2243138"/>
            <a:ext cx="7072313" cy="307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	</a:t>
            </a:r>
            <a:r>
              <a:rPr lang="en-AU" altLang="ko-KR" sz="1400" dirty="0">
                <a:cs typeface="Arial" pitchFamily="34" charset="0"/>
              </a:rPr>
              <a:t>private String first, second;</a:t>
            </a:r>
            <a:endParaRPr lang="ko-KR" altLang="en-US" sz="1400" dirty="0">
              <a:cs typeface="Arial" pitchFamily="34" charset="0"/>
            </a:endParaRPr>
          </a:p>
        </p:txBody>
      </p:sp>
      <p:sp>
        <p:nvSpPr>
          <p:cNvPr id="8" name="직사각형 4"/>
          <p:cNvSpPr/>
          <p:nvPr/>
        </p:nvSpPr>
        <p:spPr>
          <a:xfrm>
            <a:off x="1000125" y="2938463"/>
            <a:ext cx="7072313" cy="138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	</a:t>
            </a:r>
            <a:r>
              <a:rPr lang="en-AU" altLang="ko-KR" sz="1400" dirty="0">
                <a:cs typeface="Arial" pitchFamily="34" charset="0"/>
              </a:rPr>
              <a:t>public </a:t>
            </a:r>
            <a:r>
              <a:rPr lang="en-AU" altLang="ko-KR" sz="1400" dirty="0" err="1">
                <a:cs typeface="Arial" pitchFamily="34" charset="0"/>
              </a:rPr>
              <a:t>StringPair</a:t>
            </a:r>
            <a:r>
              <a:rPr lang="en-AU" altLang="ko-KR" sz="1400" dirty="0">
                <a:cs typeface="Arial" pitchFamily="34" charset="0"/>
              </a:rPr>
              <a:t>() {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}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endParaRPr lang="en-AU" altLang="ko-KR" sz="1400" dirty="0">
              <a:cs typeface="Arial" pitchFamily="34" charset="0"/>
            </a:endParaRP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public </a:t>
            </a:r>
            <a:r>
              <a:rPr lang="en-AU" altLang="ko-KR" sz="1400" dirty="0" err="1">
                <a:cs typeface="Arial" pitchFamily="34" charset="0"/>
              </a:rPr>
              <a:t>StringPair</a:t>
            </a:r>
            <a:r>
              <a:rPr lang="en-AU" altLang="ko-KR" sz="1400" dirty="0">
                <a:cs typeface="Arial" pitchFamily="34" charset="0"/>
              </a:rPr>
              <a:t>(String first, String second) {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	set(first, second);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}</a:t>
            </a:r>
            <a:endParaRPr lang="ko-KR" altLang="en-US" sz="1400" dirty="0">
              <a:cs typeface="Arial" pitchFamily="34" charset="0"/>
            </a:endParaRPr>
          </a:p>
        </p:txBody>
      </p:sp>
      <p:sp>
        <p:nvSpPr>
          <p:cNvPr id="9" name="직사각형 4"/>
          <p:cNvSpPr/>
          <p:nvPr/>
        </p:nvSpPr>
        <p:spPr>
          <a:xfrm>
            <a:off x="1000125" y="4814888"/>
            <a:ext cx="7072313" cy="954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	</a:t>
            </a:r>
            <a:r>
              <a:rPr lang="en-AU" altLang="ko-KR" sz="1400" dirty="0">
                <a:cs typeface="Arial" pitchFamily="34" charset="0"/>
              </a:rPr>
              <a:t>public void set(String left, String right) {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	first = left;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	second = right;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}</a:t>
            </a:r>
            <a:endParaRPr lang="ko-KR" altLang="en-US" sz="1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1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get() method</a:t>
            </a:r>
          </a:p>
          <a:p>
            <a:endParaRPr lang="en-AU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AU" altLang="en-US" smtClean="0"/>
              <a:t>write() method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pPr lvl="1"/>
            <a:r>
              <a:rPr lang="en-US" altLang="en-US" smtClean="0"/>
              <a:t>Utilize WritableUtils. </a:t>
            </a:r>
          </a:p>
          <a:p>
            <a:r>
              <a:rPr lang="en-US" altLang="en-US" smtClean="0"/>
              <a:t>readFields() method</a:t>
            </a:r>
            <a:endParaRPr lang="en-AU" altLang="en-US" smtClean="0"/>
          </a:p>
        </p:txBody>
      </p:sp>
      <p:sp>
        <p:nvSpPr>
          <p:cNvPr id="4" name="직사각형 4"/>
          <p:cNvSpPr/>
          <p:nvPr/>
        </p:nvSpPr>
        <p:spPr>
          <a:xfrm>
            <a:off x="1000125" y="1481138"/>
            <a:ext cx="7072313" cy="138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	</a:t>
            </a:r>
            <a:r>
              <a:rPr lang="en-AU" altLang="ko-KR" sz="1400" dirty="0">
                <a:cs typeface="Arial" pitchFamily="34" charset="0"/>
              </a:rPr>
              <a:t>public String </a:t>
            </a:r>
            <a:r>
              <a:rPr lang="en-AU" altLang="ko-KR" sz="1400" dirty="0" err="1">
                <a:cs typeface="Arial" pitchFamily="34" charset="0"/>
              </a:rPr>
              <a:t>getFirst</a:t>
            </a:r>
            <a:r>
              <a:rPr lang="en-AU" altLang="ko-KR" sz="1400" dirty="0">
                <a:cs typeface="Arial" pitchFamily="34" charset="0"/>
              </a:rPr>
              <a:t>() {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	return first;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}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public String </a:t>
            </a:r>
            <a:r>
              <a:rPr lang="en-AU" altLang="ko-KR" sz="1400" dirty="0" err="1">
                <a:cs typeface="Arial" pitchFamily="34" charset="0"/>
              </a:rPr>
              <a:t>getSecond</a:t>
            </a:r>
            <a:r>
              <a:rPr lang="en-AU" altLang="ko-KR" sz="1400" dirty="0">
                <a:cs typeface="Arial" pitchFamily="34" charset="0"/>
              </a:rPr>
              <a:t>() {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	return second;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}</a:t>
            </a:r>
            <a:endParaRPr lang="ko-KR" altLang="en-US" sz="1400" dirty="0">
              <a:cs typeface="Arial" pitchFamily="34" charset="0"/>
            </a:endParaRPr>
          </a:p>
        </p:txBody>
      </p:sp>
      <p:sp>
        <p:nvSpPr>
          <p:cNvPr id="6" name="직사각형 4"/>
          <p:cNvSpPr/>
          <p:nvPr/>
        </p:nvSpPr>
        <p:spPr>
          <a:xfrm>
            <a:off x="1000125" y="3376613"/>
            <a:ext cx="7072313" cy="954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	</a:t>
            </a:r>
            <a:r>
              <a:rPr lang="en-AU" altLang="ko-KR" sz="1400" dirty="0">
                <a:cs typeface="Arial" pitchFamily="34" charset="0"/>
              </a:rPr>
              <a:t>public void write(</a:t>
            </a:r>
            <a:r>
              <a:rPr lang="en-AU" altLang="ko-KR" sz="1400" dirty="0" err="1">
                <a:cs typeface="Arial" pitchFamily="34" charset="0"/>
              </a:rPr>
              <a:t>DataOutput</a:t>
            </a:r>
            <a:r>
              <a:rPr lang="en-AU" altLang="ko-KR" sz="1400" dirty="0">
                <a:cs typeface="Arial" pitchFamily="34" charset="0"/>
              </a:rPr>
              <a:t> out) throws </a:t>
            </a:r>
            <a:r>
              <a:rPr lang="en-AU" altLang="ko-KR" sz="1400" dirty="0" err="1">
                <a:cs typeface="Arial" pitchFamily="34" charset="0"/>
              </a:rPr>
              <a:t>IOException</a:t>
            </a:r>
            <a:r>
              <a:rPr lang="en-AU" altLang="ko-KR" sz="1400" dirty="0">
                <a:cs typeface="Arial" pitchFamily="34" charset="0"/>
              </a:rPr>
              <a:t> {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       		String[] strings = new String[] { first, second };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       		</a:t>
            </a:r>
            <a:r>
              <a:rPr lang="en-AU" altLang="ko-KR" sz="1400" dirty="0" err="1">
                <a:solidFill>
                  <a:srgbClr val="FF0000"/>
                </a:solidFill>
                <a:cs typeface="Arial" pitchFamily="34" charset="0"/>
              </a:rPr>
              <a:t>WritableUtils</a:t>
            </a:r>
            <a:r>
              <a:rPr lang="en-AU" altLang="ko-KR" sz="1400" dirty="0" err="1">
                <a:cs typeface="Arial" pitchFamily="34" charset="0"/>
              </a:rPr>
              <a:t>.writeStringArray</a:t>
            </a:r>
            <a:r>
              <a:rPr lang="en-AU" altLang="ko-KR" sz="1400" dirty="0">
                <a:cs typeface="Arial" pitchFamily="34" charset="0"/>
              </a:rPr>
              <a:t>(out, strings);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}</a:t>
            </a:r>
            <a:endParaRPr lang="ko-KR" altLang="en-US" sz="1400" dirty="0">
              <a:cs typeface="Arial" pitchFamily="34" charset="0"/>
            </a:endParaRPr>
          </a:p>
        </p:txBody>
      </p:sp>
      <p:sp>
        <p:nvSpPr>
          <p:cNvPr id="8" name="직사각형 4"/>
          <p:cNvSpPr/>
          <p:nvPr/>
        </p:nvSpPr>
        <p:spPr>
          <a:xfrm>
            <a:off x="1000125" y="5214938"/>
            <a:ext cx="7072313" cy="1169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	</a:t>
            </a:r>
            <a:r>
              <a:rPr lang="en-AU" altLang="ko-KR" sz="1400" dirty="0">
                <a:cs typeface="Arial" pitchFamily="34" charset="0"/>
              </a:rPr>
              <a:t>public void </a:t>
            </a:r>
            <a:r>
              <a:rPr lang="en-AU" altLang="ko-KR" sz="1400" dirty="0" err="1">
                <a:cs typeface="Arial" pitchFamily="34" charset="0"/>
              </a:rPr>
              <a:t>readFields</a:t>
            </a:r>
            <a:r>
              <a:rPr lang="en-AU" altLang="ko-KR" sz="1400" dirty="0">
                <a:cs typeface="Arial" pitchFamily="34" charset="0"/>
              </a:rPr>
              <a:t>(</a:t>
            </a:r>
            <a:r>
              <a:rPr lang="en-AU" altLang="ko-KR" sz="1400" dirty="0" err="1">
                <a:cs typeface="Arial" pitchFamily="34" charset="0"/>
              </a:rPr>
              <a:t>DataInput</a:t>
            </a:r>
            <a:r>
              <a:rPr lang="en-AU" altLang="ko-KR" sz="1400" dirty="0">
                <a:cs typeface="Arial" pitchFamily="34" charset="0"/>
              </a:rPr>
              <a:t> in) throws </a:t>
            </a:r>
            <a:r>
              <a:rPr lang="en-AU" altLang="ko-KR" sz="1400" dirty="0" err="1">
                <a:cs typeface="Arial" pitchFamily="34" charset="0"/>
              </a:rPr>
              <a:t>IOException</a:t>
            </a:r>
            <a:r>
              <a:rPr lang="en-AU" altLang="ko-KR" sz="1400" dirty="0">
                <a:cs typeface="Arial" pitchFamily="34" charset="0"/>
              </a:rPr>
              <a:t> {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       		String[] strings = </a:t>
            </a:r>
            <a:r>
              <a:rPr lang="en-AU" altLang="ko-KR" sz="1400" dirty="0" err="1">
                <a:solidFill>
                  <a:srgbClr val="FF0000"/>
                </a:solidFill>
                <a:cs typeface="Arial" pitchFamily="34" charset="0"/>
              </a:rPr>
              <a:t>WritableUtils</a:t>
            </a:r>
            <a:r>
              <a:rPr lang="en-AU" altLang="ko-KR" sz="1400" dirty="0" err="1">
                <a:cs typeface="Arial" pitchFamily="34" charset="0"/>
              </a:rPr>
              <a:t>.readStringArray</a:t>
            </a:r>
            <a:r>
              <a:rPr lang="en-AU" altLang="ko-KR" sz="1400" dirty="0">
                <a:cs typeface="Arial" pitchFamily="34" charset="0"/>
              </a:rPr>
              <a:t>(in);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	first = strings[0];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	second = strings[1];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}</a:t>
            </a:r>
            <a:endParaRPr lang="ko-KR" altLang="en-US" sz="1400" dirty="0"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71475" y="117475"/>
            <a:ext cx="8610600" cy="609600"/>
          </a:xfrm>
        </p:spPr>
        <p:txBody>
          <a:bodyPr/>
          <a:lstStyle/>
          <a:p>
            <a:pPr>
              <a:defRPr/>
            </a:pPr>
            <a:r>
              <a:rPr lang="en-AU" dirty="0" smtClean="0"/>
              <a:t>Implement a Custom </a:t>
            </a:r>
            <a:r>
              <a:rPr lang="en-AU" dirty="0" err="1" smtClean="0"/>
              <a:t>WritableComparable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606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compareTo() method:</a:t>
            </a:r>
            <a:endParaRPr lang="en-AU" altLang="en-US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1475" y="117475"/>
            <a:ext cx="8610600" cy="609600"/>
          </a:xfrm>
        </p:spPr>
        <p:txBody>
          <a:bodyPr/>
          <a:lstStyle/>
          <a:p>
            <a:pPr>
              <a:defRPr/>
            </a:pPr>
            <a:r>
              <a:rPr lang="en-AU" dirty="0" smtClean="0"/>
              <a:t>Implement a Custom </a:t>
            </a:r>
            <a:r>
              <a:rPr lang="en-AU" dirty="0" err="1" smtClean="0"/>
              <a:t>WritableComparable</a:t>
            </a:r>
            <a:endParaRPr lang="en-AU" dirty="0"/>
          </a:p>
        </p:txBody>
      </p:sp>
      <p:sp>
        <p:nvSpPr>
          <p:cNvPr id="5" name="직사각형 4"/>
          <p:cNvSpPr/>
          <p:nvPr/>
        </p:nvSpPr>
        <p:spPr>
          <a:xfrm>
            <a:off x="1000125" y="1481138"/>
            <a:ext cx="7072313" cy="4340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AU" sz="1400" dirty="0">
                <a:cs typeface="Arial" pitchFamily="34" charset="0"/>
              </a:rPr>
              <a:t>public </a:t>
            </a:r>
            <a:r>
              <a:rPr lang="en-AU" sz="1400" dirty="0" err="1">
                <a:cs typeface="Arial" pitchFamily="34" charset="0"/>
              </a:rPr>
              <a:t>int</a:t>
            </a:r>
            <a:r>
              <a:rPr lang="en-AU" sz="1400" dirty="0">
                <a:cs typeface="Arial" pitchFamily="34" charset="0"/>
              </a:rPr>
              <a:t> </a:t>
            </a:r>
            <a:r>
              <a:rPr lang="en-AU" sz="1400" dirty="0" err="1">
                <a:cs typeface="Arial" pitchFamily="34" charset="0"/>
              </a:rPr>
              <a:t>compareTo</a:t>
            </a:r>
            <a:r>
              <a:rPr lang="en-AU" sz="1400" dirty="0">
                <a:cs typeface="Arial" pitchFamily="34" charset="0"/>
              </a:rPr>
              <a:t>(</a:t>
            </a:r>
            <a:r>
              <a:rPr lang="en-AU" sz="1400" dirty="0" err="1">
                <a:cs typeface="Arial" pitchFamily="34" charset="0"/>
              </a:rPr>
              <a:t>StringPair</a:t>
            </a:r>
            <a:r>
              <a:rPr lang="en-AU" sz="1400" dirty="0">
                <a:cs typeface="Arial" pitchFamily="34" charset="0"/>
              </a:rPr>
              <a:t> o) {</a:t>
            </a:r>
          </a:p>
          <a:p>
            <a:pPr eaLnBrk="1" hangingPunct="1">
              <a:defRPr/>
            </a:pPr>
            <a:r>
              <a:rPr lang="en-AU" sz="1400" dirty="0">
                <a:cs typeface="Arial" pitchFamily="34" charset="0"/>
              </a:rPr>
              <a:t>      </a:t>
            </a:r>
            <a:r>
              <a:rPr lang="en-AU" sz="1400" dirty="0" err="1">
                <a:cs typeface="Arial" pitchFamily="34" charset="0"/>
              </a:rPr>
              <a:t>int</a:t>
            </a:r>
            <a:r>
              <a:rPr lang="en-AU" sz="1400" dirty="0">
                <a:cs typeface="Arial" pitchFamily="34" charset="0"/>
              </a:rPr>
              <a:t> </a:t>
            </a:r>
            <a:r>
              <a:rPr lang="en-AU" sz="1400" dirty="0" err="1">
                <a:cs typeface="Arial" pitchFamily="34" charset="0"/>
              </a:rPr>
              <a:t>cmp</a:t>
            </a:r>
            <a:r>
              <a:rPr lang="en-AU" sz="1400" dirty="0">
                <a:cs typeface="Arial" pitchFamily="34" charset="0"/>
              </a:rPr>
              <a:t> = compare(first, </a:t>
            </a:r>
            <a:r>
              <a:rPr lang="en-AU" sz="1400" dirty="0" err="1">
                <a:cs typeface="Arial" pitchFamily="34" charset="0"/>
              </a:rPr>
              <a:t>o.getFirst</a:t>
            </a:r>
            <a:r>
              <a:rPr lang="en-AU" sz="1400" dirty="0">
                <a:cs typeface="Arial" pitchFamily="34" charset="0"/>
              </a:rPr>
              <a:t>());</a:t>
            </a:r>
          </a:p>
          <a:p>
            <a:pPr eaLnBrk="1" hangingPunct="1">
              <a:defRPr/>
            </a:pPr>
            <a:r>
              <a:rPr lang="en-AU" sz="1400" dirty="0">
                <a:cs typeface="Arial" pitchFamily="34" charset="0"/>
              </a:rPr>
              <a:t>      if(</a:t>
            </a:r>
            <a:r>
              <a:rPr lang="en-AU" sz="1400" dirty="0" err="1">
                <a:cs typeface="Arial" pitchFamily="34" charset="0"/>
              </a:rPr>
              <a:t>cmp</a:t>
            </a:r>
            <a:r>
              <a:rPr lang="en-AU" sz="1400" dirty="0">
                <a:cs typeface="Arial" pitchFamily="34" charset="0"/>
              </a:rPr>
              <a:t> != 0){</a:t>
            </a:r>
          </a:p>
          <a:p>
            <a:pPr eaLnBrk="1" hangingPunct="1">
              <a:defRPr/>
            </a:pPr>
            <a:r>
              <a:rPr lang="en-AU" sz="1400" dirty="0">
                <a:cs typeface="Arial" pitchFamily="34" charset="0"/>
              </a:rPr>
              <a:t>          return </a:t>
            </a:r>
            <a:r>
              <a:rPr lang="en-AU" sz="1400" dirty="0" err="1">
                <a:cs typeface="Arial" pitchFamily="34" charset="0"/>
              </a:rPr>
              <a:t>cmp</a:t>
            </a:r>
            <a:r>
              <a:rPr lang="en-AU" sz="1400" dirty="0">
                <a:cs typeface="Arial" pitchFamily="34" charset="0"/>
              </a:rPr>
              <a:t>;</a:t>
            </a:r>
          </a:p>
          <a:p>
            <a:pPr eaLnBrk="1" hangingPunct="1">
              <a:defRPr/>
            </a:pPr>
            <a:r>
              <a:rPr lang="en-AU" sz="1400" dirty="0">
                <a:cs typeface="Arial" pitchFamily="34" charset="0"/>
              </a:rPr>
              <a:t>      }</a:t>
            </a:r>
          </a:p>
          <a:p>
            <a:pPr eaLnBrk="1" hangingPunct="1">
              <a:defRPr/>
            </a:pPr>
            <a:r>
              <a:rPr lang="en-AU" sz="1400" dirty="0">
                <a:cs typeface="Arial" pitchFamily="34" charset="0"/>
              </a:rPr>
              <a:t>      return compare(second, </a:t>
            </a:r>
            <a:r>
              <a:rPr lang="en-AU" sz="1400" dirty="0" err="1">
                <a:cs typeface="Arial" pitchFamily="34" charset="0"/>
              </a:rPr>
              <a:t>o.getSecond</a:t>
            </a:r>
            <a:r>
              <a:rPr lang="en-AU" sz="1400" dirty="0">
                <a:cs typeface="Arial" pitchFamily="34" charset="0"/>
              </a:rPr>
              <a:t>());</a:t>
            </a:r>
          </a:p>
          <a:p>
            <a:pPr eaLnBrk="1" hangingPunct="1">
              <a:defRPr/>
            </a:pPr>
            <a:r>
              <a:rPr lang="en-AU" sz="1400" dirty="0">
                <a:cs typeface="Arial" pitchFamily="34" charset="0"/>
              </a:rPr>
              <a:t>}</a:t>
            </a:r>
          </a:p>
          <a:p>
            <a:pPr eaLnBrk="1" hangingPunct="1">
              <a:defRPr/>
            </a:pPr>
            <a:endParaRPr lang="en-US" altLang="ko-KR" sz="1400" dirty="0">
              <a:cs typeface="Arial" pitchFamily="34" charset="0"/>
            </a:endParaRPr>
          </a:p>
          <a:p>
            <a:pPr eaLnBrk="1" hangingPunct="1">
              <a:defRPr/>
            </a:pPr>
            <a:r>
              <a:rPr lang="en-AU" sz="1400" dirty="0">
                <a:cs typeface="Arial" pitchFamily="34" charset="0"/>
              </a:rPr>
              <a:t>private </a:t>
            </a:r>
            <a:r>
              <a:rPr lang="en-AU" sz="1400" dirty="0" err="1">
                <a:cs typeface="Arial" pitchFamily="34" charset="0"/>
              </a:rPr>
              <a:t>int</a:t>
            </a:r>
            <a:r>
              <a:rPr lang="en-AU" sz="1400" dirty="0">
                <a:cs typeface="Arial" pitchFamily="34" charset="0"/>
              </a:rPr>
              <a:t> compare(String s1, String s2){</a:t>
            </a:r>
          </a:p>
          <a:p>
            <a:pPr eaLnBrk="1" hangingPunct="1">
              <a:defRPr/>
            </a:pPr>
            <a:r>
              <a:rPr lang="en-AU" sz="1400" dirty="0">
                <a:cs typeface="Arial" pitchFamily="34" charset="0"/>
              </a:rPr>
              <a:t>      if (s1 == null &amp;&amp; s2 != null) {</a:t>
            </a:r>
          </a:p>
          <a:p>
            <a:pPr eaLnBrk="1" hangingPunct="1">
              <a:defRPr/>
            </a:pPr>
            <a:r>
              <a:rPr lang="en-AU" sz="1400" dirty="0">
                <a:cs typeface="Arial" pitchFamily="34" charset="0"/>
              </a:rPr>
              <a:t>          return -1;</a:t>
            </a:r>
          </a:p>
          <a:p>
            <a:pPr eaLnBrk="1" hangingPunct="1">
              <a:defRPr/>
            </a:pPr>
            <a:r>
              <a:rPr lang="en-AU" sz="1400" dirty="0">
                <a:cs typeface="Arial" pitchFamily="34" charset="0"/>
              </a:rPr>
              <a:t>      } else if (s1 != null &amp;&amp; s2 == null) {</a:t>
            </a:r>
          </a:p>
          <a:p>
            <a:pPr eaLnBrk="1" hangingPunct="1">
              <a:defRPr/>
            </a:pPr>
            <a:r>
              <a:rPr lang="en-AU" sz="1400" dirty="0">
                <a:cs typeface="Arial" pitchFamily="34" charset="0"/>
              </a:rPr>
              <a:t>          return 1;</a:t>
            </a:r>
          </a:p>
          <a:p>
            <a:pPr eaLnBrk="1" hangingPunct="1">
              <a:defRPr/>
            </a:pPr>
            <a:r>
              <a:rPr lang="en-AU" sz="1400" dirty="0">
                <a:cs typeface="Arial" pitchFamily="34" charset="0"/>
              </a:rPr>
              <a:t>      } else if (s1 == null &amp;&amp; s2 == null) {</a:t>
            </a:r>
          </a:p>
          <a:p>
            <a:pPr eaLnBrk="1" hangingPunct="1">
              <a:defRPr/>
            </a:pPr>
            <a:r>
              <a:rPr lang="en-AU" sz="1400" dirty="0">
                <a:cs typeface="Arial" pitchFamily="34" charset="0"/>
              </a:rPr>
              <a:t>          return 0;</a:t>
            </a:r>
          </a:p>
          <a:p>
            <a:pPr eaLnBrk="1" hangingPunct="1">
              <a:defRPr/>
            </a:pPr>
            <a:r>
              <a:rPr lang="en-AU" sz="1400" dirty="0">
                <a:cs typeface="Arial" pitchFamily="34" charset="0"/>
              </a:rPr>
              <a:t>      } else {</a:t>
            </a:r>
          </a:p>
          <a:p>
            <a:pPr eaLnBrk="1" hangingPunct="1">
              <a:defRPr/>
            </a:pPr>
            <a:r>
              <a:rPr lang="en-AU" sz="1400" dirty="0">
                <a:cs typeface="Arial" pitchFamily="34" charset="0"/>
              </a:rPr>
              <a:t>          return s1.compareTo(s2);</a:t>
            </a:r>
          </a:p>
          <a:p>
            <a:pPr eaLnBrk="1" hangingPunct="1">
              <a:defRPr/>
            </a:pPr>
            <a:r>
              <a:rPr lang="en-AU" sz="1400" dirty="0">
                <a:cs typeface="Arial" pitchFamily="34" charset="0"/>
              </a:rPr>
              <a:t>      }</a:t>
            </a:r>
          </a:p>
          <a:p>
            <a:pPr eaLnBrk="1" hangingPunct="1">
              <a:defRPr/>
            </a:pPr>
            <a:r>
              <a:rPr lang="en-AU" sz="1400" dirty="0">
                <a:cs typeface="Arial" pitchFamily="34" charset="0"/>
              </a:rPr>
              <a:t>}</a:t>
            </a:r>
            <a:endParaRPr lang="ko-KR" altLang="en-US" sz="1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You can also make the member variables as Writable objects</a:t>
            </a:r>
          </a:p>
          <a:p>
            <a:pPr marL="342900" lvl="1" indent="-342900">
              <a:buClr>
                <a:schemeClr val="tx2"/>
              </a:buClr>
              <a:buSzPct val="90000"/>
              <a:buFont typeface="Monotype Sorts" pitchFamily="-84" charset="2"/>
              <a:buChar char="n"/>
            </a:pPr>
            <a:r>
              <a:rPr lang="en-US" altLang="en-US" dirty="0" smtClean="0"/>
              <a:t>Instance variables to hold the values</a:t>
            </a:r>
          </a:p>
          <a:p>
            <a:endParaRPr lang="en-US" altLang="en-US" dirty="0" smtClean="0"/>
          </a:p>
          <a:p>
            <a:pPr marL="342900" lvl="1" indent="-342900">
              <a:buClr>
                <a:schemeClr val="tx2"/>
              </a:buClr>
              <a:buSzPct val="90000"/>
              <a:buFont typeface="Monotype Sorts" pitchFamily="-84" charset="2"/>
              <a:buChar char="n"/>
            </a:pPr>
            <a:r>
              <a:rPr lang="en-US" altLang="zh-CN" dirty="0" smtClean="0"/>
              <a:t>Construct functions</a:t>
            </a:r>
          </a:p>
          <a:p>
            <a:pPr marL="342900" lvl="1" indent="-342900">
              <a:buClr>
                <a:schemeClr val="tx2"/>
              </a:buClr>
              <a:buSzPct val="90000"/>
              <a:buFont typeface="Monotype Sorts" pitchFamily="-84" charset="2"/>
              <a:buChar char="n"/>
            </a:pPr>
            <a:endParaRPr lang="en-US" altLang="en-US" dirty="0" smtClean="0"/>
          </a:p>
          <a:p>
            <a:pPr marL="342900" lvl="1" indent="-342900">
              <a:buClr>
                <a:schemeClr val="tx2"/>
              </a:buClr>
              <a:buSzPct val="90000"/>
              <a:buFont typeface="Monotype Sorts" pitchFamily="-84" charset="2"/>
              <a:buChar char="n"/>
            </a:pPr>
            <a:endParaRPr lang="en-US" altLang="en-US" dirty="0" smtClean="0"/>
          </a:p>
          <a:p>
            <a:pPr marL="342900" lvl="1" indent="-342900">
              <a:buClr>
                <a:schemeClr val="tx2"/>
              </a:buClr>
              <a:buSzPct val="90000"/>
              <a:buFont typeface="Monotype Sorts" pitchFamily="-84" charset="2"/>
              <a:buChar char="n"/>
            </a:pPr>
            <a:endParaRPr lang="en-AU" altLang="en-US" dirty="0" smtClean="0"/>
          </a:p>
          <a:p>
            <a:endParaRPr lang="en-US" altLang="en-US" dirty="0" smtClean="0"/>
          </a:p>
          <a:p>
            <a:endParaRPr lang="en-AU" altLang="en-US" dirty="0" smtClean="0"/>
          </a:p>
          <a:p>
            <a:r>
              <a:rPr lang="en-AU" altLang="en-US" dirty="0" smtClean="0"/>
              <a:t>set() method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1475" y="117475"/>
            <a:ext cx="8610600" cy="609600"/>
          </a:xfrm>
        </p:spPr>
        <p:txBody>
          <a:bodyPr/>
          <a:lstStyle/>
          <a:p>
            <a:pPr>
              <a:defRPr/>
            </a:pPr>
            <a:r>
              <a:rPr lang="en-AU" dirty="0" smtClean="0"/>
              <a:t>Implement a Custom </a:t>
            </a:r>
            <a:r>
              <a:rPr lang="en-AU" dirty="0" err="1" smtClean="0"/>
              <a:t>WritableComparable</a:t>
            </a:r>
            <a:endParaRPr lang="en-AU" dirty="0"/>
          </a:p>
        </p:txBody>
      </p:sp>
      <p:sp>
        <p:nvSpPr>
          <p:cNvPr id="5" name="직사각형 4"/>
          <p:cNvSpPr/>
          <p:nvPr/>
        </p:nvSpPr>
        <p:spPr>
          <a:xfrm>
            <a:off x="1000125" y="1890713"/>
            <a:ext cx="7072313" cy="307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	</a:t>
            </a:r>
            <a:r>
              <a:rPr lang="en-AU" altLang="ko-KR" sz="1400" dirty="0">
                <a:cs typeface="Arial" pitchFamily="34" charset="0"/>
              </a:rPr>
              <a:t>private Text first, second;</a:t>
            </a:r>
            <a:endParaRPr lang="ko-KR" altLang="en-US" sz="1400" dirty="0">
              <a:cs typeface="Arial" pitchFamily="34" charset="0"/>
            </a:endParaRPr>
          </a:p>
        </p:txBody>
      </p:sp>
      <p:sp>
        <p:nvSpPr>
          <p:cNvPr id="6" name="직사각형 4"/>
          <p:cNvSpPr/>
          <p:nvPr/>
        </p:nvSpPr>
        <p:spPr>
          <a:xfrm>
            <a:off x="1000125" y="2586038"/>
            <a:ext cx="7072313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	</a:t>
            </a:r>
            <a:r>
              <a:rPr lang="en-AU" altLang="ko-KR" sz="1400" dirty="0">
                <a:cs typeface="Arial" pitchFamily="34" charset="0"/>
              </a:rPr>
              <a:t>public </a:t>
            </a:r>
            <a:r>
              <a:rPr lang="en-AU" altLang="ko-KR" sz="1400" dirty="0" err="1">
                <a:cs typeface="Arial" pitchFamily="34" charset="0"/>
              </a:rPr>
              <a:t>StringPair</a:t>
            </a:r>
            <a:r>
              <a:rPr lang="en-AU" altLang="ko-KR" sz="1400" dirty="0">
                <a:cs typeface="Arial" pitchFamily="34" charset="0"/>
              </a:rPr>
              <a:t>() {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	set(new Text(), new Text());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}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endParaRPr lang="en-AU" altLang="ko-KR" sz="1400" dirty="0">
              <a:cs typeface="Arial" pitchFamily="34" charset="0"/>
            </a:endParaRP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public </a:t>
            </a:r>
            <a:r>
              <a:rPr lang="en-AU" altLang="ko-KR" sz="1400" dirty="0" err="1">
                <a:cs typeface="Arial" pitchFamily="34" charset="0"/>
              </a:rPr>
              <a:t>StringPair</a:t>
            </a:r>
            <a:r>
              <a:rPr lang="en-AU" altLang="ko-KR" sz="1400" dirty="0">
                <a:cs typeface="Arial" pitchFamily="34" charset="0"/>
              </a:rPr>
              <a:t>(Text first, Text second) {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	set(first, second);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}</a:t>
            </a:r>
            <a:endParaRPr lang="ko-KR" altLang="en-US" sz="1400" dirty="0">
              <a:cs typeface="Arial" pitchFamily="34" charset="0"/>
            </a:endParaRPr>
          </a:p>
        </p:txBody>
      </p:sp>
      <p:sp>
        <p:nvSpPr>
          <p:cNvPr id="7" name="직사각형 4"/>
          <p:cNvSpPr/>
          <p:nvPr/>
        </p:nvSpPr>
        <p:spPr>
          <a:xfrm>
            <a:off x="1000125" y="4786313"/>
            <a:ext cx="7072313" cy="954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	</a:t>
            </a:r>
            <a:r>
              <a:rPr lang="en-AU" altLang="ko-KR" sz="1400" dirty="0">
                <a:cs typeface="Arial" pitchFamily="34" charset="0"/>
              </a:rPr>
              <a:t>public void set(Text left, Text right) {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	first = left;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	second = right;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}</a:t>
            </a:r>
            <a:endParaRPr lang="ko-KR" altLang="en-US" sz="1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0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Combiner Function</a:t>
            </a:r>
            <a:endParaRPr lang="ko-KR" alt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minimize the data transferred between map and reduce tasks</a:t>
            </a:r>
          </a:p>
          <a:p>
            <a:r>
              <a:rPr lang="en-US" altLang="ko-KR" dirty="0" smtClean="0"/>
              <a:t>Combiner function is run on the map output</a:t>
            </a:r>
          </a:p>
          <a:p>
            <a:r>
              <a:rPr lang="en-US" altLang="ko-KR" dirty="0" smtClean="0"/>
              <a:t>Both input and output data types must be consistent with the output of mapper (or input of reducer)</a:t>
            </a:r>
          </a:p>
          <a:p>
            <a:r>
              <a:rPr lang="en-US" altLang="ko-KR" dirty="0" smtClean="0"/>
              <a:t>But Hadoop do not guarantee how many times it will call combiner function for a particular map output record</a:t>
            </a:r>
          </a:p>
          <a:p>
            <a:pPr lvl="1"/>
            <a:r>
              <a:rPr lang="en-US" altLang="ko-KR" dirty="0" smtClean="0"/>
              <a:t>It is just optimization</a:t>
            </a:r>
          </a:p>
          <a:p>
            <a:pPr lvl="1"/>
            <a:r>
              <a:rPr lang="en-US" altLang="ko-KR" dirty="0" smtClean="0"/>
              <a:t>The number of calling (even zero) does not affect the output of Reducers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Applicable on problems that are commutative and associative</a:t>
            </a:r>
          </a:p>
          <a:p>
            <a:pPr lvl="1"/>
            <a:r>
              <a:rPr lang="en-US" altLang="ko-KR" dirty="0" smtClean="0"/>
              <a:t>Commutative: max(a, b) = max(b, a)</a:t>
            </a:r>
          </a:p>
          <a:p>
            <a:pPr lvl="1"/>
            <a:r>
              <a:rPr lang="en-US" altLang="ko-KR" dirty="0" smtClean="0"/>
              <a:t>Associative: max (max(a, b), c) = max(a, max(b, c))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9588" y="4375150"/>
            <a:ext cx="8258175" cy="368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/>
              <a:t>max(0, 20, 10, 25, 15) = max(max(0, 20, 10), max(25, 15)) = max(20, 25) = 25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get() method</a:t>
            </a:r>
          </a:p>
          <a:p>
            <a:endParaRPr lang="en-AU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AU" altLang="en-US" smtClean="0"/>
              <a:t>write() method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pPr lvl="1"/>
            <a:r>
              <a:rPr lang="en-US" altLang="en-US" smtClean="0"/>
              <a:t>Delegated to Text</a:t>
            </a:r>
          </a:p>
          <a:p>
            <a:r>
              <a:rPr lang="en-US" altLang="en-US" smtClean="0"/>
              <a:t>readFields() method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pPr lvl="1"/>
            <a:r>
              <a:rPr lang="en-US" altLang="en-US" smtClean="0"/>
              <a:t>Delegated to Text</a:t>
            </a:r>
          </a:p>
          <a:p>
            <a:pPr lvl="1"/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AU" altLang="en-US" smtClean="0"/>
          </a:p>
        </p:txBody>
      </p:sp>
      <p:sp>
        <p:nvSpPr>
          <p:cNvPr id="4" name="직사각형 4"/>
          <p:cNvSpPr/>
          <p:nvPr/>
        </p:nvSpPr>
        <p:spPr>
          <a:xfrm>
            <a:off x="1000125" y="1481138"/>
            <a:ext cx="7072313" cy="138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	</a:t>
            </a:r>
            <a:r>
              <a:rPr lang="en-AU" altLang="ko-KR" sz="1400" dirty="0">
                <a:cs typeface="Arial" pitchFamily="34" charset="0"/>
              </a:rPr>
              <a:t>public Text </a:t>
            </a:r>
            <a:r>
              <a:rPr lang="en-AU" altLang="ko-KR" sz="1400" dirty="0" err="1">
                <a:cs typeface="Arial" pitchFamily="34" charset="0"/>
              </a:rPr>
              <a:t>getFirst</a:t>
            </a:r>
            <a:r>
              <a:rPr lang="en-AU" altLang="ko-KR" sz="1400" dirty="0">
                <a:cs typeface="Arial" pitchFamily="34" charset="0"/>
              </a:rPr>
              <a:t>() {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	return first;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}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public Text </a:t>
            </a:r>
            <a:r>
              <a:rPr lang="en-AU" altLang="ko-KR" sz="1400" dirty="0" err="1">
                <a:cs typeface="Arial" pitchFamily="34" charset="0"/>
              </a:rPr>
              <a:t>getSecond</a:t>
            </a:r>
            <a:r>
              <a:rPr lang="en-AU" altLang="ko-KR" sz="1400" dirty="0">
                <a:cs typeface="Arial" pitchFamily="34" charset="0"/>
              </a:rPr>
              <a:t>() {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	return second;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}</a:t>
            </a:r>
            <a:endParaRPr lang="ko-KR" altLang="en-US" sz="1400" dirty="0">
              <a:cs typeface="Arial" pitchFamily="34" charset="0"/>
            </a:endParaRPr>
          </a:p>
        </p:txBody>
      </p:sp>
      <p:sp>
        <p:nvSpPr>
          <p:cNvPr id="6" name="직사각형 4"/>
          <p:cNvSpPr/>
          <p:nvPr/>
        </p:nvSpPr>
        <p:spPr>
          <a:xfrm>
            <a:off x="1000125" y="3395663"/>
            <a:ext cx="7072313" cy="954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	</a:t>
            </a:r>
            <a:r>
              <a:rPr lang="en-AU" altLang="ko-KR" sz="1400" dirty="0">
                <a:cs typeface="Arial" pitchFamily="34" charset="0"/>
              </a:rPr>
              <a:t>public void write(</a:t>
            </a:r>
            <a:r>
              <a:rPr lang="en-AU" altLang="ko-KR" sz="1400" dirty="0" err="1">
                <a:cs typeface="Arial" pitchFamily="34" charset="0"/>
              </a:rPr>
              <a:t>DataOutput</a:t>
            </a:r>
            <a:r>
              <a:rPr lang="en-AU" altLang="ko-KR" sz="1400" dirty="0">
                <a:cs typeface="Arial" pitchFamily="34" charset="0"/>
              </a:rPr>
              <a:t> out) throws </a:t>
            </a:r>
            <a:r>
              <a:rPr lang="en-AU" altLang="ko-KR" sz="1400" dirty="0" err="1">
                <a:cs typeface="Arial" pitchFamily="34" charset="0"/>
              </a:rPr>
              <a:t>IOException</a:t>
            </a:r>
            <a:r>
              <a:rPr lang="en-AU" altLang="ko-KR" sz="1400" dirty="0">
                <a:cs typeface="Arial" pitchFamily="34" charset="0"/>
              </a:rPr>
              <a:t> {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       		</a:t>
            </a:r>
            <a:r>
              <a:rPr lang="en-AU" altLang="ko-KR" sz="1400" dirty="0" err="1">
                <a:cs typeface="Arial" pitchFamily="34" charset="0"/>
              </a:rPr>
              <a:t>first.write</a:t>
            </a:r>
            <a:r>
              <a:rPr lang="en-AU" altLang="ko-KR" sz="1400" dirty="0">
                <a:cs typeface="Arial" pitchFamily="34" charset="0"/>
              </a:rPr>
              <a:t>(out);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	</a:t>
            </a:r>
            <a:r>
              <a:rPr lang="en-AU" altLang="ko-KR" sz="1400" dirty="0" err="1">
                <a:cs typeface="Arial" pitchFamily="34" charset="0"/>
              </a:rPr>
              <a:t>second.write</a:t>
            </a:r>
            <a:r>
              <a:rPr lang="en-AU" altLang="ko-KR" sz="1400" dirty="0">
                <a:cs typeface="Arial" pitchFamily="34" charset="0"/>
              </a:rPr>
              <a:t>(out); 	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}</a:t>
            </a:r>
            <a:endParaRPr lang="ko-KR" altLang="en-US" sz="1400" dirty="0">
              <a:cs typeface="Arial" pitchFamily="34" charset="0"/>
            </a:endParaRPr>
          </a:p>
        </p:txBody>
      </p:sp>
      <p:sp>
        <p:nvSpPr>
          <p:cNvPr id="8" name="직사각형 4"/>
          <p:cNvSpPr/>
          <p:nvPr/>
        </p:nvSpPr>
        <p:spPr>
          <a:xfrm>
            <a:off x="1000125" y="5243513"/>
            <a:ext cx="7072313" cy="954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	</a:t>
            </a:r>
            <a:r>
              <a:rPr lang="en-AU" altLang="ko-KR" sz="1400" dirty="0">
                <a:cs typeface="Arial" pitchFamily="34" charset="0"/>
              </a:rPr>
              <a:t>public void </a:t>
            </a:r>
            <a:r>
              <a:rPr lang="en-AU" altLang="ko-KR" sz="1400" dirty="0" err="1">
                <a:cs typeface="Arial" pitchFamily="34" charset="0"/>
              </a:rPr>
              <a:t>readFields</a:t>
            </a:r>
            <a:r>
              <a:rPr lang="en-AU" altLang="ko-KR" sz="1400" dirty="0">
                <a:cs typeface="Arial" pitchFamily="34" charset="0"/>
              </a:rPr>
              <a:t>(</a:t>
            </a:r>
            <a:r>
              <a:rPr lang="en-AU" altLang="ko-KR" sz="1400" dirty="0" err="1">
                <a:cs typeface="Arial" pitchFamily="34" charset="0"/>
              </a:rPr>
              <a:t>DataInput</a:t>
            </a:r>
            <a:r>
              <a:rPr lang="en-AU" altLang="ko-KR" sz="1400" dirty="0">
                <a:cs typeface="Arial" pitchFamily="34" charset="0"/>
              </a:rPr>
              <a:t> in) throws </a:t>
            </a:r>
            <a:r>
              <a:rPr lang="en-AU" altLang="ko-KR" sz="1400" dirty="0" err="1">
                <a:cs typeface="Arial" pitchFamily="34" charset="0"/>
              </a:rPr>
              <a:t>IOException</a:t>
            </a:r>
            <a:r>
              <a:rPr lang="en-AU" altLang="ko-KR" sz="1400" dirty="0">
                <a:cs typeface="Arial" pitchFamily="34" charset="0"/>
              </a:rPr>
              <a:t> {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       		</a:t>
            </a:r>
            <a:r>
              <a:rPr lang="en-AU" altLang="ko-KR" sz="1400" dirty="0" err="1">
                <a:cs typeface="Arial" pitchFamily="34" charset="0"/>
              </a:rPr>
              <a:t>first.readFields</a:t>
            </a:r>
            <a:r>
              <a:rPr lang="en-AU" altLang="ko-KR" sz="1400" dirty="0">
                <a:cs typeface="Arial" pitchFamily="34" charset="0"/>
              </a:rPr>
              <a:t>(in);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	</a:t>
            </a:r>
            <a:r>
              <a:rPr lang="en-AU" altLang="ko-KR" sz="1400" dirty="0" err="1">
                <a:cs typeface="Arial" pitchFamily="34" charset="0"/>
              </a:rPr>
              <a:t>second.readFields</a:t>
            </a:r>
            <a:r>
              <a:rPr lang="en-AU" altLang="ko-KR" sz="1400" dirty="0">
                <a:cs typeface="Arial" pitchFamily="34" charset="0"/>
              </a:rPr>
              <a:t>(in);	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}</a:t>
            </a:r>
            <a:endParaRPr lang="ko-KR" altLang="en-US" sz="1400" dirty="0"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71475" y="117475"/>
            <a:ext cx="8610600" cy="609600"/>
          </a:xfrm>
        </p:spPr>
        <p:txBody>
          <a:bodyPr/>
          <a:lstStyle/>
          <a:p>
            <a:pPr>
              <a:defRPr/>
            </a:pPr>
            <a:r>
              <a:rPr lang="en-AU" dirty="0" smtClean="0"/>
              <a:t>Implement a Custom </a:t>
            </a:r>
            <a:r>
              <a:rPr lang="en-AU" dirty="0" err="1" smtClean="0"/>
              <a:t>WritableComparable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481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 some cases such as secondary sort, we also need to override the hashCode() method. </a:t>
            </a:r>
          </a:p>
          <a:p>
            <a:pPr lvl="1"/>
            <a:r>
              <a:rPr lang="en-US" altLang="en-US" smtClean="0"/>
              <a:t>Because we need to make sure that all key-value pairs associated with the first part of the key are sent to the same reducer!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By doing this, partitioner will only use the hashCode of the first part.</a:t>
            </a:r>
          </a:p>
          <a:p>
            <a:pPr lvl="1"/>
            <a:r>
              <a:rPr lang="en-US" altLang="en-US" smtClean="0"/>
              <a:t>You can also write a paritioner to do this job</a:t>
            </a:r>
            <a:endParaRPr lang="en-AU" altLang="en-US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1475" y="117475"/>
            <a:ext cx="8610600" cy="609600"/>
          </a:xfrm>
        </p:spPr>
        <p:txBody>
          <a:bodyPr/>
          <a:lstStyle/>
          <a:p>
            <a:pPr>
              <a:defRPr/>
            </a:pPr>
            <a:r>
              <a:rPr lang="en-AU" dirty="0" smtClean="0"/>
              <a:t>Implement a Custom </a:t>
            </a:r>
            <a:r>
              <a:rPr lang="en-AU" dirty="0" err="1" smtClean="0"/>
              <a:t>WritableComparable</a:t>
            </a:r>
            <a:endParaRPr lang="en-AU" dirty="0"/>
          </a:p>
        </p:txBody>
      </p:sp>
      <p:sp>
        <p:nvSpPr>
          <p:cNvPr id="5" name="직사각형 4"/>
          <p:cNvSpPr/>
          <p:nvPr/>
        </p:nvSpPr>
        <p:spPr>
          <a:xfrm>
            <a:off x="1381125" y="2536825"/>
            <a:ext cx="7072313" cy="739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	</a:t>
            </a:r>
            <a:r>
              <a:rPr lang="en-AU" altLang="ko-KR" sz="1400" dirty="0">
                <a:cs typeface="Arial" pitchFamily="34" charset="0"/>
              </a:rPr>
              <a:t>public </a:t>
            </a:r>
            <a:r>
              <a:rPr lang="en-AU" altLang="ko-KR" sz="1400" dirty="0" err="1">
                <a:cs typeface="Arial" pitchFamily="34" charset="0"/>
              </a:rPr>
              <a:t>int</a:t>
            </a:r>
            <a:r>
              <a:rPr lang="en-AU" altLang="ko-KR" sz="1400" dirty="0">
                <a:cs typeface="Arial" pitchFamily="34" charset="0"/>
              </a:rPr>
              <a:t> </a:t>
            </a:r>
            <a:r>
              <a:rPr lang="en-AU" altLang="ko-KR" sz="1400" dirty="0" err="1">
                <a:cs typeface="Arial" pitchFamily="34" charset="0"/>
              </a:rPr>
              <a:t>hashCode</a:t>
            </a:r>
            <a:r>
              <a:rPr lang="en-AU" altLang="ko-KR" sz="1400" dirty="0">
                <a:cs typeface="Arial" pitchFamily="34" charset="0"/>
              </a:rPr>
              <a:t>()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	return </a:t>
            </a:r>
            <a:r>
              <a:rPr lang="en-AU" altLang="ko-KR" sz="1400" dirty="0" err="1">
                <a:cs typeface="Arial" pitchFamily="34" charset="0"/>
              </a:rPr>
              <a:t>first.hashCode</a:t>
            </a:r>
            <a:r>
              <a:rPr lang="en-AU" altLang="ko-KR" sz="1400" dirty="0">
                <a:cs typeface="Arial" pitchFamily="34" charset="0"/>
              </a:rPr>
              <a:t>();</a:t>
            </a:r>
          </a:p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altLang="ko-KR" sz="1400" dirty="0">
                <a:cs typeface="Arial" pitchFamily="34" charset="0"/>
              </a:rPr>
              <a:t>	}</a:t>
            </a:r>
            <a:endParaRPr lang="ko-KR" altLang="en-US" sz="1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39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757488"/>
            <a:ext cx="777240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9pPr>
          </a:lstStyle>
          <a:p>
            <a:pPr>
              <a:defRPr/>
            </a:pPr>
            <a:r>
              <a:rPr lang="en-US" dirty="0"/>
              <a:t>Design Pattern 3: Order Inversion</a:t>
            </a:r>
            <a:endParaRPr lang="en-US" altLang="en-US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Computing Relative Frequencies</a:t>
            </a:r>
            <a:endParaRPr lang="en-AU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“Relative” Co-occurrence matrix construction</a:t>
            </a:r>
          </a:p>
          <a:p>
            <a:pPr lvl="1"/>
            <a:r>
              <a:rPr lang="en-AU" altLang="en-US" smtClean="0"/>
              <a:t>Similar problem as before, same matrix</a:t>
            </a:r>
          </a:p>
          <a:p>
            <a:pPr lvl="1"/>
            <a:r>
              <a:rPr lang="en-AU" altLang="en-US" smtClean="0"/>
              <a:t>Instead of absolute counts, we take into consideration the fact that some words appear more frequently than others</a:t>
            </a:r>
          </a:p>
          <a:p>
            <a:pPr lvl="2"/>
            <a:r>
              <a:rPr lang="en-AU" altLang="en-US" sz="1600" smtClean="0"/>
              <a:t>Word w</a:t>
            </a:r>
            <a:r>
              <a:rPr lang="en-AU" altLang="en-US" sz="1600" baseline="-25000" smtClean="0"/>
              <a:t>i</a:t>
            </a:r>
            <a:r>
              <a:rPr lang="en-AU" altLang="en-US" sz="1600" smtClean="0"/>
              <a:t> may co-occur frequently with word w</a:t>
            </a:r>
            <a:r>
              <a:rPr lang="en-AU" altLang="en-US" sz="1600" baseline="-25000" smtClean="0"/>
              <a:t>j</a:t>
            </a:r>
            <a:r>
              <a:rPr lang="en-AU" altLang="en-US" sz="1600" smtClean="0"/>
              <a:t> simply because one of the two is very common </a:t>
            </a:r>
            <a:endParaRPr lang="en-US" altLang="en-US" sz="1600" smtClean="0"/>
          </a:p>
          <a:p>
            <a:pPr lvl="1"/>
            <a:r>
              <a:rPr lang="en-AU" altLang="en-US" smtClean="0"/>
              <a:t>We need to convert absolute counts to relative frequencies f(w</a:t>
            </a:r>
            <a:r>
              <a:rPr lang="en-AU" altLang="en-US" baseline="-25000" smtClean="0"/>
              <a:t>j</a:t>
            </a:r>
            <a:r>
              <a:rPr lang="en-AU" altLang="en-US" smtClean="0"/>
              <a:t>|w</a:t>
            </a:r>
            <a:r>
              <a:rPr lang="en-AU" altLang="en-US" baseline="-25000" smtClean="0"/>
              <a:t>i</a:t>
            </a:r>
            <a:r>
              <a:rPr lang="en-AU" altLang="en-US" smtClean="0"/>
              <a:t>)</a:t>
            </a:r>
          </a:p>
          <a:p>
            <a:pPr lvl="2"/>
            <a:r>
              <a:rPr lang="en-AU" altLang="en-US" sz="1600" smtClean="0"/>
              <a:t>What proportion of the time does w</a:t>
            </a:r>
            <a:r>
              <a:rPr lang="en-AU" altLang="en-US" sz="1600" baseline="-25000" smtClean="0"/>
              <a:t>j</a:t>
            </a:r>
            <a:r>
              <a:rPr lang="en-AU" altLang="en-US" sz="1600" smtClean="0"/>
              <a:t> appear in the context of w</a:t>
            </a:r>
            <a:r>
              <a:rPr lang="en-AU" altLang="en-US" sz="1600" baseline="-25000" smtClean="0"/>
              <a:t>i</a:t>
            </a:r>
            <a:r>
              <a:rPr lang="en-AU" altLang="en-US" sz="1600" smtClean="0"/>
              <a:t>?</a:t>
            </a:r>
            <a:endParaRPr lang="en-US" altLang="en-US" sz="1600" smtClean="0"/>
          </a:p>
          <a:p>
            <a:endParaRPr lang="en-AU" altLang="en-US" smtClean="0"/>
          </a:p>
          <a:p>
            <a:r>
              <a:rPr lang="en-AU" altLang="en-US" smtClean="0"/>
              <a:t>Formally, we compute: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pPr lvl="1"/>
            <a:r>
              <a:rPr lang="en-AU" altLang="en-US" smtClean="0"/>
              <a:t>N(·, ·) is the number of times a co-occurring word pair is observed</a:t>
            </a:r>
          </a:p>
          <a:p>
            <a:pPr lvl="1"/>
            <a:r>
              <a:rPr lang="en-AU" altLang="en-US" smtClean="0"/>
              <a:t>The denominator is called the marginal </a:t>
            </a:r>
            <a:endParaRPr lang="en-US" altLang="en-US" smtClean="0"/>
          </a:p>
          <a:p>
            <a:endParaRPr lang="en-AU" altLang="en-US" smtClean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88" y="4445000"/>
            <a:ext cx="2951162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f(</a:t>
            </a:r>
            <a:r>
              <a:rPr lang="en-AU" dirty="0" err="1" smtClean="0"/>
              <a:t>w</a:t>
            </a:r>
            <a:r>
              <a:rPr lang="en-AU" baseline="-25000" dirty="0" err="1" smtClean="0"/>
              <a:t>j</a:t>
            </a:r>
            <a:r>
              <a:rPr lang="en-AU" dirty="0" err="1" smtClean="0"/>
              <a:t>|w</a:t>
            </a:r>
            <a:r>
              <a:rPr lang="en-AU" baseline="-25000" dirty="0" err="1" smtClean="0"/>
              <a:t>i</a:t>
            </a:r>
            <a:r>
              <a:rPr lang="en-AU" dirty="0" smtClean="0"/>
              <a:t>) </a:t>
            </a:r>
            <a:r>
              <a:rPr lang="en-US" altLang="en-US" dirty="0" smtClean="0"/>
              <a:t>: “Stripes” </a:t>
            </a:r>
            <a:endParaRPr lang="en-AU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In the reducer, the counts of all words that co-occur with the conditioning variable (w</a:t>
            </a:r>
            <a:r>
              <a:rPr lang="en-AU" altLang="en-US" baseline="-25000" smtClean="0"/>
              <a:t>i</a:t>
            </a:r>
            <a:r>
              <a:rPr lang="en-AU" altLang="en-US" smtClean="0"/>
              <a:t>) are available in the associative array</a:t>
            </a:r>
          </a:p>
          <a:p>
            <a:endParaRPr lang="en-US" altLang="en-US" smtClean="0"/>
          </a:p>
          <a:p>
            <a:r>
              <a:rPr lang="en-AU" altLang="en-US" smtClean="0"/>
              <a:t>Hence, the sum of all those counts gives the marginal</a:t>
            </a:r>
          </a:p>
          <a:p>
            <a:endParaRPr lang="en-US" altLang="en-US" smtClean="0"/>
          </a:p>
          <a:p>
            <a:r>
              <a:rPr lang="en-AU" altLang="en-US" smtClean="0"/>
              <a:t>Then we divide the joint counts by the marginal and we’re done</a:t>
            </a:r>
          </a:p>
          <a:p>
            <a:endParaRPr lang="en-US" altLang="en-US" smtClean="0"/>
          </a:p>
          <a:p>
            <a:endParaRPr lang="en-US" altLang="zh-CN" smtClean="0">
              <a:solidFill>
                <a:srgbClr val="FF0000"/>
              </a:solidFill>
            </a:endParaRPr>
          </a:p>
          <a:p>
            <a:endParaRPr lang="en-US" altLang="zh-CN" smtClean="0">
              <a:solidFill>
                <a:srgbClr val="FF0000"/>
              </a:solidFill>
            </a:endParaRPr>
          </a:p>
          <a:p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 smtClean="0">
                <a:solidFill>
                  <a:srgbClr val="FF0000"/>
                </a:solidFill>
              </a:rPr>
              <a:t>Problems?</a:t>
            </a:r>
          </a:p>
          <a:p>
            <a:pPr lvl="1"/>
            <a:r>
              <a:rPr lang="en-US" altLang="en-US" smtClean="0"/>
              <a:t>Memory</a:t>
            </a:r>
            <a:endParaRPr lang="en-AU" altLang="en-US" smtClean="0"/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2078038" y="3475038"/>
            <a:ext cx="4013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+mn-ea"/>
              </a:rPr>
              <a:t>a →  {b</a:t>
            </a:r>
            <a:r>
              <a:rPr lang="en-US" sz="2000" baseline="-25000" dirty="0">
                <a:solidFill>
                  <a:srgbClr val="000000"/>
                </a:solidFill>
                <a:latin typeface="Arial" charset="0"/>
                <a:ea typeface="+mn-ea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Arial" charset="0"/>
                <a:ea typeface="+mn-ea"/>
              </a:rPr>
              <a:t>:3, b</a:t>
            </a:r>
            <a:r>
              <a:rPr lang="en-US" sz="2000" baseline="-25000" dirty="0">
                <a:solidFill>
                  <a:srgbClr val="000000"/>
                </a:solidFill>
                <a:latin typeface="Arial" charset="0"/>
                <a:ea typeface="+mn-ea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Arial" charset="0"/>
                <a:ea typeface="+mn-ea"/>
              </a:rPr>
              <a:t> :12, b</a:t>
            </a:r>
            <a:r>
              <a:rPr lang="en-US" sz="2000" baseline="-25000" dirty="0">
                <a:solidFill>
                  <a:srgbClr val="000000"/>
                </a:solidFill>
                <a:latin typeface="Arial" charset="0"/>
                <a:ea typeface="+mn-ea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Arial" charset="0"/>
                <a:ea typeface="+mn-ea"/>
              </a:rPr>
              <a:t> :7, b</a:t>
            </a:r>
            <a:r>
              <a:rPr lang="en-US" sz="2000" baseline="-25000" dirty="0">
                <a:solidFill>
                  <a:srgbClr val="000000"/>
                </a:solidFill>
                <a:latin typeface="Arial" charset="0"/>
                <a:ea typeface="+mn-ea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Arial" charset="0"/>
                <a:ea typeface="+mn-ea"/>
              </a:rPr>
              <a:t> :1, … }</a:t>
            </a:r>
          </a:p>
          <a:p>
            <a:pPr>
              <a:defRPr/>
            </a:pPr>
            <a:endParaRPr lang="en-US" sz="2000" dirty="0">
              <a:solidFill>
                <a:srgbClr val="000000"/>
              </a:solidFill>
              <a:latin typeface="Arial" charset="0"/>
              <a:ea typeface="+mn-ea"/>
            </a:endParaRP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+mn-ea"/>
              </a:rPr>
              <a:t>f(b</a:t>
            </a:r>
            <a:r>
              <a:rPr lang="en-US" sz="2000" baseline="-25000" dirty="0">
                <a:solidFill>
                  <a:srgbClr val="000000"/>
                </a:solidFill>
                <a:latin typeface="Arial" charset="0"/>
                <a:ea typeface="+mn-ea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Arial" charset="0"/>
                <a:ea typeface="+mn-ea"/>
              </a:rPr>
              <a:t>|a) = 3 / (3 + 12 + 7 + 1 +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f(</a:t>
            </a:r>
            <a:r>
              <a:rPr lang="en-AU" dirty="0" err="1" smtClean="0"/>
              <a:t>w</a:t>
            </a:r>
            <a:r>
              <a:rPr lang="en-AU" baseline="-25000" dirty="0" err="1" smtClean="0"/>
              <a:t>j</a:t>
            </a:r>
            <a:r>
              <a:rPr lang="en-AU" dirty="0" err="1" smtClean="0"/>
              <a:t>|w</a:t>
            </a:r>
            <a:r>
              <a:rPr lang="en-AU" baseline="-25000" dirty="0" err="1" smtClean="0"/>
              <a:t>i</a:t>
            </a:r>
            <a:r>
              <a:rPr lang="en-AU" dirty="0" smtClean="0"/>
              <a:t>) </a:t>
            </a:r>
            <a:r>
              <a:rPr lang="en-US" altLang="en-US" dirty="0" smtClean="0"/>
              <a:t>: “Pairs” </a:t>
            </a:r>
            <a:endParaRPr lang="en-AU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The reducer receives the pair (w</a:t>
            </a:r>
            <a:r>
              <a:rPr lang="en-AU" altLang="en-US" baseline="-25000" smtClean="0"/>
              <a:t>i</a:t>
            </a:r>
            <a:r>
              <a:rPr lang="en-AU" altLang="en-US" smtClean="0"/>
              <a:t>, w</a:t>
            </a:r>
            <a:r>
              <a:rPr lang="en-AU" altLang="en-US" baseline="-25000" smtClean="0"/>
              <a:t>j</a:t>
            </a:r>
            <a:r>
              <a:rPr lang="en-AU" altLang="en-US" smtClean="0"/>
              <a:t>) and the count</a:t>
            </a:r>
          </a:p>
          <a:p>
            <a:r>
              <a:rPr lang="en-AU" altLang="en-US" smtClean="0"/>
              <a:t>From this information alone it is not possible to compute f(w</a:t>
            </a:r>
            <a:r>
              <a:rPr lang="en-AU" altLang="en-US" baseline="-25000" smtClean="0"/>
              <a:t>j</a:t>
            </a:r>
            <a:r>
              <a:rPr lang="en-AU" altLang="en-US" smtClean="0"/>
              <a:t>|w</a:t>
            </a:r>
            <a:r>
              <a:rPr lang="en-AU" altLang="en-US" baseline="-25000" smtClean="0"/>
              <a:t>i</a:t>
            </a:r>
            <a:r>
              <a:rPr lang="en-AU" altLang="en-US" smtClean="0"/>
              <a:t>)</a:t>
            </a:r>
          </a:p>
          <a:p>
            <a:pPr lvl="1"/>
            <a:r>
              <a:rPr lang="en-US" altLang="en-US" smtClean="0"/>
              <a:t>Computing relative frequencies requires marginal counts</a:t>
            </a:r>
          </a:p>
          <a:p>
            <a:pPr lvl="1"/>
            <a:r>
              <a:rPr lang="en-US" altLang="en-US" smtClean="0"/>
              <a:t>But the marginal cannot be computed until you see all counts</a:t>
            </a:r>
          </a:p>
          <a:p>
            <a:endParaRPr lang="en-AU" altLang="en-US" smtClean="0"/>
          </a:p>
          <a:p>
            <a:endParaRPr lang="en-AU" altLang="en-US" smtClean="0"/>
          </a:p>
          <a:p>
            <a:endParaRPr lang="en-AU" altLang="en-US" smtClean="0"/>
          </a:p>
          <a:p>
            <a:endParaRPr lang="en-AU" altLang="en-US" smtClean="0"/>
          </a:p>
          <a:p>
            <a:endParaRPr lang="en-US" altLang="en-US" smtClean="0"/>
          </a:p>
          <a:p>
            <a:endParaRPr lang="en-AU" altLang="en-US" smtClean="0"/>
          </a:p>
        </p:txBody>
      </p:sp>
      <p:sp>
        <p:nvSpPr>
          <p:cNvPr id="4" name="TextBox 10"/>
          <p:cNvSpPr txBox="1">
            <a:spLocks noChangeArrowheads="1"/>
          </p:cNvSpPr>
          <p:nvPr/>
        </p:nvSpPr>
        <p:spPr bwMode="auto">
          <a:xfrm>
            <a:off x="1054100" y="3182938"/>
            <a:ext cx="701198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+mn-ea"/>
              </a:rPr>
              <a:t>((a, b</a:t>
            </a:r>
            <a:r>
              <a:rPr lang="en-US" sz="2000" baseline="-25000" dirty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Arial" charset="0"/>
                <a:ea typeface="+mn-ea"/>
              </a:rPr>
              <a:t>),  {1, 1, 1, …})</a:t>
            </a:r>
          </a:p>
          <a:p>
            <a:pPr>
              <a:defRPr/>
            </a:pPr>
            <a:endParaRPr lang="en-US" sz="2000" dirty="0">
              <a:solidFill>
                <a:srgbClr val="000000"/>
              </a:solidFill>
              <a:latin typeface="Arial" charset="0"/>
              <a:ea typeface="+mn-ea"/>
            </a:endParaRP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+mn-ea"/>
              </a:rPr>
              <a:t>No way to compute f(b</a:t>
            </a:r>
            <a:r>
              <a:rPr lang="en-US" sz="2000" baseline="-25000" dirty="0">
                <a:solidFill>
                  <a:srgbClr val="000000"/>
                </a:solidFill>
                <a:latin typeface="Arial" charset="0"/>
                <a:ea typeface="+mn-ea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Arial" charset="0"/>
                <a:ea typeface="+mn-ea"/>
              </a:rPr>
              <a:t>|a) because the marginal is unknown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f(</a:t>
            </a:r>
            <a:r>
              <a:rPr lang="en-AU" dirty="0" err="1" smtClean="0"/>
              <a:t>w</a:t>
            </a:r>
            <a:r>
              <a:rPr lang="en-AU" baseline="-25000" dirty="0" err="1" smtClean="0"/>
              <a:t>j</a:t>
            </a:r>
            <a:r>
              <a:rPr lang="en-AU" dirty="0" err="1" smtClean="0"/>
              <a:t>|w</a:t>
            </a:r>
            <a:r>
              <a:rPr lang="en-AU" baseline="-25000" dirty="0" err="1" smtClean="0"/>
              <a:t>i</a:t>
            </a:r>
            <a:r>
              <a:rPr lang="en-AU" dirty="0" smtClean="0"/>
              <a:t>) </a:t>
            </a:r>
            <a:r>
              <a:rPr lang="en-US" altLang="en-US" dirty="0" smtClean="0"/>
              <a:t>: “Pairs” </a:t>
            </a:r>
            <a:endParaRPr lang="en-AU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Solution 1: Fortunately, as for the mapper, also the reducer can preserve state across multiple keys</a:t>
            </a:r>
          </a:p>
          <a:p>
            <a:pPr lvl="1"/>
            <a:r>
              <a:rPr lang="en-AU" altLang="en-US" smtClean="0"/>
              <a:t>We can buffer in memory all the words that co-occur with w</a:t>
            </a:r>
            <a:r>
              <a:rPr lang="en-AU" altLang="en-US" baseline="-25000" smtClean="0"/>
              <a:t>i</a:t>
            </a:r>
            <a:r>
              <a:rPr lang="en-AU" altLang="en-US" smtClean="0"/>
              <a:t> and their counts</a:t>
            </a:r>
          </a:p>
          <a:p>
            <a:pPr lvl="1"/>
            <a:r>
              <a:rPr lang="en-AU" altLang="en-US" smtClean="0"/>
              <a:t>This is basically building the associative array in the stripes method 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r>
              <a:rPr lang="en-US" altLang="en-US" smtClean="0">
                <a:solidFill>
                  <a:srgbClr val="FF0000"/>
                </a:solidFill>
              </a:rPr>
              <a:t>Problems?</a:t>
            </a:r>
          </a:p>
          <a:p>
            <a:endParaRPr lang="en-AU" altLang="en-US" smtClean="0"/>
          </a:p>
        </p:txBody>
      </p:sp>
      <p:sp>
        <p:nvSpPr>
          <p:cNvPr id="4" name="TextBox 10"/>
          <p:cNvSpPr txBox="1">
            <a:spLocks noChangeArrowheads="1"/>
          </p:cNvSpPr>
          <p:nvPr/>
        </p:nvSpPr>
        <p:spPr bwMode="auto">
          <a:xfrm>
            <a:off x="2352675" y="3511550"/>
            <a:ext cx="409733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+mn-ea"/>
              </a:rPr>
              <a:t>a →  {b</a:t>
            </a:r>
            <a:r>
              <a:rPr lang="en-US" sz="2000" baseline="-25000" dirty="0">
                <a:solidFill>
                  <a:srgbClr val="000000"/>
                </a:solidFill>
                <a:latin typeface="Arial" charset="0"/>
                <a:ea typeface="+mn-ea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Arial" charset="0"/>
                <a:ea typeface="+mn-ea"/>
              </a:rPr>
              <a:t>:3, b</a:t>
            </a:r>
            <a:r>
              <a:rPr lang="en-US" sz="2000" baseline="-25000" dirty="0">
                <a:solidFill>
                  <a:srgbClr val="000000"/>
                </a:solidFill>
                <a:latin typeface="Arial" charset="0"/>
                <a:ea typeface="+mn-ea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Arial" charset="0"/>
                <a:ea typeface="+mn-ea"/>
              </a:rPr>
              <a:t> :12, b</a:t>
            </a:r>
            <a:r>
              <a:rPr lang="en-US" sz="2000" baseline="-25000" dirty="0">
                <a:solidFill>
                  <a:srgbClr val="000000"/>
                </a:solidFill>
                <a:latin typeface="Arial" charset="0"/>
                <a:ea typeface="+mn-ea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Arial" charset="0"/>
                <a:ea typeface="+mn-ea"/>
              </a:rPr>
              <a:t> :7, b</a:t>
            </a:r>
            <a:r>
              <a:rPr lang="en-US" sz="2000" baseline="-25000" dirty="0">
                <a:solidFill>
                  <a:srgbClr val="000000"/>
                </a:solidFill>
                <a:latin typeface="Arial" charset="0"/>
                <a:ea typeface="+mn-ea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Arial" charset="0"/>
                <a:ea typeface="+mn-ea"/>
              </a:rPr>
              <a:t> :1, … }</a:t>
            </a:r>
          </a:p>
          <a:p>
            <a:pPr>
              <a:defRPr/>
            </a:pPr>
            <a:endParaRPr lang="en-US" sz="2000" dirty="0">
              <a:solidFill>
                <a:srgbClr val="000000"/>
              </a:solidFill>
              <a:latin typeface="Arial" charset="0"/>
              <a:ea typeface="+mn-ea"/>
            </a:endParaRP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+mn-ea"/>
              </a:rPr>
              <a:t>is now buffered in the reducer side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f(</a:t>
            </a:r>
            <a:r>
              <a:rPr lang="en-AU" dirty="0" err="1" smtClean="0"/>
              <a:t>w</a:t>
            </a:r>
            <a:r>
              <a:rPr lang="en-AU" baseline="-25000" dirty="0" err="1" smtClean="0"/>
              <a:t>j</a:t>
            </a:r>
            <a:r>
              <a:rPr lang="en-AU" dirty="0" err="1" smtClean="0"/>
              <a:t>|w</a:t>
            </a:r>
            <a:r>
              <a:rPr lang="en-AU" baseline="-25000" dirty="0" err="1" smtClean="0"/>
              <a:t>i</a:t>
            </a:r>
            <a:r>
              <a:rPr lang="en-AU" dirty="0" smtClean="0"/>
              <a:t>) </a:t>
            </a:r>
            <a:r>
              <a:rPr lang="en-US" altLang="en-US" dirty="0" smtClean="0"/>
              <a:t>: “Pairs” </a:t>
            </a:r>
            <a:endParaRPr lang="en-AU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altLang="en-US" smtClean="0"/>
          </a:p>
          <a:p>
            <a:endParaRPr lang="en-AU" altLang="en-US" smtClean="0"/>
          </a:p>
          <a:p>
            <a:endParaRPr lang="en-AU" altLang="en-US" smtClean="0"/>
          </a:p>
          <a:p>
            <a:endParaRPr lang="en-AU" altLang="en-US" smtClean="0"/>
          </a:p>
          <a:p>
            <a:endParaRPr lang="en-AU" altLang="en-US" smtClean="0"/>
          </a:p>
          <a:p>
            <a:endParaRPr lang="en-AU" altLang="en-US" smtClean="0"/>
          </a:p>
          <a:p>
            <a:endParaRPr lang="en-AU" altLang="en-US" smtClean="0"/>
          </a:p>
          <a:p>
            <a:endParaRPr lang="en-AU" altLang="en-US" smtClean="0"/>
          </a:p>
          <a:p>
            <a:r>
              <a:rPr lang="en-AU" altLang="en-US" smtClean="0"/>
              <a:t>We must define the sort order of the pair !!</a:t>
            </a:r>
          </a:p>
          <a:p>
            <a:pPr lvl="1"/>
            <a:r>
              <a:rPr lang="en-AU" altLang="en-US" smtClean="0"/>
              <a:t>In this way, the keys are first sorted by the left word, and then by the right word (in the pair)</a:t>
            </a:r>
          </a:p>
          <a:p>
            <a:pPr lvl="1"/>
            <a:r>
              <a:rPr lang="en-AU" altLang="en-US" smtClean="0"/>
              <a:t>Hence, we can detect if all pairs associated with the word we are conditioning on (w</a:t>
            </a:r>
            <a:r>
              <a:rPr lang="en-AU" altLang="en-US" baseline="-25000" smtClean="0"/>
              <a:t>i</a:t>
            </a:r>
            <a:r>
              <a:rPr lang="en-AU" altLang="en-US" smtClean="0"/>
              <a:t>) have been seen</a:t>
            </a:r>
          </a:p>
          <a:p>
            <a:pPr lvl="1"/>
            <a:r>
              <a:rPr lang="en-AU" altLang="en-US" smtClean="0"/>
              <a:t>At this point, we can use the in-memory buffer, compute the relative frequencies and emit</a:t>
            </a:r>
            <a:endParaRPr lang="en-US" altLang="en-US" smtClean="0"/>
          </a:p>
          <a:p>
            <a:endParaRPr lang="en-AU" altLang="en-US" smtClean="0"/>
          </a:p>
        </p:txBody>
      </p:sp>
      <p:sp>
        <p:nvSpPr>
          <p:cNvPr id="4" name="TextBox 10"/>
          <p:cNvSpPr txBox="1">
            <a:spLocks noChangeArrowheads="1"/>
          </p:cNvSpPr>
          <p:nvPr/>
        </p:nvSpPr>
        <p:spPr bwMode="auto">
          <a:xfrm>
            <a:off x="2563813" y="1084263"/>
            <a:ext cx="4414837" cy="25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+mn-ea"/>
              </a:rPr>
              <a:t>If reducers receive pairs not sorted</a:t>
            </a:r>
          </a:p>
          <a:p>
            <a:pPr>
              <a:defRPr/>
            </a:pPr>
            <a:endParaRPr lang="en-US" sz="2000" dirty="0">
              <a:solidFill>
                <a:srgbClr val="000000"/>
              </a:solidFill>
              <a:latin typeface="Arial" charset="0"/>
              <a:ea typeface="+mn-ea"/>
            </a:endParaRP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((a, b</a:t>
            </a:r>
            <a:r>
              <a:rPr lang="en-US" sz="2000" baseline="-25000" dirty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),  {1, 1, 1, …})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((c, d</a:t>
            </a:r>
            <a:r>
              <a:rPr lang="en-US" sz="2000" baseline="-25000" dirty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),  {1, 1, 1, …})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((a, b</a:t>
            </a:r>
            <a:r>
              <a:rPr lang="en-US" sz="2000" baseline="-25000" dirty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),  {1, 1, 1, …})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+mn-ea"/>
              </a:rPr>
              <a:t>… …</a:t>
            </a:r>
          </a:p>
          <a:p>
            <a:pPr>
              <a:defRPr/>
            </a:pPr>
            <a:endParaRPr lang="en-US" sz="2000" dirty="0">
              <a:solidFill>
                <a:srgbClr val="000000"/>
              </a:solidFill>
              <a:latin typeface="Arial" charset="0"/>
              <a:ea typeface="+mn-ea"/>
            </a:endParaRP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+mn-ea"/>
              </a:rPr>
              <a:t>When we can compute the marginal?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f(</a:t>
            </a:r>
            <a:r>
              <a:rPr lang="en-AU" dirty="0" err="1" smtClean="0"/>
              <a:t>w</a:t>
            </a:r>
            <a:r>
              <a:rPr lang="en-AU" baseline="-25000" dirty="0" err="1" smtClean="0"/>
              <a:t>j</a:t>
            </a:r>
            <a:r>
              <a:rPr lang="en-AU" dirty="0" err="1" smtClean="0"/>
              <a:t>|w</a:t>
            </a:r>
            <a:r>
              <a:rPr lang="en-AU" baseline="-25000" dirty="0" err="1" smtClean="0"/>
              <a:t>i</a:t>
            </a:r>
            <a:r>
              <a:rPr lang="en-AU" dirty="0" smtClean="0"/>
              <a:t>) </a:t>
            </a:r>
            <a:r>
              <a:rPr lang="en-US" altLang="en-US" dirty="0" smtClean="0"/>
              <a:t>: “Pairs” </a:t>
            </a:r>
            <a:endParaRPr lang="en-AU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altLang="en-US" smtClean="0"/>
          </a:p>
          <a:p>
            <a:endParaRPr lang="en-AU" altLang="en-US" smtClean="0"/>
          </a:p>
          <a:p>
            <a:endParaRPr lang="en-AU" altLang="en-US" smtClean="0"/>
          </a:p>
          <a:p>
            <a:endParaRPr lang="en-AU" altLang="en-US" smtClean="0"/>
          </a:p>
          <a:p>
            <a:endParaRPr lang="en-AU" altLang="en-US" smtClean="0"/>
          </a:p>
          <a:p>
            <a:r>
              <a:rPr lang="en-AU" altLang="en-US" smtClean="0"/>
              <a:t>We must define an appropriate partitioner</a:t>
            </a:r>
          </a:p>
          <a:p>
            <a:pPr lvl="1"/>
            <a:r>
              <a:rPr lang="en-AU" altLang="en-US" smtClean="0"/>
              <a:t>The default partitioner is based on the hash value of the intermediate key, modulo the number of reducers</a:t>
            </a:r>
          </a:p>
          <a:p>
            <a:pPr lvl="1"/>
            <a:r>
              <a:rPr lang="en-AU" altLang="en-US" smtClean="0"/>
              <a:t>For a complex key, the raw byte representation is used to compute the hash value </a:t>
            </a:r>
          </a:p>
          <a:p>
            <a:pPr lvl="2"/>
            <a:r>
              <a:rPr lang="en-AU" altLang="en-US" smtClean="0"/>
              <a:t>Hence, there is no guarantee that the pair (dog, aardvark) and (dog,zebra) are sent to the same reducer</a:t>
            </a:r>
          </a:p>
          <a:p>
            <a:pPr lvl="1"/>
            <a:r>
              <a:rPr lang="en-AU" altLang="en-US" smtClean="0"/>
              <a:t>What we want is that all pairs with the same left word are sent to the same reducer</a:t>
            </a:r>
          </a:p>
          <a:p>
            <a:endParaRPr lang="en-US" altLang="en-US" smtClean="0"/>
          </a:p>
          <a:p>
            <a:r>
              <a:rPr lang="en-US" altLang="en-US" smtClean="0">
                <a:solidFill>
                  <a:srgbClr val="FF0000"/>
                </a:solidFill>
              </a:rPr>
              <a:t>Still suffer from the memory problem!</a:t>
            </a:r>
            <a:endParaRPr lang="en-AU" altLang="en-US" smtClean="0">
              <a:solidFill>
                <a:srgbClr val="FF0000"/>
              </a:solidFill>
            </a:endParaRPr>
          </a:p>
        </p:txBody>
      </p:sp>
      <p:sp>
        <p:nvSpPr>
          <p:cNvPr id="4" name="TextBox 10"/>
          <p:cNvSpPr txBox="1">
            <a:spLocks noChangeArrowheads="1"/>
          </p:cNvSpPr>
          <p:nvPr/>
        </p:nvSpPr>
        <p:spPr bwMode="auto">
          <a:xfrm>
            <a:off x="1274763" y="1252538"/>
            <a:ext cx="6364287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((a, b</a:t>
            </a:r>
            <a:r>
              <a:rPr lang="en-US" sz="2000" baseline="-25000" dirty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),  {1, 1, 1, …}) and ((a, b</a:t>
            </a:r>
            <a:r>
              <a:rPr lang="en-US" sz="2000" baseline="-25000" dirty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),  {1, 1, 1, …}) may be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assigned to different reducers!</a:t>
            </a:r>
          </a:p>
          <a:p>
            <a:pPr>
              <a:defRPr/>
            </a:pPr>
            <a:endParaRPr lang="en-US" sz="2000" dirty="0">
              <a:solidFill>
                <a:srgbClr val="000000"/>
              </a:solidFill>
              <a:latin typeface="Arial" charset="0"/>
            </a:endParaRP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Default </a:t>
            </a:r>
            <a:r>
              <a:rPr lang="en-US" sz="2000" dirty="0" err="1">
                <a:solidFill>
                  <a:srgbClr val="000000"/>
                </a:solidFill>
                <a:latin typeface="Arial" charset="0"/>
              </a:rPr>
              <a:t>partitioner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computed based on the whole key.</a:t>
            </a:r>
            <a:endParaRPr lang="en-US" sz="2000" dirty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f(</a:t>
            </a:r>
            <a:r>
              <a:rPr lang="en-AU" dirty="0" err="1" smtClean="0"/>
              <a:t>w</a:t>
            </a:r>
            <a:r>
              <a:rPr lang="en-AU" baseline="-25000" dirty="0" err="1" smtClean="0"/>
              <a:t>j</a:t>
            </a:r>
            <a:r>
              <a:rPr lang="en-AU" dirty="0" err="1" smtClean="0"/>
              <a:t>|w</a:t>
            </a:r>
            <a:r>
              <a:rPr lang="en-AU" baseline="-25000" dirty="0" err="1" smtClean="0"/>
              <a:t>i</a:t>
            </a:r>
            <a:r>
              <a:rPr lang="en-AU" dirty="0" smtClean="0"/>
              <a:t>) </a:t>
            </a:r>
            <a:r>
              <a:rPr lang="en-US" altLang="en-US" dirty="0" smtClean="0"/>
              <a:t>: “Pairs” </a:t>
            </a:r>
            <a:endParaRPr lang="en-AU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Better solutions?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AU" altLang="en-US" smtClean="0"/>
              <a:t>The key is to properly sequence data presented to reducers</a:t>
            </a:r>
          </a:p>
          <a:p>
            <a:pPr lvl="1"/>
            <a:r>
              <a:rPr lang="en-AU" altLang="en-US" smtClean="0"/>
              <a:t>If it were possible to compute the marginal in the reducer before processing the join counts, the reducer could simply divide the joint counts received from mappers by the marginal</a:t>
            </a:r>
          </a:p>
          <a:p>
            <a:pPr lvl="1"/>
            <a:r>
              <a:rPr lang="en-AU" altLang="en-US" smtClean="0"/>
              <a:t>The notion of “before” and “after” can be captured in the </a:t>
            </a:r>
            <a:r>
              <a:rPr lang="en-AU" altLang="en-US" smtClean="0">
                <a:solidFill>
                  <a:srgbClr val="FF0000"/>
                </a:solidFill>
              </a:rPr>
              <a:t>ordering of key-value pairs </a:t>
            </a:r>
          </a:p>
          <a:p>
            <a:pPr lvl="1"/>
            <a:r>
              <a:rPr lang="en-AU" altLang="en-US" smtClean="0"/>
              <a:t>The programmer can define the sort order of keys so that data needed earlier is presented to the reducer before data that is needed later 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1690688" y="1974850"/>
            <a:ext cx="16287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rgbClr val="000000"/>
                </a:solidFill>
                <a:latin typeface="Calibri" pitchFamily="34" charset="0"/>
              </a:rPr>
              <a:t>(a, b</a:t>
            </a:r>
            <a:r>
              <a:rPr kumimoji="0" lang="en-US" altLang="en-US" sz="2000" baseline="-25000">
                <a:solidFill>
                  <a:srgbClr val="000000"/>
                </a:solidFill>
                <a:latin typeface="Calibri" pitchFamily="34" charset="0"/>
              </a:rPr>
              <a:t>1</a:t>
            </a:r>
            <a:r>
              <a:rPr kumimoji="0" lang="en-US" altLang="en-US" sz="2000">
                <a:solidFill>
                  <a:srgbClr val="000000"/>
                </a:solidFill>
                <a:latin typeface="Calibri" pitchFamily="34" charset="0"/>
              </a:rPr>
              <a:t>) → 3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rgbClr val="000000"/>
                </a:solidFill>
                <a:latin typeface="Calibri" pitchFamily="34" charset="0"/>
              </a:rPr>
              <a:t>(a, b</a:t>
            </a:r>
            <a:r>
              <a:rPr kumimoji="0" lang="en-US" altLang="en-US" sz="2000" baseline="-25000">
                <a:solidFill>
                  <a:srgbClr val="000000"/>
                </a:solidFill>
                <a:latin typeface="Calibri" pitchFamily="34" charset="0"/>
              </a:rPr>
              <a:t>2</a:t>
            </a:r>
            <a:r>
              <a:rPr kumimoji="0" lang="en-US" altLang="en-US" sz="2000">
                <a:solidFill>
                  <a:srgbClr val="000000"/>
                </a:solidFill>
                <a:latin typeface="Calibri" pitchFamily="34" charset="0"/>
              </a:rPr>
              <a:t>) → 12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rgbClr val="000000"/>
                </a:solidFill>
                <a:latin typeface="Calibri" pitchFamily="34" charset="0"/>
              </a:rPr>
              <a:t>(a, b</a:t>
            </a:r>
            <a:r>
              <a:rPr kumimoji="0" lang="en-US" altLang="en-US" sz="2000" baseline="-25000">
                <a:solidFill>
                  <a:srgbClr val="000000"/>
                </a:solidFill>
                <a:latin typeface="Calibri" pitchFamily="34" charset="0"/>
              </a:rPr>
              <a:t>3</a:t>
            </a:r>
            <a:r>
              <a:rPr kumimoji="0" lang="en-US" altLang="en-US" sz="2000">
                <a:solidFill>
                  <a:srgbClr val="000000"/>
                </a:solidFill>
                <a:latin typeface="Calibri" pitchFamily="34" charset="0"/>
              </a:rPr>
              <a:t>) → 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rgbClr val="000000"/>
                </a:solidFill>
                <a:latin typeface="Calibri" pitchFamily="34" charset="0"/>
              </a:rPr>
              <a:t>(a, b</a:t>
            </a:r>
            <a:r>
              <a:rPr kumimoji="0" lang="en-US" altLang="en-US" sz="2000" baseline="-25000">
                <a:solidFill>
                  <a:srgbClr val="000000"/>
                </a:solidFill>
                <a:latin typeface="Calibri" pitchFamily="34" charset="0"/>
              </a:rPr>
              <a:t>4</a:t>
            </a:r>
            <a:r>
              <a:rPr kumimoji="0" lang="en-US" altLang="en-US" sz="2000">
                <a:solidFill>
                  <a:srgbClr val="000000"/>
                </a:solidFill>
                <a:latin typeface="Calibri" pitchFamily="34" charset="0"/>
              </a:rPr>
              <a:t>) → 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rgbClr val="000000"/>
                </a:solidFill>
                <a:latin typeface="Calibri" pitchFamily="34" charset="0"/>
              </a:rPr>
              <a:t>…</a:t>
            </a:r>
          </a:p>
        </p:txBody>
      </p:sp>
      <p:sp>
        <p:nvSpPr>
          <p:cNvPr id="5" name="Right Arrow 4"/>
          <p:cNvSpPr>
            <a:spLocks noChangeArrowheads="1"/>
          </p:cNvSpPr>
          <p:nvPr/>
        </p:nvSpPr>
        <p:spPr bwMode="auto">
          <a:xfrm>
            <a:off x="3976688" y="2387600"/>
            <a:ext cx="9144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endParaRPr lang="en-US" altLang="en-US" b="1" smtClean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6390" name="TextBox 6"/>
          <p:cNvSpPr txBox="1">
            <a:spLocks noChangeArrowheads="1"/>
          </p:cNvSpPr>
          <p:nvPr/>
        </p:nvSpPr>
        <p:spPr bwMode="ltGray">
          <a:xfrm>
            <a:off x="1690688" y="1549400"/>
            <a:ext cx="1492250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rgbClr val="000000"/>
                </a:solidFill>
                <a:latin typeface="Calibri" pitchFamily="34" charset="0"/>
              </a:rPr>
              <a:t>(a, *) → 32 </a:t>
            </a:r>
          </a:p>
        </p:txBody>
      </p:sp>
      <p:sp>
        <p:nvSpPr>
          <p:cNvPr id="16391" name="TextBox 7"/>
          <p:cNvSpPr txBox="1">
            <a:spLocks noChangeArrowheads="1"/>
          </p:cNvSpPr>
          <p:nvPr/>
        </p:nvSpPr>
        <p:spPr bwMode="auto">
          <a:xfrm>
            <a:off x="5395913" y="1974850"/>
            <a:ext cx="20574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rgbClr val="000000"/>
                </a:solidFill>
                <a:latin typeface="Calibri" pitchFamily="34" charset="0"/>
              </a:rPr>
              <a:t>(a, b</a:t>
            </a:r>
            <a:r>
              <a:rPr kumimoji="0" lang="en-US" altLang="en-US" sz="2000" baseline="-25000">
                <a:solidFill>
                  <a:srgbClr val="000000"/>
                </a:solidFill>
                <a:latin typeface="Calibri" pitchFamily="34" charset="0"/>
              </a:rPr>
              <a:t>1</a:t>
            </a:r>
            <a:r>
              <a:rPr kumimoji="0" lang="en-US" altLang="en-US" sz="2000">
                <a:solidFill>
                  <a:srgbClr val="000000"/>
                </a:solidFill>
                <a:latin typeface="Calibri" pitchFamily="34" charset="0"/>
              </a:rPr>
              <a:t>) → 3 / 32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rgbClr val="000000"/>
                </a:solidFill>
                <a:latin typeface="Calibri" pitchFamily="34" charset="0"/>
              </a:rPr>
              <a:t>(a, b</a:t>
            </a:r>
            <a:r>
              <a:rPr kumimoji="0" lang="en-US" altLang="en-US" sz="2000" baseline="-25000">
                <a:solidFill>
                  <a:srgbClr val="000000"/>
                </a:solidFill>
                <a:latin typeface="Calibri" pitchFamily="34" charset="0"/>
              </a:rPr>
              <a:t>2</a:t>
            </a:r>
            <a:r>
              <a:rPr kumimoji="0" lang="en-US" altLang="en-US" sz="2000">
                <a:solidFill>
                  <a:srgbClr val="000000"/>
                </a:solidFill>
                <a:latin typeface="Calibri" pitchFamily="34" charset="0"/>
              </a:rPr>
              <a:t>) → 12 / 32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rgbClr val="000000"/>
                </a:solidFill>
                <a:latin typeface="Calibri" pitchFamily="34" charset="0"/>
              </a:rPr>
              <a:t>(a, b</a:t>
            </a:r>
            <a:r>
              <a:rPr kumimoji="0" lang="en-US" altLang="en-US" sz="2000" baseline="-25000">
                <a:solidFill>
                  <a:srgbClr val="000000"/>
                </a:solidFill>
                <a:latin typeface="Calibri" pitchFamily="34" charset="0"/>
              </a:rPr>
              <a:t>3</a:t>
            </a:r>
            <a:r>
              <a:rPr kumimoji="0" lang="en-US" altLang="en-US" sz="2000">
                <a:solidFill>
                  <a:srgbClr val="000000"/>
                </a:solidFill>
                <a:latin typeface="Calibri" pitchFamily="34" charset="0"/>
              </a:rPr>
              <a:t>) → 7 / 32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rgbClr val="000000"/>
                </a:solidFill>
                <a:latin typeface="Calibri" pitchFamily="34" charset="0"/>
              </a:rPr>
              <a:t>(a, b</a:t>
            </a:r>
            <a:r>
              <a:rPr kumimoji="0" lang="en-US" altLang="en-US" sz="2000" baseline="-25000">
                <a:solidFill>
                  <a:srgbClr val="000000"/>
                </a:solidFill>
                <a:latin typeface="Calibri" pitchFamily="34" charset="0"/>
              </a:rPr>
              <a:t>4</a:t>
            </a:r>
            <a:r>
              <a:rPr kumimoji="0" lang="en-US" altLang="en-US" sz="2000">
                <a:solidFill>
                  <a:srgbClr val="000000"/>
                </a:solidFill>
                <a:latin typeface="Calibri" pitchFamily="34" charset="0"/>
              </a:rPr>
              <a:t>) → 1 / 32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rgbClr val="000000"/>
                </a:solidFill>
                <a:latin typeface="Calibri" pitchFamily="34" charset="0"/>
              </a:rPr>
              <a:t>…</a:t>
            </a:r>
          </a:p>
        </p:txBody>
      </p:sp>
      <p:sp>
        <p:nvSpPr>
          <p:cNvPr id="16392" name="TextBox 8"/>
          <p:cNvSpPr txBox="1">
            <a:spLocks noChangeArrowheads="1"/>
          </p:cNvSpPr>
          <p:nvPr/>
        </p:nvSpPr>
        <p:spPr bwMode="auto">
          <a:xfrm>
            <a:off x="3290888" y="1592263"/>
            <a:ext cx="51466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>
                <a:solidFill>
                  <a:srgbClr val="000000"/>
                </a:solidFill>
                <a:latin typeface="Calibri" pitchFamily="34" charset="0"/>
              </a:rPr>
              <a:t>Reducer holds this value in memory, rather than the stripe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In-mapper Combining</a:t>
            </a:r>
            <a:endParaRPr lang="en-AU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Programming Control:</a:t>
            </a:r>
          </a:p>
          <a:p>
            <a:pPr lvl="1"/>
            <a:r>
              <a:rPr lang="en-US" altLang="en-US" smtClean="0"/>
              <a:t>In mapper combining </a:t>
            </a:r>
            <a:r>
              <a:rPr lang="en-AU" altLang="en-US" smtClean="0"/>
              <a:t>provides control over </a:t>
            </a:r>
          </a:p>
          <a:p>
            <a:pPr lvl="2"/>
            <a:r>
              <a:rPr lang="en-AU" altLang="en-US" smtClean="0"/>
              <a:t>when local aggregation occurs </a:t>
            </a:r>
          </a:p>
          <a:p>
            <a:pPr lvl="2"/>
            <a:r>
              <a:rPr lang="en-AU" altLang="en-US" smtClean="0"/>
              <a:t>how it exactly takes place</a:t>
            </a:r>
          </a:p>
          <a:p>
            <a:pPr lvl="1"/>
            <a:r>
              <a:rPr lang="en-AU" altLang="en-US" smtClean="0"/>
              <a:t>Hadoop makes no guarantees on how many times the combiner is applied, or that it is even applied at all. </a:t>
            </a:r>
            <a:endParaRPr lang="en-US" altLang="en-US" smtClean="0"/>
          </a:p>
          <a:p>
            <a:r>
              <a:rPr lang="en-US" altLang="zh-CN" smtClean="0"/>
              <a:t>More </a:t>
            </a:r>
            <a:r>
              <a:rPr lang="en-AU" altLang="en-US" smtClean="0"/>
              <a:t>efficient:</a:t>
            </a:r>
          </a:p>
          <a:p>
            <a:pPr lvl="1"/>
            <a:r>
              <a:rPr lang="en-AU" altLang="en-US" smtClean="0"/>
              <a:t>The mappers will generate only those key-value pairs that need to be shuffled across the network to the reducers</a:t>
            </a:r>
          </a:p>
          <a:p>
            <a:pPr lvl="2"/>
            <a:r>
              <a:rPr lang="en-AU" altLang="en-US" smtClean="0"/>
              <a:t>There is no additional overhead due to the materialization of key-value pairs</a:t>
            </a:r>
          </a:p>
          <a:p>
            <a:pPr lvl="2"/>
            <a:r>
              <a:rPr lang="en-AU" altLang="en-US" smtClean="0"/>
              <a:t>Combiners don't actually reduce the number of key-value pairs that are emitted by the mappers in the first place</a:t>
            </a:r>
          </a:p>
          <a:p>
            <a:r>
              <a:rPr lang="en-US" altLang="en-US" smtClean="0"/>
              <a:t>Scalability issue:</a:t>
            </a:r>
          </a:p>
          <a:p>
            <a:pPr lvl="1"/>
            <a:r>
              <a:rPr lang="en-US" altLang="en-US" smtClean="0"/>
              <a:t>More memory required for a mapper to store intermediate results</a:t>
            </a:r>
          </a:p>
          <a:p>
            <a:endParaRPr lang="en-AU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f(</a:t>
            </a:r>
            <a:r>
              <a:rPr lang="en-AU" dirty="0" err="1" smtClean="0"/>
              <a:t>w</a:t>
            </a:r>
            <a:r>
              <a:rPr lang="en-AU" baseline="-25000" dirty="0" err="1" smtClean="0"/>
              <a:t>j</a:t>
            </a:r>
            <a:r>
              <a:rPr lang="en-AU" dirty="0" err="1" smtClean="0"/>
              <a:t>|w</a:t>
            </a:r>
            <a:r>
              <a:rPr lang="en-AU" baseline="-25000" dirty="0" err="1" smtClean="0"/>
              <a:t>i</a:t>
            </a:r>
            <a:r>
              <a:rPr lang="en-AU" dirty="0" smtClean="0"/>
              <a:t>) </a:t>
            </a:r>
            <a:r>
              <a:rPr lang="en-US" altLang="en-US" dirty="0" smtClean="0"/>
              <a:t>: “Pairs” – Order Inversion</a:t>
            </a:r>
            <a:endParaRPr lang="en-AU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 better solution based on order inversion</a:t>
            </a:r>
          </a:p>
          <a:p>
            <a:endParaRPr lang="en-US" altLang="en-US" smtClean="0"/>
          </a:p>
          <a:p>
            <a:r>
              <a:rPr lang="en-US" altLang="en-US" smtClean="0"/>
              <a:t>The mapper:</a:t>
            </a:r>
          </a:p>
          <a:p>
            <a:pPr lvl="1"/>
            <a:r>
              <a:rPr lang="en-AU" altLang="en-US" smtClean="0"/>
              <a:t>additionally emits a “special” key of the form (w</a:t>
            </a:r>
            <a:r>
              <a:rPr lang="en-US" altLang="zh-CN" baseline="-25000" smtClean="0"/>
              <a:t>i</a:t>
            </a:r>
            <a:r>
              <a:rPr lang="en-AU" altLang="en-US" smtClean="0"/>
              <a:t>, ∗)</a:t>
            </a:r>
          </a:p>
          <a:p>
            <a:pPr lvl="1"/>
            <a:r>
              <a:rPr lang="en-AU" altLang="en-US" smtClean="0"/>
              <a:t>The value associated to the special key is one, that represents the contribution of the word pair to the marginal </a:t>
            </a:r>
          </a:p>
          <a:p>
            <a:pPr lvl="1"/>
            <a:r>
              <a:rPr lang="en-AU" altLang="en-US" smtClean="0"/>
              <a:t>Using combiners, these partial marginal counts will be aggregated before being sent to the reducers</a:t>
            </a:r>
            <a:endParaRPr lang="en-US" altLang="en-US" smtClean="0"/>
          </a:p>
          <a:p>
            <a:endParaRPr lang="en-US" altLang="en-US" smtClean="0"/>
          </a:p>
          <a:p>
            <a:r>
              <a:rPr lang="en-US" altLang="zh-CN" smtClean="0"/>
              <a:t>The reducer:</a:t>
            </a:r>
          </a:p>
          <a:p>
            <a:pPr lvl="1"/>
            <a:r>
              <a:rPr lang="en-AU" altLang="en-US" smtClean="0"/>
              <a:t>We must make sure that the special key-value pairs are processed before any other key-value pairs where the left word is w</a:t>
            </a:r>
            <a:r>
              <a:rPr lang="en-AU" altLang="en-US" baseline="-25000" smtClean="0"/>
              <a:t>i  </a:t>
            </a:r>
            <a:r>
              <a:rPr lang="en-US" altLang="en-US" smtClean="0">
                <a:solidFill>
                  <a:srgbClr val="FF0000"/>
                </a:solidFill>
              </a:rPr>
              <a:t>(define sort order)</a:t>
            </a:r>
            <a:endParaRPr lang="en-AU" altLang="en-US" baseline="-25000" smtClean="0">
              <a:solidFill>
                <a:srgbClr val="FF0000"/>
              </a:solidFill>
            </a:endParaRPr>
          </a:p>
          <a:p>
            <a:pPr lvl="1"/>
            <a:r>
              <a:rPr lang="en-AU" altLang="en-US" smtClean="0"/>
              <a:t>We also need to guarantee that all pairs associated with the same word are sent to the same reducer </a:t>
            </a:r>
            <a:r>
              <a:rPr lang="en-US" altLang="en-US" smtClean="0">
                <a:solidFill>
                  <a:srgbClr val="FF0000"/>
                </a:solidFill>
              </a:rPr>
              <a:t>(use partitioner)</a:t>
            </a:r>
          </a:p>
          <a:p>
            <a:endParaRPr lang="en-AU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f(</a:t>
            </a:r>
            <a:r>
              <a:rPr lang="en-AU" dirty="0" err="1" smtClean="0"/>
              <a:t>w</a:t>
            </a:r>
            <a:r>
              <a:rPr lang="en-AU" baseline="-25000" dirty="0" err="1" smtClean="0"/>
              <a:t>j</a:t>
            </a:r>
            <a:r>
              <a:rPr lang="en-AU" dirty="0" err="1" smtClean="0"/>
              <a:t>|w</a:t>
            </a:r>
            <a:r>
              <a:rPr lang="en-AU" baseline="-25000" dirty="0" err="1" smtClean="0"/>
              <a:t>i</a:t>
            </a:r>
            <a:r>
              <a:rPr lang="en-AU" dirty="0" smtClean="0"/>
              <a:t>) </a:t>
            </a:r>
            <a:r>
              <a:rPr lang="en-US" altLang="en-US" dirty="0" smtClean="0"/>
              <a:t>: “Pairs” – Order Inversion</a:t>
            </a:r>
            <a:endParaRPr lang="en-AU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Example:</a:t>
            </a:r>
          </a:p>
          <a:p>
            <a:pPr lvl="1"/>
            <a:r>
              <a:rPr lang="en-US" altLang="en-US" smtClean="0"/>
              <a:t>The reducer finally receives: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The pairs come in order, and thus we can compute the relative frequency immediately.</a:t>
            </a:r>
          </a:p>
          <a:p>
            <a:pPr lvl="1"/>
            <a:endParaRPr lang="en-US" altLang="en-US" smtClean="0"/>
          </a:p>
          <a:p>
            <a:endParaRPr lang="en-US" altLang="en-US" smtClean="0"/>
          </a:p>
          <a:p>
            <a:endParaRPr lang="en-AU" altLang="en-US" smtClean="0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057400"/>
            <a:ext cx="66516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f(</a:t>
            </a:r>
            <a:r>
              <a:rPr lang="en-AU" dirty="0" err="1" smtClean="0"/>
              <a:t>w</a:t>
            </a:r>
            <a:r>
              <a:rPr lang="en-AU" baseline="-25000" dirty="0" err="1" smtClean="0"/>
              <a:t>j</a:t>
            </a:r>
            <a:r>
              <a:rPr lang="en-AU" dirty="0" err="1" smtClean="0"/>
              <a:t>|w</a:t>
            </a:r>
            <a:r>
              <a:rPr lang="en-AU" baseline="-25000" dirty="0" err="1" smtClean="0"/>
              <a:t>i</a:t>
            </a:r>
            <a:r>
              <a:rPr lang="en-AU" dirty="0" smtClean="0"/>
              <a:t>) </a:t>
            </a:r>
            <a:r>
              <a:rPr lang="en-US" altLang="en-US" dirty="0" smtClean="0"/>
              <a:t>: “Pairs” – Order Inversion</a:t>
            </a:r>
            <a:endParaRPr lang="en-AU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Memory requirements: </a:t>
            </a:r>
          </a:p>
          <a:p>
            <a:pPr lvl="1"/>
            <a:r>
              <a:rPr lang="en-AU" altLang="en-US" smtClean="0"/>
              <a:t>Minimal, because only the marginal (an integer) needs to be stored </a:t>
            </a:r>
          </a:p>
          <a:p>
            <a:pPr lvl="1"/>
            <a:r>
              <a:rPr lang="en-AU" altLang="en-US" smtClean="0"/>
              <a:t>No buffering of individual co-occurring word </a:t>
            </a:r>
          </a:p>
          <a:p>
            <a:pPr lvl="1"/>
            <a:r>
              <a:rPr lang="en-AU" altLang="en-US" smtClean="0"/>
              <a:t>No scalability bottleneck </a:t>
            </a:r>
            <a:endParaRPr lang="en-US" altLang="en-US" smtClean="0"/>
          </a:p>
          <a:p>
            <a:endParaRPr lang="en-AU" altLang="en-US" smtClean="0"/>
          </a:p>
          <a:p>
            <a:r>
              <a:rPr lang="en-AU" altLang="en-US" smtClean="0"/>
              <a:t>Key ingredients for order inversion</a:t>
            </a:r>
          </a:p>
          <a:p>
            <a:pPr lvl="1"/>
            <a:r>
              <a:rPr lang="en-AU" altLang="en-US" smtClean="0"/>
              <a:t>Emit a special key-value pair to capture the marginal</a:t>
            </a:r>
          </a:p>
          <a:p>
            <a:pPr lvl="1"/>
            <a:r>
              <a:rPr lang="en-AU" altLang="en-US" smtClean="0"/>
              <a:t>Control the sort order of the intermediate key, so that the special key-value pair is processed first</a:t>
            </a:r>
          </a:p>
          <a:p>
            <a:pPr lvl="1"/>
            <a:r>
              <a:rPr lang="en-AU" altLang="en-US" smtClean="0"/>
              <a:t>Define a custom partitioner for routing intermediate key-value pairs</a:t>
            </a:r>
          </a:p>
          <a:p>
            <a:pPr lvl="1"/>
            <a:endParaRPr lang="en-AU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Order Inversion</a:t>
            </a:r>
            <a:endParaRPr lang="en-AU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Common design pattern</a:t>
            </a:r>
          </a:p>
          <a:p>
            <a:pPr lvl="1"/>
            <a:r>
              <a:rPr lang="en-AU" altLang="en-US" smtClean="0"/>
              <a:t>Computing relative frequencies requires marginal counts</a:t>
            </a:r>
          </a:p>
          <a:p>
            <a:pPr lvl="1"/>
            <a:r>
              <a:rPr lang="en-AU" altLang="en-US" smtClean="0"/>
              <a:t>But marginal cannot be computed until you see all counts</a:t>
            </a:r>
          </a:p>
          <a:p>
            <a:pPr lvl="1"/>
            <a:r>
              <a:rPr lang="en-AU" altLang="en-US" smtClean="0"/>
              <a:t>Buffering is a bad idea!</a:t>
            </a:r>
          </a:p>
          <a:p>
            <a:pPr lvl="1"/>
            <a:r>
              <a:rPr lang="en-AU" altLang="en-US" smtClean="0"/>
              <a:t>Trick: getting the marginal counts to arrive at the reducer before the joint counts</a:t>
            </a:r>
          </a:p>
          <a:p>
            <a:endParaRPr lang="en-US" altLang="en-US" smtClean="0"/>
          </a:p>
          <a:p>
            <a:r>
              <a:rPr lang="en-US" altLang="en-US" smtClean="0"/>
              <a:t>Optimizations</a:t>
            </a:r>
          </a:p>
          <a:p>
            <a:pPr lvl="1"/>
            <a:r>
              <a:rPr lang="en-US" altLang="en-US" smtClean="0"/>
              <a:t>Apply in-memory combining pattern to accumulate marginal counts</a:t>
            </a:r>
          </a:p>
          <a:p>
            <a:pPr lvl="1"/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AU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Synchronization: Pairs vs. Stripes</a:t>
            </a:r>
            <a:endParaRPr lang="en-AU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Approach 1: turn synchronization into an ordering problem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Sort keys into correct order of computation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Partition key space so that each reducer gets the appropriate set of partial results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Hold state in reducer across multiple key-value pairs to perform computation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Illustrated by the “pairs” approach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Approach 2: construct data structures that bring partial results together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Each reducer receives all the data it needs to complete the computation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Illustrated by the “stripes” approach</a:t>
            </a:r>
          </a:p>
          <a:p>
            <a:pPr lvl="1"/>
            <a:endParaRPr lang="en-AU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38328" y="2757488"/>
            <a:ext cx="853135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9pPr>
          </a:lstStyle>
          <a:p>
            <a:pPr>
              <a:defRPr/>
            </a:pPr>
            <a:r>
              <a:rPr lang="en-US" altLang="zh-CN" kern="0" dirty="0" smtClean="0"/>
              <a:t>How to Implement </a:t>
            </a:r>
            <a:r>
              <a:rPr lang="en-US" dirty="0"/>
              <a:t>Order </a:t>
            </a:r>
            <a:r>
              <a:rPr lang="en-US" dirty="0" smtClean="0"/>
              <a:t>Inversion </a:t>
            </a:r>
            <a:endParaRPr lang="en-US" altLang="zh-CN" kern="0" dirty="0" smtClean="0"/>
          </a:p>
          <a:p>
            <a:pPr>
              <a:defRPr/>
            </a:pPr>
            <a:r>
              <a:rPr lang="en-US" altLang="zh-CN" kern="0" dirty="0" smtClean="0"/>
              <a:t>in MapReduce?</a:t>
            </a:r>
            <a:endParaRPr lang="en-US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315938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Implement a Custom </a:t>
            </a:r>
            <a:r>
              <a:rPr lang="en-US" dirty="0" err="1" smtClean="0"/>
              <a:t>Partitioner</a:t>
            </a:r>
            <a:endParaRPr lang="en-AU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You need to implement a “pair” class first as the key data type</a:t>
            </a:r>
            <a:endParaRPr lang="en-AU" altLang="en-US" dirty="0" smtClean="0"/>
          </a:p>
          <a:p>
            <a:r>
              <a:rPr lang="en-AU" altLang="en-US" dirty="0" smtClean="0"/>
              <a:t>A customized partitioner extends the </a:t>
            </a:r>
            <a:r>
              <a:rPr lang="en-AU" altLang="en-US" i="1" dirty="0" smtClean="0"/>
              <a:t>Partitioner</a:t>
            </a:r>
            <a:r>
              <a:rPr lang="en-AU" altLang="en-US" dirty="0" smtClean="0"/>
              <a:t> class</a:t>
            </a:r>
          </a:p>
          <a:p>
            <a:pPr lvl="1"/>
            <a:endParaRPr lang="en-US" altLang="en-US" dirty="0" smtClean="0"/>
          </a:p>
          <a:p>
            <a:pPr lvl="1"/>
            <a:r>
              <a:rPr lang="en-AU" altLang="en-US" dirty="0" smtClean="0"/>
              <a:t>The </a:t>
            </a:r>
            <a:r>
              <a:rPr lang="en-AU" altLang="en-US" i="1" dirty="0" smtClean="0"/>
              <a:t>key</a:t>
            </a:r>
            <a:r>
              <a:rPr lang="en-AU" altLang="en-US" dirty="0" smtClean="0"/>
              <a:t> and </a:t>
            </a:r>
            <a:r>
              <a:rPr lang="en-AU" altLang="en-US" i="1" dirty="0" smtClean="0"/>
              <a:t>value</a:t>
            </a:r>
            <a:r>
              <a:rPr lang="en-AU" altLang="en-US" dirty="0" smtClean="0"/>
              <a:t> are the intermediate key and value produced by the map function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In the relevant frequencies computing problem</a:t>
            </a:r>
            <a:endParaRPr lang="en-AU" altLang="en-US" dirty="0" smtClean="0"/>
          </a:p>
          <a:p>
            <a:endParaRPr lang="en-AU" altLang="en-US" dirty="0" smtClean="0"/>
          </a:p>
          <a:p>
            <a:r>
              <a:rPr lang="en-AU" altLang="en-US" dirty="0" smtClean="0"/>
              <a:t>It overrides the </a:t>
            </a:r>
            <a:r>
              <a:rPr lang="en-AU" altLang="en-US" i="1" dirty="0" err="1" smtClean="0"/>
              <a:t>getPartition</a:t>
            </a:r>
            <a:r>
              <a:rPr lang="en-AU" altLang="en-US" dirty="0" smtClean="0"/>
              <a:t> function, which has three parameters</a:t>
            </a:r>
          </a:p>
          <a:p>
            <a:endParaRPr lang="en-US" altLang="en-US" dirty="0" smtClean="0"/>
          </a:p>
          <a:p>
            <a:pPr lvl="1"/>
            <a:r>
              <a:rPr lang="en-AU" altLang="en-US" dirty="0" smtClean="0"/>
              <a:t>The </a:t>
            </a:r>
            <a:r>
              <a:rPr lang="en-AU" i="1" dirty="0" err="1">
                <a:cs typeface="Arial" pitchFamily="34" charset="0"/>
              </a:rPr>
              <a:t>numPartitions</a:t>
            </a:r>
            <a:r>
              <a:rPr lang="en-AU" dirty="0">
                <a:cs typeface="Arial" pitchFamily="34" charset="0"/>
              </a:rPr>
              <a:t> </a:t>
            </a:r>
            <a:r>
              <a:rPr lang="en-AU" altLang="en-US" dirty="0" smtClean="0"/>
              <a:t>is the number of reducers used in the MapReduce program and it is specified in the driver program (by default 1)</a:t>
            </a:r>
          </a:p>
          <a:p>
            <a:pPr lvl="1"/>
            <a:r>
              <a:rPr lang="en-US" altLang="en-US" dirty="0" smtClean="0"/>
              <a:t>In the </a:t>
            </a:r>
            <a:r>
              <a:rPr lang="en-US" altLang="en-US" dirty="0"/>
              <a:t>relevant frequencies computing problem</a:t>
            </a:r>
            <a:endParaRPr lang="en-AU" altLang="en-US" dirty="0" smtClean="0"/>
          </a:p>
          <a:p>
            <a:pPr lvl="1"/>
            <a:endParaRPr lang="en-AU" altLang="en-US" dirty="0" smtClean="0"/>
          </a:p>
        </p:txBody>
      </p:sp>
      <p:sp>
        <p:nvSpPr>
          <p:cNvPr id="4" name="직사각형 4"/>
          <p:cNvSpPr/>
          <p:nvPr/>
        </p:nvSpPr>
        <p:spPr>
          <a:xfrm>
            <a:off x="1209675" y="1873504"/>
            <a:ext cx="7072313" cy="307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sz="1400" dirty="0">
                <a:cs typeface="Arial" pitchFamily="34" charset="0"/>
              </a:rPr>
              <a:t>public static class </a:t>
            </a:r>
            <a:r>
              <a:rPr lang="en-AU" sz="1400" dirty="0" err="1">
                <a:cs typeface="Arial" pitchFamily="34" charset="0"/>
              </a:rPr>
              <a:t>YourPatitioner</a:t>
            </a:r>
            <a:r>
              <a:rPr lang="en-AU" sz="1400" dirty="0">
                <a:cs typeface="Arial" pitchFamily="34" charset="0"/>
              </a:rPr>
              <a:t> extends Partitioner&lt;Key, Value&gt;{</a:t>
            </a:r>
            <a:endParaRPr lang="ko-KR" altLang="en-US" sz="1400" dirty="0"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09675" y="3273679"/>
            <a:ext cx="7072313" cy="307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AU" sz="1400" dirty="0">
                <a:cs typeface="Arial" pitchFamily="34" charset="0"/>
              </a:rPr>
              <a:t>public static class </a:t>
            </a:r>
            <a:r>
              <a:rPr lang="en-AU" sz="1400" dirty="0" err="1">
                <a:cs typeface="Arial" pitchFamily="34" charset="0"/>
              </a:rPr>
              <a:t>FirstPatitioner</a:t>
            </a:r>
            <a:r>
              <a:rPr lang="en-AU" sz="1400" dirty="0">
                <a:cs typeface="Arial" pitchFamily="34" charset="0"/>
              </a:rPr>
              <a:t> extends Partitioner&lt;</a:t>
            </a:r>
            <a:r>
              <a:rPr lang="en-AU" sz="1400" dirty="0" err="1">
                <a:cs typeface="Arial" pitchFamily="34" charset="0"/>
              </a:rPr>
              <a:t>StringPair</a:t>
            </a:r>
            <a:r>
              <a:rPr lang="en-AU" sz="1400" dirty="0">
                <a:cs typeface="Arial" pitchFamily="34" charset="0"/>
              </a:rPr>
              <a:t>, </a:t>
            </a:r>
            <a:r>
              <a:rPr lang="en-AU" sz="1400" dirty="0" err="1">
                <a:cs typeface="Arial" pitchFamily="34" charset="0"/>
              </a:rPr>
              <a:t>IntWritable</a:t>
            </a:r>
            <a:r>
              <a:rPr lang="en-AU" sz="1400" dirty="0">
                <a:cs typeface="Arial" pitchFamily="34" charset="0"/>
              </a:rPr>
              <a:t>&gt;{</a:t>
            </a:r>
          </a:p>
        </p:txBody>
      </p:sp>
      <p:sp>
        <p:nvSpPr>
          <p:cNvPr id="9" name="직사각형 4"/>
          <p:cNvSpPr/>
          <p:nvPr/>
        </p:nvSpPr>
        <p:spPr>
          <a:xfrm>
            <a:off x="1209675" y="4016629"/>
            <a:ext cx="7072313" cy="307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AU" sz="1400" dirty="0">
                <a:cs typeface="Arial" pitchFamily="34" charset="0"/>
              </a:rPr>
              <a:t>      public </a:t>
            </a:r>
            <a:r>
              <a:rPr lang="en-AU" sz="1400" dirty="0" err="1">
                <a:cs typeface="Arial" pitchFamily="34" charset="0"/>
              </a:rPr>
              <a:t>int</a:t>
            </a:r>
            <a:r>
              <a:rPr lang="en-AU" sz="1400" dirty="0">
                <a:cs typeface="Arial" pitchFamily="34" charset="0"/>
              </a:rPr>
              <a:t> </a:t>
            </a:r>
            <a:r>
              <a:rPr lang="en-AU" sz="1400" dirty="0" err="1">
                <a:cs typeface="Arial" pitchFamily="34" charset="0"/>
              </a:rPr>
              <a:t>getPartition</a:t>
            </a:r>
            <a:r>
              <a:rPr lang="en-AU" sz="1400" dirty="0">
                <a:cs typeface="Arial" pitchFamily="34" charset="0"/>
              </a:rPr>
              <a:t>(</a:t>
            </a:r>
            <a:r>
              <a:rPr lang="en-AU" sz="1400" dirty="0" err="1">
                <a:cs typeface="Arial" pitchFamily="34" charset="0"/>
              </a:rPr>
              <a:t>WritableComparable</a:t>
            </a:r>
            <a:r>
              <a:rPr lang="en-AU" sz="1400" dirty="0">
                <a:cs typeface="Arial" pitchFamily="34" charset="0"/>
              </a:rPr>
              <a:t> key, Writable value, </a:t>
            </a:r>
            <a:r>
              <a:rPr lang="en-AU" sz="1400" dirty="0" err="1">
                <a:cs typeface="Arial" pitchFamily="34" charset="0"/>
              </a:rPr>
              <a:t>int</a:t>
            </a:r>
            <a:r>
              <a:rPr lang="en-AU" sz="1400" dirty="0">
                <a:cs typeface="Arial" pitchFamily="34" charset="0"/>
              </a:rPr>
              <a:t> </a:t>
            </a:r>
            <a:r>
              <a:rPr lang="en-AU" sz="1400" dirty="0" err="1">
                <a:cs typeface="Arial" pitchFamily="34" charset="0"/>
              </a:rPr>
              <a:t>numPartitions</a:t>
            </a:r>
            <a:r>
              <a:rPr lang="en-AU" sz="1400" dirty="0">
                <a:cs typeface="Arial" pitchFamily="34" charset="0"/>
              </a:rPr>
              <a:t>)</a:t>
            </a:r>
          </a:p>
        </p:txBody>
      </p:sp>
      <p:sp>
        <p:nvSpPr>
          <p:cNvPr id="10" name="직사각형 4"/>
          <p:cNvSpPr/>
          <p:nvPr/>
        </p:nvSpPr>
        <p:spPr>
          <a:xfrm>
            <a:off x="1276350" y="5645404"/>
            <a:ext cx="7072313" cy="739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AU" sz="1400" dirty="0">
                <a:cs typeface="Arial" pitchFamily="34" charset="0"/>
              </a:rPr>
              <a:t>      public </a:t>
            </a:r>
            <a:r>
              <a:rPr lang="en-AU" sz="1400" dirty="0" err="1">
                <a:cs typeface="Arial" pitchFamily="34" charset="0"/>
              </a:rPr>
              <a:t>int</a:t>
            </a:r>
            <a:r>
              <a:rPr lang="en-AU" sz="1400" dirty="0">
                <a:cs typeface="Arial" pitchFamily="34" charset="0"/>
              </a:rPr>
              <a:t> </a:t>
            </a:r>
            <a:r>
              <a:rPr lang="en-AU" sz="1400" dirty="0" err="1">
                <a:cs typeface="Arial" pitchFamily="34" charset="0"/>
              </a:rPr>
              <a:t>getPartition</a:t>
            </a:r>
            <a:r>
              <a:rPr lang="en-AU" sz="1400" dirty="0">
                <a:cs typeface="Arial" pitchFamily="34" charset="0"/>
              </a:rPr>
              <a:t>(</a:t>
            </a:r>
            <a:r>
              <a:rPr lang="en-AU" sz="1400" dirty="0" err="1">
                <a:cs typeface="Arial" pitchFamily="34" charset="0"/>
              </a:rPr>
              <a:t>StringPair</a:t>
            </a:r>
            <a:r>
              <a:rPr lang="en-AU" sz="1400" dirty="0">
                <a:cs typeface="Arial" pitchFamily="34" charset="0"/>
              </a:rPr>
              <a:t> key, </a:t>
            </a:r>
            <a:r>
              <a:rPr lang="en-AU" sz="1400" dirty="0" err="1">
                <a:cs typeface="Arial" pitchFamily="34" charset="0"/>
              </a:rPr>
              <a:t>IntWritable</a:t>
            </a:r>
            <a:r>
              <a:rPr lang="en-AU" sz="1400" dirty="0">
                <a:cs typeface="Arial" pitchFamily="34" charset="0"/>
              </a:rPr>
              <a:t> value, </a:t>
            </a:r>
            <a:r>
              <a:rPr lang="en-AU" sz="1400" dirty="0" err="1">
                <a:cs typeface="Arial" pitchFamily="34" charset="0"/>
              </a:rPr>
              <a:t>int</a:t>
            </a:r>
            <a:r>
              <a:rPr lang="en-AU" sz="1400" dirty="0">
                <a:cs typeface="Arial" pitchFamily="34" charset="0"/>
              </a:rPr>
              <a:t> </a:t>
            </a:r>
            <a:r>
              <a:rPr lang="en-AU" sz="1400" dirty="0" err="1">
                <a:cs typeface="Arial" pitchFamily="34" charset="0"/>
              </a:rPr>
              <a:t>numPartitions</a:t>
            </a:r>
            <a:r>
              <a:rPr lang="en-AU" sz="1400" dirty="0">
                <a:cs typeface="Arial" pitchFamily="34" charset="0"/>
              </a:rPr>
              <a:t>){</a:t>
            </a:r>
          </a:p>
          <a:p>
            <a:pPr eaLnBrk="1" hangingPunct="1">
              <a:defRPr/>
            </a:pPr>
            <a:r>
              <a:rPr lang="en-AU" sz="1400" dirty="0">
                <a:cs typeface="Arial" pitchFamily="34" charset="0"/>
              </a:rPr>
              <a:t>          return (</a:t>
            </a:r>
            <a:r>
              <a:rPr lang="en-AU" sz="1400" dirty="0" err="1">
                <a:cs typeface="Arial" pitchFamily="34" charset="0"/>
              </a:rPr>
              <a:t>key.getFirst</a:t>
            </a:r>
            <a:r>
              <a:rPr lang="en-AU" sz="1400" dirty="0">
                <a:cs typeface="Arial" pitchFamily="34" charset="0"/>
              </a:rPr>
              <a:t>().</a:t>
            </a:r>
            <a:r>
              <a:rPr lang="en-AU" sz="1400" dirty="0" err="1">
                <a:cs typeface="Arial" pitchFamily="34" charset="0"/>
              </a:rPr>
              <a:t>hashCode</a:t>
            </a:r>
            <a:r>
              <a:rPr lang="en-AU" sz="1400" dirty="0">
                <a:cs typeface="Arial" pitchFamily="34" charset="0"/>
              </a:rPr>
              <a:t>() &amp; </a:t>
            </a:r>
            <a:r>
              <a:rPr lang="en-AU" sz="1400" dirty="0" err="1">
                <a:cs typeface="Arial" pitchFamily="34" charset="0"/>
              </a:rPr>
              <a:t>Integer.MAX_VALUE</a:t>
            </a:r>
            <a:r>
              <a:rPr lang="en-AU" sz="1400" dirty="0">
                <a:cs typeface="Arial" pitchFamily="34" charset="0"/>
              </a:rPr>
              <a:t>) % </a:t>
            </a:r>
            <a:r>
              <a:rPr lang="en-AU" sz="1400" dirty="0" err="1">
                <a:cs typeface="Arial" pitchFamily="34" charset="0"/>
              </a:rPr>
              <a:t>numPartitions</a:t>
            </a:r>
            <a:r>
              <a:rPr lang="en-AU" sz="1400" dirty="0">
                <a:cs typeface="Arial" pitchFamily="34" charset="0"/>
              </a:rPr>
              <a:t>;</a:t>
            </a:r>
          </a:p>
          <a:p>
            <a:pPr eaLnBrk="1" hangingPunct="1">
              <a:defRPr/>
            </a:pPr>
            <a:r>
              <a:rPr lang="en-AU" sz="1400" dirty="0">
                <a:cs typeface="Arial" pitchFamily="34" charset="0"/>
              </a:rPr>
              <a:t>      }</a:t>
            </a:r>
          </a:p>
        </p:txBody>
      </p:sp>
    </p:spTree>
    <p:extLst>
      <p:ext uri="{BB962C8B-B14F-4D97-AF65-F5344CB8AC3E}">
        <p14:creationId xmlns:p14="http://schemas.microsoft.com/office/powerpoint/2010/main" val="309237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01638" y="2757488"/>
            <a:ext cx="853281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9pPr>
          </a:lstStyle>
          <a:p>
            <a:pPr>
              <a:defRPr/>
            </a:pPr>
            <a:r>
              <a:rPr lang="en-US" dirty="0"/>
              <a:t>Design Pattern </a:t>
            </a:r>
            <a:r>
              <a:rPr lang="en-US" dirty="0" smtClean="0"/>
              <a:t>4</a:t>
            </a:r>
            <a:r>
              <a:rPr lang="en-US" dirty="0"/>
              <a:t>: Value-to-key </a:t>
            </a:r>
            <a:r>
              <a:rPr lang="en-US" altLang="zh-CN" dirty="0" smtClean="0"/>
              <a:t>C</a:t>
            </a:r>
            <a:r>
              <a:rPr lang="en-US" dirty="0" smtClean="0"/>
              <a:t>onversion</a:t>
            </a:r>
            <a:endParaRPr lang="en-US" altLang="en-US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Secondary Sort</a:t>
            </a:r>
            <a:endParaRPr lang="en-AU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MapReduce sorts input to reducers by key</a:t>
            </a:r>
          </a:p>
          <a:p>
            <a:pPr lvl="1"/>
            <a:r>
              <a:rPr lang="en-US" altLang="en-US" dirty="0" smtClean="0"/>
              <a:t>Values may be arbitrarily ordered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What if want to sort value as well?</a:t>
            </a:r>
          </a:p>
          <a:p>
            <a:pPr lvl="1"/>
            <a:r>
              <a:rPr lang="en-US" altLang="en-US" dirty="0" smtClean="0"/>
              <a:t>E.g., k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→ (v</a:t>
            </a:r>
            <a:r>
              <a:rPr lang="en-US" altLang="en-US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, r), </a:t>
            </a:r>
            <a:r>
              <a:rPr lang="en-US" altLang="en-US" dirty="0" smtClean="0">
                <a:cs typeface="Arial" pitchFamily="34" charset="0"/>
              </a:rPr>
              <a:t>(v</a:t>
            </a:r>
            <a:r>
              <a:rPr lang="en-US" altLang="en-US" baseline="-25000" dirty="0" smtClean="0">
                <a:cs typeface="Arial" pitchFamily="34" charset="0"/>
              </a:rPr>
              <a:t>3</a:t>
            </a:r>
            <a:r>
              <a:rPr lang="en-US" altLang="en-US" dirty="0" smtClean="0">
                <a:cs typeface="Arial" pitchFamily="34" charset="0"/>
              </a:rPr>
              <a:t>, r), (v</a:t>
            </a:r>
            <a:r>
              <a:rPr lang="en-US" altLang="en-US" baseline="-25000" dirty="0" smtClean="0">
                <a:cs typeface="Arial" pitchFamily="34" charset="0"/>
              </a:rPr>
              <a:t>4</a:t>
            </a:r>
            <a:r>
              <a:rPr lang="en-US" altLang="en-US" dirty="0" smtClean="0">
                <a:cs typeface="Arial" pitchFamily="34" charset="0"/>
              </a:rPr>
              <a:t>, r), (v</a:t>
            </a:r>
            <a:r>
              <a:rPr lang="en-US" altLang="en-US" baseline="-25000" dirty="0" smtClean="0">
                <a:cs typeface="Arial" pitchFamily="34" charset="0"/>
              </a:rPr>
              <a:t>8</a:t>
            </a:r>
            <a:r>
              <a:rPr lang="en-US" altLang="en-US" dirty="0" smtClean="0">
                <a:cs typeface="Arial" pitchFamily="34" charset="0"/>
              </a:rPr>
              <a:t>, r)…</a:t>
            </a:r>
            <a:endParaRPr lang="en-US" altLang="en-US" dirty="0" smtClean="0"/>
          </a:p>
          <a:p>
            <a:pPr lvl="1"/>
            <a:r>
              <a:rPr lang="en-AU" altLang="en-US" dirty="0" smtClean="0"/>
              <a:t>Google's MapReduce implementation provides built-in functionality</a:t>
            </a:r>
          </a:p>
          <a:p>
            <a:pPr lvl="1"/>
            <a:r>
              <a:rPr lang="en-US" altLang="en-US" dirty="0" smtClean="0"/>
              <a:t>Unfortunately, Hadoop does not support</a:t>
            </a:r>
          </a:p>
          <a:p>
            <a:pPr lvl="1"/>
            <a:endParaRPr lang="en-US" altLang="en-US" dirty="0" smtClean="0"/>
          </a:p>
          <a:p>
            <a:r>
              <a:rPr lang="en-AU" altLang="en-US" dirty="0" smtClean="0"/>
              <a:t>Secondary  Sort: sorting values associated with a key in the reduce phase, also called “value-to-key conversion”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Secondary Sort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Sensor data from a scientific experiment: there are m sensors each taking readings on continuous basis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400" dirty="0" smtClean="0"/>
              <a:t>	(t1, m1, r</a:t>
            </a:r>
            <a:r>
              <a:rPr lang="en-US" sz="1400" baseline="-25000" dirty="0" smtClean="0"/>
              <a:t>80521</a:t>
            </a:r>
            <a:r>
              <a:rPr lang="en-US" sz="1400" dirty="0" smtClean="0"/>
              <a:t>)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400" dirty="0" smtClean="0"/>
              <a:t>	(t1, m</a:t>
            </a:r>
            <a:r>
              <a:rPr lang="en-US" altLang="zh-CN" sz="1400" dirty="0" smtClean="0"/>
              <a:t>2</a:t>
            </a:r>
            <a:r>
              <a:rPr lang="en-US" sz="1400" dirty="0" smtClean="0"/>
              <a:t>, r</a:t>
            </a:r>
            <a:r>
              <a:rPr lang="en-US" altLang="zh-CN" sz="1400" baseline="-25000" dirty="0" smtClean="0"/>
              <a:t>14209</a:t>
            </a:r>
            <a:r>
              <a:rPr lang="en-US" sz="1400" dirty="0" smtClean="0"/>
              <a:t>)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400" dirty="0" smtClean="0"/>
              <a:t>	(t1, m</a:t>
            </a:r>
            <a:r>
              <a:rPr lang="en-US" altLang="zh-CN" sz="1400" dirty="0" smtClean="0"/>
              <a:t>3</a:t>
            </a:r>
            <a:r>
              <a:rPr lang="en-US" sz="1400" dirty="0" smtClean="0"/>
              <a:t>, r</a:t>
            </a:r>
            <a:r>
              <a:rPr lang="en-US" altLang="zh-CN" sz="1400" baseline="-25000" dirty="0" smtClean="0"/>
              <a:t>76742</a:t>
            </a:r>
            <a:r>
              <a:rPr lang="en-US" sz="1400" dirty="0" smtClean="0"/>
              <a:t>)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400" dirty="0" smtClean="0"/>
              <a:t>	…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400" dirty="0" smtClean="0"/>
              <a:t>	(t2, m1, r</a:t>
            </a:r>
            <a:r>
              <a:rPr lang="en-US" sz="1400" baseline="-25000" dirty="0" smtClean="0"/>
              <a:t>21823</a:t>
            </a:r>
            <a:r>
              <a:rPr lang="en-US" sz="1400" dirty="0" smtClean="0"/>
              <a:t>)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400" dirty="0" smtClean="0"/>
              <a:t>	(t2, m</a:t>
            </a:r>
            <a:r>
              <a:rPr lang="en-US" altLang="zh-CN" sz="1400" dirty="0" smtClean="0"/>
              <a:t>2</a:t>
            </a:r>
            <a:r>
              <a:rPr lang="en-US" sz="1400" dirty="0" smtClean="0"/>
              <a:t>, r</a:t>
            </a:r>
            <a:r>
              <a:rPr lang="en-US" altLang="zh-CN" sz="1400" baseline="-25000" dirty="0" smtClean="0"/>
              <a:t>66508</a:t>
            </a:r>
            <a:r>
              <a:rPr lang="en-US" sz="1400" dirty="0" smtClean="0"/>
              <a:t>)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400" dirty="0" smtClean="0"/>
              <a:t>	(t2, m</a:t>
            </a:r>
            <a:r>
              <a:rPr lang="en-US" altLang="zh-CN" sz="1400" dirty="0" smtClean="0"/>
              <a:t>3</a:t>
            </a:r>
            <a:r>
              <a:rPr lang="en-US" sz="1400" dirty="0" smtClean="0"/>
              <a:t>, r</a:t>
            </a:r>
            <a:r>
              <a:rPr lang="en-US" altLang="zh-CN" sz="1400" baseline="-25000" dirty="0" smtClean="0"/>
              <a:t>98347</a:t>
            </a:r>
            <a:r>
              <a:rPr lang="en-US" sz="1400" dirty="0" smtClean="0"/>
              <a:t>)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AU" dirty="0" smtClean="0"/>
              <a:t>We wish to reconstruct the activity at each individual sensor over time</a:t>
            </a:r>
          </a:p>
          <a:p>
            <a:pPr>
              <a:defRPr/>
            </a:pPr>
            <a:r>
              <a:rPr lang="en-US" dirty="0" smtClean="0"/>
              <a:t>In a MapReduce program, a mapper may emit the following pair as the intermediate result</a:t>
            </a:r>
          </a:p>
          <a:p>
            <a:pPr marL="457200" lvl="1" indent="0">
              <a:buFont typeface="Monotype Sorts" pitchFamily="-84" charset="2"/>
              <a:buNone/>
              <a:defRPr/>
            </a:pPr>
            <a:r>
              <a:rPr lang="en-US" dirty="0" smtClean="0"/>
              <a:t>	 m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-&gt; (</a:t>
            </a:r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, r</a:t>
            </a:r>
            <a:r>
              <a:rPr lang="en-US" altLang="zh-CN" baseline="-25000" dirty="0" smtClean="0"/>
              <a:t>80521</a:t>
            </a:r>
            <a:r>
              <a:rPr lang="en-US" altLang="zh-CN" dirty="0" smtClean="0"/>
              <a:t>)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We need to sort the value according to the timestamp</a:t>
            </a:r>
            <a:endParaRPr lang="en-AU" dirty="0" smtClean="0"/>
          </a:p>
          <a:p>
            <a:pPr marL="0" indent="0">
              <a:buFont typeface="Monotype Sorts" pitchFamily="-84" charset="2"/>
              <a:buNone/>
              <a:defRPr/>
            </a:pPr>
            <a:endParaRPr lang="en-US" dirty="0" smtClean="0"/>
          </a:p>
          <a:p>
            <a:pPr marL="0" indent="0">
              <a:buFont typeface="Monotype Sorts" pitchFamily="-84" charset="2"/>
              <a:buNone/>
              <a:defRPr/>
            </a:pPr>
            <a:endParaRPr lang="en-US" dirty="0"/>
          </a:p>
          <a:p>
            <a:pPr>
              <a:defRPr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38328" y="2757488"/>
            <a:ext cx="853135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9pPr>
          </a:lstStyle>
          <a:p>
            <a:pPr>
              <a:defRPr/>
            </a:pPr>
            <a:r>
              <a:rPr lang="en-US" altLang="zh-CN" kern="0" dirty="0" smtClean="0"/>
              <a:t>How to Implement In-mapper Combiner </a:t>
            </a:r>
          </a:p>
          <a:p>
            <a:pPr>
              <a:defRPr/>
            </a:pPr>
            <a:r>
              <a:rPr lang="en-US" altLang="zh-CN" kern="0" dirty="0" smtClean="0"/>
              <a:t>in MapReduce?</a:t>
            </a:r>
            <a:endParaRPr lang="en-US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40862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Secondary Sort</a:t>
            </a:r>
            <a:endParaRPr lang="en-AU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Solution 1:</a:t>
            </a:r>
          </a:p>
          <a:p>
            <a:pPr lvl="1"/>
            <a:r>
              <a:rPr lang="en-US" altLang="en-US" smtClean="0"/>
              <a:t>Buffer values in memory, then sort</a:t>
            </a:r>
          </a:p>
          <a:p>
            <a:pPr lvl="1"/>
            <a:r>
              <a:rPr lang="en-US" altLang="en-US" smtClean="0"/>
              <a:t>Why is this a bad idea?</a:t>
            </a:r>
          </a:p>
          <a:p>
            <a:endParaRPr lang="en-US" altLang="en-US" smtClean="0"/>
          </a:p>
          <a:p>
            <a:r>
              <a:rPr lang="en-US" altLang="en-US" smtClean="0"/>
              <a:t>Solution 2:</a:t>
            </a:r>
          </a:p>
          <a:p>
            <a:pPr lvl="1"/>
            <a:r>
              <a:rPr lang="en-US" altLang="en-US" smtClean="0"/>
              <a:t>“Value-to-key conversion” design pattern: form composite intermediate key, </a:t>
            </a:r>
            <a:r>
              <a:rPr lang="en-US" altLang="en-US" smtClean="0">
                <a:cs typeface="Arial" pitchFamily="34" charset="0"/>
              </a:rPr>
              <a:t>(m</a:t>
            </a:r>
            <a:r>
              <a:rPr lang="en-US" altLang="en-US" baseline="-25000" smtClean="0">
                <a:cs typeface="Arial" pitchFamily="34" charset="0"/>
              </a:rPr>
              <a:t>1</a:t>
            </a:r>
            <a:r>
              <a:rPr lang="en-US" altLang="en-US" smtClean="0">
                <a:cs typeface="Arial" pitchFamily="34" charset="0"/>
              </a:rPr>
              <a:t>, t</a:t>
            </a:r>
            <a:r>
              <a:rPr lang="en-US" altLang="en-US" baseline="-25000" smtClean="0">
                <a:cs typeface="Arial" pitchFamily="34" charset="0"/>
              </a:rPr>
              <a:t>1</a:t>
            </a:r>
            <a:r>
              <a:rPr lang="en-US" altLang="en-US" smtClean="0">
                <a:cs typeface="Arial" pitchFamily="34" charset="0"/>
              </a:rPr>
              <a:t>)</a:t>
            </a:r>
          </a:p>
          <a:p>
            <a:pPr lvl="2"/>
            <a:r>
              <a:rPr lang="en-US" altLang="en-US" smtClean="0">
                <a:cs typeface="Arial" pitchFamily="34" charset="0"/>
              </a:rPr>
              <a:t>The mapper emits (m</a:t>
            </a:r>
            <a:r>
              <a:rPr lang="en-US" altLang="en-US" baseline="-25000" smtClean="0">
                <a:cs typeface="Arial" pitchFamily="34" charset="0"/>
              </a:rPr>
              <a:t>1</a:t>
            </a:r>
            <a:r>
              <a:rPr lang="en-US" altLang="en-US" smtClean="0">
                <a:cs typeface="Arial" pitchFamily="34" charset="0"/>
              </a:rPr>
              <a:t>, t</a:t>
            </a:r>
            <a:r>
              <a:rPr lang="en-US" altLang="en-US" baseline="-25000" smtClean="0">
                <a:cs typeface="Arial" pitchFamily="34" charset="0"/>
              </a:rPr>
              <a:t>1</a:t>
            </a:r>
            <a:r>
              <a:rPr lang="en-US" altLang="en-US" smtClean="0">
                <a:cs typeface="Arial" pitchFamily="34" charset="0"/>
              </a:rPr>
              <a:t>) -&gt; </a:t>
            </a:r>
            <a:r>
              <a:rPr lang="en-US" altLang="en-US" smtClean="0"/>
              <a:t>r</a:t>
            </a:r>
            <a:r>
              <a:rPr lang="en-US" altLang="zh-CN" baseline="-25000" smtClean="0"/>
              <a:t>80521</a:t>
            </a:r>
            <a:endParaRPr lang="en-US" altLang="en-US" smtClean="0">
              <a:cs typeface="Arial" pitchFamily="34" charset="0"/>
            </a:endParaRPr>
          </a:p>
          <a:p>
            <a:pPr lvl="1"/>
            <a:r>
              <a:rPr lang="en-US" altLang="en-US" smtClean="0">
                <a:cs typeface="Arial" pitchFamily="34" charset="0"/>
              </a:rPr>
              <a:t>Let execution framework do the sorting</a:t>
            </a:r>
          </a:p>
          <a:p>
            <a:pPr lvl="1"/>
            <a:r>
              <a:rPr lang="en-US" altLang="en-US" smtClean="0">
                <a:cs typeface="Arial" pitchFamily="34" charset="0"/>
              </a:rPr>
              <a:t>Preserve state across multiple key-value pairs to handle processing</a:t>
            </a:r>
            <a:endParaRPr lang="en-US" altLang="en-US" smtClean="0"/>
          </a:p>
          <a:p>
            <a:pPr lvl="1"/>
            <a:r>
              <a:rPr lang="en-US" altLang="en-US" smtClean="0"/>
              <a:t>Anything else we need to do?</a:t>
            </a:r>
          </a:p>
          <a:p>
            <a:pPr lvl="2"/>
            <a:r>
              <a:rPr lang="en-AU" altLang="en-US" smtClean="0"/>
              <a:t>Sensor readings are split across multiple keys. Reducers need to know when all readings of a sensor have been processed</a:t>
            </a:r>
          </a:p>
          <a:p>
            <a:pPr lvl="2"/>
            <a:r>
              <a:rPr lang="en-AU" altLang="en-US" smtClean="0"/>
              <a:t>All pairs associated with the same sensor are shuffled to the same reducer (use partitioner)</a:t>
            </a:r>
            <a:endParaRPr lang="en-US" altLang="en-US" smtClean="0"/>
          </a:p>
          <a:p>
            <a:endParaRPr lang="en-AU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38328" y="2757488"/>
            <a:ext cx="853135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9pPr>
          </a:lstStyle>
          <a:p>
            <a:pPr>
              <a:defRPr/>
            </a:pPr>
            <a:r>
              <a:rPr lang="en-US" altLang="zh-CN" kern="0" dirty="0" smtClean="0"/>
              <a:t>How to Implement </a:t>
            </a:r>
            <a:r>
              <a:rPr lang="en-US" dirty="0" smtClean="0"/>
              <a:t>Secondary Sort</a:t>
            </a:r>
            <a:endParaRPr lang="en-US" altLang="zh-CN" kern="0" dirty="0" smtClean="0"/>
          </a:p>
          <a:p>
            <a:pPr>
              <a:defRPr/>
            </a:pPr>
            <a:r>
              <a:rPr lang="en-US" altLang="zh-CN" kern="0" dirty="0" smtClean="0"/>
              <a:t>in MapReduce?</a:t>
            </a:r>
            <a:endParaRPr lang="en-US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395978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Sort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Another 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AU" dirty="0" err="1" smtClean="0"/>
              <a:t>onsider</a:t>
            </a:r>
            <a:r>
              <a:rPr lang="en-AU" dirty="0" smtClean="0"/>
              <a:t> </a:t>
            </a:r>
            <a:r>
              <a:rPr lang="en-AU" dirty="0"/>
              <a:t>the temperature data from a scientific experiment. </a:t>
            </a:r>
            <a:r>
              <a:rPr lang="en-AU" dirty="0" smtClean="0"/>
              <a:t>Columns </a:t>
            </a:r>
            <a:r>
              <a:rPr lang="en-AU" dirty="0"/>
              <a:t>are </a:t>
            </a:r>
            <a:r>
              <a:rPr lang="en-AU" dirty="0" smtClean="0"/>
              <a:t>year</a:t>
            </a:r>
            <a:r>
              <a:rPr lang="en-AU" dirty="0"/>
              <a:t>, </a:t>
            </a:r>
            <a:r>
              <a:rPr lang="en-AU" dirty="0" smtClean="0"/>
              <a:t>month</a:t>
            </a:r>
            <a:r>
              <a:rPr lang="en-AU" dirty="0"/>
              <a:t>, </a:t>
            </a:r>
            <a:r>
              <a:rPr lang="en-AU" dirty="0" smtClean="0"/>
              <a:t>day, </a:t>
            </a:r>
            <a:r>
              <a:rPr lang="en-AU" dirty="0"/>
              <a:t>and </a:t>
            </a:r>
            <a:r>
              <a:rPr lang="en-AU" dirty="0" smtClean="0"/>
              <a:t>daily</a:t>
            </a:r>
            <a:r>
              <a:rPr lang="en-AU" dirty="0"/>
              <a:t> </a:t>
            </a:r>
            <a:r>
              <a:rPr lang="en-AU" dirty="0" smtClean="0"/>
              <a:t>temperature</a:t>
            </a:r>
            <a:r>
              <a:rPr lang="en-AU" dirty="0"/>
              <a:t>, </a:t>
            </a:r>
            <a:r>
              <a:rPr lang="en-AU" dirty="0" smtClean="0"/>
              <a:t>respectively: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AU" dirty="0" smtClean="0"/>
              <a:t>We </a:t>
            </a:r>
            <a:r>
              <a:rPr lang="en-AU" dirty="0"/>
              <a:t>want to output the temperature for every </a:t>
            </a:r>
            <a:r>
              <a:rPr lang="en-AU" dirty="0" smtClean="0"/>
              <a:t>year-month</a:t>
            </a:r>
            <a:r>
              <a:rPr lang="en-AU" dirty="0"/>
              <a:t> with the values sorted in ascending order. </a:t>
            </a:r>
            <a:endParaRPr lang="en-US" dirty="0"/>
          </a:p>
          <a:p>
            <a:endParaRPr lang="en-US" dirty="0" smtClean="0"/>
          </a:p>
          <a:p>
            <a:endParaRPr lang="en-AU" dirty="0"/>
          </a:p>
        </p:txBody>
      </p:sp>
      <p:pic>
        <p:nvPicPr>
          <p:cNvPr id="151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656" y="2055304"/>
            <a:ext cx="121920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51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293" y="2931603"/>
            <a:ext cx="21145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 bwMode="auto">
          <a:xfrm>
            <a:off x="3520440" y="3063240"/>
            <a:ext cx="1499616" cy="37490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12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39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117475"/>
            <a:ext cx="8205470" cy="609600"/>
          </a:xfrm>
        </p:spPr>
        <p:txBody>
          <a:bodyPr/>
          <a:lstStyle/>
          <a:p>
            <a:r>
              <a:rPr lang="en-AU" dirty="0" smtClean="0"/>
              <a:t>Solutions to the Secondary Sort Problem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Use the </a:t>
            </a:r>
            <a:r>
              <a:rPr lang="en-AU" i="1" dirty="0" smtClean="0"/>
              <a:t>Value-to-Key Conversion</a:t>
            </a:r>
            <a:r>
              <a:rPr lang="en-AU" dirty="0" smtClean="0"/>
              <a:t> design pattern: </a:t>
            </a:r>
          </a:p>
          <a:p>
            <a:pPr lvl="1"/>
            <a:r>
              <a:rPr lang="en-AU" dirty="0" smtClean="0"/>
              <a:t>form a composite intermediate key, (K, V), where V is the secondary key. Here, K is called a </a:t>
            </a:r>
            <a:r>
              <a:rPr lang="en-AU" i="1" dirty="0" smtClean="0"/>
              <a:t>natural key</a:t>
            </a:r>
            <a:r>
              <a:rPr lang="en-AU" dirty="0" smtClean="0"/>
              <a:t>. To inject a value (i.e., V) into a reducer key, simply create a composite key </a:t>
            </a:r>
          </a:p>
          <a:p>
            <a:pPr lvl="2"/>
            <a:r>
              <a:rPr lang="en-US" altLang="zh-CN" dirty="0" smtClean="0"/>
              <a:t>K: year-month</a:t>
            </a:r>
          </a:p>
          <a:p>
            <a:pPr lvl="2"/>
            <a:r>
              <a:rPr lang="en-US" dirty="0" smtClean="0"/>
              <a:t>V</a:t>
            </a:r>
            <a:r>
              <a:rPr lang="zh-CN" altLang="en-US" dirty="0" smtClean="0"/>
              <a:t>： </a:t>
            </a:r>
            <a:r>
              <a:rPr lang="en-AU" dirty="0" smtClean="0"/>
              <a:t>temperature </a:t>
            </a:r>
            <a:r>
              <a:rPr lang="en-US" altLang="zh-CN" dirty="0" smtClean="0"/>
              <a:t>data</a:t>
            </a:r>
            <a:endParaRPr lang="en-AU" dirty="0" smtClean="0"/>
          </a:p>
          <a:p>
            <a:pPr lvl="1"/>
            <a:endParaRPr lang="en-AU" dirty="0" smtClean="0"/>
          </a:p>
          <a:p>
            <a:pPr marL="342900" lvl="1" indent="-342900">
              <a:buClr>
                <a:schemeClr val="tx2"/>
              </a:buClr>
              <a:buSzPct val="90000"/>
              <a:buFont typeface="Monotype Sorts" pitchFamily="-84" charset="2"/>
              <a:buChar char="n"/>
            </a:pPr>
            <a:r>
              <a:rPr lang="en-AU" dirty="0" smtClean="0"/>
              <a:t>Let the MapReduce execution framework do the sorting (rather than sorting in memory, let the framework sort by using the cluster nodes).</a:t>
            </a:r>
          </a:p>
          <a:p>
            <a:endParaRPr lang="en-US" dirty="0" smtClean="0"/>
          </a:p>
          <a:p>
            <a:r>
              <a:rPr lang="en-AU" dirty="0"/>
              <a:t>Preserve state across multiple key-value pairs to handle </a:t>
            </a:r>
            <a:r>
              <a:rPr lang="en-AU" dirty="0" smtClean="0"/>
              <a:t>processing. Write your own partitioner: partition </a:t>
            </a:r>
            <a:r>
              <a:rPr lang="en-AU" dirty="0"/>
              <a:t>the mapper’s output by the natural </a:t>
            </a:r>
            <a:r>
              <a:rPr lang="en-AU" dirty="0" smtClean="0"/>
              <a:t>key (year-month).</a:t>
            </a:r>
            <a:endParaRPr lang="en-AU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85812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Secondary Sorting Keys</a:t>
            </a:r>
            <a:endParaRPr lang="en-AU" dirty="0"/>
          </a:p>
        </p:txBody>
      </p:sp>
      <p:pic>
        <p:nvPicPr>
          <p:cNvPr id="152578" name="Picture 2" descr="Secondary Sorting Key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00" y="1427770"/>
            <a:ext cx="7487773" cy="404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98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Customize The Composite Key</a:t>
            </a:r>
            <a:endParaRPr lang="en-AU" dirty="0"/>
          </a:p>
        </p:txBody>
      </p:sp>
      <p:sp>
        <p:nvSpPr>
          <p:cNvPr id="4" name="직사각형 4"/>
          <p:cNvSpPr>
            <a:spLocks noGrp="1"/>
          </p:cNvSpPr>
          <p:nvPr>
            <p:ph idx="1"/>
          </p:nvPr>
        </p:nvSpPr>
        <p:spPr>
          <a:xfrm>
            <a:off x="832676" y="1038924"/>
            <a:ext cx="7661275" cy="52522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0" indent="0" defTabSz="1073150" eaLnBrk="1" hangingPunct="1"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sz="1400" dirty="0"/>
              <a:t>public class </a:t>
            </a:r>
            <a:r>
              <a:rPr lang="en-AU" sz="1400" dirty="0" err="1"/>
              <a:t>DateTemperaturePair</a:t>
            </a:r>
            <a:r>
              <a:rPr lang="en-AU" sz="1400" dirty="0"/>
              <a:t> </a:t>
            </a:r>
            <a:endParaRPr lang="en-AU" sz="1400" dirty="0" smtClean="0"/>
          </a:p>
          <a:p>
            <a:pPr marL="0" indent="0" defTabSz="1073150" eaLnBrk="1" hangingPunct="1"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sz="1400" dirty="0"/>
              <a:t>	</a:t>
            </a:r>
            <a:r>
              <a:rPr lang="en-AU" sz="1400" dirty="0" smtClean="0"/>
              <a:t>implements </a:t>
            </a:r>
            <a:r>
              <a:rPr lang="en-AU" sz="1400" dirty="0"/>
              <a:t>Writable, </a:t>
            </a:r>
            <a:r>
              <a:rPr lang="en-AU" sz="1400" dirty="0" err="1"/>
              <a:t>WritableComparable</a:t>
            </a:r>
            <a:r>
              <a:rPr lang="en-AU" sz="1400" dirty="0"/>
              <a:t>&lt;</a:t>
            </a:r>
            <a:r>
              <a:rPr lang="en-AU" sz="1400" dirty="0" err="1"/>
              <a:t>DateTemperaturePair</a:t>
            </a:r>
            <a:r>
              <a:rPr lang="en-AU" sz="1400" dirty="0"/>
              <a:t>&gt; </a:t>
            </a:r>
            <a:r>
              <a:rPr lang="en-AU" sz="1400" dirty="0" smtClean="0"/>
              <a:t>{</a:t>
            </a:r>
          </a:p>
          <a:p>
            <a:pPr marL="0" indent="0" defTabSz="1073150" eaLnBrk="1" hangingPunct="1"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sz="1400" dirty="0" smtClean="0"/>
              <a:t>		private </a:t>
            </a:r>
            <a:r>
              <a:rPr lang="en-AU" sz="1400" dirty="0"/>
              <a:t>Text </a:t>
            </a:r>
            <a:r>
              <a:rPr lang="en-AU" sz="1400" b="1" dirty="0" err="1">
                <a:solidFill>
                  <a:srgbClr val="C00000"/>
                </a:solidFill>
              </a:rPr>
              <a:t>yearMonth</a:t>
            </a:r>
            <a:r>
              <a:rPr lang="en-AU" sz="1400" dirty="0">
                <a:solidFill>
                  <a:srgbClr val="C00000"/>
                </a:solidFill>
              </a:rPr>
              <a:t> </a:t>
            </a:r>
            <a:r>
              <a:rPr lang="en-AU" sz="1400" dirty="0"/>
              <a:t>= new Text(); // natural key </a:t>
            </a:r>
            <a:endParaRPr lang="en-AU" sz="1400" dirty="0" smtClean="0"/>
          </a:p>
          <a:p>
            <a:pPr marL="0" indent="0" defTabSz="1073150" eaLnBrk="1" hangingPunct="1"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sz="1400" dirty="0"/>
              <a:t>	</a:t>
            </a:r>
            <a:r>
              <a:rPr lang="en-AU" sz="1400" dirty="0" smtClean="0"/>
              <a:t>	private </a:t>
            </a:r>
            <a:r>
              <a:rPr lang="en-AU" sz="1400" dirty="0" err="1"/>
              <a:t>IntWritable</a:t>
            </a:r>
            <a:r>
              <a:rPr lang="en-AU" sz="1400" dirty="0"/>
              <a:t> </a:t>
            </a:r>
            <a:r>
              <a:rPr lang="en-AU" sz="1400" b="1" dirty="0">
                <a:solidFill>
                  <a:srgbClr val="C00000"/>
                </a:solidFill>
              </a:rPr>
              <a:t>temperature</a:t>
            </a:r>
            <a:r>
              <a:rPr lang="en-AU" sz="1400" dirty="0">
                <a:solidFill>
                  <a:srgbClr val="C00000"/>
                </a:solidFill>
              </a:rPr>
              <a:t> </a:t>
            </a:r>
            <a:r>
              <a:rPr lang="en-AU" sz="1400" dirty="0"/>
              <a:t>= new </a:t>
            </a:r>
            <a:r>
              <a:rPr lang="en-AU" sz="1400" dirty="0" err="1"/>
              <a:t>IntWritable</a:t>
            </a:r>
            <a:r>
              <a:rPr lang="en-AU" sz="1400" dirty="0"/>
              <a:t>(); // secondary key </a:t>
            </a:r>
            <a:endParaRPr lang="en-AU" sz="1400" dirty="0" smtClean="0"/>
          </a:p>
          <a:p>
            <a:pPr marL="0" indent="0" defTabSz="1073150" eaLnBrk="1" hangingPunct="1"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US" sz="1400" dirty="0" smtClean="0"/>
              <a:t>		… …</a:t>
            </a:r>
            <a:endParaRPr lang="en-AU" sz="1400" dirty="0" smtClean="0"/>
          </a:p>
          <a:p>
            <a:pPr marL="0" indent="0" defTabSz="1073150" eaLnBrk="1" hangingPunct="1"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sz="1400" dirty="0"/>
              <a:t>	</a:t>
            </a:r>
            <a:r>
              <a:rPr lang="en-AU" sz="1400" dirty="0" smtClean="0"/>
              <a:t>	@</a:t>
            </a:r>
            <a:r>
              <a:rPr lang="en-AU" sz="1400" dirty="0"/>
              <a:t>Override </a:t>
            </a:r>
            <a:endParaRPr lang="en-AU" sz="1400" dirty="0" smtClean="0"/>
          </a:p>
          <a:p>
            <a:pPr marL="0" indent="0" defTabSz="1073150" eaLnBrk="1" hangingPunct="1"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sz="1400" dirty="0"/>
              <a:t>	</a:t>
            </a:r>
            <a:r>
              <a:rPr lang="en-AU" sz="1400" dirty="0" smtClean="0"/>
              <a:t>	/** </a:t>
            </a:r>
          </a:p>
          <a:p>
            <a:pPr marL="0" indent="0" defTabSz="1073150" eaLnBrk="1" hangingPunct="1"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sz="1400" dirty="0"/>
              <a:t>	</a:t>
            </a:r>
            <a:r>
              <a:rPr lang="en-AU" sz="1400" dirty="0" smtClean="0"/>
              <a:t>	* </a:t>
            </a:r>
            <a:r>
              <a:rPr lang="en-AU" sz="1400" dirty="0"/>
              <a:t>This comparator controls the sort order of the keys. </a:t>
            </a:r>
            <a:endParaRPr lang="en-AU" sz="1400" dirty="0" smtClean="0"/>
          </a:p>
          <a:p>
            <a:pPr marL="0" indent="0" defTabSz="1073150" eaLnBrk="1" hangingPunct="1"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sz="1400" dirty="0"/>
              <a:t>	</a:t>
            </a:r>
            <a:r>
              <a:rPr lang="en-AU" sz="1400" dirty="0" smtClean="0"/>
              <a:t>	*/ </a:t>
            </a:r>
          </a:p>
          <a:p>
            <a:pPr marL="0" indent="0" defTabSz="1073150" eaLnBrk="1" hangingPunct="1"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sz="1400" dirty="0"/>
              <a:t>	</a:t>
            </a:r>
            <a:r>
              <a:rPr lang="en-AU" sz="1400" dirty="0" smtClean="0"/>
              <a:t>	public </a:t>
            </a:r>
            <a:r>
              <a:rPr lang="en-AU" sz="1400" dirty="0" err="1"/>
              <a:t>int</a:t>
            </a:r>
            <a:r>
              <a:rPr lang="en-AU" sz="1400" dirty="0"/>
              <a:t> </a:t>
            </a:r>
            <a:r>
              <a:rPr lang="en-AU" sz="1400" dirty="0" err="1">
                <a:solidFill>
                  <a:srgbClr val="C00000"/>
                </a:solidFill>
              </a:rPr>
              <a:t>compareTo</a:t>
            </a:r>
            <a:r>
              <a:rPr lang="en-AU" sz="1400" dirty="0"/>
              <a:t>(</a:t>
            </a:r>
            <a:r>
              <a:rPr lang="en-AU" sz="1400" dirty="0" err="1"/>
              <a:t>DateTemperaturePair</a:t>
            </a:r>
            <a:r>
              <a:rPr lang="en-AU" sz="1400" dirty="0"/>
              <a:t> pair) { </a:t>
            </a:r>
            <a:endParaRPr lang="en-AU" sz="1400" dirty="0" smtClean="0"/>
          </a:p>
          <a:p>
            <a:pPr marL="0" indent="0" defTabSz="1073150" eaLnBrk="1" hangingPunct="1"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sz="1400" dirty="0"/>
              <a:t>	</a:t>
            </a:r>
            <a:r>
              <a:rPr lang="en-AU" sz="1400" dirty="0" smtClean="0"/>
              <a:t>		</a:t>
            </a:r>
            <a:r>
              <a:rPr lang="en-AU" sz="1400" dirty="0" err="1" smtClean="0"/>
              <a:t>int</a:t>
            </a:r>
            <a:r>
              <a:rPr lang="en-AU" sz="1400" dirty="0" smtClean="0"/>
              <a:t> </a:t>
            </a:r>
            <a:r>
              <a:rPr lang="en-AU" sz="1400" dirty="0" err="1"/>
              <a:t>compareValue</a:t>
            </a:r>
            <a:r>
              <a:rPr lang="en-AU" sz="1400" dirty="0"/>
              <a:t> = </a:t>
            </a:r>
            <a:r>
              <a:rPr lang="en-AU" sz="1400" dirty="0" err="1"/>
              <a:t>this.yearMonth.compareTo</a:t>
            </a:r>
            <a:r>
              <a:rPr lang="en-AU" sz="1400" dirty="0"/>
              <a:t>(</a:t>
            </a:r>
            <a:r>
              <a:rPr lang="en-AU" sz="1400" dirty="0" err="1"/>
              <a:t>pair.getYearMonth</a:t>
            </a:r>
            <a:r>
              <a:rPr lang="en-AU" sz="1400" dirty="0"/>
              <a:t>()); </a:t>
            </a:r>
            <a:endParaRPr lang="en-AU" sz="1400" dirty="0" smtClean="0"/>
          </a:p>
          <a:p>
            <a:pPr marL="0" indent="0" defTabSz="1073150" eaLnBrk="1" hangingPunct="1"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sz="1400" dirty="0"/>
              <a:t>	</a:t>
            </a:r>
            <a:r>
              <a:rPr lang="en-AU" sz="1400" dirty="0" smtClean="0"/>
              <a:t>		if </a:t>
            </a:r>
            <a:r>
              <a:rPr lang="en-AU" sz="1400" dirty="0"/>
              <a:t>(</a:t>
            </a:r>
            <a:r>
              <a:rPr lang="en-AU" sz="1400" dirty="0" err="1"/>
              <a:t>compareValue</a:t>
            </a:r>
            <a:r>
              <a:rPr lang="en-AU" sz="1400" dirty="0"/>
              <a:t> == 0) { </a:t>
            </a:r>
            <a:endParaRPr lang="en-AU" sz="1400" dirty="0" smtClean="0"/>
          </a:p>
          <a:p>
            <a:pPr marL="0" indent="0" defTabSz="1073150" eaLnBrk="1" hangingPunct="1"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sz="1400" dirty="0"/>
              <a:t>	</a:t>
            </a:r>
            <a:r>
              <a:rPr lang="en-AU" sz="1400" dirty="0" smtClean="0"/>
              <a:t>			</a:t>
            </a:r>
            <a:r>
              <a:rPr lang="en-AU" sz="1400" dirty="0" err="1" smtClean="0"/>
              <a:t>compareValue</a:t>
            </a:r>
            <a:r>
              <a:rPr lang="en-AU" sz="1400" dirty="0" smtClean="0"/>
              <a:t> </a:t>
            </a:r>
            <a:r>
              <a:rPr lang="en-AU" sz="1400" dirty="0"/>
              <a:t>= </a:t>
            </a:r>
            <a:r>
              <a:rPr lang="en-AU" sz="1400" dirty="0" err="1"/>
              <a:t>temperature.compareTo</a:t>
            </a:r>
            <a:r>
              <a:rPr lang="en-AU" sz="1400" dirty="0"/>
              <a:t>(</a:t>
            </a:r>
            <a:r>
              <a:rPr lang="en-AU" sz="1400" dirty="0" err="1"/>
              <a:t>pair.getTemperature</a:t>
            </a:r>
            <a:r>
              <a:rPr lang="en-AU" sz="1400" dirty="0"/>
              <a:t>()); </a:t>
            </a:r>
            <a:endParaRPr lang="en-AU" sz="1400" dirty="0" smtClean="0"/>
          </a:p>
          <a:p>
            <a:pPr marL="0" indent="0" defTabSz="1073150" eaLnBrk="1" hangingPunct="1"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sz="1400" dirty="0"/>
              <a:t>	</a:t>
            </a:r>
            <a:r>
              <a:rPr lang="en-AU" sz="1400" dirty="0" smtClean="0"/>
              <a:t>		} </a:t>
            </a:r>
          </a:p>
          <a:p>
            <a:pPr marL="0" indent="0" defTabSz="1073150" eaLnBrk="1" hangingPunct="1"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sz="1400" dirty="0"/>
              <a:t>	</a:t>
            </a:r>
            <a:r>
              <a:rPr lang="en-AU" sz="1400" dirty="0" smtClean="0"/>
              <a:t>		return </a:t>
            </a:r>
            <a:r>
              <a:rPr lang="en-AU" sz="1400" dirty="0" err="1"/>
              <a:t>compareValue</a:t>
            </a:r>
            <a:r>
              <a:rPr lang="en-AU" sz="1400" dirty="0"/>
              <a:t>; // sort </a:t>
            </a:r>
            <a:r>
              <a:rPr lang="en-AU" sz="1400" dirty="0" smtClean="0"/>
              <a:t>ascending</a:t>
            </a:r>
          </a:p>
          <a:p>
            <a:pPr marL="0" indent="0" defTabSz="1073150" eaLnBrk="1" hangingPunct="1"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sz="1400" dirty="0"/>
              <a:t>	</a:t>
            </a:r>
            <a:r>
              <a:rPr lang="en-AU" sz="1400" dirty="0" smtClean="0"/>
              <a:t>	}</a:t>
            </a:r>
          </a:p>
          <a:p>
            <a:pPr marL="0" indent="0" defTabSz="1073150" eaLnBrk="1" hangingPunct="1"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US" sz="1400" dirty="0"/>
              <a:t>	</a:t>
            </a:r>
            <a:r>
              <a:rPr lang="en-US" sz="1400" dirty="0" smtClean="0"/>
              <a:t>	… …</a:t>
            </a:r>
            <a:endParaRPr lang="en-AU" sz="1400" dirty="0" smtClean="0"/>
          </a:p>
          <a:p>
            <a:pPr marL="0" indent="0" defTabSz="1073150" eaLnBrk="1" hangingPunct="1"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sz="1400" dirty="0" smtClean="0"/>
              <a:t>}</a:t>
            </a:r>
            <a:endParaRPr lang="ko-KR" altLang="en-US" sz="1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35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Customize The Partitioner</a:t>
            </a:r>
            <a:endParaRPr lang="en-AU" dirty="0"/>
          </a:p>
        </p:txBody>
      </p:sp>
      <p:sp>
        <p:nvSpPr>
          <p:cNvPr id="6" name="직사각형 4"/>
          <p:cNvSpPr>
            <a:spLocks noGrp="1"/>
          </p:cNvSpPr>
          <p:nvPr>
            <p:ph idx="1"/>
          </p:nvPr>
        </p:nvSpPr>
        <p:spPr>
          <a:xfrm>
            <a:off x="759524" y="1942499"/>
            <a:ext cx="7661275" cy="226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0" indent="0" defTabSz="1073150" eaLnBrk="1" hangingPunct="1"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sz="1400" dirty="0"/>
              <a:t>public class </a:t>
            </a:r>
            <a:r>
              <a:rPr lang="en-AU" sz="1400" dirty="0" err="1"/>
              <a:t>DateTemperaturePartitioner</a:t>
            </a:r>
            <a:r>
              <a:rPr lang="en-AU" sz="1400" dirty="0"/>
              <a:t> </a:t>
            </a:r>
            <a:endParaRPr lang="en-AU" sz="1400" dirty="0" smtClean="0"/>
          </a:p>
          <a:p>
            <a:pPr marL="0" indent="0" defTabSz="1073150" eaLnBrk="1" hangingPunct="1"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sz="1400" dirty="0"/>
              <a:t>	</a:t>
            </a:r>
            <a:r>
              <a:rPr lang="en-AU" sz="1400" dirty="0" smtClean="0"/>
              <a:t>extends </a:t>
            </a:r>
            <a:r>
              <a:rPr lang="en-AU" sz="1400" dirty="0"/>
              <a:t>Partitioner&lt;</a:t>
            </a:r>
            <a:r>
              <a:rPr lang="en-AU" sz="1400" dirty="0" err="1"/>
              <a:t>DateTemperaturePair</a:t>
            </a:r>
            <a:r>
              <a:rPr lang="en-AU" sz="1400" dirty="0"/>
              <a:t>, Text&gt; </a:t>
            </a:r>
            <a:r>
              <a:rPr lang="en-AU" sz="1400" dirty="0" smtClean="0"/>
              <a:t>{</a:t>
            </a:r>
          </a:p>
          <a:p>
            <a:pPr marL="0" indent="0" defTabSz="1073150" eaLnBrk="1" hangingPunct="1"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sz="1400" dirty="0"/>
              <a:t>	</a:t>
            </a:r>
            <a:r>
              <a:rPr lang="en-AU" sz="1400" dirty="0" smtClean="0"/>
              <a:t>	@</a:t>
            </a:r>
            <a:r>
              <a:rPr lang="en-AU" sz="1400" dirty="0"/>
              <a:t>Override </a:t>
            </a:r>
            <a:r>
              <a:rPr lang="en-AU" sz="1400" dirty="0" smtClean="0"/>
              <a:t>	</a:t>
            </a:r>
          </a:p>
          <a:p>
            <a:pPr marL="0" indent="0" defTabSz="1073150" eaLnBrk="1" hangingPunct="1"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sz="1400" dirty="0" smtClean="0"/>
              <a:t>	</a:t>
            </a:r>
            <a:r>
              <a:rPr lang="en-AU" sz="1400" dirty="0"/>
              <a:t>	</a:t>
            </a:r>
            <a:r>
              <a:rPr lang="en-AU" sz="1400" dirty="0" smtClean="0"/>
              <a:t>public </a:t>
            </a:r>
            <a:r>
              <a:rPr lang="en-AU" sz="1400" dirty="0" err="1"/>
              <a:t>int</a:t>
            </a:r>
            <a:r>
              <a:rPr lang="en-AU" sz="1400" dirty="0"/>
              <a:t> </a:t>
            </a:r>
            <a:r>
              <a:rPr lang="en-AU" sz="1400" dirty="0" err="1"/>
              <a:t>getPartition</a:t>
            </a:r>
            <a:r>
              <a:rPr lang="en-AU" sz="1400" dirty="0"/>
              <a:t>(</a:t>
            </a:r>
            <a:r>
              <a:rPr lang="en-AU" sz="1400" dirty="0" err="1"/>
              <a:t>DateTemperaturePair</a:t>
            </a:r>
            <a:r>
              <a:rPr lang="en-AU" sz="1400" dirty="0"/>
              <a:t> pair, </a:t>
            </a:r>
            <a:r>
              <a:rPr lang="en-AU" sz="1400" dirty="0" smtClean="0"/>
              <a:t>Text </a:t>
            </a:r>
            <a:r>
              <a:rPr lang="en-AU" sz="1400" dirty="0" err="1"/>
              <a:t>text</a:t>
            </a:r>
            <a:r>
              <a:rPr lang="en-AU" sz="1400" dirty="0"/>
              <a:t>, </a:t>
            </a:r>
            <a:r>
              <a:rPr lang="en-AU" sz="1400" dirty="0" err="1"/>
              <a:t>i</a:t>
            </a:r>
            <a:r>
              <a:rPr lang="en-AU" sz="1400" dirty="0" err="1" smtClean="0"/>
              <a:t>nt</a:t>
            </a:r>
            <a:r>
              <a:rPr lang="en-AU" sz="1400" dirty="0" smtClean="0"/>
              <a:t> </a:t>
            </a:r>
            <a:r>
              <a:rPr lang="en-AU" sz="1400" dirty="0" err="1"/>
              <a:t>numberOfPartitions</a:t>
            </a:r>
            <a:r>
              <a:rPr lang="en-AU" sz="1400" dirty="0"/>
              <a:t>) { </a:t>
            </a:r>
            <a:r>
              <a:rPr lang="en-AU" sz="1400" dirty="0" smtClean="0"/>
              <a:t>		// make </a:t>
            </a:r>
            <a:r>
              <a:rPr lang="en-AU" sz="1400" dirty="0"/>
              <a:t>sure that partitions are non-negative </a:t>
            </a:r>
            <a:endParaRPr lang="en-AU" sz="1400" dirty="0" smtClean="0"/>
          </a:p>
          <a:p>
            <a:pPr marL="0" indent="0" defTabSz="1073150" eaLnBrk="1" hangingPunct="1"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sz="1400" dirty="0"/>
              <a:t>	</a:t>
            </a:r>
            <a:r>
              <a:rPr lang="en-AU" sz="1400" dirty="0" smtClean="0"/>
              <a:t>		return </a:t>
            </a:r>
            <a:r>
              <a:rPr lang="en-AU" sz="1400" dirty="0" err="1"/>
              <a:t>Math.abs</a:t>
            </a:r>
            <a:r>
              <a:rPr lang="en-AU" sz="1400" dirty="0"/>
              <a:t>(</a:t>
            </a:r>
            <a:r>
              <a:rPr lang="en-AU" sz="1400" dirty="0" err="1"/>
              <a:t>pair.</a:t>
            </a:r>
            <a:r>
              <a:rPr lang="en-AU" sz="1400" b="1" dirty="0" err="1">
                <a:solidFill>
                  <a:srgbClr val="C00000"/>
                </a:solidFill>
              </a:rPr>
              <a:t>getYearMonth</a:t>
            </a:r>
            <a:r>
              <a:rPr lang="en-AU" sz="1400" dirty="0"/>
              <a:t>().</a:t>
            </a:r>
            <a:r>
              <a:rPr lang="en-AU" sz="1400" dirty="0" err="1"/>
              <a:t>hashCode</a:t>
            </a:r>
            <a:r>
              <a:rPr lang="en-AU" sz="1400" dirty="0" smtClean="0"/>
              <a:t>() </a:t>
            </a:r>
            <a:r>
              <a:rPr lang="en-AU" sz="1400" dirty="0"/>
              <a:t>% </a:t>
            </a:r>
            <a:r>
              <a:rPr lang="en-AU" sz="1400" dirty="0" err="1"/>
              <a:t>numberOfPartitions</a:t>
            </a:r>
            <a:r>
              <a:rPr lang="en-AU" sz="1400" dirty="0"/>
              <a:t>); </a:t>
            </a:r>
            <a:endParaRPr lang="en-AU" sz="1400" dirty="0" smtClean="0"/>
          </a:p>
          <a:p>
            <a:pPr marL="0" indent="0" defTabSz="1073150" eaLnBrk="1" hangingPunct="1"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sz="1400" dirty="0"/>
              <a:t>	</a:t>
            </a:r>
            <a:r>
              <a:rPr lang="en-AU" sz="1400" dirty="0" smtClean="0"/>
              <a:t>	} </a:t>
            </a:r>
          </a:p>
          <a:p>
            <a:pPr marL="0" indent="0" defTabSz="1073150" eaLnBrk="1" hangingPunct="1"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sz="1400" dirty="0" smtClean="0"/>
              <a:t>}</a:t>
            </a:r>
            <a:endParaRPr lang="ko-KR" altLang="en-US" sz="1400" dirty="0">
              <a:cs typeface="Arial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008376" y="4754880"/>
            <a:ext cx="2350008" cy="612648"/>
          </a:xfrm>
          <a:prstGeom prst="wedgeRoundRectCallout">
            <a:avLst>
              <a:gd name="adj1" fmla="val -3162"/>
              <a:gd name="adj2" fmla="val -234515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-128" charset="0"/>
              </a:rPr>
              <a:t>Utilize the natural key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-128" charset="0"/>
              </a:rPr>
              <a:t>only for partitioning</a:t>
            </a:r>
            <a:endParaRPr kumimoji="0" lang="en-A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-12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26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Grouping Comparator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Controls which keys are grouped together for a single call to </a:t>
            </a:r>
            <a:r>
              <a:rPr lang="en-AU" dirty="0" err="1" smtClean="0"/>
              <a:t>Reducer.reduce</a:t>
            </a:r>
            <a:r>
              <a:rPr lang="en-AU" dirty="0" smtClean="0"/>
              <a:t>() function. </a:t>
            </a:r>
          </a:p>
          <a:p>
            <a:endParaRPr lang="en-AU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Configure the grouping comparator using Job object:</a:t>
            </a:r>
          </a:p>
          <a:p>
            <a:endParaRPr lang="en-US" dirty="0" smtClean="0"/>
          </a:p>
          <a:p>
            <a:endParaRPr lang="en-AU" dirty="0" smtClean="0"/>
          </a:p>
          <a:p>
            <a:endParaRPr lang="en-US" dirty="0" smtClean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직사각형 4"/>
          <p:cNvSpPr txBox="1">
            <a:spLocks/>
          </p:cNvSpPr>
          <p:nvPr/>
        </p:nvSpPr>
        <p:spPr bwMode="auto">
          <a:xfrm>
            <a:off x="832676" y="1741331"/>
            <a:ext cx="7342059" cy="40134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1073150" eaLnBrk="1" hangingPunct="1"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sz="1400" dirty="0"/>
              <a:t>public class </a:t>
            </a:r>
            <a:r>
              <a:rPr lang="en-AU" sz="1400" dirty="0" err="1"/>
              <a:t>DateTemperatureGroupingComparator</a:t>
            </a:r>
            <a:r>
              <a:rPr lang="en-AU" sz="1400" dirty="0"/>
              <a:t> </a:t>
            </a:r>
            <a:r>
              <a:rPr lang="en-AU" sz="1400" dirty="0" smtClean="0"/>
              <a:t>extends </a:t>
            </a:r>
            <a:r>
              <a:rPr lang="en-AU" sz="1400" dirty="0" err="1"/>
              <a:t>WritableComparator</a:t>
            </a:r>
            <a:r>
              <a:rPr lang="en-AU" sz="1400" dirty="0"/>
              <a:t> { </a:t>
            </a:r>
            <a:endParaRPr lang="en-AU" sz="1400" dirty="0" smtClean="0"/>
          </a:p>
          <a:p>
            <a:pPr marL="0" indent="0" defTabSz="1073150" eaLnBrk="1" hangingPunct="1"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US" sz="1400" dirty="0"/>
              <a:t>	</a:t>
            </a:r>
            <a:r>
              <a:rPr lang="en-US" sz="1400" dirty="0" smtClean="0"/>
              <a:t>… …</a:t>
            </a:r>
          </a:p>
          <a:p>
            <a:pPr marL="0" indent="0" defTabSz="1073150" eaLnBrk="1" hangingPunct="1"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US" sz="1400" dirty="0"/>
              <a:t>	</a:t>
            </a:r>
            <a:r>
              <a:rPr lang="en-US" sz="1400" dirty="0" smtClean="0"/>
              <a:t>protected </a:t>
            </a:r>
            <a:r>
              <a:rPr lang="en-AU" sz="1400" dirty="0" err="1" smtClean="0"/>
              <a:t>DateTemperatureGroupingComparator</a:t>
            </a:r>
            <a:r>
              <a:rPr lang="en-AU" sz="1400" dirty="0" smtClean="0"/>
              <a:t>(){</a:t>
            </a:r>
          </a:p>
          <a:p>
            <a:pPr marL="0" indent="0" defTabSz="1073150" eaLnBrk="1" hangingPunct="1"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FF0000"/>
                </a:solidFill>
              </a:rPr>
              <a:t>super(</a:t>
            </a:r>
            <a:r>
              <a:rPr lang="en-AU" sz="1400" dirty="0" err="1" smtClean="0">
                <a:solidFill>
                  <a:srgbClr val="FF0000"/>
                </a:solidFill>
              </a:rPr>
              <a:t>DateTemperaturePair.class</a:t>
            </a:r>
            <a:r>
              <a:rPr lang="en-AU" sz="1400" dirty="0" smtClean="0">
                <a:solidFill>
                  <a:srgbClr val="FF0000"/>
                </a:solidFill>
              </a:rPr>
              <a:t>, true);</a:t>
            </a:r>
          </a:p>
          <a:p>
            <a:pPr marL="0" indent="0" defTabSz="1073150" eaLnBrk="1" hangingPunct="1"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US" sz="1400" dirty="0"/>
              <a:t>	</a:t>
            </a:r>
            <a:r>
              <a:rPr lang="en-US" sz="1400" dirty="0" smtClean="0"/>
              <a:t>}</a:t>
            </a:r>
            <a:endParaRPr lang="en-AU" sz="1400" dirty="0" smtClean="0"/>
          </a:p>
          <a:p>
            <a:pPr marL="0" indent="0" defTabSz="1073150" eaLnBrk="1" hangingPunct="1"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sz="1400" dirty="0" smtClean="0"/>
              <a:t>	@</a:t>
            </a:r>
            <a:r>
              <a:rPr lang="en-AU" sz="1400" dirty="0"/>
              <a:t>Override </a:t>
            </a:r>
            <a:endParaRPr lang="en-AU" sz="1400" dirty="0" smtClean="0"/>
          </a:p>
          <a:p>
            <a:pPr marL="0" indent="0" defTabSz="1073150" eaLnBrk="1" hangingPunct="1"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sz="1400" dirty="0"/>
              <a:t>	</a:t>
            </a:r>
            <a:r>
              <a:rPr lang="en-AU" sz="1400" dirty="0" smtClean="0"/>
              <a:t>/* </a:t>
            </a:r>
            <a:r>
              <a:rPr lang="en-AU" sz="1400" dirty="0"/>
              <a:t>This comparator controls which keys are grouped </a:t>
            </a:r>
            <a:r>
              <a:rPr lang="en-AU" sz="1400" dirty="0" smtClean="0"/>
              <a:t>together </a:t>
            </a:r>
            <a:r>
              <a:rPr lang="en-AU" sz="1400" dirty="0"/>
              <a:t>into a single call to the reduce() method </a:t>
            </a:r>
            <a:r>
              <a:rPr lang="en-AU" sz="1400" dirty="0" smtClean="0"/>
              <a:t>*/ </a:t>
            </a:r>
          </a:p>
          <a:p>
            <a:pPr marL="0" indent="0" defTabSz="1073150" eaLnBrk="1" hangingPunct="1"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sz="1400" dirty="0"/>
              <a:t>	</a:t>
            </a:r>
            <a:r>
              <a:rPr lang="en-AU" sz="1400" dirty="0" smtClean="0"/>
              <a:t>public </a:t>
            </a:r>
            <a:r>
              <a:rPr lang="en-AU" sz="1400" dirty="0" err="1"/>
              <a:t>int</a:t>
            </a:r>
            <a:r>
              <a:rPr lang="en-AU" sz="1400" dirty="0"/>
              <a:t> </a:t>
            </a:r>
            <a:r>
              <a:rPr lang="en-AU" sz="1400" b="1" dirty="0">
                <a:solidFill>
                  <a:srgbClr val="FF0000"/>
                </a:solidFill>
              </a:rPr>
              <a:t>compare</a:t>
            </a:r>
            <a:r>
              <a:rPr lang="en-AU" sz="1400" dirty="0"/>
              <a:t>(</a:t>
            </a:r>
            <a:r>
              <a:rPr lang="en-AU" sz="1400" dirty="0" err="1"/>
              <a:t>WritableComparable</a:t>
            </a:r>
            <a:r>
              <a:rPr lang="en-AU" sz="1400" dirty="0"/>
              <a:t> wc1, </a:t>
            </a:r>
            <a:r>
              <a:rPr lang="en-AU" sz="1400" dirty="0" err="1"/>
              <a:t>WritableComparable</a:t>
            </a:r>
            <a:r>
              <a:rPr lang="en-AU" sz="1400" dirty="0"/>
              <a:t> wc2) { </a:t>
            </a:r>
            <a:endParaRPr lang="en-AU" sz="1400" dirty="0" smtClean="0"/>
          </a:p>
          <a:p>
            <a:pPr marL="0" indent="0" defTabSz="1073150" eaLnBrk="1" hangingPunct="1"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sz="1400" dirty="0" smtClean="0"/>
              <a:t>		</a:t>
            </a:r>
            <a:r>
              <a:rPr lang="en-AU" sz="1400" dirty="0" err="1" smtClean="0"/>
              <a:t>DateTemperaturePair</a:t>
            </a:r>
            <a:r>
              <a:rPr lang="en-AU" sz="1400" dirty="0" smtClean="0"/>
              <a:t> </a:t>
            </a:r>
            <a:r>
              <a:rPr lang="en-AU" sz="1400" dirty="0"/>
              <a:t>pair = (</a:t>
            </a:r>
            <a:r>
              <a:rPr lang="en-AU" sz="1400" dirty="0" err="1"/>
              <a:t>DateTemperaturePair</a:t>
            </a:r>
            <a:r>
              <a:rPr lang="en-AU" sz="1400" dirty="0"/>
              <a:t>) wc1; </a:t>
            </a:r>
            <a:endParaRPr lang="en-AU" sz="1400" dirty="0" smtClean="0"/>
          </a:p>
          <a:p>
            <a:pPr marL="0" indent="0" defTabSz="1073150" eaLnBrk="1" hangingPunct="1"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sz="1400" dirty="0" smtClean="0"/>
              <a:t>		</a:t>
            </a:r>
            <a:r>
              <a:rPr lang="en-AU" sz="1400" dirty="0" err="1" smtClean="0"/>
              <a:t>DateTemperaturePair</a:t>
            </a:r>
            <a:r>
              <a:rPr lang="en-AU" sz="1400" dirty="0" smtClean="0"/>
              <a:t> </a:t>
            </a:r>
            <a:r>
              <a:rPr lang="en-AU" sz="1400" dirty="0"/>
              <a:t>pair2 = (</a:t>
            </a:r>
            <a:r>
              <a:rPr lang="en-AU" sz="1400" dirty="0" err="1"/>
              <a:t>DateTemperaturePair</a:t>
            </a:r>
            <a:r>
              <a:rPr lang="en-AU" sz="1400" dirty="0"/>
              <a:t>) wc2; </a:t>
            </a:r>
            <a:endParaRPr lang="en-AU" sz="1400" dirty="0" smtClean="0"/>
          </a:p>
          <a:p>
            <a:pPr marL="0" indent="0" defTabSz="1073150" eaLnBrk="1" hangingPunct="1"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sz="1400" dirty="0"/>
              <a:t>	</a:t>
            </a:r>
            <a:r>
              <a:rPr lang="en-AU" sz="1400" dirty="0" smtClean="0"/>
              <a:t>	return </a:t>
            </a:r>
            <a:r>
              <a:rPr lang="en-AU" sz="1400" dirty="0" err="1"/>
              <a:t>pair.getYearMonth</a:t>
            </a:r>
            <a:r>
              <a:rPr lang="en-AU" sz="1400" dirty="0"/>
              <a:t>().</a:t>
            </a:r>
            <a:r>
              <a:rPr lang="en-AU" sz="1400" dirty="0" err="1"/>
              <a:t>compareTo</a:t>
            </a:r>
            <a:r>
              <a:rPr lang="en-AU" sz="1400" dirty="0"/>
              <a:t>(pair2.getYearMonth()); </a:t>
            </a:r>
            <a:endParaRPr lang="en-AU" sz="1400" dirty="0" smtClean="0"/>
          </a:p>
          <a:p>
            <a:pPr marL="0" indent="0" defTabSz="1073150" eaLnBrk="1" hangingPunct="1"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sz="1400" dirty="0"/>
              <a:t>	</a:t>
            </a:r>
            <a:r>
              <a:rPr lang="en-AU" sz="1400" dirty="0" smtClean="0"/>
              <a:t>} </a:t>
            </a:r>
          </a:p>
          <a:p>
            <a:pPr marL="0" indent="0" defTabSz="1073150" eaLnBrk="1" hangingPunct="1">
              <a:buNone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sz="1400" dirty="0" smtClean="0"/>
              <a:t> </a:t>
            </a:r>
            <a:r>
              <a:rPr lang="en-AU" sz="1400" dirty="0"/>
              <a:t>}</a:t>
            </a:r>
            <a:endParaRPr lang="ko-KR" altLang="en-US" sz="1400" kern="0" dirty="0">
              <a:cs typeface="Arial" pitchFamily="34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318504" y="3529584"/>
            <a:ext cx="2350008" cy="612648"/>
          </a:xfrm>
          <a:prstGeom prst="wedgeRoundRectCallout">
            <a:avLst>
              <a:gd name="adj1" fmla="val -62695"/>
              <a:gd name="adj2" fmla="val 44589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-128" charset="0"/>
              </a:rPr>
              <a:t>Consider the natural key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-128" charset="0"/>
              </a:rPr>
              <a:t>only for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-128" charset="0"/>
              </a:rPr>
              <a:t>grouping</a:t>
            </a:r>
            <a:endParaRPr kumimoji="0" lang="en-A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-128" charset="0"/>
            </a:endParaRPr>
          </a:p>
        </p:txBody>
      </p:sp>
      <p:sp>
        <p:nvSpPr>
          <p:cNvPr id="6" name="직사각형 4"/>
          <p:cNvSpPr/>
          <p:nvPr/>
        </p:nvSpPr>
        <p:spPr>
          <a:xfrm>
            <a:off x="869251" y="6216904"/>
            <a:ext cx="734206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073150" eaLnBrk="1" hangingPunct="1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/>
            </a:pPr>
            <a:r>
              <a:rPr lang="en-AU" sz="1400" dirty="0" smtClean="0"/>
              <a:t>	</a:t>
            </a:r>
            <a:r>
              <a:rPr lang="en-AU" sz="1400" dirty="0" err="1" smtClean="0"/>
              <a:t>job.setGroupingComparatorClass</a:t>
            </a:r>
            <a:r>
              <a:rPr lang="en-AU" sz="1400" dirty="0" smtClean="0"/>
              <a:t>(</a:t>
            </a:r>
            <a:r>
              <a:rPr lang="en-AU" sz="1400" dirty="0" err="1" smtClean="0"/>
              <a:t>DateTemperatureGroupingComparator.class</a:t>
            </a:r>
            <a:r>
              <a:rPr lang="en-AU" sz="1400" dirty="0" smtClean="0"/>
              <a:t>);</a:t>
            </a:r>
            <a:endParaRPr lang="ko-KR" altLang="en-US" sz="1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83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MapReduce Algorithm Design</a:t>
            </a:r>
            <a:endParaRPr lang="en-AU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Aspects that are not under the control of the designer</a:t>
            </a:r>
          </a:p>
          <a:p>
            <a:pPr lvl="1"/>
            <a:r>
              <a:rPr lang="en-AU" altLang="en-US" smtClean="0"/>
              <a:t>Where a mapper or reducer will run</a:t>
            </a:r>
          </a:p>
          <a:p>
            <a:pPr lvl="1"/>
            <a:r>
              <a:rPr lang="en-AU" altLang="en-US" smtClean="0"/>
              <a:t>When a mapper or reducer begins or finishes</a:t>
            </a:r>
          </a:p>
          <a:p>
            <a:pPr lvl="1"/>
            <a:r>
              <a:rPr lang="en-AU" altLang="en-US" smtClean="0"/>
              <a:t>Which input key-value pairs are processed by a specific mapper</a:t>
            </a:r>
          </a:p>
          <a:p>
            <a:pPr lvl="1"/>
            <a:r>
              <a:rPr lang="en-AU" altLang="en-US" smtClean="0"/>
              <a:t>Which intermediate key-value paris are processed by a specific reducer</a:t>
            </a:r>
          </a:p>
          <a:p>
            <a:r>
              <a:rPr lang="en-AU" altLang="en-US" smtClean="0"/>
              <a:t>Aspects that can be controlled</a:t>
            </a:r>
          </a:p>
          <a:p>
            <a:pPr lvl="1"/>
            <a:r>
              <a:rPr lang="en-AU" altLang="en-US" smtClean="0"/>
              <a:t>Construct data structures as keys and values</a:t>
            </a:r>
          </a:p>
          <a:p>
            <a:pPr lvl="1"/>
            <a:r>
              <a:rPr lang="en-AU" altLang="en-US" smtClean="0"/>
              <a:t>Execute user-specified initialization and termination code for mappers and reducers (pre-process and post-process)</a:t>
            </a:r>
          </a:p>
          <a:p>
            <a:pPr lvl="1"/>
            <a:r>
              <a:rPr lang="en-AU" altLang="en-US" smtClean="0">
                <a:solidFill>
                  <a:srgbClr val="FF0000"/>
                </a:solidFill>
              </a:rPr>
              <a:t>Preserve state</a:t>
            </a:r>
            <a:r>
              <a:rPr lang="en-AU" altLang="en-US" smtClean="0"/>
              <a:t> across multiple input and intermediate keys in mappers and reducers (in-mapper combining)</a:t>
            </a:r>
          </a:p>
          <a:p>
            <a:pPr lvl="1"/>
            <a:r>
              <a:rPr lang="en-AU" altLang="en-US" smtClean="0">
                <a:solidFill>
                  <a:srgbClr val="FF0000"/>
                </a:solidFill>
              </a:rPr>
              <a:t>Control the sort order</a:t>
            </a:r>
            <a:r>
              <a:rPr lang="en-AU" altLang="en-US" smtClean="0"/>
              <a:t> of intermediate keys, and therefore the order in which a reducer will encounter particular keys </a:t>
            </a:r>
            <a:r>
              <a:rPr lang="en-US" altLang="en-US" smtClean="0"/>
              <a:t>(order inversion)</a:t>
            </a:r>
            <a:endParaRPr lang="en-AU" altLang="en-US" smtClean="0"/>
          </a:p>
          <a:p>
            <a:pPr lvl="1"/>
            <a:r>
              <a:rPr lang="en-AU" altLang="en-US" smtClean="0">
                <a:solidFill>
                  <a:srgbClr val="FF0000"/>
                </a:solidFill>
              </a:rPr>
              <a:t>Control the partitioning of the key space</a:t>
            </a:r>
            <a:r>
              <a:rPr lang="en-AU" altLang="en-US" smtClean="0"/>
              <a:t>, and therefore the set of keys that will be encountered by a particular reducer (partitioner)</a:t>
            </a:r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AU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MapReduce Algorithm Design Patterns</a:t>
            </a:r>
            <a:endParaRPr lang="en-AU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In-mapper combining, </a:t>
            </a:r>
            <a:r>
              <a:rPr lang="en-AU" altLang="en-US" smtClean="0"/>
              <a:t>where the functionality of the combiner is moved into the mapper. </a:t>
            </a:r>
            <a:endParaRPr lang="en-US" altLang="en-US" smtClean="0"/>
          </a:p>
          <a:p>
            <a:endParaRPr lang="en-US" altLang="en-US" smtClean="0"/>
          </a:p>
          <a:p>
            <a:r>
              <a:rPr lang="en-AU" altLang="en-US" smtClean="0"/>
              <a:t>The related patterns </a:t>
            </a:r>
            <a:r>
              <a:rPr lang="zh-CN" altLang="en-US" smtClean="0"/>
              <a:t>“</a:t>
            </a:r>
            <a:r>
              <a:rPr lang="en-AU" altLang="en-US" smtClean="0"/>
              <a:t>pairs</a:t>
            </a:r>
            <a:r>
              <a:rPr lang="zh-CN" altLang="en-US" smtClean="0"/>
              <a:t>”</a:t>
            </a:r>
            <a:r>
              <a:rPr lang="en-AU" altLang="en-US" smtClean="0"/>
              <a:t> and </a:t>
            </a:r>
            <a:r>
              <a:rPr lang="zh-CN" altLang="en-US" smtClean="0"/>
              <a:t>“</a:t>
            </a:r>
            <a:r>
              <a:rPr lang="en-AU" altLang="en-US" smtClean="0"/>
              <a:t>stripes</a:t>
            </a:r>
            <a:r>
              <a:rPr lang="zh-CN" altLang="en-US" smtClean="0"/>
              <a:t>”</a:t>
            </a:r>
            <a:r>
              <a:rPr lang="en-AU" altLang="en-US" smtClean="0"/>
              <a:t> for keeping track of joint events from a large number of observations.</a:t>
            </a:r>
          </a:p>
          <a:p>
            <a:endParaRPr lang="en-US" altLang="en-US" smtClean="0"/>
          </a:p>
          <a:p>
            <a:r>
              <a:rPr lang="zh-CN" altLang="en-US" smtClean="0"/>
              <a:t>“</a:t>
            </a:r>
            <a:r>
              <a:rPr lang="en-AU" altLang="en-US" smtClean="0"/>
              <a:t>Order inversion</a:t>
            </a:r>
            <a:r>
              <a:rPr lang="zh-CN" altLang="en-US" smtClean="0"/>
              <a:t>”</a:t>
            </a:r>
            <a:r>
              <a:rPr lang="en-AU" altLang="en-US" smtClean="0"/>
              <a:t>, where the main idea is to convert the sequencing of computations into a sorting problem. </a:t>
            </a:r>
          </a:p>
          <a:p>
            <a:endParaRPr lang="en-US" altLang="en-US" smtClean="0"/>
          </a:p>
          <a:p>
            <a:r>
              <a:rPr lang="zh-CN" altLang="en-US" smtClean="0"/>
              <a:t>“</a:t>
            </a:r>
            <a:r>
              <a:rPr lang="en-AU" altLang="en-US" smtClean="0"/>
              <a:t>Value-to-key conversion</a:t>
            </a:r>
            <a:r>
              <a:rPr lang="zh-CN" altLang="en-US" smtClean="0"/>
              <a:t>”</a:t>
            </a:r>
            <a:r>
              <a:rPr lang="en-AU" altLang="en-US" smtClean="0"/>
              <a:t>, which provides a scalable solution for secondary sorting.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Lifecycle of Mapper/Reducer</a:t>
            </a:r>
            <a:endParaRPr lang="en-AU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Lifecycle: </a:t>
            </a:r>
            <a:r>
              <a:rPr lang="en-AU" altLang="en-US" dirty="0" smtClean="0"/>
              <a:t>setup -&gt; map -&gt; </a:t>
            </a:r>
            <a:r>
              <a:rPr lang="en-AU" altLang="en-US" dirty="0" err="1" smtClean="0"/>
              <a:t>cleanup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setup(): </a:t>
            </a:r>
            <a:r>
              <a:rPr lang="en-AU" altLang="en-US" dirty="0" smtClean="0"/>
              <a:t>called once at the beginning of the task</a:t>
            </a:r>
          </a:p>
          <a:p>
            <a:pPr lvl="1"/>
            <a:r>
              <a:rPr lang="en-US" altLang="en-US" dirty="0" smtClean="0"/>
              <a:t>map(): do the map</a:t>
            </a:r>
          </a:p>
          <a:p>
            <a:pPr lvl="1"/>
            <a:r>
              <a:rPr lang="en-US" altLang="en-US" dirty="0" smtClean="0"/>
              <a:t>cleanup(): </a:t>
            </a:r>
            <a:r>
              <a:rPr lang="en-AU" altLang="en-US" dirty="0" smtClean="0"/>
              <a:t>called once at the end of the task.</a:t>
            </a:r>
          </a:p>
          <a:p>
            <a:pPr lvl="1"/>
            <a:r>
              <a:rPr lang="en-US" altLang="en-US" dirty="0" smtClean="0"/>
              <a:t>We do not invoke these functions</a:t>
            </a:r>
          </a:p>
          <a:p>
            <a:r>
              <a:rPr lang="en-US" altLang="en-US" dirty="0" smtClean="0"/>
              <a:t>In-mapper Combining:</a:t>
            </a:r>
          </a:p>
          <a:p>
            <a:pPr lvl="1"/>
            <a:r>
              <a:rPr lang="en-US" altLang="en-US" dirty="0" smtClean="0"/>
              <a:t>Us</a:t>
            </a:r>
            <a:r>
              <a:rPr lang="en-US" altLang="zh-CN" dirty="0" smtClean="0"/>
              <a:t>e</a:t>
            </a:r>
            <a:r>
              <a:rPr lang="en-US" altLang="en-US" dirty="0" smtClean="0"/>
              <a:t> setup() to initialize the state preserving data structure</a:t>
            </a:r>
          </a:p>
          <a:p>
            <a:pPr lvl="1"/>
            <a:r>
              <a:rPr lang="en-US" altLang="en-US" dirty="0" smtClean="0"/>
              <a:t>Use </a:t>
            </a:r>
            <a:r>
              <a:rPr lang="en-US" altLang="en-US" dirty="0" err="1" smtClean="0"/>
              <a:t>clearnup</a:t>
            </a:r>
            <a:r>
              <a:rPr lang="en-US" altLang="en-US" dirty="0" smtClean="0"/>
              <a:t>() to emit the final key-value pairs</a:t>
            </a:r>
          </a:p>
          <a:p>
            <a:pPr lvl="1"/>
            <a:endParaRPr lang="en-US" altLang="en-US" dirty="0" smtClean="0"/>
          </a:p>
          <a:p>
            <a:endParaRPr lang="en-A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094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References</a:t>
            </a:r>
            <a:endParaRPr lang="en-GB" dirty="0"/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Chapters 3.3, 3.4, 4.2, 4.3, and 4.4. Data-Intensive Text Processing with MapReduce. Jimmy Lin and Chris Dyer. University of Maryland, College Park.</a:t>
            </a:r>
          </a:p>
          <a:p>
            <a:r>
              <a:rPr lang="en-GB" altLang="en-US" dirty="0" smtClean="0"/>
              <a:t>Chapter 5 Hadoop I/O. </a:t>
            </a:r>
            <a:r>
              <a:rPr lang="en-US" altLang="en-US" dirty="0" smtClean="0"/>
              <a:t>Hadoop The Definitive Guide.</a:t>
            </a: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End of Chapter3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Word Count: Version 2</a:t>
            </a:r>
            <a:endParaRPr lang="en-AU" dirty="0"/>
          </a:p>
        </p:txBody>
      </p:sp>
      <p:pic>
        <p:nvPicPr>
          <p:cNvPr id="56323" name="Picture 3" descr="wc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286000"/>
            <a:ext cx="81629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1033272" y="2551175"/>
            <a:ext cx="3465576" cy="576074"/>
          </a:xfrm>
          <a:prstGeom prst="rect">
            <a:avLst/>
          </a:prstGeom>
          <a:noFill/>
          <a:ln w="25400">
            <a:solidFill>
              <a:schemeClr val="tx2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anchor="b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000" kern="0" dirty="0">
              <a:solidFill>
                <a:schemeClr val="tx1"/>
              </a:solidFill>
              <a:latin typeface="Corbel"/>
              <a:cs typeface="Corbel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33272" y="3983735"/>
            <a:ext cx="3465576" cy="807340"/>
          </a:xfrm>
          <a:prstGeom prst="rect">
            <a:avLst/>
          </a:prstGeom>
          <a:noFill/>
          <a:ln w="25400">
            <a:solidFill>
              <a:schemeClr val="tx2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anchor="b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000" kern="0" dirty="0">
              <a:solidFill>
                <a:schemeClr val="tx1"/>
              </a:solidFill>
              <a:latin typeface="Corbel"/>
              <a:cs typeface="Corbel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2212848" y="1755648"/>
            <a:ext cx="1472184" cy="612648"/>
          </a:xfrm>
          <a:prstGeom prst="wedgeRoundRectCallout">
            <a:avLst>
              <a:gd name="adj1" fmla="val -18833"/>
              <a:gd name="adj2" fmla="val 77425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-128" charset="0"/>
              </a:rPr>
              <a:t>setup()</a:t>
            </a:r>
            <a:endParaRPr kumimoji="0" lang="en-A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-128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2456688" y="5279136"/>
            <a:ext cx="1472184" cy="612648"/>
          </a:xfrm>
          <a:prstGeom prst="wedgeRoundRectCallout">
            <a:avLst>
              <a:gd name="adj1" fmla="val -23181"/>
              <a:gd name="adj2" fmla="val -116605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-128" charset="0"/>
              </a:rPr>
              <a:t>cleanup()</a:t>
            </a:r>
            <a:endParaRPr kumimoji="0" lang="en-A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-12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11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Computing the Mean: Version 1</a:t>
            </a:r>
            <a:endParaRPr lang="en-AU" dirty="0"/>
          </a:p>
        </p:txBody>
      </p:sp>
      <p:pic>
        <p:nvPicPr>
          <p:cNvPr id="59395" name="Picture 3" descr="compute-mean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1719263"/>
            <a:ext cx="50863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4050" y="5364163"/>
            <a:ext cx="6048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rgbClr val="FF0000"/>
                </a:solidFill>
                <a:latin typeface="Calibri" pitchFamily="34" charset="0"/>
              </a:rPr>
              <a:t>Why can’t we use reducer as combiner?</a:t>
            </a:r>
            <a:endParaRPr kumimoji="0" lang="en-US" altLang="en-US" sz="200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9613" y="5916613"/>
            <a:ext cx="5686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AU" altLang="en-US"/>
              <a:t>Mean(1, 2, 3, 4, 5) != Mean(Mean(1, 2), Mean(3, 4, 5)) </a:t>
            </a:r>
          </a:p>
        </p:txBody>
      </p:sp>
    </p:spTree>
    <p:extLst>
      <p:ext uri="{BB962C8B-B14F-4D97-AF65-F5344CB8AC3E}">
        <p14:creationId xmlns:p14="http://schemas.microsoft.com/office/powerpoint/2010/main" val="104915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-12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-128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6234E059086442ABEDED148870ED9F" ma:contentTypeVersion="0" ma:contentTypeDescription="Create a new document." ma:contentTypeScope="" ma:versionID="cc63a846be6f86c6ef4721d6604d9bf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484230-E82F-4985-BB3B-3592A93661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34D4C0A-BDA5-474A-8805-C07CE02E7324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Data\Microsoft\Templates\db-5-grey.pot</Template>
  <TotalTime>47315</TotalTime>
  <Words>3911</Words>
  <Application>Microsoft Office PowerPoint</Application>
  <PresentationFormat>On-screen Show (4:3)</PresentationFormat>
  <Paragraphs>801</Paragraphs>
  <Slides>71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db-5-grey</vt:lpstr>
      <vt:lpstr>COMP9313: Big Data Management         Lecturer: Xin Cao Course web site: http://www.cse.unsw.edu.au/~cs9313/ </vt:lpstr>
      <vt:lpstr>PowerPoint Presentation</vt:lpstr>
      <vt:lpstr>Overview of Previous Lecture</vt:lpstr>
      <vt:lpstr>Combiner Function</vt:lpstr>
      <vt:lpstr>In-mapper Combining</vt:lpstr>
      <vt:lpstr>PowerPoint Presentation</vt:lpstr>
      <vt:lpstr>Lifecycle of Mapper/Reducer</vt:lpstr>
      <vt:lpstr>Word Count: Version 2</vt:lpstr>
      <vt:lpstr>Computing the Mean: Version 1</vt:lpstr>
      <vt:lpstr>Computing the Mean: Version 2</vt:lpstr>
      <vt:lpstr>Computing the Mean: Version 3</vt:lpstr>
      <vt:lpstr>Computing the Mean: Version 4</vt:lpstr>
      <vt:lpstr>PowerPoint Presentation</vt:lpstr>
      <vt:lpstr>Term Co-occurrence Computation</vt:lpstr>
      <vt:lpstr>First Try: “Pairs”</vt:lpstr>
      <vt:lpstr>“Pairs” Analysis</vt:lpstr>
      <vt:lpstr>Another Try: “Stripes”</vt:lpstr>
      <vt:lpstr>Stripes: Pseudo-Code</vt:lpstr>
      <vt:lpstr>“Stripes” Analysis</vt:lpstr>
      <vt:lpstr>Compare “Pairs” and “Stripes”</vt:lpstr>
      <vt:lpstr>Pairs vs. Stripes</vt:lpstr>
      <vt:lpstr>PowerPoint Presentation</vt:lpstr>
      <vt:lpstr>Serialization</vt:lpstr>
      <vt:lpstr>Writable Interface</vt:lpstr>
      <vt:lpstr>PowerPoint Presentation</vt:lpstr>
      <vt:lpstr>Writable Wrappers for Java Primitives</vt:lpstr>
      <vt:lpstr>Writable Examples</vt:lpstr>
      <vt:lpstr>Stripes Implementation</vt:lpstr>
      <vt:lpstr>Pairs Implementation</vt:lpstr>
      <vt:lpstr>Multiple Output Values </vt:lpstr>
      <vt:lpstr>Implement a Custom Writable</vt:lpstr>
      <vt:lpstr>Implement a Custom Writable</vt:lpstr>
      <vt:lpstr>Implement a Custom Writable</vt:lpstr>
      <vt:lpstr>Complex Key</vt:lpstr>
      <vt:lpstr>Implement a Custom WritableComparable</vt:lpstr>
      <vt:lpstr>Implement a Custom WritableComparable</vt:lpstr>
      <vt:lpstr>Implement a Custom WritableComparable</vt:lpstr>
      <vt:lpstr>Implement a Custom WritableComparable</vt:lpstr>
      <vt:lpstr>Implement a Custom WritableComparable</vt:lpstr>
      <vt:lpstr>Implement a Custom WritableComparable</vt:lpstr>
      <vt:lpstr>Implement a Custom WritableComparable</vt:lpstr>
      <vt:lpstr>PowerPoint Presentation</vt:lpstr>
      <vt:lpstr>Computing Relative Frequencies</vt:lpstr>
      <vt:lpstr>f(wj|wi) : “Stripes” </vt:lpstr>
      <vt:lpstr>f(wj|wi) : “Pairs” </vt:lpstr>
      <vt:lpstr>f(wj|wi) : “Pairs” </vt:lpstr>
      <vt:lpstr>f(wj|wi) : “Pairs” </vt:lpstr>
      <vt:lpstr>f(wj|wi) : “Pairs” </vt:lpstr>
      <vt:lpstr>f(wj|wi) : “Pairs” </vt:lpstr>
      <vt:lpstr>f(wj|wi) : “Pairs” – Order Inversion</vt:lpstr>
      <vt:lpstr>f(wj|wi) : “Pairs” – Order Inversion</vt:lpstr>
      <vt:lpstr>f(wj|wi) : “Pairs” – Order Inversion</vt:lpstr>
      <vt:lpstr>Order Inversion</vt:lpstr>
      <vt:lpstr>Synchronization: Pairs vs. Stripes</vt:lpstr>
      <vt:lpstr>PowerPoint Presentation</vt:lpstr>
      <vt:lpstr>Implement a Custom Partitioner</vt:lpstr>
      <vt:lpstr>PowerPoint Presentation</vt:lpstr>
      <vt:lpstr>Secondary Sort</vt:lpstr>
      <vt:lpstr>Secondary Sort</vt:lpstr>
      <vt:lpstr>Secondary Sort</vt:lpstr>
      <vt:lpstr>PowerPoint Presentation</vt:lpstr>
      <vt:lpstr>Secondary Sort： Another Example</vt:lpstr>
      <vt:lpstr>Solutions to the Secondary Sort Problem</vt:lpstr>
      <vt:lpstr>Secondary Sorting Keys</vt:lpstr>
      <vt:lpstr>Customize The Composite Key</vt:lpstr>
      <vt:lpstr>Customize The Partitioner</vt:lpstr>
      <vt:lpstr>Grouping Comparator</vt:lpstr>
      <vt:lpstr>MapReduce Algorithm Design</vt:lpstr>
      <vt:lpstr>MapReduce Algorithm Design Patterns</vt:lpstr>
      <vt:lpstr>References</vt:lpstr>
      <vt:lpstr>End of Chapter3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xcao</dc:creator>
  <cp:lastModifiedBy>xcao</cp:lastModifiedBy>
  <cp:revision>804</cp:revision>
  <cp:lastPrinted>2005-01-10T21:51:57Z</cp:lastPrinted>
  <dcterms:created xsi:type="dcterms:W3CDTF">1999-11-04T20:50:09Z</dcterms:created>
  <dcterms:modified xsi:type="dcterms:W3CDTF">2017-08-07T03:48:32Z</dcterms:modified>
</cp:coreProperties>
</file>