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3"/>
  </p:sldMasterIdLst>
  <p:notesMasterIdLst>
    <p:notesMasterId r:id="rId97"/>
  </p:notesMasterIdLst>
  <p:handoutMasterIdLst>
    <p:handoutMasterId r:id="rId98"/>
  </p:handoutMasterIdLst>
  <p:sldIdLst>
    <p:sldId id="684" r:id="rId4"/>
    <p:sldId id="566" r:id="rId5"/>
    <p:sldId id="567" r:id="rId6"/>
    <p:sldId id="568" r:id="rId7"/>
    <p:sldId id="569" r:id="rId8"/>
    <p:sldId id="570" r:id="rId9"/>
    <p:sldId id="431" r:id="rId10"/>
    <p:sldId id="685" r:id="rId11"/>
    <p:sldId id="686" r:id="rId12"/>
    <p:sldId id="687" r:id="rId13"/>
    <p:sldId id="688" r:id="rId14"/>
    <p:sldId id="689" r:id="rId15"/>
    <p:sldId id="690" r:id="rId16"/>
    <p:sldId id="691" r:id="rId17"/>
    <p:sldId id="692" r:id="rId18"/>
    <p:sldId id="693"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8" r:id="rId33"/>
    <p:sldId id="641" r:id="rId34"/>
    <p:sldId id="642" r:id="rId35"/>
    <p:sldId id="643" r:id="rId36"/>
    <p:sldId id="598" r:id="rId37"/>
    <p:sldId id="644" r:id="rId38"/>
    <p:sldId id="646" r:id="rId39"/>
    <p:sldId id="647" r:id="rId40"/>
    <p:sldId id="649" r:id="rId41"/>
    <p:sldId id="650" r:id="rId42"/>
    <p:sldId id="640" r:id="rId43"/>
    <p:sldId id="709" r:id="rId44"/>
    <p:sldId id="599" r:id="rId45"/>
    <p:sldId id="600" r:id="rId46"/>
    <p:sldId id="601" r:id="rId47"/>
    <p:sldId id="602" r:id="rId48"/>
    <p:sldId id="603" r:id="rId49"/>
    <p:sldId id="604" r:id="rId50"/>
    <p:sldId id="605" r:id="rId51"/>
    <p:sldId id="593" r:id="rId52"/>
    <p:sldId id="597" r:id="rId53"/>
    <p:sldId id="594" r:id="rId54"/>
    <p:sldId id="595" r:id="rId55"/>
    <p:sldId id="596" r:id="rId56"/>
    <p:sldId id="562" r:id="rId57"/>
    <p:sldId id="563" r:id="rId58"/>
    <p:sldId id="710" r:id="rId59"/>
    <p:sldId id="564" r:id="rId60"/>
    <p:sldId id="565"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4" r:id="rId75"/>
    <p:sldId id="665" r:id="rId76"/>
    <p:sldId id="666" r:id="rId77"/>
    <p:sldId id="667" r:id="rId78"/>
    <p:sldId id="668" r:id="rId79"/>
    <p:sldId id="669" r:id="rId80"/>
    <p:sldId id="670" r:id="rId81"/>
    <p:sldId id="671" r:id="rId82"/>
    <p:sldId id="672" r:id="rId83"/>
    <p:sldId id="673" r:id="rId84"/>
    <p:sldId id="674" r:id="rId85"/>
    <p:sldId id="675" r:id="rId86"/>
    <p:sldId id="676" r:id="rId87"/>
    <p:sldId id="677" r:id="rId88"/>
    <p:sldId id="678" r:id="rId89"/>
    <p:sldId id="679" r:id="rId90"/>
    <p:sldId id="680" r:id="rId91"/>
    <p:sldId id="681" r:id="rId92"/>
    <p:sldId id="682" r:id="rId93"/>
    <p:sldId id="683" r:id="rId94"/>
    <p:sldId id="477" r:id="rId95"/>
    <p:sldId id="283" r:id="rId9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xmlns="">
        <p15:guide id="1" orient="horz" pos="679">
          <p15:clr>
            <a:srgbClr val="A4A3A4"/>
          </p15:clr>
        </p15:guide>
        <p15:guide id="2" pos="52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3" autoAdjust="0"/>
  </p:normalViewPr>
  <p:slideViewPr>
    <p:cSldViewPr snapToGrid="0">
      <p:cViewPr varScale="1">
        <p:scale>
          <a:sx n="104" d="100"/>
          <a:sy n="104" d="100"/>
        </p:scale>
        <p:origin x="-1236" y="-96"/>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eaLnBrk="0" hangingPunct="0">
              <a:defRPr sz="1200">
                <a:latin typeface="Helvetica" pitchFamily="-84" charset="0"/>
                <a:cs typeface="+mn-cs"/>
              </a:defRPr>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eaLnBrk="0" hangingPunct="0">
              <a:defRPr sz="1200">
                <a:latin typeface="Helvetica" pitchFamily="-84" charset="0"/>
                <a:cs typeface="+mn-cs"/>
              </a:defRPr>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eaLnBrk="0" hangingPunct="0">
              <a:defRPr sz="1200">
                <a:latin typeface="Helvetica" pitchFamily="-84" charset="0"/>
                <a:cs typeface="+mn-cs"/>
              </a:defRPr>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8C36F898-0958-42D5-9293-5B568372A975}" type="slidenum">
              <a:rPr lang="en-US" altLang="en-US"/>
              <a:pPr>
                <a:defRPr/>
              </a:pPr>
              <a:t>‹#›</a:t>
            </a:fld>
            <a:endParaRPr lang="en-US" altLang="en-US"/>
          </a:p>
        </p:txBody>
      </p:sp>
    </p:spTree>
    <p:extLst>
      <p:ext uri="{BB962C8B-B14F-4D97-AF65-F5344CB8AC3E}">
        <p14:creationId xmlns:p14="http://schemas.microsoft.com/office/powerpoint/2010/main" val="4198810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eaLnBrk="0" hangingPunct="0">
              <a:defRPr sz="1200">
                <a:latin typeface="Helvetica" pitchFamily="-84" charset="0"/>
                <a:cs typeface="+mn-cs"/>
              </a:defRPr>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eaLnBrk="0" hangingPunct="0">
              <a:defRPr sz="1200">
                <a:latin typeface="Helvetica" pitchFamily="-84" charset="0"/>
                <a:cs typeface="+mn-cs"/>
              </a:defRPr>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eaLnBrk="0" hangingPunct="0">
              <a:defRPr sz="1200">
                <a:latin typeface="Helvetica" pitchFamily="-84" charset="0"/>
                <a:cs typeface="+mn-cs"/>
              </a:defRPr>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5C7C5933-7301-431D-AB81-ED2260CB49F5}" type="slidenum">
              <a:rPr lang="en-US" altLang="en-US"/>
              <a:pPr>
                <a:defRPr/>
              </a:pPr>
              <a:t>‹#›</a:t>
            </a:fld>
            <a:endParaRPr lang="en-US" altLang="en-US"/>
          </a:p>
        </p:txBody>
      </p:sp>
    </p:spTree>
    <p:extLst>
      <p:ext uri="{BB962C8B-B14F-4D97-AF65-F5344CB8AC3E}">
        <p14:creationId xmlns:p14="http://schemas.microsoft.com/office/powerpoint/2010/main" val="1412814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4FF02F54-5AFA-497D-9627-94E35C82AD84}" type="slidenum">
              <a:rPr lang="en-US" altLang="en-US" sz="1200" smtClean="0"/>
              <a:pPr>
                <a:defRPr/>
              </a:pPr>
              <a:t>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smtClean="0"/>
          </a:p>
        </p:txBody>
      </p:sp>
    </p:spTree>
    <p:extLst>
      <p:ext uri="{BB962C8B-B14F-4D97-AF65-F5344CB8AC3E}">
        <p14:creationId xmlns:p14="http://schemas.microsoft.com/office/powerpoint/2010/main" val="2786472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4D60198F-A519-4181-BE15-BE6C4D17060C}" type="slidenum">
              <a:rPr lang="en-US" altLang="en-US" smtClean="0">
                <a:latin typeface="Arial" pitchFamily="34" charset="0"/>
                <a:cs typeface="Arial" pitchFamily="34" charset="0"/>
              </a:rPr>
              <a:pPr>
                <a:spcBef>
                  <a:spcPct val="0"/>
                </a:spcBef>
              </a:pPr>
              <a:t>85</a:t>
            </a:fld>
            <a:endParaRPr lang="en-US" altLang="en-US" smtClean="0">
              <a:latin typeface="Arial" pitchFamily="34" charset="0"/>
              <a:cs typeface="Arial" pitchFamily="34" charset="0"/>
            </a:endParaRPr>
          </a:p>
        </p:txBody>
      </p:sp>
      <p:sp>
        <p:nvSpPr>
          <p:cNvPr id="109571"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908935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65FC5AE-BB1E-484A-90B3-2CC3A51EC798}" type="slidenum">
              <a:rPr lang="en-US" altLang="en-US" smtClean="0">
                <a:latin typeface="Arial" pitchFamily="34" charset="0"/>
                <a:cs typeface="Arial" pitchFamily="34" charset="0"/>
              </a:rPr>
              <a:pPr>
                <a:spcBef>
                  <a:spcPct val="0"/>
                </a:spcBef>
              </a:pPr>
              <a:t>86</a:t>
            </a:fld>
            <a:endParaRPr lang="en-US" altLang="en-US" smtClean="0">
              <a:latin typeface="Arial" pitchFamily="34" charset="0"/>
              <a:cs typeface="Arial" pitchFamily="34" charset="0"/>
            </a:endParaRPr>
          </a:p>
        </p:txBody>
      </p:sp>
      <p:sp>
        <p:nvSpPr>
          <p:cNvPr id="106499"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57277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33AA703B-B071-4A16-80E3-EF292B853E14}" type="slidenum">
              <a:rPr lang="en-US" altLang="en-US" smtClean="0">
                <a:latin typeface="Arial" pitchFamily="34" charset="0"/>
                <a:cs typeface="Arial" pitchFamily="34" charset="0"/>
              </a:rPr>
              <a:pPr>
                <a:spcBef>
                  <a:spcPct val="0"/>
                </a:spcBef>
              </a:pPr>
              <a:t>88</a:t>
            </a:fld>
            <a:endParaRPr lang="en-US" altLang="en-US" smtClean="0">
              <a:latin typeface="Arial" pitchFamily="34" charset="0"/>
              <a:cs typeface="Arial" pitchFamily="34" charset="0"/>
            </a:endParaRPr>
          </a:p>
        </p:txBody>
      </p:sp>
      <p:sp>
        <p:nvSpPr>
          <p:cNvPr id="110595"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0867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Times New Roman" pitchFamily="18" charset="0"/>
                <a:ea typeface="MS PGothic" pitchFamily="34" charset="-128"/>
              </a:defRPr>
            </a:lvl1pPr>
            <a:lvl2pPr marL="742950" indent="-285750" defTabSz="911225">
              <a:spcBef>
                <a:spcPct val="30000"/>
              </a:spcBef>
              <a:defRPr sz="1200">
                <a:solidFill>
                  <a:schemeClr val="tx1"/>
                </a:solidFill>
                <a:latin typeface="Times New Roman" pitchFamily="18" charset="0"/>
                <a:ea typeface="MS PGothic" pitchFamily="34" charset="-128"/>
              </a:defRPr>
            </a:lvl2pPr>
            <a:lvl3pPr marL="1143000" indent="-228600" defTabSz="911225">
              <a:spcBef>
                <a:spcPct val="30000"/>
              </a:spcBef>
              <a:defRPr sz="1200">
                <a:solidFill>
                  <a:schemeClr val="tx1"/>
                </a:solidFill>
                <a:latin typeface="Times New Roman" pitchFamily="18" charset="0"/>
                <a:ea typeface="MS PGothic" pitchFamily="34" charset="-128"/>
              </a:defRPr>
            </a:lvl3pPr>
            <a:lvl4pPr marL="1600200" indent="-228600" defTabSz="911225">
              <a:spcBef>
                <a:spcPct val="30000"/>
              </a:spcBef>
              <a:defRPr sz="1200">
                <a:solidFill>
                  <a:schemeClr val="tx1"/>
                </a:solidFill>
                <a:latin typeface="Times New Roman" pitchFamily="18" charset="0"/>
                <a:ea typeface="MS PGothic" pitchFamily="34" charset="-128"/>
              </a:defRPr>
            </a:lvl4pPr>
            <a:lvl5pPr marL="2057400" indent="-228600" defTabSz="911225">
              <a:spcBef>
                <a:spcPct val="30000"/>
              </a:spcBef>
              <a:defRPr sz="1200">
                <a:solidFill>
                  <a:schemeClr val="tx1"/>
                </a:solidFill>
                <a:latin typeface="Times New Roman" pitchFamily="18" charset="0"/>
                <a:ea typeface="MS PGothic" pitchFamily="34" charset="-128"/>
              </a:defRPr>
            </a:lvl5pPr>
            <a:lvl6pPr marL="25146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eaLnBrk="1" hangingPunct="1">
              <a:spcBef>
                <a:spcPct val="0"/>
              </a:spcBef>
            </a:pPr>
            <a:fld id="{B1BC0EC9-4974-4BCC-9D51-69629C3F2D02}" type="slidenum">
              <a:rPr lang="en-US" altLang="en-US" smtClean="0">
                <a:solidFill>
                  <a:srgbClr val="000000"/>
                </a:solidFill>
                <a:latin typeface="Calibri" pitchFamily="34" charset="0"/>
              </a:rPr>
              <a:pPr eaLnBrk="1" hangingPunct="1">
                <a:spcBef>
                  <a:spcPct val="0"/>
                </a:spcBef>
              </a:pPr>
              <a:t>18</a:t>
            </a:fld>
            <a:endParaRPr lang="en-US" altLang="en-US" smtClean="0">
              <a:solidFill>
                <a:srgbClr val="000000"/>
              </a:solidFill>
              <a:latin typeface="Calibri" pitchFamily="34" charset="0"/>
            </a:endParaRPr>
          </a:p>
        </p:txBody>
      </p:sp>
      <p:sp>
        <p:nvSpPr>
          <p:cNvPr id="8499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2" tIns="44441" rIns="90472" bIns="44441"/>
          <a:lstStyle/>
          <a:p>
            <a:pPr eaLnBrk="1" hangingPunct="1">
              <a:spcBef>
                <a:spcPct val="0"/>
              </a:spcBef>
            </a:pPr>
            <a:endParaRPr lang="en-US" altLang="en-US" smtClean="0"/>
          </a:p>
        </p:txBody>
      </p:sp>
      <p:sp>
        <p:nvSpPr>
          <p:cNvPr id="65539" name="Rectangle 3"/>
          <p:cNvSpPr>
            <a:spLocks noGrp="1" noRot="1" noChangeAspect="1" noChangeArrowheads="1" noTextEdit="1"/>
          </p:cNvSpPr>
          <p:nvPr>
            <p:ph type="sldImg"/>
          </p:nvPr>
        </p:nvSpPr>
        <p:spPr>
          <a:xfrm>
            <a:off x="1152525" y="692150"/>
            <a:ext cx="4552950" cy="3416300"/>
          </a:xfrm>
          <a:ln cap="flat">
            <a:solidFill>
              <a:schemeClr val="tx1"/>
            </a:solidFill>
          </a:ln>
          <a:extLst/>
        </p:spPr>
      </p:sp>
    </p:spTree>
    <p:extLst>
      <p:ext uri="{BB962C8B-B14F-4D97-AF65-F5344CB8AC3E}">
        <p14:creationId xmlns:p14="http://schemas.microsoft.com/office/powerpoint/2010/main" val="134592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6019" name="Notes Placeholder 2"/>
          <p:cNvSpPr>
            <a:spLocks noGrp="1"/>
          </p:cNvSpPr>
          <p:nvPr>
            <p:ph type="body" idx="1"/>
          </p:nvPr>
        </p:nvSpPr>
        <p:spPr>
          <a:noFill/>
        </p:spPr>
        <p:txBody>
          <a:bodyPr/>
          <a:lstStyle/>
          <a:p>
            <a:endParaRPr lang="en-US" altLang="en-US" smtClean="0"/>
          </a:p>
        </p:txBody>
      </p:sp>
      <p:sp>
        <p:nvSpPr>
          <p:cNvPr id="86020" name="Slide Number Placeholder 3"/>
          <p:cNvSpPr>
            <a:spLocks noGrp="1"/>
          </p:cNvSpPr>
          <p:nvPr>
            <p:ph type="sldNum" sz="quarter" idx="5"/>
          </p:nvPr>
        </p:nvSpPr>
        <p:spPr>
          <a:noFill/>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fld id="{CA1166CB-69F6-4E2B-8137-2AE582449DBA}" type="slidenum">
              <a:rPr lang="en-US" altLang="en-US" sz="1200" smtClean="0"/>
              <a:pPr/>
              <a:t>51</a:t>
            </a:fld>
            <a:endParaRPr lang="en-US" altLang="en-US" sz="1200" smtClean="0"/>
          </a:p>
        </p:txBody>
      </p:sp>
    </p:spTree>
    <p:extLst>
      <p:ext uri="{BB962C8B-B14F-4D97-AF65-F5344CB8AC3E}">
        <p14:creationId xmlns:p14="http://schemas.microsoft.com/office/powerpoint/2010/main" val="344479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7043" name="Notes Placeholder 2"/>
          <p:cNvSpPr>
            <a:spLocks noGrp="1"/>
          </p:cNvSpPr>
          <p:nvPr>
            <p:ph type="body" idx="1"/>
          </p:nvPr>
        </p:nvSpPr>
        <p:spPr>
          <a:noFill/>
        </p:spPr>
        <p:txBody>
          <a:bodyPr/>
          <a:lstStyle/>
          <a:p>
            <a:endParaRPr lang="en-US" altLang="en-US" smtClean="0"/>
          </a:p>
        </p:txBody>
      </p:sp>
      <p:sp>
        <p:nvSpPr>
          <p:cNvPr id="87044" name="Slide Number Placeholder 3"/>
          <p:cNvSpPr>
            <a:spLocks noGrp="1"/>
          </p:cNvSpPr>
          <p:nvPr>
            <p:ph type="sldNum" sz="quarter" idx="5"/>
          </p:nvPr>
        </p:nvSpPr>
        <p:spPr>
          <a:noFill/>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fld id="{8B8977CD-95C5-4C3A-ABA7-C698EC938A20}" type="slidenum">
              <a:rPr lang="en-US" altLang="en-US" sz="1200" smtClean="0"/>
              <a:pPr/>
              <a:t>52</a:t>
            </a:fld>
            <a:endParaRPr lang="en-US" altLang="en-US" sz="1200" smtClean="0"/>
          </a:p>
        </p:txBody>
      </p:sp>
    </p:spTree>
    <p:extLst>
      <p:ext uri="{BB962C8B-B14F-4D97-AF65-F5344CB8AC3E}">
        <p14:creationId xmlns:p14="http://schemas.microsoft.com/office/powerpoint/2010/main" val="4224772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3555" name="Notes Placeholder 2"/>
          <p:cNvSpPr>
            <a:spLocks noGrp="1"/>
          </p:cNvSpPr>
          <p:nvPr>
            <p:ph type="body" idx="1"/>
          </p:nvPr>
        </p:nvSpPr>
        <p:spPr>
          <a:noFill/>
        </p:spPr>
        <p:txBody>
          <a:bodyPr/>
          <a:lstStyle/>
          <a:p>
            <a:endParaRPr lang="en-AU" altLang="en-US" smtClean="0"/>
          </a:p>
        </p:txBody>
      </p:sp>
      <p:sp>
        <p:nvSpPr>
          <p:cNvPr id="23556" name="Slide Number Placeholder 3"/>
          <p:cNvSpPr>
            <a:spLocks noGrp="1"/>
          </p:cNvSpPr>
          <p:nvPr>
            <p:ph type="sldNum" sz="quarter" idx="5"/>
          </p:nvPr>
        </p:nvSpPr>
        <p:spPr>
          <a:noFill/>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fld id="{C00087E7-725C-47D8-829B-423173F9F2F9}" type="slidenum">
              <a:rPr lang="en-US" altLang="en-US" sz="1200" smtClean="0"/>
              <a:pPr/>
              <a:t>58</a:t>
            </a:fld>
            <a:endParaRPr lang="en-US" altLang="en-US" sz="1200" smtClean="0"/>
          </a:p>
        </p:txBody>
      </p:sp>
    </p:spTree>
    <p:extLst>
      <p:ext uri="{BB962C8B-B14F-4D97-AF65-F5344CB8AC3E}">
        <p14:creationId xmlns:p14="http://schemas.microsoft.com/office/powerpoint/2010/main" val="1829628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p:spPr>
        <p:txBody>
          <a:bodyPr/>
          <a:lstStyle>
            <a:lvl1pPr defTabSz="911225">
              <a:spcBef>
                <a:spcPct val="30000"/>
              </a:spcBef>
              <a:defRPr sz="1200">
                <a:solidFill>
                  <a:schemeClr val="tx1"/>
                </a:solidFill>
                <a:latin typeface="Times New Roman" pitchFamily="18" charset="0"/>
                <a:ea typeface="MS PGothic" pitchFamily="34" charset="-128"/>
              </a:defRPr>
            </a:lvl1pPr>
            <a:lvl2pPr marL="742950" indent="-285750" defTabSz="911225">
              <a:spcBef>
                <a:spcPct val="30000"/>
              </a:spcBef>
              <a:defRPr sz="1200">
                <a:solidFill>
                  <a:schemeClr val="tx1"/>
                </a:solidFill>
                <a:latin typeface="Times New Roman" pitchFamily="18" charset="0"/>
                <a:ea typeface="MS PGothic" pitchFamily="34" charset="-128"/>
              </a:defRPr>
            </a:lvl2pPr>
            <a:lvl3pPr marL="1143000" indent="-228600" defTabSz="911225">
              <a:spcBef>
                <a:spcPct val="30000"/>
              </a:spcBef>
              <a:defRPr sz="1200">
                <a:solidFill>
                  <a:schemeClr val="tx1"/>
                </a:solidFill>
                <a:latin typeface="Times New Roman" pitchFamily="18" charset="0"/>
                <a:ea typeface="MS PGothic" pitchFamily="34" charset="-128"/>
              </a:defRPr>
            </a:lvl3pPr>
            <a:lvl4pPr marL="1600200" indent="-228600" defTabSz="911225">
              <a:spcBef>
                <a:spcPct val="30000"/>
              </a:spcBef>
              <a:defRPr sz="1200">
                <a:solidFill>
                  <a:schemeClr val="tx1"/>
                </a:solidFill>
                <a:latin typeface="Times New Roman" pitchFamily="18" charset="0"/>
                <a:ea typeface="MS PGothic" pitchFamily="34" charset="-128"/>
              </a:defRPr>
            </a:lvl4pPr>
            <a:lvl5pPr marL="2057400" indent="-228600" defTabSz="911225">
              <a:spcBef>
                <a:spcPct val="30000"/>
              </a:spcBef>
              <a:defRPr sz="1200">
                <a:solidFill>
                  <a:schemeClr val="tx1"/>
                </a:solidFill>
                <a:latin typeface="Times New Roman" pitchFamily="18" charset="0"/>
                <a:ea typeface="MS PGothic" pitchFamily="34" charset="-128"/>
              </a:defRPr>
            </a:lvl5pPr>
            <a:lvl6pPr marL="25146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9BA564F5-2AFE-49D7-A200-3DBF595C8998}" type="slidenum">
              <a:rPr lang="en-GB" altLang="en-US" smtClean="0">
                <a:latin typeface="Helvetica" pitchFamily="-84" charset="0"/>
                <a:cs typeface="Arial" pitchFamily="34" charset="0"/>
              </a:rPr>
              <a:pPr>
                <a:spcBef>
                  <a:spcPct val="0"/>
                </a:spcBef>
              </a:pPr>
              <a:t>64</a:t>
            </a:fld>
            <a:endParaRPr lang="en-GB" altLang="en-US" smtClean="0">
              <a:latin typeface="Helvetica" pitchFamily="-84" charset="0"/>
              <a:cs typeface="Arial" pitchFamily="34" charset="0"/>
            </a:endParaRPr>
          </a:p>
        </p:txBody>
      </p:sp>
      <p:sp>
        <p:nvSpPr>
          <p:cNvPr id="88067" name="Text Box 1"/>
          <p:cNvSpPr txBox="1">
            <a:spLocks noChangeArrowheads="1"/>
          </p:cNvSpPr>
          <p:nvPr/>
        </p:nvSpPr>
        <p:spPr bwMode="auto">
          <a:xfrm>
            <a:off x="1143000" y="685800"/>
            <a:ext cx="4572000" cy="3427413"/>
          </a:xfrm>
          <a:prstGeom prst="rect">
            <a:avLst/>
          </a:prstGeom>
          <a:solidFill>
            <a:srgbClr val="FFFFFF"/>
          </a:solidFill>
          <a:ln w="9360">
            <a:solidFill>
              <a:srgbClr val="000000"/>
            </a:solidFill>
            <a:miter lim="800000"/>
            <a:headEnd/>
            <a:tailEnd/>
          </a:ln>
        </p:spPr>
        <p:txBody>
          <a:bodyPr wrap="none" lIns="91428" tIns="45713" rIns="91428" bIns="45713" anchor="ct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endParaRPr lang="en-US" altLang="en-US" sz="1600">
              <a:latin typeface="Helvetica" pitchFamily="-84" charset="0"/>
              <a:cs typeface="Arial" pitchFamily="34" charset="0"/>
            </a:endParaRPr>
          </a:p>
        </p:txBody>
      </p:sp>
      <p:sp>
        <p:nvSpPr>
          <p:cNvPr id="88068" name="Rectangle 2"/>
          <p:cNvSpPr>
            <a:spLocks noGrp="1" noChangeArrowheads="1"/>
          </p:cNvSpPr>
          <p:nvPr>
            <p:ph type="body"/>
          </p:nvPr>
        </p:nvSpPr>
        <p:spPr>
          <a:xfrm>
            <a:off x="685800" y="4343400"/>
            <a:ext cx="5480050" cy="4114800"/>
          </a:xfrm>
          <a:noFill/>
        </p:spPr>
        <p:txBody>
          <a:bodyPr anchor="ctr"/>
          <a:lstStyle/>
          <a:p>
            <a:endParaRPr lang="en-US" altLang="en-US" smtClean="0"/>
          </a:p>
        </p:txBody>
      </p:sp>
    </p:spTree>
    <p:extLst>
      <p:ext uri="{BB962C8B-B14F-4D97-AF65-F5344CB8AC3E}">
        <p14:creationId xmlns:p14="http://schemas.microsoft.com/office/powerpoint/2010/main" val="10583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p:spPr>
        <p:txBody>
          <a:bodyPr/>
          <a:lstStyle>
            <a:lvl1pPr defTabSz="911225">
              <a:spcBef>
                <a:spcPct val="30000"/>
              </a:spcBef>
              <a:defRPr sz="1200">
                <a:solidFill>
                  <a:schemeClr val="tx1"/>
                </a:solidFill>
                <a:latin typeface="Times New Roman" pitchFamily="18" charset="0"/>
                <a:ea typeface="MS PGothic" pitchFamily="34" charset="-128"/>
              </a:defRPr>
            </a:lvl1pPr>
            <a:lvl2pPr marL="742950" indent="-285750" defTabSz="911225">
              <a:spcBef>
                <a:spcPct val="30000"/>
              </a:spcBef>
              <a:defRPr sz="1200">
                <a:solidFill>
                  <a:schemeClr val="tx1"/>
                </a:solidFill>
                <a:latin typeface="Times New Roman" pitchFamily="18" charset="0"/>
                <a:ea typeface="MS PGothic" pitchFamily="34" charset="-128"/>
              </a:defRPr>
            </a:lvl2pPr>
            <a:lvl3pPr marL="1143000" indent="-228600" defTabSz="911225">
              <a:spcBef>
                <a:spcPct val="30000"/>
              </a:spcBef>
              <a:defRPr sz="1200">
                <a:solidFill>
                  <a:schemeClr val="tx1"/>
                </a:solidFill>
                <a:latin typeface="Times New Roman" pitchFamily="18" charset="0"/>
                <a:ea typeface="MS PGothic" pitchFamily="34" charset="-128"/>
              </a:defRPr>
            </a:lvl3pPr>
            <a:lvl4pPr marL="1600200" indent="-228600" defTabSz="911225">
              <a:spcBef>
                <a:spcPct val="30000"/>
              </a:spcBef>
              <a:defRPr sz="1200">
                <a:solidFill>
                  <a:schemeClr val="tx1"/>
                </a:solidFill>
                <a:latin typeface="Times New Roman" pitchFamily="18" charset="0"/>
                <a:ea typeface="MS PGothic" pitchFamily="34" charset="-128"/>
              </a:defRPr>
            </a:lvl4pPr>
            <a:lvl5pPr marL="2057400" indent="-228600" defTabSz="911225">
              <a:spcBef>
                <a:spcPct val="30000"/>
              </a:spcBef>
              <a:defRPr sz="1200">
                <a:solidFill>
                  <a:schemeClr val="tx1"/>
                </a:solidFill>
                <a:latin typeface="Times New Roman" pitchFamily="18" charset="0"/>
                <a:ea typeface="MS PGothic" pitchFamily="34" charset="-128"/>
              </a:defRPr>
            </a:lvl5pPr>
            <a:lvl6pPr marL="25146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defTabSz="911225"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C61B8006-D745-4B2C-AA55-99CCC64C26F4}" type="slidenum">
              <a:rPr lang="en-GB" altLang="en-US" smtClean="0">
                <a:latin typeface="Helvetica" pitchFamily="-84" charset="0"/>
                <a:cs typeface="Arial" pitchFamily="34" charset="0"/>
              </a:rPr>
              <a:pPr>
                <a:spcBef>
                  <a:spcPct val="0"/>
                </a:spcBef>
              </a:pPr>
              <a:t>65</a:t>
            </a:fld>
            <a:endParaRPr lang="en-GB" altLang="en-US" smtClean="0">
              <a:latin typeface="Helvetica" pitchFamily="-84" charset="0"/>
              <a:cs typeface="Arial" pitchFamily="34" charset="0"/>
            </a:endParaRPr>
          </a:p>
        </p:txBody>
      </p:sp>
      <p:sp>
        <p:nvSpPr>
          <p:cNvPr id="89091" name="Text Box 1"/>
          <p:cNvSpPr txBox="1">
            <a:spLocks noChangeArrowheads="1"/>
          </p:cNvSpPr>
          <p:nvPr/>
        </p:nvSpPr>
        <p:spPr bwMode="auto">
          <a:xfrm>
            <a:off x="1143000" y="685800"/>
            <a:ext cx="4572000" cy="3427413"/>
          </a:xfrm>
          <a:prstGeom prst="rect">
            <a:avLst/>
          </a:prstGeom>
          <a:solidFill>
            <a:srgbClr val="FFFFFF"/>
          </a:solidFill>
          <a:ln w="9360">
            <a:solidFill>
              <a:srgbClr val="000000"/>
            </a:solidFill>
            <a:miter lim="800000"/>
            <a:headEnd/>
            <a:tailEnd/>
          </a:ln>
        </p:spPr>
        <p:txBody>
          <a:bodyPr wrap="none" lIns="91428" tIns="45713" rIns="91428" bIns="45713" anchor="ct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endParaRPr lang="en-US" altLang="en-US" sz="1600">
              <a:latin typeface="Helvetica" pitchFamily="-84" charset="0"/>
              <a:cs typeface="Arial" pitchFamily="34" charset="0"/>
            </a:endParaRPr>
          </a:p>
        </p:txBody>
      </p:sp>
      <p:sp>
        <p:nvSpPr>
          <p:cNvPr id="89092" name="Rectangle 2"/>
          <p:cNvSpPr>
            <a:spLocks noGrp="1" noChangeArrowheads="1"/>
          </p:cNvSpPr>
          <p:nvPr>
            <p:ph type="body"/>
          </p:nvPr>
        </p:nvSpPr>
        <p:spPr>
          <a:xfrm>
            <a:off x="685800" y="4343400"/>
            <a:ext cx="5480050" cy="4114800"/>
          </a:xfrm>
          <a:noFill/>
        </p:spPr>
        <p:txBody>
          <a:bodyPr anchor="ctr"/>
          <a:lstStyle/>
          <a:p>
            <a:endParaRPr lang="en-US" altLang="en-US" smtClean="0"/>
          </a:p>
        </p:txBody>
      </p:sp>
    </p:spTree>
    <p:extLst>
      <p:ext uri="{BB962C8B-B14F-4D97-AF65-F5344CB8AC3E}">
        <p14:creationId xmlns:p14="http://schemas.microsoft.com/office/powerpoint/2010/main" val="420846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41FF8B90-7BA1-47F2-A114-7ACBBBD49F9F}" type="slidenum">
              <a:rPr lang="en-US" altLang="en-US" smtClean="0">
                <a:latin typeface="Arial" pitchFamily="34" charset="0"/>
                <a:cs typeface="Arial" pitchFamily="34" charset="0"/>
              </a:rPr>
              <a:pPr>
                <a:spcBef>
                  <a:spcPct val="0"/>
                </a:spcBef>
              </a:pPr>
              <a:t>74</a:t>
            </a:fld>
            <a:endParaRPr lang="en-US" altLang="en-US" smtClean="0">
              <a:latin typeface="Arial" pitchFamily="34" charset="0"/>
              <a:cs typeface="Arial" pitchFamily="34" charset="0"/>
            </a:endParaRPr>
          </a:p>
        </p:txBody>
      </p:sp>
      <p:sp>
        <p:nvSpPr>
          <p:cNvPr id="102403"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7433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D34D80F-8601-4583-8D7D-0C83EFF5A1DA}" type="slidenum">
              <a:rPr lang="en-US" altLang="en-US" smtClean="0">
                <a:latin typeface="Arial" pitchFamily="34" charset="0"/>
                <a:cs typeface="Arial" pitchFamily="34" charset="0"/>
              </a:rPr>
              <a:pPr>
                <a:spcBef>
                  <a:spcPct val="0"/>
                </a:spcBef>
              </a:pPr>
              <a:t>75</a:t>
            </a:fld>
            <a:endParaRPr lang="en-US" altLang="en-US" smtClean="0">
              <a:latin typeface="Arial" pitchFamily="34" charset="0"/>
              <a:cs typeface="Arial" pitchFamily="34" charset="0"/>
            </a:endParaRPr>
          </a:p>
        </p:txBody>
      </p:sp>
      <p:sp>
        <p:nvSpPr>
          <p:cNvPr id="103427"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0743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smtClean="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spcBef>
                <a:spcPct val="50000"/>
              </a:spcBef>
              <a:defRPr>
                <a:solidFill>
                  <a:srgbClr val="578963"/>
                </a:solidFill>
                <a:latin typeface="Times New Roman" pitchFamily="18" charset="0"/>
                <a:cs typeface="+mn-cs"/>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749013B4-C285-4566-A5E8-A89F8317168D}" type="slidenum">
              <a:rPr lang="en-US" altLang="en-US"/>
              <a:pPr>
                <a:defRPr/>
              </a:pPr>
              <a:t>‹#›</a:t>
            </a:fld>
            <a:endParaRPr lang="en-US" altLang="en-US"/>
          </a:p>
        </p:txBody>
      </p:sp>
    </p:spTree>
    <p:extLst>
      <p:ext uri="{BB962C8B-B14F-4D97-AF65-F5344CB8AC3E}">
        <p14:creationId xmlns:p14="http://schemas.microsoft.com/office/powerpoint/2010/main" val="322487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AC53D19C-8899-4D47-BE25-21A028BD79FE}" type="slidenum">
              <a:rPr lang="en-US" altLang="en-US"/>
              <a:pPr>
                <a:defRPr/>
              </a:pPr>
              <a:t>‹#›</a:t>
            </a:fld>
            <a:endParaRPr lang="en-US" altLang="en-US"/>
          </a:p>
        </p:txBody>
      </p:sp>
    </p:spTree>
    <p:extLst>
      <p:ext uri="{BB962C8B-B14F-4D97-AF65-F5344CB8AC3E}">
        <p14:creationId xmlns:p14="http://schemas.microsoft.com/office/powerpoint/2010/main" val="350933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CD83ED12-7C61-43AD-BF2B-AC6620198DB4}" type="slidenum">
              <a:rPr lang="en-US" altLang="en-US"/>
              <a:pPr>
                <a:defRPr/>
              </a:pPr>
              <a:t>‹#›</a:t>
            </a:fld>
            <a:endParaRPr lang="en-US" altLang="en-US"/>
          </a:p>
        </p:txBody>
      </p:sp>
    </p:spTree>
    <p:extLst>
      <p:ext uri="{BB962C8B-B14F-4D97-AF65-F5344CB8AC3E}">
        <p14:creationId xmlns:p14="http://schemas.microsoft.com/office/powerpoint/2010/main" val="6390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9AE9AF72-4987-4EA1-8DBF-4B0B65412CD5}" type="slidenum">
              <a:rPr lang="en-US" altLang="en-US"/>
              <a:pPr>
                <a:defRPr/>
              </a:pPr>
              <a:t>‹#›</a:t>
            </a:fld>
            <a:endParaRPr lang="en-US" altLang="en-US"/>
          </a:p>
        </p:txBody>
      </p:sp>
    </p:spTree>
    <p:extLst>
      <p:ext uri="{BB962C8B-B14F-4D97-AF65-F5344CB8AC3E}">
        <p14:creationId xmlns:p14="http://schemas.microsoft.com/office/powerpoint/2010/main" val="373800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392BEA2-E87D-4A7B-B00A-7C77E7774208}" type="slidenum">
              <a:rPr lang="en-US" altLang="en-US"/>
              <a:pPr>
                <a:defRPr/>
              </a:pPr>
              <a:t>‹#›</a:t>
            </a:fld>
            <a:endParaRPr lang="en-US" altLang="en-US"/>
          </a:p>
        </p:txBody>
      </p:sp>
    </p:spTree>
    <p:extLst>
      <p:ext uri="{BB962C8B-B14F-4D97-AF65-F5344CB8AC3E}">
        <p14:creationId xmlns:p14="http://schemas.microsoft.com/office/powerpoint/2010/main" val="334363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250BDD10-0BF7-4E75-B558-1BFD95495B84}" type="slidenum">
              <a:rPr lang="en-US" altLang="en-US"/>
              <a:pPr>
                <a:defRPr/>
              </a:pPr>
              <a:t>‹#›</a:t>
            </a:fld>
            <a:endParaRPr lang="en-US" altLang="en-US"/>
          </a:p>
        </p:txBody>
      </p:sp>
    </p:spTree>
    <p:extLst>
      <p:ext uri="{BB962C8B-B14F-4D97-AF65-F5344CB8AC3E}">
        <p14:creationId xmlns:p14="http://schemas.microsoft.com/office/powerpoint/2010/main" val="174370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BB9FA10D-5F54-451E-A0E7-8DE0E4A01D8C}" type="slidenum">
              <a:rPr lang="en-US" altLang="en-US"/>
              <a:pPr>
                <a:defRPr/>
              </a:pPr>
              <a:t>‹#›</a:t>
            </a:fld>
            <a:endParaRPr lang="en-US" altLang="en-US"/>
          </a:p>
        </p:txBody>
      </p:sp>
    </p:spTree>
    <p:extLst>
      <p:ext uri="{BB962C8B-B14F-4D97-AF65-F5344CB8AC3E}">
        <p14:creationId xmlns:p14="http://schemas.microsoft.com/office/powerpoint/2010/main" val="382985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71A7990A-0198-421C-9DED-54E266B60F94}" type="slidenum">
              <a:rPr lang="en-US" altLang="en-US"/>
              <a:pPr>
                <a:defRPr/>
              </a:pPr>
              <a:t>‹#›</a:t>
            </a:fld>
            <a:endParaRPr lang="en-US" altLang="en-US"/>
          </a:p>
        </p:txBody>
      </p:sp>
    </p:spTree>
    <p:extLst>
      <p:ext uri="{BB962C8B-B14F-4D97-AF65-F5344CB8AC3E}">
        <p14:creationId xmlns:p14="http://schemas.microsoft.com/office/powerpoint/2010/main" val="320350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15107B2-C5FE-4F8A-9379-C8AE761F5EBB}" type="slidenum">
              <a:rPr lang="en-US" altLang="en-US"/>
              <a:pPr>
                <a:defRPr/>
              </a:pPr>
              <a:t>‹#›</a:t>
            </a:fld>
            <a:endParaRPr lang="en-US" altLang="en-US"/>
          </a:p>
        </p:txBody>
      </p:sp>
    </p:spTree>
    <p:extLst>
      <p:ext uri="{BB962C8B-B14F-4D97-AF65-F5344CB8AC3E}">
        <p14:creationId xmlns:p14="http://schemas.microsoft.com/office/powerpoint/2010/main" val="99510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B53E77A-0843-4632-8269-4787DBFE4574}" type="slidenum">
              <a:rPr lang="en-US" altLang="en-US"/>
              <a:pPr>
                <a:defRPr/>
              </a:pPr>
              <a:t>‹#›</a:t>
            </a:fld>
            <a:endParaRPr lang="en-US" altLang="en-US"/>
          </a:p>
        </p:txBody>
      </p:sp>
    </p:spTree>
    <p:extLst>
      <p:ext uri="{BB962C8B-B14F-4D97-AF65-F5344CB8AC3E}">
        <p14:creationId xmlns:p14="http://schemas.microsoft.com/office/powerpoint/2010/main" val="195621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417AF61-CDD2-4F39-9697-9366E691D163}" type="slidenum">
              <a:rPr lang="en-US" altLang="en-US"/>
              <a:pPr>
                <a:defRPr/>
              </a:pPr>
              <a:t>‹#›</a:t>
            </a:fld>
            <a:endParaRPr lang="en-US" altLang="en-US"/>
          </a:p>
        </p:txBody>
      </p:sp>
    </p:spTree>
    <p:extLst>
      <p:ext uri="{BB962C8B-B14F-4D97-AF65-F5344CB8AC3E}">
        <p14:creationId xmlns:p14="http://schemas.microsoft.com/office/powerpoint/2010/main" val="31137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3CD3EBC7-CB32-4D60-8CC7-0571F09F1F64}" type="slidenum">
              <a:rPr lang="en-US" altLang="en-US"/>
              <a:pPr>
                <a:defRPr/>
              </a:pPr>
              <a:t>‹#›</a:t>
            </a:fld>
            <a:endParaRPr lang="en-US" altLang="en-US"/>
          </a:p>
        </p:txBody>
      </p:sp>
      <p:sp>
        <p:nvSpPr>
          <p:cNvPr id="1028" name="Text Box 5"/>
          <p:cNvSpPr txBox="1">
            <a:spLocks noChangeArrowheads="1"/>
          </p:cNvSpPr>
          <p:nvPr/>
        </p:nvSpPr>
        <p:spPr bwMode="auto">
          <a:xfrm>
            <a:off x="4481513" y="6613525"/>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en-US" sz="1000" b="1" smtClean="0">
                <a:solidFill>
                  <a:schemeClr val="tx2"/>
                </a:solidFill>
              </a:rPr>
              <a:t>4.</a:t>
            </a:r>
            <a:fld id="{A17DEC7B-C13B-4BC4-8E8F-E308CBB43093}" type="slidenum">
              <a:rPr lang="en-US" altLang="en-US" sz="1000" b="1" smtClean="0">
                <a:solidFill>
                  <a:schemeClr val="tx2"/>
                </a:solidFill>
              </a:rPr>
              <a:pPr algn="ctr">
                <a:spcBef>
                  <a:spcPct val="50000"/>
                </a:spcBef>
                <a:defRPr/>
              </a:pPr>
              <a:t>‹#›</a:t>
            </a:fld>
            <a:endParaRPr lang="en-US" altLang="en-US" sz="1000" b="1" smtClean="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4064"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cse.unsw.edu.au/~z3515164/Small.TRECWEB.tx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hadoop.apache.org/docs/current/hadoop-project-dist/hadoop-hdfs/HdfsDesign.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smtClean="0"/>
              <a:t>COMP9313: Big Data Management</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a:t/>
            </a:r>
            <a:br>
              <a:rPr lang="en-US" altLang="en-US" dirty="0"/>
            </a:br>
            <a:r>
              <a:rPr lang="en-US" altLang="en-US" dirty="0" smtClean="0"/>
              <a:t>Lecturer: Xin Cao</a:t>
            </a:r>
            <a:br>
              <a:rPr lang="en-US" altLang="en-US" dirty="0" smtClean="0"/>
            </a:br>
            <a:r>
              <a:rPr lang="en-US" altLang="en-US" sz="2000" dirty="0" smtClean="0"/>
              <a:t>Course web site: </a:t>
            </a:r>
            <a:r>
              <a:rPr lang="en-AU" sz="2000" dirty="0">
                <a:effectLst/>
              </a:rPr>
              <a:t>http://www.cse.unsw.edu.au/~</a:t>
            </a:r>
            <a:r>
              <a:rPr lang="en-AU" sz="2000" dirty="0" smtClean="0">
                <a:effectLst/>
              </a:rPr>
              <a:t>cs9313/</a:t>
            </a:r>
            <a:r>
              <a:rPr lang="en-US" altLang="en-US" dirty="0" smtClean="0"/>
              <a:t/>
            </a:r>
            <a:br>
              <a:rPr lang="en-US" altLang="en-US" dirty="0" smtClean="0"/>
            </a:br>
            <a:endParaRPr lang="en-US" altLang="en-US" dirty="0" smtClean="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59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Boolean Text Retrieval: Inverted Index</a:t>
            </a:r>
            <a:endParaRPr lang="en-AU" dirty="0"/>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001713"/>
            <a:ext cx="81534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8158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latin typeface="Calibri" pitchFamily="34" charset="0"/>
              </a:rPr>
              <a:t>Search Using Inverted Index</a:t>
            </a:r>
            <a:endParaRPr lang="en-AU" dirty="0"/>
          </a:p>
        </p:txBody>
      </p:sp>
      <p:sp>
        <p:nvSpPr>
          <p:cNvPr id="18435" name="Content Placeholder 2"/>
          <p:cNvSpPr>
            <a:spLocks noGrp="1"/>
          </p:cNvSpPr>
          <p:nvPr>
            <p:ph idx="1"/>
          </p:nvPr>
        </p:nvSpPr>
        <p:spPr/>
        <p:txBody>
          <a:bodyPr/>
          <a:lstStyle/>
          <a:p>
            <a:r>
              <a:rPr lang="en-US" altLang="en-US" smtClean="0"/>
              <a:t>Given a query </a:t>
            </a:r>
            <a:r>
              <a:rPr lang="en-US" altLang="en-US" b="1" smtClean="0"/>
              <a:t>q</a:t>
            </a:r>
            <a:r>
              <a:rPr lang="en-US" altLang="en-US" smtClean="0"/>
              <a:t>, search has the following steps:</a:t>
            </a:r>
          </a:p>
          <a:p>
            <a:pPr lvl="1"/>
            <a:r>
              <a:rPr lang="en-AU" altLang="en-US" smtClean="0"/>
              <a:t>Step 1 (vocabulary search): find each term/word in q in the inverted index.</a:t>
            </a:r>
          </a:p>
          <a:p>
            <a:pPr lvl="1"/>
            <a:r>
              <a:rPr lang="en-AU" altLang="en-US" smtClean="0"/>
              <a:t>Step 2 (results merging): Merge results to find documents that contain all or some of the words/terms in q. </a:t>
            </a:r>
          </a:p>
          <a:p>
            <a:pPr lvl="1"/>
            <a:r>
              <a:rPr lang="en-AU" altLang="en-US" smtClean="0"/>
              <a:t>Step 3 (Rank score computation): To rank the resulting documents/pages, using: </a:t>
            </a:r>
          </a:p>
          <a:p>
            <a:pPr lvl="2"/>
            <a:r>
              <a:rPr lang="en-US" altLang="en-US" smtClean="0"/>
              <a:t>content-based ranking</a:t>
            </a:r>
          </a:p>
          <a:p>
            <a:pPr lvl="2"/>
            <a:r>
              <a:rPr lang="en-US" altLang="en-US" smtClean="0"/>
              <a:t>link-based ranking </a:t>
            </a:r>
          </a:p>
          <a:p>
            <a:pPr lvl="2"/>
            <a:r>
              <a:rPr lang="en-US" altLang="en-US" smtClean="0">
                <a:solidFill>
                  <a:srgbClr val="FF0000"/>
                </a:solidFill>
              </a:rPr>
              <a:t>Not used in </a:t>
            </a:r>
            <a:r>
              <a:rPr lang="en-US" altLang="zh-CN" smtClean="0">
                <a:solidFill>
                  <a:srgbClr val="FF0000"/>
                </a:solidFill>
              </a:rPr>
              <a:t>Boolean retrieval</a:t>
            </a:r>
            <a:endParaRPr lang="en-US" altLang="en-US" smtClean="0">
              <a:solidFill>
                <a:srgbClr val="FF0000"/>
              </a:solidFill>
            </a:endParaRPr>
          </a:p>
          <a:p>
            <a:pPr lvl="1"/>
            <a:endParaRPr lang="en-US" altLang="en-US" smtClean="0"/>
          </a:p>
          <a:p>
            <a:endParaRPr lang="en-AU" altLang="en-US" smtClean="0"/>
          </a:p>
        </p:txBody>
      </p:sp>
    </p:spTree>
    <p:extLst>
      <p:ext uri="{BB962C8B-B14F-4D97-AF65-F5344CB8AC3E}">
        <p14:creationId xmlns:p14="http://schemas.microsoft.com/office/powerpoint/2010/main" val="1199418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Boolean Query Processing: AND</a:t>
            </a:r>
            <a:endParaRPr lang="en-AU" dirty="0"/>
          </a:p>
        </p:txBody>
      </p:sp>
      <p:sp>
        <p:nvSpPr>
          <p:cNvPr id="3" name="Content Placeholder 2"/>
          <p:cNvSpPr>
            <a:spLocks noGrp="1"/>
          </p:cNvSpPr>
          <p:nvPr>
            <p:ph idx="1"/>
          </p:nvPr>
        </p:nvSpPr>
        <p:spPr/>
        <p:txBody>
          <a:bodyPr/>
          <a:lstStyle/>
          <a:p>
            <a:pPr marL="342900" lvl="1" indent="-342900">
              <a:buClr>
                <a:schemeClr val="tx2"/>
              </a:buClr>
              <a:buSzPct val="90000"/>
              <a:buFont typeface="Monotype Sorts" pitchFamily="-84" charset="2"/>
              <a:buChar char="n"/>
              <a:defRPr/>
            </a:pPr>
            <a:r>
              <a:rPr lang="en-US" altLang="en-US" dirty="0" smtClean="0"/>
              <a:t>Consider processing the query: </a:t>
            </a:r>
            <a:r>
              <a:rPr lang="en-US" altLang="en-US" b="1" i="1" dirty="0" smtClean="0"/>
              <a:t>Brutus</a:t>
            </a:r>
            <a:r>
              <a:rPr lang="en-US" altLang="en-US" dirty="0" smtClean="0"/>
              <a:t> </a:t>
            </a:r>
            <a:r>
              <a:rPr lang="en-US" altLang="en-US" i="1" dirty="0" smtClean="0"/>
              <a:t>AND</a:t>
            </a:r>
            <a:r>
              <a:rPr lang="en-US" altLang="en-US" dirty="0" smtClean="0"/>
              <a:t> </a:t>
            </a:r>
            <a:r>
              <a:rPr lang="en-US" altLang="en-US" b="1" i="1" dirty="0" smtClean="0"/>
              <a:t>Caesar</a:t>
            </a:r>
            <a:endParaRPr lang="en-US" altLang="en-US" dirty="0" smtClean="0"/>
          </a:p>
          <a:p>
            <a:pPr lvl="1" eaLnBrk="1" hangingPunct="1">
              <a:defRPr/>
            </a:pPr>
            <a:r>
              <a:rPr lang="en-US" altLang="en-US" dirty="0" smtClean="0"/>
              <a:t>Locate </a:t>
            </a:r>
            <a:r>
              <a:rPr lang="en-US" altLang="en-US" b="1" i="1" dirty="0" smtClean="0"/>
              <a:t>Brutus</a:t>
            </a:r>
            <a:r>
              <a:rPr lang="en-US" altLang="en-US" dirty="0" smtClean="0"/>
              <a:t> in the Dictionary;</a:t>
            </a:r>
          </a:p>
          <a:p>
            <a:pPr lvl="2" eaLnBrk="1" hangingPunct="1">
              <a:defRPr/>
            </a:pPr>
            <a:r>
              <a:rPr lang="en-US" altLang="en-US" dirty="0" smtClean="0"/>
              <a:t>Retrieve its postings.</a:t>
            </a:r>
          </a:p>
          <a:p>
            <a:pPr lvl="1" eaLnBrk="1" hangingPunct="1">
              <a:defRPr/>
            </a:pPr>
            <a:r>
              <a:rPr lang="en-US" altLang="en-US" dirty="0" smtClean="0"/>
              <a:t>Locate </a:t>
            </a:r>
            <a:r>
              <a:rPr lang="en-US" altLang="en-US" i="1" dirty="0" smtClean="0"/>
              <a:t>Caesar</a:t>
            </a:r>
            <a:r>
              <a:rPr lang="en-US" altLang="en-US" dirty="0" smtClean="0"/>
              <a:t> in the Dictionary;</a:t>
            </a:r>
          </a:p>
          <a:p>
            <a:pPr lvl="2" eaLnBrk="1" hangingPunct="1">
              <a:defRPr/>
            </a:pPr>
            <a:r>
              <a:rPr lang="en-US" altLang="en-US" dirty="0" smtClean="0"/>
              <a:t>Retrieve its postings.</a:t>
            </a:r>
          </a:p>
          <a:p>
            <a:pPr lvl="1" eaLnBrk="1" hangingPunct="1">
              <a:defRPr/>
            </a:pPr>
            <a:r>
              <a:rPr lang="ja-JP" altLang="en-US" dirty="0" smtClean="0"/>
              <a:t>“</a:t>
            </a:r>
            <a:r>
              <a:rPr lang="en-US" altLang="ja-JP" dirty="0" smtClean="0"/>
              <a:t>Merge</a:t>
            </a:r>
            <a:r>
              <a:rPr lang="ja-JP" altLang="en-US" dirty="0" smtClean="0"/>
              <a:t>”</a:t>
            </a:r>
            <a:r>
              <a:rPr lang="en-US" altLang="ja-JP" dirty="0" smtClean="0"/>
              <a:t> the two postings:</a:t>
            </a:r>
          </a:p>
          <a:p>
            <a:pPr lvl="2" eaLnBrk="1" hangingPunct="1">
              <a:defRPr/>
            </a:pPr>
            <a:r>
              <a:rPr lang="en-US" altLang="en-US" dirty="0" smtClean="0"/>
              <a:t>Walk through the two postings simultaneously, in time linear in the total number of postings entries</a:t>
            </a:r>
          </a:p>
          <a:p>
            <a:pPr lvl="2" eaLnBrk="1" hangingPunct="1">
              <a:defRPr/>
            </a:pPr>
            <a:endParaRPr lang="en-US" altLang="en-US" dirty="0"/>
          </a:p>
          <a:p>
            <a:pPr lvl="1" eaLnBrk="1" hangingPunct="1">
              <a:defRPr/>
            </a:pPr>
            <a:endParaRPr lang="en-US" altLang="en-US" dirty="0" smtClean="0"/>
          </a:p>
          <a:p>
            <a:pPr>
              <a:defRPr/>
            </a:pPr>
            <a:endParaRPr lang="en-US" altLang="en-US" dirty="0" smtClean="0"/>
          </a:p>
          <a:p>
            <a:pPr>
              <a:defRPr/>
            </a:pPr>
            <a:endParaRPr lang="en-AU" dirty="0"/>
          </a:p>
        </p:txBody>
      </p:sp>
      <p:grpSp>
        <p:nvGrpSpPr>
          <p:cNvPr id="19460" name="Group 99"/>
          <p:cNvGrpSpPr>
            <a:grpSpLocks/>
          </p:cNvGrpSpPr>
          <p:nvPr/>
        </p:nvGrpSpPr>
        <p:grpSpPr bwMode="auto">
          <a:xfrm>
            <a:off x="2514600" y="4124325"/>
            <a:ext cx="5202238" cy="1009650"/>
            <a:chOff x="1584" y="3264"/>
            <a:chExt cx="3277" cy="636"/>
          </a:xfrm>
        </p:grpSpPr>
        <p:sp>
          <p:nvSpPr>
            <p:cNvPr id="19511" name="Text Box 54"/>
            <p:cNvSpPr txBox="1">
              <a:spLocks noChangeArrowheads="1"/>
            </p:cNvSpPr>
            <p:nvPr/>
          </p:nvSpPr>
          <p:spPr bwMode="auto">
            <a:xfrm>
              <a:off x="4525" y="3600"/>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34</a:t>
              </a:r>
            </a:p>
          </p:txBody>
        </p:sp>
        <p:grpSp>
          <p:nvGrpSpPr>
            <p:cNvPr id="19512" name="Group 96"/>
            <p:cNvGrpSpPr>
              <a:grpSpLocks/>
            </p:cNvGrpSpPr>
            <p:nvPr/>
          </p:nvGrpSpPr>
          <p:grpSpPr bwMode="auto">
            <a:xfrm>
              <a:off x="1584" y="3264"/>
              <a:ext cx="3179" cy="300"/>
              <a:chOff x="1584" y="3060"/>
              <a:chExt cx="3179" cy="300"/>
            </a:xfrm>
          </p:grpSpPr>
          <p:sp>
            <p:nvSpPr>
              <p:cNvPr id="19533" name="Text Box 53"/>
              <p:cNvSpPr txBox="1">
                <a:spLocks noChangeArrowheads="1"/>
              </p:cNvSpPr>
              <p:nvPr/>
            </p:nvSpPr>
            <p:spPr bwMode="auto">
              <a:xfrm>
                <a:off x="4320" y="3060"/>
                <a:ext cx="443"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128</a:t>
                </a:r>
              </a:p>
            </p:txBody>
          </p:sp>
          <p:grpSp>
            <p:nvGrpSpPr>
              <p:cNvPr id="19534" name="Group 55"/>
              <p:cNvGrpSpPr>
                <a:grpSpLocks/>
              </p:cNvGrpSpPr>
              <p:nvPr/>
            </p:nvGrpSpPr>
            <p:grpSpPr bwMode="auto">
              <a:xfrm>
                <a:off x="1584" y="3060"/>
                <a:ext cx="408" cy="294"/>
                <a:chOff x="1584" y="3162"/>
                <a:chExt cx="408" cy="294"/>
              </a:xfrm>
            </p:grpSpPr>
            <p:sp>
              <p:nvSpPr>
                <p:cNvPr id="19550" name="Text Box 56"/>
                <p:cNvSpPr txBox="1">
                  <a:spLocks noChangeArrowheads="1"/>
                </p:cNvSpPr>
                <p:nvPr/>
              </p:nvSpPr>
              <p:spPr bwMode="auto">
                <a:xfrm>
                  <a:off x="1584"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2</a:t>
                  </a:r>
                </a:p>
              </p:txBody>
            </p:sp>
            <p:cxnSp>
              <p:nvCxnSpPr>
                <p:cNvPr id="19551" name="AutoShape 57"/>
                <p:cNvCxnSpPr>
                  <a:cxnSpLocks noChangeShapeType="1"/>
                  <a:stCxn id="19550" idx="3"/>
                  <a:endCxn id="19548" idx="1"/>
                </p:cNvCxnSpPr>
                <p:nvPr/>
              </p:nvCxnSpPr>
              <p:spPr bwMode="auto">
                <a:xfrm>
                  <a:off x="1813" y="3309"/>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35" name="Group 58"/>
              <p:cNvGrpSpPr>
                <a:grpSpLocks/>
              </p:cNvGrpSpPr>
              <p:nvPr/>
            </p:nvGrpSpPr>
            <p:grpSpPr bwMode="auto">
              <a:xfrm>
                <a:off x="1992" y="3060"/>
                <a:ext cx="421" cy="294"/>
                <a:chOff x="1992" y="3162"/>
                <a:chExt cx="421" cy="294"/>
              </a:xfrm>
            </p:grpSpPr>
            <p:sp>
              <p:nvSpPr>
                <p:cNvPr id="19548" name="Text Box 59"/>
                <p:cNvSpPr txBox="1">
                  <a:spLocks noChangeArrowheads="1"/>
                </p:cNvSpPr>
                <p:nvPr/>
              </p:nvSpPr>
              <p:spPr bwMode="auto">
                <a:xfrm>
                  <a:off x="1992"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4</a:t>
                  </a:r>
                </a:p>
              </p:txBody>
            </p:sp>
            <p:cxnSp>
              <p:nvCxnSpPr>
                <p:cNvPr id="19549" name="AutoShape 60"/>
                <p:cNvCxnSpPr>
                  <a:cxnSpLocks noChangeShapeType="1"/>
                  <a:stCxn id="19548" idx="3"/>
                  <a:endCxn id="19546" idx="1"/>
                </p:cNvCxnSpPr>
                <p:nvPr/>
              </p:nvCxnSpPr>
              <p:spPr bwMode="auto">
                <a:xfrm>
                  <a:off x="2221" y="3309"/>
                  <a:ext cx="192"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36" name="Group 61"/>
              <p:cNvGrpSpPr>
                <a:grpSpLocks/>
              </p:cNvGrpSpPr>
              <p:nvPr/>
            </p:nvGrpSpPr>
            <p:grpSpPr bwMode="auto">
              <a:xfrm>
                <a:off x="2413" y="3060"/>
                <a:ext cx="384" cy="294"/>
                <a:chOff x="2413" y="3162"/>
                <a:chExt cx="384" cy="294"/>
              </a:xfrm>
            </p:grpSpPr>
            <p:sp>
              <p:nvSpPr>
                <p:cNvPr id="19546" name="Text Box 62"/>
                <p:cNvSpPr txBox="1">
                  <a:spLocks noChangeArrowheads="1"/>
                </p:cNvSpPr>
                <p:nvPr/>
              </p:nvSpPr>
              <p:spPr bwMode="auto">
                <a:xfrm>
                  <a:off x="2413"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8</a:t>
                  </a:r>
                </a:p>
              </p:txBody>
            </p:sp>
            <p:cxnSp>
              <p:nvCxnSpPr>
                <p:cNvPr id="19547" name="AutoShape 63"/>
                <p:cNvCxnSpPr>
                  <a:cxnSpLocks noChangeShapeType="1"/>
                  <a:stCxn id="19546" idx="3"/>
                  <a:endCxn id="19544" idx="1"/>
                </p:cNvCxnSpPr>
                <p:nvPr/>
              </p:nvCxnSpPr>
              <p:spPr bwMode="auto">
                <a:xfrm>
                  <a:off x="2642" y="3309"/>
                  <a:ext cx="155"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37" name="Group 64"/>
              <p:cNvGrpSpPr>
                <a:grpSpLocks/>
              </p:cNvGrpSpPr>
              <p:nvPr/>
            </p:nvGrpSpPr>
            <p:grpSpPr bwMode="auto">
              <a:xfrm>
                <a:off x="2797" y="3060"/>
                <a:ext cx="480" cy="294"/>
                <a:chOff x="2797" y="3162"/>
                <a:chExt cx="480" cy="294"/>
              </a:xfrm>
            </p:grpSpPr>
            <p:sp>
              <p:nvSpPr>
                <p:cNvPr id="19544" name="Text Box 65"/>
                <p:cNvSpPr txBox="1">
                  <a:spLocks noChangeArrowheads="1"/>
                </p:cNvSpPr>
                <p:nvPr/>
              </p:nvSpPr>
              <p:spPr bwMode="auto">
                <a:xfrm>
                  <a:off x="2797"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16</a:t>
                  </a:r>
                </a:p>
              </p:txBody>
            </p:sp>
            <p:cxnSp>
              <p:nvCxnSpPr>
                <p:cNvPr id="19545" name="AutoShape 66"/>
                <p:cNvCxnSpPr>
                  <a:cxnSpLocks noChangeShapeType="1"/>
                  <a:stCxn id="19544" idx="3"/>
                  <a:endCxn id="19542" idx="1"/>
                </p:cNvCxnSpPr>
                <p:nvPr/>
              </p:nvCxnSpPr>
              <p:spPr bwMode="auto">
                <a:xfrm>
                  <a:off x="3133" y="3309"/>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38" name="Group 67"/>
              <p:cNvGrpSpPr>
                <a:grpSpLocks/>
              </p:cNvGrpSpPr>
              <p:nvPr/>
            </p:nvGrpSpPr>
            <p:grpSpPr bwMode="auto">
              <a:xfrm>
                <a:off x="3277" y="3066"/>
                <a:ext cx="528" cy="294"/>
                <a:chOff x="3277" y="3162"/>
                <a:chExt cx="528" cy="294"/>
              </a:xfrm>
            </p:grpSpPr>
            <p:sp>
              <p:nvSpPr>
                <p:cNvPr id="19542" name="Text Box 68"/>
                <p:cNvSpPr txBox="1">
                  <a:spLocks noChangeArrowheads="1"/>
                </p:cNvSpPr>
                <p:nvPr/>
              </p:nvSpPr>
              <p:spPr bwMode="auto">
                <a:xfrm>
                  <a:off x="3277"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32</a:t>
                  </a:r>
                </a:p>
              </p:txBody>
            </p:sp>
            <p:cxnSp>
              <p:nvCxnSpPr>
                <p:cNvPr id="19543" name="AutoShape 69"/>
                <p:cNvCxnSpPr>
                  <a:cxnSpLocks noChangeShapeType="1"/>
                  <a:stCxn id="19542" idx="3"/>
                  <a:endCxn id="19540" idx="1"/>
                </p:cNvCxnSpPr>
                <p:nvPr/>
              </p:nvCxnSpPr>
              <p:spPr bwMode="auto">
                <a:xfrm>
                  <a:off x="3613" y="3309"/>
                  <a:ext cx="192"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39" name="Group 70"/>
              <p:cNvGrpSpPr>
                <a:grpSpLocks/>
              </p:cNvGrpSpPr>
              <p:nvPr/>
            </p:nvGrpSpPr>
            <p:grpSpPr bwMode="auto">
              <a:xfrm>
                <a:off x="3805" y="3066"/>
                <a:ext cx="528" cy="294"/>
                <a:chOff x="3805" y="3162"/>
                <a:chExt cx="528" cy="294"/>
              </a:xfrm>
            </p:grpSpPr>
            <p:sp>
              <p:nvSpPr>
                <p:cNvPr id="19540" name="Text Box 71"/>
                <p:cNvSpPr txBox="1">
                  <a:spLocks noChangeArrowheads="1"/>
                </p:cNvSpPr>
                <p:nvPr/>
              </p:nvSpPr>
              <p:spPr bwMode="auto">
                <a:xfrm>
                  <a:off x="3805"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64</a:t>
                  </a:r>
                </a:p>
              </p:txBody>
            </p:sp>
            <p:cxnSp>
              <p:nvCxnSpPr>
                <p:cNvPr id="19541" name="AutoShape 72"/>
                <p:cNvCxnSpPr>
                  <a:cxnSpLocks noChangeShapeType="1"/>
                  <a:stCxn id="19540" idx="3"/>
                  <a:endCxn id="19533" idx="1"/>
                </p:cNvCxnSpPr>
                <p:nvPr/>
              </p:nvCxnSpPr>
              <p:spPr bwMode="auto">
                <a:xfrm>
                  <a:off x="4141" y="3309"/>
                  <a:ext cx="192"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19513" name="Group 73"/>
            <p:cNvGrpSpPr>
              <a:grpSpLocks/>
            </p:cNvGrpSpPr>
            <p:nvPr/>
          </p:nvGrpSpPr>
          <p:grpSpPr bwMode="auto">
            <a:xfrm>
              <a:off x="1597" y="3600"/>
              <a:ext cx="408" cy="294"/>
              <a:chOff x="1597" y="3498"/>
              <a:chExt cx="408" cy="294"/>
            </a:xfrm>
          </p:grpSpPr>
          <p:sp>
            <p:nvSpPr>
              <p:cNvPr id="19531" name="Text Box 74"/>
              <p:cNvSpPr txBox="1">
                <a:spLocks noChangeArrowheads="1"/>
              </p:cNvSpPr>
              <p:nvPr/>
            </p:nvSpPr>
            <p:spPr bwMode="auto">
              <a:xfrm>
                <a:off x="1597"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1</a:t>
                </a:r>
              </a:p>
            </p:txBody>
          </p:sp>
          <p:cxnSp>
            <p:nvCxnSpPr>
              <p:cNvPr id="19532" name="AutoShape 75"/>
              <p:cNvCxnSpPr>
                <a:cxnSpLocks noChangeShapeType="1"/>
                <a:stCxn id="19531" idx="3"/>
                <a:endCxn id="19529" idx="1"/>
              </p:cNvCxnSpPr>
              <p:nvPr/>
            </p:nvCxnSpPr>
            <p:spPr bwMode="auto">
              <a:xfrm>
                <a:off x="1826" y="3645"/>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14" name="Group 76"/>
            <p:cNvGrpSpPr>
              <a:grpSpLocks/>
            </p:cNvGrpSpPr>
            <p:nvPr/>
          </p:nvGrpSpPr>
          <p:grpSpPr bwMode="auto">
            <a:xfrm>
              <a:off x="2005" y="3600"/>
              <a:ext cx="408" cy="294"/>
              <a:chOff x="2005" y="3498"/>
              <a:chExt cx="408" cy="294"/>
            </a:xfrm>
          </p:grpSpPr>
          <p:sp>
            <p:nvSpPr>
              <p:cNvPr id="19529" name="Text Box 77"/>
              <p:cNvSpPr txBox="1">
                <a:spLocks noChangeArrowheads="1"/>
              </p:cNvSpPr>
              <p:nvPr/>
            </p:nvSpPr>
            <p:spPr bwMode="auto">
              <a:xfrm>
                <a:off x="2005"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2</a:t>
                </a:r>
              </a:p>
            </p:txBody>
          </p:sp>
          <p:cxnSp>
            <p:nvCxnSpPr>
              <p:cNvPr id="19530" name="AutoShape 78"/>
              <p:cNvCxnSpPr>
                <a:cxnSpLocks noChangeShapeType="1"/>
                <a:stCxn id="19529" idx="3"/>
                <a:endCxn id="19527" idx="1"/>
              </p:cNvCxnSpPr>
              <p:nvPr/>
            </p:nvCxnSpPr>
            <p:spPr bwMode="auto">
              <a:xfrm>
                <a:off x="2234" y="3645"/>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15" name="Group 79"/>
            <p:cNvGrpSpPr>
              <a:grpSpLocks/>
            </p:cNvGrpSpPr>
            <p:nvPr/>
          </p:nvGrpSpPr>
          <p:grpSpPr bwMode="auto">
            <a:xfrm>
              <a:off x="2413" y="3606"/>
              <a:ext cx="397" cy="294"/>
              <a:chOff x="2413" y="3498"/>
              <a:chExt cx="397" cy="294"/>
            </a:xfrm>
          </p:grpSpPr>
          <p:sp>
            <p:nvSpPr>
              <p:cNvPr id="19527" name="Text Box 80"/>
              <p:cNvSpPr txBox="1">
                <a:spLocks noChangeArrowheads="1"/>
              </p:cNvSpPr>
              <p:nvPr/>
            </p:nvSpPr>
            <p:spPr bwMode="auto">
              <a:xfrm>
                <a:off x="2413"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3</a:t>
                </a:r>
              </a:p>
            </p:txBody>
          </p:sp>
          <p:cxnSp>
            <p:nvCxnSpPr>
              <p:cNvPr id="19528" name="AutoShape 81"/>
              <p:cNvCxnSpPr>
                <a:cxnSpLocks noChangeShapeType="1"/>
                <a:stCxn id="19527" idx="3"/>
                <a:endCxn id="19525" idx="1"/>
              </p:cNvCxnSpPr>
              <p:nvPr/>
            </p:nvCxnSpPr>
            <p:spPr bwMode="auto">
              <a:xfrm>
                <a:off x="2642" y="3645"/>
                <a:ext cx="168"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16" name="Group 82"/>
            <p:cNvGrpSpPr>
              <a:grpSpLocks/>
            </p:cNvGrpSpPr>
            <p:nvPr/>
          </p:nvGrpSpPr>
          <p:grpSpPr bwMode="auto">
            <a:xfrm>
              <a:off x="2810" y="3600"/>
              <a:ext cx="382" cy="294"/>
              <a:chOff x="2810" y="3498"/>
              <a:chExt cx="382" cy="294"/>
            </a:xfrm>
          </p:grpSpPr>
          <p:sp>
            <p:nvSpPr>
              <p:cNvPr id="19525" name="Text Box 83"/>
              <p:cNvSpPr txBox="1">
                <a:spLocks noChangeArrowheads="1"/>
              </p:cNvSpPr>
              <p:nvPr/>
            </p:nvSpPr>
            <p:spPr bwMode="auto">
              <a:xfrm>
                <a:off x="2810"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5</a:t>
                </a:r>
              </a:p>
            </p:txBody>
          </p:sp>
          <p:cxnSp>
            <p:nvCxnSpPr>
              <p:cNvPr id="19526" name="AutoShape 84"/>
              <p:cNvCxnSpPr>
                <a:cxnSpLocks noChangeShapeType="1"/>
                <a:stCxn id="19525" idx="3"/>
                <a:endCxn id="19523" idx="1"/>
              </p:cNvCxnSpPr>
              <p:nvPr/>
            </p:nvCxnSpPr>
            <p:spPr bwMode="auto">
              <a:xfrm>
                <a:off x="3039" y="3645"/>
                <a:ext cx="153"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19517" name="Group 85"/>
            <p:cNvGrpSpPr>
              <a:grpSpLocks/>
            </p:cNvGrpSpPr>
            <p:nvPr/>
          </p:nvGrpSpPr>
          <p:grpSpPr bwMode="auto">
            <a:xfrm>
              <a:off x="3192" y="3600"/>
              <a:ext cx="373" cy="294"/>
              <a:chOff x="3192" y="3498"/>
              <a:chExt cx="373" cy="294"/>
            </a:xfrm>
          </p:grpSpPr>
          <p:sp>
            <p:nvSpPr>
              <p:cNvPr id="19523" name="Text Box 86"/>
              <p:cNvSpPr txBox="1">
                <a:spLocks noChangeArrowheads="1"/>
              </p:cNvSpPr>
              <p:nvPr/>
            </p:nvSpPr>
            <p:spPr bwMode="auto">
              <a:xfrm>
                <a:off x="3192"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8</a:t>
                </a:r>
              </a:p>
            </p:txBody>
          </p:sp>
          <p:cxnSp>
            <p:nvCxnSpPr>
              <p:cNvPr id="19524" name="AutoShape 87"/>
              <p:cNvCxnSpPr>
                <a:cxnSpLocks noChangeShapeType="1"/>
                <a:stCxn id="19523" idx="3"/>
                <a:endCxn id="19518" idx="1"/>
              </p:cNvCxnSpPr>
              <p:nvPr/>
            </p:nvCxnSpPr>
            <p:spPr bwMode="auto">
              <a:xfrm>
                <a:off x="3421" y="3645"/>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sp>
          <p:nvSpPr>
            <p:cNvPr id="19518" name="Text Box 89"/>
            <p:cNvSpPr txBox="1">
              <a:spLocks noChangeArrowheads="1"/>
            </p:cNvSpPr>
            <p:nvPr/>
          </p:nvSpPr>
          <p:spPr bwMode="auto">
            <a:xfrm>
              <a:off x="3565" y="3600"/>
              <a:ext cx="371"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13</a:t>
              </a:r>
            </a:p>
          </p:txBody>
        </p:sp>
        <p:cxnSp>
          <p:nvCxnSpPr>
            <p:cNvPr id="19519" name="AutoShape 90"/>
            <p:cNvCxnSpPr>
              <a:cxnSpLocks noChangeShapeType="1"/>
              <a:stCxn id="19518" idx="3"/>
              <a:endCxn id="19521" idx="1"/>
            </p:cNvCxnSpPr>
            <p:nvPr/>
          </p:nvCxnSpPr>
          <p:spPr bwMode="auto">
            <a:xfrm>
              <a:off x="3936" y="3747"/>
              <a:ext cx="10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nvGrpSpPr>
            <p:cNvPr id="19520" name="Group 91"/>
            <p:cNvGrpSpPr>
              <a:grpSpLocks/>
            </p:cNvGrpSpPr>
            <p:nvPr/>
          </p:nvGrpSpPr>
          <p:grpSpPr bwMode="auto">
            <a:xfrm>
              <a:off x="4045" y="3600"/>
              <a:ext cx="480" cy="294"/>
              <a:chOff x="4045" y="3498"/>
              <a:chExt cx="480" cy="294"/>
            </a:xfrm>
          </p:grpSpPr>
          <p:sp>
            <p:nvSpPr>
              <p:cNvPr id="19521" name="Text Box 92"/>
              <p:cNvSpPr txBox="1">
                <a:spLocks noChangeArrowheads="1"/>
              </p:cNvSpPr>
              <p:nvPr/>
            </p:nvSpPr>
            <p:spPr bwMode="auto">
              <a:xfrm>
                <a:off x="4045" y="3498"/>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B2B2B2"/>
                    </a:solidFill>
                    <a:latin typeface="Arial Unicode MS" pitchFamily="34" charset="-122"/>
                    <a:ea typeface="Arial Unicode MS" pitchFamily="34" charset="-122"/>
                    <a:cs typeface="Arial Unicode MS" pitchFamily="34" charset="-122"/>
                  </a:rPr>
                  <a:t>21</a:t>
                </a:r>
              </a:p>
            </p:txBody>
          </p:sp>
          <p:cxnSp>
            <p:nvCxnSpPr>
              <p:cNvPr id="19522" name="AutoShape 93"/>
              <p:cNvCxnSpPr>
                <a:cxnSpLocks noChangeShapeType="1"/>
                <a:stCxn id="19521" idx="3"/>
                <a:endCxn id="19511" idx="1"/>
              </p:cNvCxnSpPr>
              <p:nvPr/>
            </p:nvCxnSpPr>
            <p:spPr bwMode="auto">
              <a:xfrm>
                <a:off x="4381" y="3645"/>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sp>
        <p:nvSpPr>
          <p:cNvPr id="46" name="Text Box 4"/>
          <p:cNvSpPr txBox="1">
            <a:spLocks noChangeArrowheads="1"/>
          </p:cNvSpPr>
          <p:nvPr/>
        </p:nvSpPr>
        <p:spPr bwMode="auto">
          <a:xfrm>
            <a:off x="6878638" y="4124325"/>
            <a:ext cx="7032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128</a:t>
            </a:r>
          </a:p>
        </p:txBody>
      </p:sp>
      <p:sp>
        <p:nvSpPr>
          <p:cNvPr id="47" name="Text Box 5"/>
          <p:cNvSpPr txBox="1">
            <a:spLocks noChangeArrowheads="1"/>
          </p:cNvSpPr>
          <p:nvPr/>
        </p:nvSpPr>
        <p:spPr bwMode="auto">
          <a:xfrm>
            <a:off x="7183438" y="4665663"/>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34</a:t>
            </a:r>
          </a:p>
        </p:txBody>
      </p:sp>
      <p:grpSp>
        <p:nvGrpSpPr>
          <p:cNvPr id="48" name="Group 6"/>
          <p:cNvGrpSpPr>
            <a:grpSpLocks/>
          </p:cNvGrpSpPr>
          <p:nvPr/>
        </p:nvGrpSpPr>
        <p:grpSpPr bwMode="auto">
          <a:xfrm>
            <a:off x="2514600" y="4125913"/>
            <a:ext cx="647700" cy="466725"/>
            <a:chOff x="1584" y="3162"/>
            <a:chExt cx="408" cy="294"/>
          </a:xfrm>
        </p:grpSpPr>
        <p:sp>
          <p:nvSpPr>
            <p:cNvPr id="19509" name="Text Box 7"/>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dirty="0">
                  <a:solidFill>
                    <a:srgbClr val="000000"/>
                  </a:solidFill>
                  <a:latin typeface="Arial Unicode MS" pitchFamily="34" charset="-122"/>
                  <a:ea typeface="Arial Unicode MS" pitchFamily="34" charset="-122"/>
                  <a:cs typeface="Arial Unicode MS" pitchFamily="34" charset="-122"/>
                </a:rPr>
                <a:t>2</a:t>
              </a:r>
            </a:p>
          </p:txBody>
        </p:sp>
        <p:cxnSp>
          <p:nvCxnSpPr>
            <p:cNvPr id="19510" name="AutoShape 8"/>
            <p:cNvCxnSpPr>
              <a:cxnSpLocks noChangeShapeType="1"/>
              <a:stCxn id="19509" idx="3"/>
              <a:endCxn id="19507" idx="1"/>
            </p:cNvCxnSpPr>
            <p:nvPr/>
          </p:nvCxnSpPr>
          <p:spPr bwMode="auto">
            <a:xfrm flipV="1">
              <a:off x="1813" y="3308"/>
              <a:ext cx="17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1" name="Group 9"/>
          <p:cNvGrpSpPr>
            <a:grpSpLocks/>
          </p:cNvGrpSpPr>
          <p:nvPr/>
        </p:nvGrpSpPr>
        <p:grpSpPr bwMode="auto">
          <a:xfrm>
            <a:off x="3162300" y="4124325"/>
            <a:ext cx="668338" cy="466725"/>
            <a:chOff x="1992" y="3162"/>
            <a:chExt cx="421" cy="294"/>
          </a:xfrm>
        </p:grpSpPr>
        <p:sp>
          <p:nvSpPr>
            <p:cNvPr id="19507" name="Text Box 10"/>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4</a:t>
              </a:r>
            </a:p>
          </p:txBody>
        </p:sp>
        <p:cxnSp>
          <p:nvCxnSpPr>
            <p:cNvPr id="19508" name="AutoShape 11"/>
            <p:cNvCxnSpPr>
              <a:cxnSpLocks noChangeShapeType="1"/>
              <a:stCxn id="19507" idx="3"/>
              <a:endCxn id="19505" idx="1"/>
            </p:cNvCxnSpPr>
            <p:nvPr/>
          </p:nvCxnSpPr>
          <p:spPr bwMode="auto">
            <a:xfrm>
              <a:off x="2221" y="3309"/>
              <a:ext cx="192"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 name="Group 12"/>
          <p:cNvGrpSpPr>
            <a:grpSpLocks/>
          </p:cNvGrpSpPr>
          <p:nvPr/>
        </p:nvGrpSpPr>
        <p:grpSpPr bwMode="auto">
          <a:xfrm>
            <a:off x="3830638" y="4125913"/>
            <a:ext cx="609600" cy="466725"/>
            <a:chOff x="2413" y="3162"/>
            <a:chExt cx="384" cy="294"/>
          </a:xfrm>
        </p:grpSpPr>
        <p:sp>
          <p:nvSpPr>
            <p:cNvPr id="19505" name="Text Box 13"/>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8</a:t>
              </a:r>
            </a:p>
          </p:txBody>
        </p:sp>
        <p:cxnSp>
          <p:nvCxnSpPr>
            <p:cNvPr id="19506" name="AutoShape 14"/>
            <p:cNvCxnSpPr>
              <a:cxnSpLocks noChangeShapeType="1"/>
              <a:stCxn id="19505" idx="3"/>
              <a:endCxn id="19503" idx="1"/>
            </p:cNvCxnSpPr>
            <p:nvPr/>
          </p:nvCxnSpPr>
          <p:spPr bwMode="auto">
            <a:xfrm flipV="1">
              <a:off x="2642" y="3308"/>
              <a:ext cx="155"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7" name="Group 15"/>
          <p:cNvGrpSpPr>
            <a:grpSpLocks/>
          </p:cNvGrpSpPr>
          <p:nvPr/>
        </p:nvGrpSpPr>
        <p:grpSpPr bwMode="auto">
          <a:xfrm>
            <a:off x="4440238" y="4124325"/>
            <a:ext cx="762000" cy="466725"/>
            <a:chOff x="2797" y="3162"/>
            <a:chExt cx="480" cy="294"/>
          </a:xfrm>
        </p:grpSpPr>
        <p:sp>
          <p:nvSpPr>
            <p:cNvPr id="19503" name="Text Box 16"/>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16</a:t>
              </a:r>
            </a:p>
          </p:txBody>
        </p:sp>
        <p:cxnSp>
          <p:nvCxnSpPr>
            <p:cNvPr id="19504" name="AutoShape 17"/>
            <p:cNvCxnSpPr>
              <a:cxnSpLocks noChangeShapeType="1"/>
              <a:stCxn id="19503" idx="3"/>
              <a:endCxn id="19501" idx="1"/>
            </p:cNvCxnSpPr>
            <p:nvPr/>
          </p:nvCxnSpPr>
          <p:spPr bwMode="auto">
            <a:xfrm>
              <a:off x="3133" y="3309"/>
              <a:ext cx="14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0" name="Group 18"/>
          <p:cNvGrpSpPr>
            <a:grpSpLocks/>
          </p:cNvGrpSpPr>
          <p:nvPr/>
        </p:nvGrpSpPr>
        <p:grpSpPr bwMode="auto">
          <a:xfrm>
            <a:off x="5202238" y="4125913"/>
            <a:ext cx="838200" cy="466725"/>
            <a:chOff x="3277" y="3162"/>
            <a:chExt cx="528" cy="294"/>
          </a:xfrm>
        </p:grpSpPr>
        <p:sp>
          <p:nvSpPr>
            <p:cNvPr id="19501" name="Text Box 19"/>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32</a:t>
              </a:r>
            </a:p>
          </p:txBody>
        </p:sp>
        <p:cxnSp>
          <p:nvCxnSpPr>
            <p:cNvPr id="19502" name="AutoShape 20"/>
            <p:cNvCxnSpPr>
              <a:cxnSpLocks noChangeShapeType="1"/>
              <a:stCxn id="19501" idx="3"/>
              <a:endCxn id="19499"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 name="Group 21"/>
          <p:cNvGrpSpPr>
            <a:grpSpLocks/>
          </p:cNvGrpSpPr>
          <p:nvPr/>
        </p:nvGrpSpPr>
        <p:grpSpPr bwMode="auto">
          <a:xfrm>
            <a:off x="6040438" y="4125913"/>
            <a:ext cx="838200" cy="466725"/>
            <a:chOff x="3805" y="3162"/>
            <a:chExt cx="528" cy="294"/>
          </a:xfrm>
        </p:grpSpPr>
        <p:sp>
          <p:nvSpPr>
            <p:cNvPr id="19499" name="Text Box 22"/>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64</a:t>
              </a:r>
            </a:p>
          </p:txBody>
        </p:sp>
        <p:cxnSp>
          <p:nvCxnSpPr>
            <p:cNvPr id="19500" name="AutoShape 23"/>
            <p:cNvCxnSpPr>
              <a:cxnSpLocks noChangeShapeType="1"/>
              <a:stCxn id="19499" idx="3"/>
              <a:endCxn id="46" idx="1"/>
            </p:cNvCxnSpPr>
            <p:nvPr/>
          </p:nvCxnSpPr>
          <p:spPr bwMode="auto">
            <a:xfrm>
              <a:off x="4141" y="3309"/>
              <a:ext cx="192" cy="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6" name="Group 24"/>
          <p:cNvGrpSpPr>
            <a:grpSpLocks/>
          </p:cNvGrpSpPr>
          <p:nvPr/>
        </p:nvGrpSpPr>
        <p:grpSpPr bwMode="auto">
          <a:xfrm>
            <a:off x="2535238" y="4665663"/>
            <a:ext cx="647700" cy="466725"/>
            <a:chOff x="1597" y="3498"/>
            <a:chExt cx="408" cy="294"/>
          </a:xfrm>
        </p:grpSpPr>
        <p:sp>
          <p:nvSpPr>
            <p:cNvPr id="19497" name="Text Box 25"/>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1</a:t>
              </a:r>
            </a:p>
          </p:txBody>
        </p:sp>
        <p:cxnSp>
          <p:nvCxnSpPr>
            <p:cNvPr id="19498" name="AutoShape 26"/>
            <p:cNvCxnSpPr>
              <a:cxnSpLocks noChangeShapeType="1"/>
              <a:stCxn id="19497" idx="3"/>
              <a:endCxn id="19495"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9" name="Group 27"/>
          <p:cNvGrpSpPr>
            <a:grpSpLocks/>
          </p:cNvGrpSpPr>
          <p:nvPr/>
        </p:nvGrpSpPr>
        <p:grpSpPr bwMode="auto">
          <a:xfrm>
            <a:off x="3182938" y="4665663"/>
            <a:ext cx="647700" cy="466725"/>
            <a:chOff x="2005" y="3498"/>
            <a:chExt cx="408" cy="294"/>
          </a:xfrm>
        </p:grpSpPr>
        <p:sp>
          <p:nvSpPr>
            <p:cNvPr id="19495" name="Text Box 28"/>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2</a:t>
              </a:r>
            </a:p>
          </p:txBody>
        </p:sp>
        <p:cxnSp>
          <p:nvCxnSpPr>
            <p:cNvPr id="19496" name="AutoShape 29"/>
            <p:cNvCxnSpPr>
              <a:cxnSpLocks noChangeShapeType="1"/>
              <a:stCxn id="19495" idx="3"/>
              <a:endCxn id="19493"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 name="Group 30"/>
          <p:cNvGrpSpPr>
            <a:grpSpLocks/>
          </p:cNvGrpSpPr>
          <p:nvPr/>
        </p:nvGrpSpPr>
        <p:grpSpPr bwMode="auto">
          <a:xfrm>
            <a:off x="3830638" y="4665663"/>
            <a:ext cx="630237" cy="466725"/>
            <a:chOff x="2413" y="3498"/>
            <a:chExt cx="397" cy="294"/>
          </a:xfrm>
        </p:grpSpPr>
        <p:sp>
          <p:nvSpPr>
            <p:cNvPr id="19493" name="Text Box 31"/>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3</a:t>
              </a:r>
            </a:p>
          </p:txBody>
        </p:sp>
        <p:cxnSp>
          <p:nvCxnSpPr>
            <p:cNvPr id="19494" name="AutoShape 32"/>
            <p:cNvCxnSpPr>
              <a:cxnSpLocks noChangeShapeType="1"/>
              <a:stCxn id="19493" idx="3"/>
              <a:endCxn id="19491"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5" name="Group 33"/>
          <p:cNvGrpSpPr>
            <a:grpSpLocks/>
          </p:cNvGrpSpPr>
          <p:nvPr/>
        </p:nvGrpSpPr>
        <p:grpSpPr bwMode="auto">
          <a:xfrm>
            <a:off x="4460875" y="4665663"/>
            <a:ext cx="606425" cy="466725"/>
            <a:chOff x="2810" y="3498"/>
            <a:chExt cx="382" cy="294"/>
          </a:xfrm>
        </p:grpSpPr>
        <p:sp>
          <p:nvSpPr>
            <p:cNvPr id="19491" name="Text Box 34"/>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5</a:t>
              </a:r>
            </a:p>
          </p:txBody>
        </p:sp>
        <p:cxnSp>
          <p:nvCxnSpPr>
            <p:cNvPr id="19492" name="AutoShape 35"/>
            <p:cNvCxnSpPr>
              <a:cxnSpLocks noChangeShapeType="1"/>
              <a:stCxn id="19491" idx="3"/>
              <a:endCxn id="19489"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8" name="Group 36"/>
          <p:cNvGrpSpPr>
            <a:grpSpLocks/>
          </p:cNvGrpSpPr>
          <p:nvPr/>
        </p:nvGrpSpPr>
        <p:grpSpPr bwMode="auto">
          <a:xfrm>
            <a:off x="5067300" y="4665663"/>
            <a:ext cx="592138" cy="466725"/>
            <a:chOff x="3192" y="3498"/>
            <a:chExt cx="373" cy="294"/>
          </a:xfrm>
        </p:grpSpPr>
        <p:sp>
          <p:nvSpPr>
            <p:cNvPr id="19489" name="Text Box 37"/>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8</a:t>
              </a:r>
            </a:p>
          </p:txBody>
        </p:sp>
        <p:cxnSp>
          <p:nvCxnSpPr>
            <p:cNvPr id="19490" name="AutoShape 38"/>
            <p:cNvCxnSpPr>
              <a:cxnSpLocks noChangeShapeType="1"/>
              <a:stCxn id="19489" idx="3"/>
              <a:endCxn id="19487"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81" name="Group 100"/>
          <p:cNvGrpSpPr>
            <a:grpSpLocks/>
          </p:cNvGrpSpPr>
          <p:nvPr/>
        </p:nvGrpSpPr>
        <p:grpSpPr bwMode="auto">
          <a:xfrm>
            <a:off x="5659438" y="4665663"/>
            <a:ext cx="762000" cy="466725"/>
            <a:chOff x="3565" y="2496"/>
            <a:chExt cx="480" cy="294"/>
          </a:xfrm>
        </p:grpSpPr>
        <p:sp>
          <p:nvSpPr>
            <p:cNvPr id="19487" name="Text Box 40"/>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13</a:t>
              </a:r>
            </a:p>
          </p:txBody>
        </p:sp>
        <p:cxnSp>
          <p:nvCxnSpPr>
            <p:cNvPr id="19488" name="AutoShape 41"/>
            <p:cNvCxnSpPr>
              <a:cxnSpLocks noChangeShapeType="1"/>
              <a:stCxn id="19487" idx="3"/>
              <a:endCxn id="19485" idx="1"/>
            </p:cNvCxnSpPr>
            <p:nvPr/>
          </p:nvCxnSpPr>
          <p:spPr bwMode="auto">
            <a:xfrm>
              <a:off x="3936" y="2643"/>
              <a:ext cx="10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84" name="Group 42"/>
          <p:cNvGrpSpPr>
            <a:grpSpLocks/>
          </p:cNvGrpSpPr>
          <p:nvPr/>
        </p:nvGrpSpPr>
        <p:grpSpPr bwMode="auto">
          <a:xfrm>
            <a:off x="6421438" y="4665663"/>
            <a:ext cx="762000" cy="466725"/>
            <a:chOff x="4045" y="3498"/>
            <a:chExt cx="480" cy="294"/>
          </a:xfrm>
        </p:grpSpPr>
        <p:sp>
          <p:nvSpPr>
            <p:cNvPr id="19485" name="Text Box 43"/>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21</a:t>
              </a:r>
            </a:p>
          </p:txBody>
        </p:sp>
        <p:cxnSp>
          <p:nvCxnSpPr>
            <p:cNvPr id="19486" name="AutoShape 44"/>
            <p:cNvCxnSpPr>
              <a:cxnSpLocks noChangeShapeType="1"/>
              <a:stCxn id="19485" idx="3"/>
              <a:endCxn id="47" idx="1"/>
            </p:cNvCxnSpPr>
            <p:nvPr/>
          </p:nvCxnSpPr>
          <p:spPr bwMode="auto">
            <a:xfrm>
              <a:off x="4381" y="3645"/>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476" name="Group 52"/>
          <p:cNvGrpSpPr>
            <a:grpSpLocks/>
          </p:cNvGrpSpPr>
          <p:nvPr/>
        </p:nvGrpSpPr>
        <p:grpSpPr bwMode="auto">
          <a:xfrm>
            <a:off x="7772400" y="4133850"/>
            <a:ext cx="1168400" cy="914400"/>
            <a:chOff x="4896" y="2172"/>
            <a:chExt cx="736" cy="576"/>
          </a:xfrm>
        </p:grpSpPr>
        <p:sp>
          <p:nvSpPr>
            <p:cNvPr id="19483" name="Text Box 45"/>
            <p:cNvSpPr txBox="1">
              <a:spLocks noChangeArrowheads="1"/>
            </p:cNvSpPr>
            <p:nvPr/>
          </p:nvSpPr>
          <p:spPr bwMode="auto">
            <a:xfrm>
              <a:off x="4896" y="2172"/>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b="1" i="1">
                  <a:solidFill>
                    <a:srgbClr val="000000"/>
                  </a:solidFill>
                  <a:latin typeface="Arial Unicode MS" pitchFamily="34" charset="-122"/>
                  <a:ea typeface="Arial Unicode MS" pitchFamily="34" charset="-122"/>
                  <a:cs typeface="Arial Unicode MS" pitchFamily="34" charset="-122"/>
                </a:rPr>
                <a:t>Brutus</a:t>
              </a:r>
            </a:p>
          </p:txBody>
        </p:sp>
        <p:sp>
          <p:nvSpPr>
            <p:cNvPr id="19484" name="Text Box 46"/>
            <p:cNvSpPr txBox="1">
              <a:spLocks noChangeArrowheads="1"/>
            </p:cNvSpPr>
            <p:nvPr/>
          </p:nvSpPr>
          <p:spPr bwMode="auto">
            <a:xfrm>
              <a:off x="4896" y="2460"/>
              <a:ext cx="7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b="1" i="1">
                  <a:solidFill>
                    <a:srgbClr val="000000"/>
                  </a:solidFill>
                  <a:latin typeface="Arial Unicode MS" pitchFamily="34" charset="-122"/>
                  <a:ea typeface="Arial Unicode MS" pitchFamily="34" charset="-122"/>
                  <a:cs typeface="Arial Unicode MS" pitchFamily="34" charset="-122"/>
                </a:rPr>
                <a:t>Caesar</a:t>
              </a:r>
            </a:p>
          </p:txBody>
        </p:sp>
      </p:grpSp>
      <p:sp>
        <p:nvSpPr>
          <p:cNvPr id="90" name="AutoShape 47"/>
          <p:cNvSpPr>
            <a:spLocks noChangeArrowheads="1"/>
          </p:cNvSpPr>
          <p:nvPr/>
        </p:nvSpPr>
        <p:spPr bwMode="auto">
          <a:xfrm rot="10800000">
            <a:off x="1462088" y="441007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Char char="n"/>
            </a:pPr>
            <a:endParaRPr kumimoji="0" lang="en-US" altLang="en-US" sz="3000">
              <a:solidFill>
                <a:srgbClr val="000000"/>
              </a:solidFill>
              <a:latin typeface="Arial" pitchFamily="34" charset="0"/>
            </a:endParaRPr>
          </a:p>
        </p:txBody>
      </p:sp>
      <p:sp>
        <p:nvSpPr>
          <p:cNvPr id="91" name="Text Box 48"/>
          <p:cNvSpPr txBox="1">
            <a:spLocks noChangeArrowheads="1"/>
          </p:cNvSpPr>
          <p:nvPr/>
        </p:nvSpPr>
        <p:spPr bwMode="auto">
          <a:xfrm>
            <a:off x="228600" y="4429125"/>
            <a:ext cx="363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2</a:t>
            </a:r>
          </a:p>
        </p:txBody>
      </p:sp>
      <p:grpSp>
        <p:nvGrpSpPr>
          <p:cNvPr id="92" name="Group 49"/>
          <p:cNvGrpSpPr>
            <a:grpSpLocks/>
          </p:cNvGrpSpPr>
          <p:nvPr/>
        </p:nvGrpSpPr>
        <p:grpSpPr bwMode="auto">
          <a:xfrm>
            <a:off x="592138" y="4438650"/>
            <a:ext cx="627062" cy="466725"/>
            <a:chOff x="373" y="3360"/>
            <a:chExt cx="395" cy="294"/>
          </a:xfrm>
        </p:grpSpPr>
        <p:cxnSp>
          <p:nvCxnSpPr>
            <p:cNvPr id="19481" name="AutoShape 50"/>
            <p:cNvCxnSpPr>
              <a:cxnSpLocks noChangeShapeType="1"/>
            </p:cNvCxnSpPr>
            <p:nvPr/>
          </p:nvCxnSpPr>
          <p:spPr bwMode="auto">
            <a:xfrm>
              <a:off x="373" y="3513"/>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482" name="Text Box 51"/>
            <p:cNvSpPr txBox="1">
              <a:spLocks noChangeArrowheads="1"/>
            </p:cNvSpPr>
            <p:nvPr/>
          </p:nvSpPr>
          <p:spPr bwMode="auto">
            <a:xfrm>
              <a:off x="539" y="3360"/>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eaLnBrk="1" hangingPunct="1">
                <a:spcBef>
                  <a:spcPct val="20000"/>
                </a:spcBef>
                <a:buClr>
                  <a:srgbClr val="4F81BD"/>
                </a:buClr>
                <a:buSzPct val="65000"/>
                <a:buFont typeface="Wingdings" pitchFamily="2" charset="2"/>
                <a:buNone/>
              </a:pPr>
              <a:r>
                <a:rPr kumimoji="0" lang="en-US" altLang="en-US" sz="2400">
                  <a:solidFill>
                    <a:srgbClr val="000000"/>
                  </a:solidFill>
                  <a:latin typeface="Arial Unicode MS" pitchFamily="34" charset="-122"/>
                  <a:ea typeface="Arial Unicode MS" pitchFamily="34" charset="-122"/>
                  <a:cs typeface="Arial Unicode MS" pitchFamily="34" charset="-122"/>
                </a:rPr>
                <a:t>8</a:t>
              </a:r>
            </a:p>
          </p:txBody>
        </p:sp>
      </p:grpSp>
      <p:sp>
        <p:nvSpPr>
          <p:cNvPr id="95" name="Rectangle 94"/>
          <p:cNvSpPr/>
          <p:nvPr/>
        </p:nvSpPr>
        <p:spPr>
          <a:xfrm>
            <a:off x="1169988" y="5638800"/>
            <a:ext cx="7308850" cy="635000"/>
          </a:xfrm>
          <a:prstGeom prst="rect">
            <a:avLst/>
          </a:prstGeom>
        </p:spPr>
        <p:txBody>
          <a:bodyPr>
            <a:spAutoFit/>
          </a:bodyPr>
          <a:lstStyle/>
          <a:p>
            <a:pPr eaLnBrk="1" hangingPunct="1">
              <a:spcBef>
                <a:spcPct val="20000"/>
              </a:spcBef>
              <a:buClr>
                <a:srgbClr val="4F81BD"/>
              </a:buClr>
              <a:buSzPct val="65000"/>
              <a:buFont typeface="Wingdings" pitchFamily="2" charset="2"/>
              <a:buNone/>
              <a:defRPr/>
            </a:pPr>
            <a:r>
              <a:rPr kumimoji="1" lang="en-US" altLang="en-US" dirty="0">
                <a:solidFill>
                  <a:srgbClr val="FF0000"/>
                </a:solidFill>
                <a:latin typeface="+mn-lt"/>
              </a:rPr>
              <a:t>If the list lengths are x and y, the merge takes O(</a:t>
            </a:r>
            <a:r>
              <a:rPr kumimoji="1" lang="en-US" altLang="en-US" dirty="0" err="1">
                <a:solidFill>
                  <a:srgbClr val="FF0000"/>
                </a:solidFill>
                <a:latin typeface="+mn-lt"/>
              </a:rPr>
              <a:t>x+y</a:t>
            </a:r>
            <a:r>
              <a:rPr kumimoji="1" lang="en-US" altLang="en-US" dirty="0">
                <a:solidFill>
                  <a:srgbClr val="FF0000"/>
                </a:solidFill>
                <a:latin typeface="+mn-lt"/>
              </a:rPr>
              <a:t>) operations.</a:t>
            </a:r>
          </a:p>
          <a:p>
            <a:pPr eaLnBrk="1" hangingPunct="1">
              <a:spcBef>
                <a:spcPct val="20000"/>
              </a:spcBef>
              <a:buClr>
                <a:srgbClr val="4F81BD"/>
              </a:buClr>
              <a:buSzPct val="65000"/>
              <a:buFont typeface="Wingdings" pitchFamily="2" charset="2"/>
              <a:buNone/>
              <a:defRPr/>
            </a:pPr>
            <a:r>
              <a:rPr kumimoji="1" lang="en-US" altLang="en-US" dirty="0">
                <a:solidFill>
                  <a:srgbClr val="FF0000"/>
                </a:solidFill>
                <a:latin typeface="+mn-lt"/>
              </a:rPr>
              <a:t>Crucial: postings sorted by </a:t>
            </a:r>
            <a:r>
              <a:rPr kumimoji="1" lang="en-US" altLang="en-US" dirty="0" err="1">
                <a:solidFill>
                  <a:srgbClr val="FF0000"/>
                </a:solidFill>
                <a:latin typeface="+mn-lt"/>
              </a:rPr>
              <a:t>docID</a:t>
            </a:r>
            <a:r>
              <a:rPr lang="en-US" altLang="en-US" dirty="0">
                <a:solidFill>
                  <a:srgbClr val="FF0000"/>
                </a:solidFill>
                <a:latin typeface="Lucida Sans" pitchFamily="34" charset="0"/>
                <a:ea typeface="Arial Unicode MS" pitchFamily="34" charset="-122"/>
                <a:cs typeface="Arial Unicode MS" pitchFamily="34" charset="-122"/>
              </a:rPr>
              <a:t>.</a:t>
            </a:r>
          </a:p>
        </p:txBody>
      </p:sp>
    </p:spTree>
    <p:extLst>
      <p:ext uri="{BB962C8B-B14F-4D97-AF65-F5344CB8AC3E}">
        <p14:creationId xmlns:p14="http://schemas.microsoft.com/office/powerpoint/2010/main" val="159110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1+#ppt_w/2"/>
                                          </p:val>
                                        </p:tav>
                                        <p:tav tm="100000">
                                          <p:val>
                                            <p:strVal val="#ppt_x"/>
                                          </p:val>
                                        </p:tav>
                                      </p:tavLst>
                                    </p:anim>
                                    <p:anim calcmode="lin" valueType="num">
                                      <p:cBhvr additive="base">
                                        <p:cTn id="8" dur="500" fill="hold"/>
                                        <p:tgtEl>
                                          <p:spTgt spid="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100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fill="hold"/>
                                        <p:tgtEl>
                                          <p:spTgt spid="69"/>
                                        </p:tgtEl>
                                        <p:attrNameLst>
                                          <p:attrName>ppt_x</p:attrName>
                                        </p:attrNameLst>
                                      </p:cBhvr>
                                      <p:tavLst>
                                        <p:tav tm="0">
                                          <p:val>
                                            <p:strVal val="1+#ppt_w/2"/>
                                          </p:val>
                                        </p:tav>
                                        <p:tav tm="100000">
                                          <p:val>
                                            <p:strVal val="#ppt_x"/>
                                          </p:val>
                                        </p:tav>
                                      </p:tavLst>
                                    </p:anim>
                                    <p:anim calcmode="lin" valueType="num">
                                      <p:cBhvr additive="base">
                                        <p:cTn id="13" dur="500" fill="hold"/>
                                        <p:tgtEl>
                                          <p:spTgt spid="6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2" fill="hold" nodeType="afterEffect">
                                  <p:stCondLst>
                                    <p:cond delay="100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1+#ppt_w/2"/>
                                          </p:val>
                                        </p:tav>
                                        <p:tav tm="100000">
                                          <p:val>
                                            <p:strVal val="#ppt_x"/>
                                          </p:val>
                                        </p:tav>
                                      </p:tavLst>
                                    </p:anim>
                                    <p:anim calcmode="lin" valueType="num">
                                      <p:cBhvr additive="base">
                                        <p:cTn id="18" dur="500" fill="hold"/>
                                        <p:tgtEl>
                                          <p:spTgt spid="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500"/>
                            </p:stCondLst>
                            <p:childTnLst>
                              <p:par>
                                <p:cTn id="20" presetID="2" presetClass="entr" presetSubtype="2" fill="hold" grpId="0" nodeType="afterEffect">
                                  <p:stCondLst>
                                    <p:cond delay="1000"/>
                                  </p:stCondLst>
                                  <p:childTnLst>
                                    <p:set>
                                      <p:cBhvr>
                                        <p:cTn id="21" dur="1" fill="hold">
                                          <p:stCondLst>
                                            <p:cond delay="0"/>
                                          </p:stCondLst>
                                        </p:cTn>
                                        <p:tgtEl>
                                          <p:spTgt spid="90"/>
                                        </p:tgtEl>
                                        <p:attrNameLst>
                                          <p:attrName>style.visibility</p:attrName>
                                        </p:attrNameLst>
                                      </p:cBhvr>
                                      <p:to>
                                        <p:strVal val="visible"/>
                                      </p:to>
                                    </p:set>
                                    <p:anim calcmode="lin" valueType="num">
                                      <p:cBhvr additive="base">
                                        <p:cTn id="22" dur="500" fill="hold"/>
                                        <p:tgtEl>
                                          <p:spTgt spid="90"/>
                                        </p:tgtEl>
                                        <p:attrNameLst>
                                          <p:attrName>ppt_x</p:attrName>
                                        </p:attrNameLst>
                                      </p:cBhvr>
                                      <p:tavLst>
                                        <p:tav tm="0">
                                          <p:val>
                                            <p:strVal val="1+#ppt_w/2"/>
                                          </p:val>
                                        </p:tav>
                                        <p:tav tm="100000">
                                          <p:val>
                                            <p:strVal val="#ppt_x"/>
                                          </p:val>
                                        </p:tav>
                                      </p:tavLst>
                                    </p:anim>
                                    <p:anim calcmode="lin" valueType="num">
                                      <p:cBhvr additive="base">
                                        <p:cTn id="23" dur="500" fill="hold"/>
                                        <p:tgtEl>
                                          <p:spTgt spid="9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0"/>
                            </p:stCondLst>
                            <p:childTnLst>
                              <p:par>
                                <p:cTn id="25" presetID="2" presetClass="entr" presetSubtype="2" fill="hold" grpId="0" nodeType="afterEffect">
                                  <p:stCondLst>
                                    <p:cond delay="1000"/>
                                  </p:stCondLst>
                                  <p:childTnLst>
                                    <p:set>
                                      <p:cBhvr>
                                        <p:cTn id="26" dur="1" fill="hold">
                                          <p:stCondLst>
                                            <p:cond delay="0"/>
                                          </p:stCondLst>
                                        </p:cTn>
                                        <p:tgtEl>
                                          <p:spTgt spid="91"/>
                                        </p:tgtEl>
                                        <p:attrNameLst>
                                          <p:attrName>style.visibility</p:attrName>
                                        </p:attrNameLst>
                                      </p:cBhvr>
                                      <p:to>
                                        <p:strVal val="visible"/>
                                      </p:to>
                                    </p:set>
                                    <p:anim calcmode="lin" valueType="num">
                                      <p:cBhvr additive="base">
                                        <p:cTn id="27" dur="500" fill="hold"/>
                                        <p:tgtEl>
                                          <p:spTgt spid="91"/>
                                        </p:tgtEl>
                                        <p:attrNameLst>
                                          <p:attrName>ppt_x</p:attrName>
                                        </p:attrNameLst>
                                      </p:cBhvr>
                                      <p:tavLst>
                                        <p:tav tm="0">
                                          <p:val>
                                            <p:strVal val="1+#ppt_w/2"/>
                                          </p:val>
                                        </p:tav>
                                        <p:tav tm="100000">
                                          <p:val>
                                            <p:strVal val="#ppt_x"/>
                                          </p:val>
                                        </p:tav>
                                      </p:tavLst>
                                    </p:anim>
                                    <p:anim calcmode="lin" valueType="num">
                                      <p:cBhvr additive="base">
                                        <p:cTn id="28" dur="500" fill="hold"/>
                                        <p:tgtEl>
                                          <p:spTgt spid="91"/>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6500"/>
                            </p:stCondLst>
                            <p:childTnLst>
                              <p:par>
                                <p:cTn id="30" presetID="2" presetClass="entr" presetSubtype="2" fill="hold" nodeType="afterEffect">
                                  <p:stCondLst>
                                    <p:cond delay="10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fill="hold"/>
                                        <p:tgtEl>
                                          <p:spTgt spid="72"/>
                                        </p:tgtEl>
                                        <p:attrNameLst>
                                          <p:attrName>ppt_x</p:attrName>
                                        </p:attrNameLst>
                                      </p:cBhvr>
                                      <p:tavLst>
                                        <p:tav tm="0">
                                          <p:val>
                                            <p:strVal val="1+#ppt_w/2"/>
                                          </p:val>
                                        </p:tav>
                                        <p:tav tm="100000">
                                          <p:val>
                                            <p:strVal val="#ppt_x"/>
                                          </p:val>
                                        </p:tav>
                                      </p:tavLst>
                                    </p:anim>
                                    <p:anim calcmode="lin" valueType="num">
                                      <p:cBhvr additive="base">
                                        <p:cTn id="33" dur="500" fill="hold"/>
                                        <p:tgtEl>
                                          <p:spTgt spid="7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8000"/>
                            </p:stCondLst>
                            <p:childTnLst>
                              <p:par>
                                <p:cTn id="35" presetID="2" presetClass="entr" presetSubtype="2" fill="hold" nodeType="afterEffect">
                                  <p:stCondLst>
                                    <p:cond delay="100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9500"/>
                            </p:stCondLst>
                            <p:childTnLst>
                              <p:par>
                                <p:cTn id="40" presetID="2" presetClass="entr" presetSubtype="2" fill="hold" nodeType="afterEffect">
                                  <p:stCondLst>
                                    <p:cond delay="1000"/>
                                  </p:stCondLst>
                                  <p:childTnLst>
                                    <p:set>
                                      <p:cBhvr>
                                        <p:cTn id="41" dur="1" fill="hold">
                                          <p:stCondLst>
                                            <p:cond delay="0"/>
                                          </p:stCondLst>
                                        </p:cTn>
                                        <p:tgtEl>
                                          <p:spTgt spid="75"/>
                                        </p:tgtEl>
                                        <p:attrNameLst>
                                          <p:attrName>style.visibility</p:attrName>
                                        </p:attrNameLst>
                                      </p:cBhvr>
                                      <p:to>
                                        <p:strVal val="visible"/>
                                      </p:to>
                                    </p:set>
                                    <p:anim calcmode="lin" valueType="num">
                                      <p:cBhvr additive="base">
                                        <p:cTn id="42" dur="500" fill="hold"/>
                                        <p:tgtEl>
                                          <p:spTgt spid="75"/>
                                        </p:tgtEl>
                                        <p:attrNameLst>
                                          <p:attrName>ppt_x</p:attrName>
                                        </p:attrNameLst>
                                      </p:cBhvr>
                                      <p:tavLst>
                                        <p:tav tm="0">
                                          <p:val>
                                            <p:strVal val="1+#ppt_w/2"/>
                                          </p:val>
                                        </p:tav>
                                        <p:tav tm="100000">
                                          <p:val>
                                            <p:strVal val="#ppt_x"/>
                                          </p:val>
                                        </p:tav>
                                      </p:tavLst>
                                    </p:anim>
                                    <p:anim calcmode="lin" valueType="num">
                                      <p:cBhvr additive="base">
                                        <p:cTn id="43" dur="500" fill="hold"/>
                                        <p:tgtEl>
                                          <p:spTgt spid="7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1000"/>
                            </p:stCondLst>
                            <p:childTnLst>
                              <p:par>
                                <p:cTn id="45" presetID="2" presetClass="entr" presetSubtype="2" fill="hold" nodeType="afterEffect">
                                  <p:stCondLst>
                                    <p:cond delay="10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1+#ppt_w/2"/>
                                          </p:val>
                                        </p:tav>
                                        <p:tav tm="100000">
                                          <p:val>
                                            <p:strVal val="#ppt_x"/>
                                          </p:val>
                                        </p:tav>
                                      </p:tavLst>
                                    </p:anim>
                                    <p:anim calcmode="lin" valueType="num">
                                      <p:cBhvr additive="base">
                                        <p:cTn id="48" dur="500" fill="hold"/>
                                        <p:tgtEl>
                                          <p:spTgt spid="78"/>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2500"/>
                            </p:stCondLst>
                            <p:childTnLst>
                              <p:par>
                                <p:cTn id="50" presetID="2" presetClass="entr" presetSubtype="2" fill="hold" nodeType="afterEffect">
                                  <p:stCondLst>
                                    <p:cond delay="10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500" fill="hold"/>
                                        <p:tgtEl>
                                          <p:spTgt spid="54"/>
                                        </p:tgtEl>
                                        <p:attrNameLst>
                                          <p:attrName>ppt_x</p:attrName>
                                        </p:attrNameLst>
                                      </p:cBhvr>
                                      <p:tavLst>
                                        <p:tav tm="0">
                                          <p:val>
                                            <p:strVal val="1+#ppt_w/2"/>
                                          </p:val>
                                        </p:tav>
                                        <p:tav tm="100000">
                                          <p:val>
                                            <p:strVal val="#ppt_x"/>
                                          </p:val>
                                        </p:tav>
                                      </p:tavLst>
                                    </p:anim>
                                    <p:anim calcmode="lin" valueType="num">
                                      <p:cBhvr additive="base">
                                        <p:cTn id="53" dur="500" fill="hold"/>
                                        <p:tgtEl>
                                          <p:spTgt spid="54"/>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4000"/>
                            </p:stCondLst>
                            <p:childTnLst>
                              <p:par>
                                <p:cTn id="55" presetID="2" presetClass="entr" presetSubtype="2" fill="hold" nodeType="afterEffect">
                                  <p:stCondLst>
                                    <p:cond delay="1000"/>
                                  </p:stCondLst>
                                  <p:childTnLst>
                                    <p:set>
                                      <p:cBhvr>
                                        <p:cTn id="56" dur="1" fill="hold">
                                          <p:stCondLst>
                                            <p:cond delay="0"/>
                                          </p:stCondLst>
                                        </p:cTn>
                                        <p:tgtEl>
                                          <p:spTgt spid="92"/>
                                        </p:tgtEl>
                                        <p:attrNameLst>
                                          <p:attrName>style.visibility</p:attrName>
                                        </p:attrNameLst>
                                      </p:cBhvr>
                                      <p:to>
                                        <p:strVal val="visible"/>
                                      </p:to>
                                    </p:set>
                                    <p:anim calcmode="lin" valueType="num">
                                      <p:cBhvr additive="base">
                                        <p:cTn id="57" dur="500" fill="hold"/>
                                        <p:tgtEl>
                                          <p:spTgt spid="92"/>
                                        </p:tgtEl>
                                        <p:attrNameLst>
                                          <p:attrName>ppt_x</p:attrName>
                                        </p:attrNameLst>
                                      </p:cBhvr>
                                      <p:tavLst>
                                        <p:tav tm="0">
                                          <p:val>
                                            <p:strVal val="1+#ppt_w/2"/>
                                          </p:val>
                                        </p:tav>
                                        <p:tav tm="100000">
                                          <p:val>
                                            <p:strVal val="#ppt_x"/>
                                          </p:val>
                                        </p:tav>
                                      </p:tavLst>
                                    </p:anim>
                                    <p:anim calcmode="lin" valueType="num">
                                      <p:cBhvr additive="base">
                                        <p:cTn id="58" dur="500" fill="hold"/>
                                        <p:tgtEl>
                                          <p:spTgt spid="92"/>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5500"/>
                            </p:stCondLst>
                            <p:childTnLst>
                              <p:par>
                                <p:cTn id="60" presetID="2" presetClass="entr" presetSubtype="2" fill="hold" nodeType="afterEffect">
                                  <p:stCondLst>
                                    <p:cond delay="1000"/>
                                  </p:stCondLst>
                                  <p:childTnLst>
                                    <p:set>
                                      <p:cBhvr>
                                        <p:cTn id="61" dur="1" fill="hold">
                                          <p:stCondLst>
                                            <p:cond delay="0"/>
                                          </p:stCondLst>
                                        </p:cTn>
                                        <p:tgtEl>
                                          <p:spTgt spid="81"/>
                                        </p:tgtEl>
                                        <p:attrNameLst>
                                          <p:attrName>style.visibility</p:attrName>
                                        </p:attrNameLst>
                                      </p:cBhvr>
                                      <p:to>
                                        <p:strVal val="visible"/>
                                      </p:to>
                                    </p:set>
                                    <p:anim calcmode="lin" valueType="num">
                                      <p:cBhvr additive="base">
                                        <p:cTn id="62" dur="500" fill="hold"/>
                                        <p:tgtEl>
                                          <p:spTgt spid="81"/>
                                        </p:tgtEl>
                                        <p:attrNameLst>
                                          <p:attrName>ppt_x</p:attrName>
                                        </p:attrNameLst>
                                      </p:cBhvr>
                                      <p:tavLst>
                                        <p:tav tm="0">
                                          <p:val>
                                            <p:strVal val="1+#ppt_w/2"/>
                                          </p:val>
                                        </p:tav>
                                        <p:tav tm="100000">
                                          <p:val>
                                            <p:strVal val="#ppt_x"/>
                                          </p:val>
                                        </p:tav>
                                      </p:tavLst>
                                    </p:anim>
                                    <p:anim calcmode="lin" valueType="num">
                                      <p:cBhvr additive="base">
                                        <p:cTn id="63" dur="500" fill="hold"/>
                                        <p:tgtEl>
                                          <p:spTgt spid="8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7000"/>
                            </p:stCondLst>
                            <p:childTnLst>
                              <p:par>
                                <p:cTn id="65" presetID="2" presetClass="entr" presetSubtype="2" fill="hold" nodeType="afterEffect">
                                  <p:stCondLst>
                                    <p:cond delay="100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1+#ppt_w/2"/>
                                          </p:val>
                                        </p:tav>
                                        <p:tav tm="100000">
                                          <p:val>
                                            <p:strVal val="#ppt_x"/>
                                          </p:val>
                                        </p:tav>
                                      </p:tavLst>
                                    </p:anim>
                                    <p:anim calcmode="lin" valueType="num">
                                      <p:cBhvr additive="base">
                                        <p:cTn id="68" dur="500" fill="hold"/>
                                        <p:tgtEl>
                                          <p:spTgt spid="57"/>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18500"/>
                            </p:stCondLst>
                            <p:childTnLst>
                              <p:par>
                                <p:cTn id="70" presetID="2" presetClass="entr" presetSubtype="2" fill="hold" nodeType="afterEffect">
                                  <p:stCondLst>
                                    <p:cond delay="1000"/>
                                  </p:stCondLst>
                                  <p:childTnLst>
                                    <p:set>
                                      <p:cBhvr>
                                        <p:cTn id="71" dur="1" fill="hold">
                                          <p:stCondLst>
                                            <p:cond delay="0"/>
                                          </p:stCondLst>
                                        </p:cTn>
                                        <p:tgtEl>
                                          <p:spTgt spid="84"/>
                                        </p:tgtEl>
                                        <p:attrNameLst>
                                          <p:attrName>style.visibility</p:attrName>
                                        </p:attrNameLst>
                                      </p:cBhvr>
                                      <p:to>
                                        <p:strVal val="visible"/>
                                      </p:to>
                                    </p:set>
                                    <p:anim calcmode="lin" valueType="num">
                                      <p:cBhvr additive="base">
                                        <p:cTn id="72" dur="500" fill="hold"/>
                                        <p:tgtEl>
                                          <p:spTgt spid="84"/>
                                        </p:tgtEl>
                                        <p:attrNameLst>
                                          <p:attrName>ppt_x</p:attrName>
                                        </p:attrNameLst>
                                      </p:cBhvr>
                                      <p:tavLst>
                                        <p:tav tm="0">
                                          <p:val>
                                            <p:strVal val="1+#ppt_w/2"/>
                                          </p:val>
                                        </p:tav>
                                        <p:tav tm="100000">
                                          <p:val>
                                            <p:strVal val="#ppt_x"/>
                                          </p:val>
                                        </p:tav>
                                      </p:tavLst>
                                    </p:anim>
                                    <p:anim calcmode="lin" valueType="num">
                                      <p:cBhvr additive="base">
                                        <p:cTn id="73" dur="500" fill="hold"/>
                                        <p:tgtEl>
                                          <p:spTgt spid="84"/>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20000"/>
                            </p:stCondLst>
                            <p:childTnLst>
                              <p:par>
                                <p:cTn id="75" presetID="2" presetClass="entr" presetSubtype="2" fill="hold" nodeType="afterEffect">
                                  <p:stCondLst>
                                    <p:cond delay="100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1+#ppt_w/2"/>
                                          </p:val>
                                        </p:tav>
                                        <p:tav tm="100000">
                                          <p:val>
                                            <p:strVal val="#ppt_x"/>
                                          </p:val>
                                        </p:tav>
                                      </p:tavLst>
                                    </p:anim>
                                    <p:anim calcmode="lin" valueType="num">
                                      <p:cBhvr additive="base">
                                        <p:cTn id="78" dur="500" fill="hold"/>
                                        <p:tgtEl>
                                          <p:spTgt spid="60"/>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21500"/>
                            </p:stCondLst>
                            <p:childTnLst>
                              <p:par>
                                <p:cTn id="80" presetID="2" presetClass="entr" presetSubtype="2" fill="hold" grpId="0" nodeType="afterEffect">
                                  <p:stCondLst>
                                    <p:cond delay="1000"/>
                                  </p:stCondLst>
                                  <p:childTnLst>
                                    <p:set>
                                      <p:cBhvr>
                                        <p:cTn id="81" dur="1" fill="hold">
                                          <p:stCondLst>
                                            <p:cond delay="0"/>
                                          </p:stCondLst>
                                        </p:cTn>
                                        <p:tgtEl>
                                          <p:spTgt spid="47"/>
                                        </p:tgtEl>
                                        <p:attrNameLst>
                                          <p:attrName>style.visibility</p:attrName>
                                        </p:attrNameLst>
                                      </p:cBhvr>
                                      <p:to>
                                        <p:strVal val="visible"/>
                                      </p:to>
                                    </p:set>
                                    <p:anim calcmode="lin" valueType="num">
                                      <p:cBhvr additive="base">
                                        <p:cTn id="82" dur="500" fill="hold"/>
                                        <p:tgtEl>
                                          <p:spTgt spid="47"/>
                                        </p:tgtEl>
                                        <p:attrNameLst>
                                          <p:attrName>ppt_x</p:attrName>
                                        </p:attrNameLst>
                                      </p:cBhvr>
                                      <p:tavLst>
                                        <p:tav tm="0">
                                          <p:val>
                                            <p:strVal val="1+#ppt_w/2"/>
                                          </p:val>
                                        </p:tav>
                                        <p:tav tm="100000">
                                          <p:val>
                                            <p:strVal val="#ppt_x"/>
                                          </p:val>
                                        </p:tav>
                                      </p:tavLst>
                                    </p:anim>
                                    <p:anim calcmode="lin" valueType="num">
                                      <p:cBhvr additive="base">
                                        <p:cTn id="83" dur="500" fill="hold"/>
                                        <p:tgtEl>
                                          <p:spTgt spid="47"/>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23000"/>
                            </p:stCondLst>
                            <p:childTnLst>
                              <p:par>
                                <p:cTn id="85" presetID="2" presetClass="entr" presetSubtype="2" fill="hold" nodeType="afterEffect">
                                  <p:stCondLst>
                                    <p:cond delay="100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fill="hold"/>
                                        <p:tgtEl>
                                          <p:spTgt spid="63"/>
                                        </p:tgtEl>
                                        <p:attrNameLst>
                                          <p:attrName>ppt_x</p:attrName>
                                        </p:attrNameLst>
                                      </p:cBhvr>
                                      <p:tavLst>
                                        <p:tav tm="0">
                                          <p:val>
                                            <p:strVal val="1+#ppt_w/2"/>
                                          </p:val>
                                        </p:tav>
                                        <p:tav tm="100000">
                                          <p:val>
                                            <p:strVal val="#ppt_x"/>
                                          </p:val>
                                        </p:tav>
                                      </p:tavLst>
                                    </p:anim>
                                    <p:anim calcmode="lin" valueType="num">
                                      <p:cBhvr additive="base">
                                        <p:cTn id="88" dur="500" fill="hold"/>
                                        <p:tgtEl>
                                          <p:spTgt spid="63"/>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24500"/>
                            </p:stCondLst>
                            <p:childTnLst>
                              <p:par>
                                <p:cTn id="90" presetID="2" presetClass="entr" presetSubtype="2" fill="hold" grpId="0" nodeType="afterEffect">
                                  <p:stCondLst>
                                    <p:cond delay="1000"/>
                                  </p:stCondLst>
                                  <p:childTnLst>
                                    <p:set>
                                      <p:cBhvr>
                                        <p:cTn id="91" dur="1" fill="hold">
                                          <p:stCondLst>
                                            <p:cond delay="0"/>
                                          </p:stCondLst>
                                        </p:cTn>
                                        <p:tgtEl>
                                          <p:spTgt spid="46"/>
                                        </p:tgtEl>
                                        <p:attrNameLst>
                                          <p:attrName>style.visibility</p:attrName>
                                        </p:attrNameLst>
                                      </p:cBhvr>
                                      <p:to>
                                        <p:strVal val="visible"/>
                                      </p:to>
                                    </p:set>
                                    <p:anim calcmode="lin" valueType="num">
                                      <p:cBhvr additive="base">
                                        <p:cTn id="92" dur="500" fill="hold"/>
                                        <p:tgtEl>
                                          <p:spTgt spid="46"/>
                                        </p:tgtEl>
                                        <p:attrNameLst>
                                          <p:attrName>ppt_x</p:attrName>
                                        </p:attrNameLst>
                                      </p:cBhvr>
                                      <p:tavLst>
                                        <p:tav tm="0">
                                          <p:val>
                                            <p:strVal val="1+#ppt_w/2"/>
                                          </p:val>
                                        </p:tav>
                                        <p:tav tm="100000">
                                          <p:val>
                                            <p:strVal val="#ppt_x"/>
                                          </p:val>
                                        </p:tav>
                                      </p:tavLst>
                                    </p:anim>
                                    <p:anim calcmode="lin" valueType="num">
                                      <p:cBhvr additive="base">
                                        <p:cTn id="9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fade">
                                      <p:cBhvr>
                                        <p:cTn id="9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utoUpdateAnimBg="0"/>
      <p:bldP spid="47" grpId="0" animBg="1" autoUpdateAnimBg="0"/>
      <p:bldP spid="90" grpId="0" animBg="1"/>
      <p:bldP spid="91" grpId="0" animBg="1" autoUpdateAnimBg="0"/>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a:defRPr/>
            </a:pPr>
            <a:r>
              <a:rPr lang="en-US" altLang="en-US" smtClean="0"/>
              <a:t>MapReduce it?</a:t>
            </a:r>
          </a:p>
        </p:txBody>
      </p:sp>
      <p:sp>
        <p:nvSpPr>
          <p:cNvPr id="63491" name="Content Placeholder 2"/>
          <p:cNvSpPr>
            <a:spLocks noGrp="1"/>
          </p:cNvSpPr>
          <p:nvPr>
            <p:ph idx="1"/>
          </p:nvPr>
        </p:nvSpPr>
        <p:spPr/>
        <p:txBody>
          <a:bodyPr/>
          <a:lstStyle/>
          <a:p>
            <a:r>
              <a:rPr lang="en-US" altLang="en-US" smtClean="0"/>
              <a:t>The indexing problem</a:t>
            </a:r>
          </a:p>
          <a:p>
            <a:pPr lvl="1"/>
            <a:r>
              <a:rPr lang="en-US" altLang="en-US" smtClean="0"/>
              <a:t>Scalability is critical</a:t>
            </a:r>
          </a:p>
          <a:p>
            <a:pPr lvl="1"/>
            <a:r>
              <a:rPr lang="en-US" altLang="en-US" smtClean="0"/>
              <a:t>Must be relatively fast, but need not be real time</a:t>
            </a:r>
          </a:p>
          <a:p>
            <a:pPr lvl="1"/>
            <a:r>
              <a:rPr lang="en-US" altLang="en-US" smtClean="0"/>
              <a:t>Fundamentally a batch operation</a:t>
            </a:r>
          </a:p>
          <a:p>
            <a:pPr lvl="1"/>
            <a:r>
              <a:rPr lang="en-US" altLang="en-US" smtClean="0"/>
              <a:t>Incremental updates may or may not be important</a:t>
            </a:r>
          </a:p>
          <a:p>
            <a:pPr lvl="1"/>
            <a:r>
              <a:rPr lang="en-US" altLang="en-US" smtClean="0"/>
              <a:t>For the web, crawling is a challenge in itself</a:t>
            </a:r>
          </a:p>
          <a:p>
            <a:r>
              <a:rPr lang="en-US" altLang="en-US" smtClean="0"/>
              <a:t>The retrieval problem</a:t>
            </a:r>
          </a:p>
          <a:p>
            <a:pPr lvl="1"/>
            <a:r>
              <a:rPr lang="en-US" altLang="en-US" smtClean="0"/>
              <a:t>Must have sub-second response time</a:t>
            </a:r>
          </a:p>
          <a:p>
            <a:pPr lvl="1"/>
            <a:r>
              <a:rPr lang="en-US" altLang="en-US" smtClean="0"/>
              <a:t>For the web, only need relatively few results</a:t>
            </a:r>
          </a:p>
          <a:p>
            <a:endParaRPr lang="en-US" altLang="en-US" smtClean="0"/>
          </a:p>
        </p:txBody>
      </p:sp>
      <p:sp>
        <p:nvSpPr>
          <p:cNvPr id="4" name="TextBox 3"/>
          <p:cNvSpPr txBox="1">
            <a:spLocks noChangeArrowheads="1"/>
          </p:cNvSpPr>
          <p:nvPr/>
        </p:nvSpPr>
        <p:spPr bwMode="auto">
          <a:xfrm rot="379706">
            <a:off x="4467225" y="1527175"/>
            <a:ext cx="4222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2800" b="1">
                <a:solidFill>
                  <a:srgbClr val="FF0000"/>
                </a:solidFill>
                <a:latin typeface="Arial" pitchFamily="34" charset="0"/>
              </a:rPr>
              <a:t>Perfect for MapReduce!</a:t>
            </a:r>
          </a:p>
        </p:txBody>
      </p:sp>
      <p:sp>
        <p:nvSpPr>
          <p:cNvPr id="5" name="TextBox 4"/>
          <p:cNvSpPr txBox="1">
            <a:spLocks noChangeArrowheads="1"/>
          </p:cNvSpPr>
          <p:nvPr/>
        </p:nvSpPr>
        <p:spPr bwMode="auto">
          <a:xfrm rot="-298157">
            <a:off x="3444875" y="4583113"/>
            <a:ext cx="35385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2800" b="1">
                <a:solidFill>
                  <a:srgbClr val="FF0000"/>
                </a:solidFill>
                <a:latin typeface="Arial" pitchFamily="34" charset="0"/>
              </a:rPr>
              <a:t>Uh… not so good…</a:t>
            </a:r>
          </a:p>
        </p:txBody>
      </p:sp>
    </p:spTree>
    <p:extLst>
      <p:ext uri="{BB962C8B-B14F-4D97-AF65-F5344CB8AC3E}">
        <p14:creationId xmlns:p14="http://schemas.microsoft.com/office/powerpoint/2010/main" val="13573916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sp>
        <p:nvSpPr>
          <p:cNvPr id="21507" name="Content Placeholder 2"/>
          <p:cNvSpPr>
            <a:spLocks noGrp="1"/>
          </p:cNvSpPr>
          <p:nvPr>
            <p:ph idx="1"/>
          </p:nvPr>
        </p:nvSpPr>
        <p:spPr/>
        <p:txBody>
          <a:bodyPr/>
          <a:lstStyle/>
          <a:p>
            <a:r>
              <a:rPr lang="en-US" altLang="en-US" smtClean="0"/>
              <a:t>Input: documents: (docid, </a:t>
            </a:r>
            <a:r>
              <a:rPr lang="en-US" altLang="zh-CN" smtClean="0"/>
              <a:t>doc</a:t>
            </a:r>
            <a:r>
              <a:rPr lang="en-US" altLang="en-US" smtClean="0"/>
              <a:t>), ..</a:t>
            </a:r>
          </a:p>
          <a:p>
            <a:endParaRPr lang="en-US" altLang="en-US" smtClean="0"/>
          </a:p>
          <a:p>
            <a:r>
              <a:rPr lang="en-US" altLang="en-US" smtClean="0"/>
              <a:t>Output: (term, [docid, docid, …])</a:t>
            </a:r>
          </a:p>
          <a:p>
            <a:pPr lvl="1"/>
            <a:r>
              <a:rPr lang="en-US" altLang="en-US" smtClean="0"/>
              <a:t>E.g., (long, [1, 23, 49, 127, …])</a:t>
            </a:r>
          </a:p>
          <a:p>
            <a:pPr lvl="2"/>
            <a:r>
              <a:rPr lang="en-US" altLang="en-US" smtClean="0"/>
              <a:t>The docid are sorted !! (used in query phase)</a:t>
            </a:r>
          </a:p>
          <a:p>
            <a:pPr lvl="1"/>
            <a:r>
              <a:rPr lang="en-US" altLang="en-US" smtClean="0"/>
              <a:t>docid is an </a:t>
            </a:r>
            <a:r>
              <a:rPr lang="en-US" altLang="en-US" u="sng" smtClean="0"/>
              <a:t>internal document id</a:t>
            </a:r>
            <a:r>
              <a:rPr lang="en-US" altLang="en-US" smtClean="0"/>
              <a:t>, e.g., a unique integer. </a:t>
            </a:r>
            <a:r>
              <a:rPr lang="en-US" altLang="en-US" u="sng" smtClean="0"/>
              <a:t>Not</a:t>
            </a:r>
            <a:r>
              <a:rPr lang="en-US" altLang="en-US" smtClean="0"/>
              <a:t> an external document id such as a URL</a:t>
            </a:r>
          </a:p>
          <a:p>
            <a:pPr lvl="1"/>
            <a:endParaRPr lang="en-US" altLang="en-US" smtClean="0"/>
          </a:p>
          <a:p>
            <a:r>
              <a:rPr lang="en-US" altLang="en-US" smtClean="0"/>
              <a:t>How to do it in MapReduce?</a:t>
            </a:r>
          </a:p>
          <a:p>
            <a:pPr lvl="1"/>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3374742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sp>
        <p:nvSpPr>
          <p:cNvPr id="22531" name="Content Placeholder 2"/>
          <p:cNvSpPr>
            <a:spLocks noGrp="1"/>
          </p:cNvSpPr>
          <p:nvPr>
            <p:ph idx="1"/>
          </p:nvPr>
        </p:nvSpPr>
        <p:spPr/>
        <p:txBody>
          <a:bodyPr/>
          <a:lstStyle/>
          <a:p>
            <a:r>
              <a:rPr lang="en-US" altLang="en-US" smtClean="0"/>
              <a:t>A simple approach:</a:t>
            </a:r>
          </a:p>
          <a:p>
            <a:pPr lvl="1"/>
            <a:r>
              <a:rPr lang="en-US" altLang="en-US" smtClean="0"/>
              <a:t>Each Map task is a document parser</a:t>
            </a:r>
          </a:p>
          <a:p>
            <a:pPr lvl="2"/>
            <a:r>
              <a:rPr lang="en-US" altLang="en-US" smtClean="0"/>
              <a:t>Input:  A stream of documents</a:t>
            </a:r>
          </a:p>
          <a:p>
            <a:pPr lvl="3"/>
            <a:r>
              <a:rPr lang="en-US" altLang="en-US" smtClean="0"/>
              <a:t>(1, long ago …), (2, once upon …)</a:t>
            </a:r>
          </a:p>
          <a:p>
            <a:pPr lvl="2"/>
            <a:r>
              <a:rPr lang="en-US" altLang="en-US" smtClean="0"/>
              <a:t>Output:  A stream of (term, docid) tuples</a:t>
            </a:r>
          </a:p>
          <a:p>
            <a:pPr lvl="3"/>
            <a:r>
              <a:rPr lang="en-US" altLang="en-US" smtClean="0"/>
              <a:t>(long, 1) (ago, 1) … (once, 2) (upon, 2) …</a:t>
            </a:r>
          </a:p>
          <a:p>
            <a:pPr lvl="1"/>
            <a:r>
              <a:rPr lang="en-US" altLang="en-US" smtClean="0"/>
              <a:t>Reducers convert streams of keys into streams of inverted lists</a:t>
            </a:r>
          </a:p>
          <a:p>
            <a:pPr lvl="2"/>
            <a:r>
              <a:rPr lang="en-US" altLang="en-US" smtClean="0"/>
              <a:t>Input:	(long, [1, 127, 49, 23, …])</a:t>
            </a:r>
          </a:p>
          <a:p>
            <a:pPr lvl="2"/>
            <a:r>
              <a:rPr lang="en-US" altLang="en-US" smtClean="0"/>
              <a:t>The reducer sorts the values for a key and builds an inverted list</a:t>
            </a:r>
          </a:p>
          <a:p>
            <a:pPr lvl="3"/>
            <a:r>
              <a:rPr lang="en-US" altLang="en-US" smtClean="0"/>
              <a:t>Longest inverted list must fit in memory</a:t>
            </a:r>
          </a:p>
          <a:p>
            <a:pPr lvl="2"/>
            <a:r>
              <a:rPr lang="en-US" altLang="en-US" smtClean="0"/>
              <a:t>Output:  (long, [1, 23, 49, 127, …])</a:t>
            </a:r>
          </a:p>
          <a:p>
            <a:r>
              <a:rPr lang="en-US" altLang="en-US" smtClean="0">
                <a:solidFill>
                  <a:srgbClr val="FF0000"/>
                </a:solidFill>
              </a:rPr>
              <a:t>Problems?</a:t>
            </a:r>
          </a:p>
          <a:p>
            <a:pPr lvl="1"/>
            <a:r>
              <a:rPr lang="en-US" altLang="en-US" smtClean="0">
                <a:sym typeface="Wingdings" pitchFamily="2" charset="2"/>
              </a:rPr>
              <a:t>Inefficient</a:t>
            </a:r>
          </a:p>
          <a:p>
            <a:pPr lvl="1"/>
            <a:r>
              <a:rPr lang="en-US" altLang="en-US" smtClean="0">
                <a:sym typeface="Wingdings" pitchFamily="2" charset="2"/>
              </a:rPr>
              <a:t>docids are sorted in reducers</a:t>
            </a:r>
            <a:endParaRPr lang="en-AU" altLang="en-US" smtClean="0"/>
          </a:p>
        </p:txBody>
      </p:sp>
    </p:spTree>
    <p:extLst>
      <p:ext uri="{BB962C8B-B14F-4D97-AF65-F5344CB8AC3E}">
        <p14:creationId xmlns:p14="http://schemas.microsoft.com/office/powerpoint/2010/main" val="19132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Ranked Text Retrieval</a:t>
            </a:r>
            <a:endParaRPr lang="en-AU" dirty="0"/>
          </a:p>
        </p:txBody>
      </p:sp>
      <p:sp>
        <p:nvSpPr>
          <p:cNvPr id="23555" name="Content Placeholder 2"/>
          <p:cNvSpPr>
            <a:spLocks noGrp="1"/>
          </p:cNvSpPr>
          <p:nvPr>
            <p:ph idx="1"/>
          </p:nvPr>
        </p:nvSpPr>
        <p:spPr/>
        <p:txBody>
          <a:bodyPr/>
          <a:lstStyle/>
          <a:p>
            <a:r>
              <a:rPr lang="en-US" altLang="en-US" smtClean="0"/>
              <a:t>Order documents by how likely they are to be relevant</a:t>
            </a:r>
          </a:p>
          <a:p>
            <a:pPr lvl="1"/>
            <a:r>
              <a:rPr lang="en-US" altLang="en-US" smtClean="0"/>
              <a:t>Estimate relevance(</a:t>
            </a:r>
            <a:r>
              <a:rPr lang="en-US" altLang="en-US" i="1" smtClean="0"/>
              <a:t>q</a:t>
            </a:r>
            <a:r>
              <a:rPr lang="en-US" altLang="en-US" smtClean="0"/>
              <a:t>, </a:t>
            </a:r>
            <a:r>
              <a:rPr lang="en-US" altLang="en-US" i="1" smtClean="0"/>
              <a:t>d</a:t>
            </a:r>
            <a:r>
              <a:rPr lang="en-US" altLang="en-US" i="1" baseline="-25000" smtClean="0"/>
              <a:t>i</a:t>
            </a:r>
            <a:r>
              <a:rPr lang="en-US" altLang="en-US" smtClean="0"/>
              <a:t>)</a:t>
            </a:r>
          </a:p>
          <a:p>
            <a:pPr lvl="1"/>
            <a:r>
              <a:rPr lang="en-US" altLang="en-US" smtClean="0"/>
              <a:t>Sort documents by relevance</a:t>
            </a:r>
          </a:p>
          <a:p>
            <a:pPr lvl="1"/>
            <a:r>
              <a:rPr lang="en-US" altLang="en-US" smtClean="0"/>
              <a:t>Display sorted results</a:t>
            </a:r>
          </a:p>
          <a:p>
            <a:r>
              <a:rPr lang="en-US" altLang="en-US" smtClean="0"/>
              <a:t>User model</a:t>
            </a:r>
          </a:p>
          <a:p>
            <a:pPr lvl="1"/>
            <a:r>
              <a:rPr lang="en-US" altLang="en-US" smtClean="0"/>
              <a:t>Present hits one screen at a time, best results first</a:t>
            </a:r>
          </a:p>
          <a:p>
            <a:pPr lvl="1"/>
            <a:r>
              <a:rPr lang="en-US" altLang="en-US" smtClean="0"/>
              <a:t>At any point, users can decide to stop looking</a:t>
            </a:r>
          </a:p>
          <a:p>
            <a:r>
              <a:rPr lang="en-US" altLang="en-US" smtClean="0"/>
              <a:t>How do we estimate relevance?</a:t>
            </a:r>
          </a:p>
          <a:p>
            <a:pPr lvl="1"/>
            <a:r>
              <a:rPr lang="en-US" altLang="en-US" smtClean="0"/>
              <a:t>Assume document is relevant if it has a lot of query terms</a:t>
            </a:r>
          </a:p>
          <a:p>
            <a:pPr lvl="1"/>
            <a:r>
              <a:rPr lang="en-US" altLang="en-US" smtClean="0"/>
              <a:t>Replace relevance(</a:t>
            </a:r>
            <a:r>
              <a:rPr lang="en-US" altLang="en-US" i="1" smtClean="0"/>
              <a:t>q</a:t>
            </a:r>
            <a:r>
              <a:rPr lang="en-US" altLang="en-US" smtClean="0"/>
              <a:t>, </a:t>
            </a:r>
            <a:r>
              <a:rPr lang="en-US" altLang="en-US" i="1" smtClean="0"/>
              <a:t>d</a:t>
            </a:r>
            <a:r>
              <a:rPr lang="en-US" altLang="en-US" i="1" baseline="-25000" smtClean="0"/>
              <a:t>i</a:t>
            </a:r>
            <a:r>
              <a:rPr lang="en-US" altLang="en-US" smtClean="0"/>
              <a:t>) with sim(</a:t>
            </a:r>
            <a:r>
              <a:rPr lang="en-US" altLang="en-US" i="1" smtClean="0"/>
              <a:t>q</a:t>
            </a:r>
            <a:r>
              <a:rPr lang="en-US" altLang="en-US" smtClean="0"/>
              <a:t>, </a:t>
            </a:r>
            <a:r>
              <a:rPr lang="en-US" altLang="en-US" i="1" smtClean="0"/>
              <a:t>d</a:t>
            </a:r>
            <a:r>
              <a:rPr lang="en-US" altLang="en-US" i="1" baseline="-25000" smtClean="0"/>
              <a:t>i</a:t>
            </a:r>
            <a:r>
              <a:rPr lang="en-US" altLang="en-US" smtClean="0"/>
              <a:t>)</a:t>
            </a:r>
          </a:p>
          <a:p>
            <a:pPr lvl="1"/>
            <a:r>
              <a:rPr lang="en-US" altLang="en-US" smtClean="0"/>
              <a:t>Compute similarity of vector representations</a:t>
            </a:r>
          </a:p>
          <a:p>
            <a:endParaRPr lang="en-US" altLang="en-US" smtClean="0"/>
          </a:p>
          <a:p>
            <a:r>
              <a:rPr lang="en-US" altLang="en-US" smtClean="0">
                <a:solidFill>
                  <a:srgbClr val="FF0000"/>
                </a:solidFill>
              </a:rPr>
              <a:t>Vector space model/cosine similarity, language models, …</a:t>
            </a:r>
            <a:endParaRPr lang="en-AU" altLang="en-US" smtClean="0">
              <a:solidFill>
                <a:srgbClr val="FF0000"/>
              </a:solidFill>
            </a:endParaRPr>
          </a:p>
        </p:txBody>
      </p:sp>
    </p:spTree>
    <p:extLst>
      <p:ext uri="{BB962C8B-B14F-4D97-AF65-F5344CB8AC3E}">
        <p14:creationId xmlns:p14="http://schemas.microsoft.com/office/powerpoint/2010/main" val="1904186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a:defRPr/>
            </a:pPr>
            <a:r>
              <a:rPr lang="en-US" altLang="en-US" smtClean="0">
                <a:latin typeface="Calibri" pitchFamily="34" charset="0"/>
              </a:rPr>
              <a:t>Term Weighting</a:t>
            </a:r>
          </a:p>
        </p:txBody>
      </p:sp>
      <p:sp>
        <p:nvSpPr>
          <p:cNvPr id="24579" name="Rectangle 3"/>
          <p:cNvSpPr>
            <a:spLocks noGrp="1" noChangeArrowheads="1"/>
          </p:cNvSpPr>
          <p:nvPr>
            <p:ph type="body" idx="1"/>
          </p:nvPr>
        </p:nvSpPr>
        <p:spPr/>
        <p:txBody>
          <a:bodyPr/>
          <a:lstStyle/>
          <a:p>
            <a:r>
              <a:rPr lang="en-US" altLang="en-US" smtClean="0"/>
              <a:t>Term weights consist of two components</a:t>
            </a:r>
          </a:p>
          <a:p>
            <a:pPr lvl="1"/>
            <a:r>
              <a:rPr lang="en-US" altLang="en-US" smtClean="0"/>
              <a:t>Local: how important is the term in this document?</a:t>
            </a:r>
          </a:p>
          <a:p>
            <a:pPr lvl="1"/>
            <a:r>
              <a:rPr lang="en-US" altLang="en-US" smtClean="0"/>
              <a:t>Global: how important is the term in the collection? </a:t>
            </a:r>
          </a:p>
          <a:p>
            <a:endParaRPr lang="en-US" altLang="en-US" smtClean="0"/>
          </a:p>
          <a:p>
            <a:r>
              <a:rPr lang="en-US" altLang="en-US" smtClean="0"/>
              <a:t>Here’s the intuition:</a:t>
            </a:r>
          </a:p>
          <a:p>
            <a:pPr lvl="1"/>
            <a:r>
              <a:rPr lang="en-US" altLang="en-US" smtClean="0"/>
              <a:t>Terms that appear often in a document should get high weights</a:t>
            </a:r>
          </a:p>
          <a:p>
            <a:pPr lvl="1"/>
            <a:r>
              <a:rPr lang="en-US" altLang="en-US" smtClean="0"/>
              <a:t>Terms that appear in many documents should get low weights</a:t>
            </a:r>
          </a:p>
          <a:p>
            <a:endParaRPr lang="en-US" altLang="en-US" smtClean="0"/>
          </a:p>
          <a:p>
            <a:r>
              <a:rPr lang="en-US" altLang="en-US" smtClean="0"/>
              <a:t>How do we capture this mathematically?</a:t>
            </a:r>
          </a:p>
          <a:p>
            <a:pPr lvl="1"/>
            <a:r>
              <a:rPr lang="en-US" altLang="en-US" smtClean="0"/>
              <a:t>TF: Term frequency (local)</a:t>
            </a:r>
          </a:p>
          <a:p>
            <a:pPr lvl="1"/>
            <a:r>
              <a:rPr lang="en-US" altLang="en-US" smtClean="0"/>
              <a:t>IDF: Inverse document frequency (global)</a:t>
            </a:r>
          </a:p>
        </p:txBody>
      </p:sp>
    </p:spTree>
    <p:extLst>
      <p:ext uri="{BB962C8B-B14F-4D97-AF65-F5344CB8AC3E}">
        <p14:creationId xmlns:p14="http://schemas.microsoft.com/office/powerpoint/2010/main" val="270059316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b="1">
              <a:solidFill>
                <a:srgbClr val="FFFFFF"/>
              </a:solidFill>
              <a:latin typeface="Arial" pitchFamily="34" charset="0"/>
            </a:endParaRPr>
          </a:p>
        </p:txBody>
      </p:sp>
      <p:sp>
        <p:nvSpPr>
          <p:cNvPr id="2560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b="1">
              <a:solidFill>
                <a:srgbClr val="FFFFFF"/>
              </a:solidFill>
              <a:latin typeface="Arial" pitchFamily="34" charset="0"/>
            </a:endParaRPr>
          </a:p>
        </p:txBody>
      </p:sp>
      <p:sp>
        <p:nvSpPr>
          <p:cNvPr id="64515" name="Rectangle 8"/>
          <p:cNvSpPr>
            <a:spLocks noGrp="1" noChangeArrowheads="1"/>
          </p:cNvSpPr>
          <p:nvPr>
            <p:ph type="title"/>
          </p:nvPr>
        </p:nvSpPr>
        <p:spPr/>
        <p:txBody>
          <a:bodyPr/>
          <a:lstStyle/>
          <a:p>
            <a:pPr>
              <a:defRPr/>
            </a:pPr>
            <a:r>
              <a:rPr lang="en-US" altLang="en-US" dirty="0" smtClean="0">
                <a:latin typeface="Calibri" pitchFamily="34" charset="0"/>
              </a:rPr>
              <a:t>TF.IDF Term Weighting</a:t>
            </a:r>
          </a:p>
        </p:txBody>
      </p:sp>
      <p:graphicFrame>
        <p:nvGraphicFramePr>
          <p:cNvPr id="25605" name="Object 2">
            <a:hlinkClick r:id="" action="ppaction://ole?verb=0"/>
          </p:cNvPr>
          <p:cNvGraphicFramePr>
            <a:graphicFrameLocks/>
          </p:cNvGraphicFramePr>
          <p:nvPr/>
        </p:nvGraphicFramePr>
        <p:xfrm>
          <a:off x="1847850" y="1530350"/>
          <a:ext cx="2266950" cy="889000"/>
        </p:xfrm>
        <a:graphic>
          <a:graphicData uri="http://schemas.openxmlformats.org/presentationml/2006/ole">
            <mc:AlternateContent xmlns:mc="http://schemas.openxmlformats.org/markup-compatibility/2006">
              <mc:Choice xmlns:v="urn:schemas-microsoft-com:vml" Requires="v">
                <p:oleObj spid="_x0000_s37950" name="Equation" r:id="rId4" imgW="1091878" imgH="431570" progId="Equation.3">
                  <p:embed/>
                </p:oleObj>
              </mc:Choice>
              <mc:Fallback>
                <p:oleObj name="Equation" r:id="rId4" imgW="1091878" imgH="43157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530350"/>
                        <a:ext cx="22669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6" name="Object 3">
            <a:hlinkClick r:id="" action="ppaction://ole?verb=0"/>
          </p:cNvPr>
          <p:cNvGraphicFramePr>
            <a:graphicFrameLocks/>
          </p:cNvGraphicFramePr>
          <p:nvPr/>
        </p:nvGraphicFramePr>
        <p:xfrm>
          <a:off x="2324100" y="2443163"/>
          <a:ext cx="606425" cy="496887"/>
        </p:xfrm>
        <a:graphic>
          <a:graphicData uri="http://schemas.openxmlformats.org/presentationml/2006/ole">
            <mc:AlternateContent xmlns:mc="http://schemas.openxmlformats.org/markup-compatibility/2006">
              <mc:Choice xmlns:v="urn:schemas-microsoft-com:vml" Requires="v">
                <p:oleObj spid="_x0000_s37951" name="Equation" r:id="rId6" imgW="291947" imgH="241269" progId="Equation.3">
                  <p:embed/>
                </p:oleObj>
              </mc:Choice>
              <mc:Fallback>
                <p:oleObj name="Equation" r:id="rId6" imgW="291947" imgH="24126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100" y="2443163"/>
                        <a:ext cx="6064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7" name="Object 4">
            <a:hlinkClick r:id="" action="ppaction://ole?verb=0"/>
          </p:cNvPr>
          <p:cNvGraphicFramePr>
            <a:graphicFrameLocks/>
          </p:cNvGraphicFramePr>
          <p:nvPr/>
        </p:nvGraphicFramePr>
        <p:xfrm>
          <a:off x="2363788" y="3052763"/>
          <a:ext cx="527050" cy="496887"/>
        </p:xfrm>
        <a:graphic>
          <a:graphicData uri="http://schemas.openxmlformats.org/presentationml/2006/ole">
            <mc:AlternateContent xmlns:mc="http://schemas.openxmlformats.org/markup-compatibility/2006">
              <mc:Choice xmlns:v="urn:schemas-microsoft-com:vml" Requires="v">
                <p:oleObj spid="_x0000_s37952" name="Equation" r:id="rId8" imgW="253786" imgH="241124" progId="Equation.3">
                  <p:embed/>
                </p:oleObj>
              </mc:Choice>
              <mc:Fallback>
                <p:oleObj name="Equation" r:id="rId8" imgW="253786" imgH="241124"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788" y="3052763"/>
                        <a:ext cx="5270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8" name="Object 5">
            <a:hlinkClick r:id="" action="ppaction://ole?verb=0"/>
          </p:cNvPr>
          <p:cNvGraphicFramePr>
            <a:graphicFrameLocks/>
          </p:cNvGraphicFramePr>
          <p:nvPr/>
        </p:nvGraphicFramePr>
        <p:xfrm>
          <a:off x="2441575" y="3695700"/>
          <a:ext cx="369888" cy="365125"/>
        </p:xfrm>
        <a:graphic>
          <a:graphicData uri="http://schemas.openxmlformats.org/presentationml/2006/ole">
            <mc:AlternateContent xmlns:mc="http://schemas.openxmlformats.org/markup-compatibility/2006">
              <mc:Choice xmlns:v="urn:schemas-microsoft-com:vml" Requires="v">
                <p:oleObj spid="_x0000_s37953" name="Equation" r:id="rId10" imgW="177495" imgH="177495" progId="Equation.3">
                  <p:embed/>
                </p:oleObj>
              </mc:Choice>
              <mc:Fallback>
                <p:oleObj name="Equation" r:id="rId10" imgW="177495" imgH="177495"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1575" y="3695700"/>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9" name="Object 6">
            <a:hlinkClick r:id="" action="ppaction://ole?verb=0"/>
          </p:cNvPr>
          <p:cNvGraphicFramePr>
            <a:graphicFrameLocks/>
          </p:cNvGraphicFramePr>
          <p:nvPr/>
        </p:nvGraphicFramePr>
        <p:xfrm>
          <a:off x="2468563" y="4229100"/>
          <a:ext cx="317500" cy="471488"/>
        </p:xfrm>
        <a:graphic>
          <a:graphicData uri="http://schemas.openxmlformats.org/presentationml/2006/ole">
            <mc:AlternateContent xmlns:mc="http://schemas.openxmlformats.org/markup-compatibility/2006">
              <mc:Choice xmlns:v="urn:schemas-microsoft-com:vml" Requires="v">
                <p:oleObj spid="_x0000_s37954" name="Equation" r:id="rId12" imgW="152124" imgH="228738" progId="Equation.3">
                  <p:embed/>
                </p:oleObj>
              </mc:Choice>
              <mc:Fallback>
                <p:oleObj name="Equation" r:id="rId12" imgW="152124" imgH="228738"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8563" y="4229100"/>
                        <a:ext cx="3175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10" name="Text Box 14"/>
          <p:cNvSpPr txBox="1">
            <a:spLocks noChangeArrowheads="1"/>
          </p:cNvSpPr>
          <p:nvPr/>
        </p:nvSpPr>
        <p:spPr bwMode="auto">
          <a:xfrm>
            <a:off x="2973388" y="2520950"/>
            <a:ext cx="4006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b="1">
                <a:solidFill>
                  <a:srgbClr val="000000"/>
                </a:solidFill>
                <a:latin typeface="Arial" pitchFamily="34" charset="0"/>
              </a:rPr>
              <a:t>weight assigned to term </a:t>
            </a:r>
            <a:r>
              <a:rPr kumimoji="0" lang="en-US" altLang="en-US" b="1" i="1">
                <a:solidFill>
                  <a:srgbClr val="000000"/>
                </a:solidFill>
                <a:latin typeface="Arial" pitchFamily="34" charset="0"/>
              </a:rPr>
              <a:t>i</a:t>
            </a:r>
            <a:r>
              <a:rPr kumimoji="0" lang="en-US" altLang="en-US" b="1">
                <a:solidFill>
                  <a:srgbClr val="000000"/>
                </a:solidFill>
                <a:latin typeface="Arial" pitchFamily="34" charset="0"/>
              </a:rPr>
              <a:t> in document </a:t>
            </a:r>
            <a:r>
              <a:rPr kumimoji="0" lang="en-US" altLang="en-US" b="1" i="1">
                <a:solidFill>
                  <a:srgbClr val="000000"/>
                </a:solidFill>
                <a:latin typeface="Arial" pitchFamily="34" charset="0"/>
              </a:rPr>
              <a:t>j</a:t>
            </a:r>
          </a:p>
        </p:txBody>
      </p:sp>
      <p:sp>
        <p:nvSpPr>
          <p:cNvPr id="25611" name="Text Box 16"/>
          <p:cNvSpPr txBox="1">
            <a:spLocks noChangeArrowheads="1"/>
          </p:cNvSpPr>
          <p:nvPr/>
        </p:nvSpPr>
        <p:spPr bwMode="auto">
          <a:xfrm>
            <a:off x="2973388" y="3130550"/>
            <a:ext cx="457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b="1">
                <a:solidFill>
                  <a:srgbClr val="000000"/>
                </a:solidFill>
                <a:latin typeface="Arial" pitchFamily="34" charset="0"/>
              </a:rPr>
              <a:t>number of occurrence of term </a:t>
            </a:r>
            <a:r>
              <a:rPr kumimoji="0" lang="en-US" altLang="en-US" b="1" i="1">
                <a:solidFill>
                  <a:srgbClr val="000000"/>
                </a:solidFill>
                <a:latin typeface="Arial" pitchFamily="34" charset="0"/>
              </a:rPr>
              <a:t>i</a:t>
            </a:r>
            <a:r>
              <a:rPr kumimoji="0" lang="en-US" altLang="en-US" b="1">
                <a:solidFill>
                  <a:srgbClr val="000000"/>
                </a:solidFill>
                <a:latin typeface="Arial" pitchFamily="34" charset="0"/>
              </a:rPr>
              <a:t> in document </a:t>
            </a:r>
            <a:r>
              <a:rPr kumimoji="0" lang="en-US" altLang="en-US" b="1" i="1">
                <a:solidFill>
                  <a:srgbClr val="000000"/>
                </a:solidFill>
                <a:latin typeface="Arial" pitchFamily="34" charset="0"/>
              </a:rPr>
              <a:t>j</a:t>
            </a:r>
          </a:p>
        </p:txBody>
      </p:sp>
      <p:sp>
        <p:nvSpPr>
          <p:cNvPr id="25612" name="Text Box 17"/>
          <p:cNvSpPr txBox="1">
            <a:spLocks noChangeArrowheads="1"/>
          </p:cNvSpPr>
          <p:nvPr/>
        </p:nvSpPr>
        <p:spPr bwMode="auto">
          <a:xfrm>
            <a:off x="2973388" y="3695700"/>
            <a:ext cx="4173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b="1">
                <a:solidFill>
                  <a:srgbClr val="000000"/>
                </a:solidFill>
                <a:latin typeface="Arial" pitchFamily="34" charset="0"/>
              </a:rPr>
              <a:t>number of documents in entire collection</a:t>
            </a:r>
            <a:endParaRPr kumimoji="0" lang="en-US" altLang="en-US" b="1" i="1">
              <a:solidFill>
                <a:srgbClr val="000000"/>
              </a:solidFill>
              <a:latin typeface="Arial" pitchFamily="34" charset="0"/>
            </a:endParaRPr>
          </a:p>
        </p:txBody>
      </p:sp>
      <p:sp>
        <p:nvSpPr>
          <p:cNvPr id="25613" name="Text Box 18"/>
          <p:cNvSpPr txBox="1">
            <a:spLocks noChangeArrowheads="1"/>
          </p:cNvSpPr>
          <p:nvPr/>
        </p:nvSpPr>
        <p:spPr bwMode="auto">
          <a:xfrm>
            <a:off x="2973388" y="4273550"/>
            <a:ext cx="3395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b="1">
                <a:solidFill>
                  <a:srgbClr val="000000"/>
                </a:solidFill>
                <a:latin typeface="Arial" pitchFamily="34" charset="0"/>
              </a:rPr>
              <a:t>number of documents with term </a:t>
            </a:r>
            <a:r>
              <a:rPr kumimoji="0" lang="en-US" altLang="en-US" b="1" i="1">
                <a:solidFill>
                  <a:srgbClr val="000000"/>
                </a:solidFill>
                <a:latin typeface="Arial" pitchFamily="34" charset="0"/>
              </a:rPr>
              <a:t>i</a:t>
            </a:r>
          </a:p>
        </p:txBody>
      </p:sp>
      <p:sp>
        <p:nvSpPr>
          <p:cNvPr id="18" name="Oval 17"/>
          <p:cNvSpPr>
            <a:spLocks noChangeArrowheads="1"/>
          </p:cNvSpPr>
          <p:nvPr/>
        </p:nvSpPr>
        <p:spPr bwMode="auto">
          <a:xfrm>
            <a:off x="3270250" y="1406525"/>
            <a:ext cx="944563" cy="102711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08585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428750" indent="-228600">
              <a:spcBef>
                <a:spcPct val="35000"/>
              </a:spcBef>
              <a:buClr>
                <a:schemeClr val="hlink"/>
              </a:buClr>
              <a:buChar char="–"/>
              <a:defRPr kumimoji="1">
                <a:solidFill>
                  <a:schemeClr val="tx1"/>
                </a:solidFill>
                <a:latin typeface="Helvetica" pitchFamily="-84" charset="0"/>
                <a:ea typeface="MS PGothic" pitchFamily="34" charset="-128"/>
              </a:defRPr>
            </a:lvl4pPr>
            <a:lvl5pPr marL="177165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lgn="ctr">
              <a:spcBef>
                <a:spcPct val="20000"/>
              </a:spcBef>
              <a:buClr>
                <a:schemeClr val="hlink"/>
              </a:buClr>
              <a:buSzPct val="55000"/>
              <a:buFont typeface="Wingdings" pitchFamily="2" charset="2"/>
              <a:buNone/>
            </a:pPr>
            <a:endParaRPr kumimoji="0" lang="en-US" altLang="en-US" sz="2000">
              <a:solidFill>
                <a:srgbClr val="FF0000"/>
              </a:solidFill>
              <a:latin typeface="Tahoma" pitchFamily="34" charset="0"/>
            </a:endParaRPr>
          </a:p>
        </p:txBody>
      </p:sp>
    </p:spTree>
    <p:extLst>
      <p:ext uri="{BB962C8B-B14F-4D97-AF65-F5344CB8AC3E}">
        <p14:creationId xmlns:p14="http://schemas.microsoft.com/office/powerpoint/2010/main" val="32487908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Retrieval in a Nutshell</a:t>
            </a:r>
            <a:endParaRPr lang="en-AU" dirty="0"/>
          </a:p>
        </p:txBody>
      </p:sp>
      <p:sp>
        <p:nvSpPr>
          <p:cNvPr id="26627" name="Content Placeholder 2"/>
          <p:cNvSpPr>
            <a:spLocks noGrp="1"/>
          </p:cNvSpPr>
          <p:nvPr>
            <p:ph idx="1"/>
          </p:nvPr>
        </p:nvSpPr>
        <p:spPr/>
        <p:txBody>
          <a:bodyPr/>
          <a:lstStyle/>
          <a:p>
            <a:r>
              <a:rPr lang="en-US" altLang="en-US" smtClean="0"/>
              <a:t>Look up postings lists corresponding to query terms</a:t>
            </a:r>
          </a:p>
          <a:p>
            <a:endParaRPr lang="en-US" altLang="en-US" smtClean="0"/>
          </a:p>
          <a:p>
            <a:r>
              <a:rPr lang="en-US" altLang="en-US" smtClean="0"/>
              <a:t>Traverse postings for each query term</a:t>
            </a:r>
          </a:p>
          <a:p>
            <a:endParaRPr lang="en-US" altLang="en-US" smtClean="0"/>
          </a:p>
          <a:p>
            <a:r>
              <a:rPr lang="en-US" altLang="en-US" smtClean="0"/>
              <a:t>Store partial query-document scores in accumulators</a:t>
            </a:r>
          </a:p>
          <a:p>
            <a:endParaRPr lang="en-US" altLang="en-US" smtClean="0"/>
          </a:p>
          <a:p>
            <a:r>
              <a:rPr lang="en-US" altLang="en-US" smtClean="0"/>
              <a:t>Select top </a:t>
            </a:r>
            <a:r>
              <a:rPr lang="en-US" altLang="en-US" i="1" smtClean="0"/>
              <a:t>k</a:t>
            </a:r>
            <a:r>
              <a:rPr lang="en-US" altLang="en-US" smtClean="0"/>
              <a:t> results to return</a:t>
            </a:r>
          </a:p>
          <a:p>
            <a:endParaRPr lang="en-AU" altLang="en-US" smtClean="0"/>
          </a:p>
        </p:txBody>
      </p:sp>
    </p:spTree>
    <p:extLst>
      <p:ext uri="{BB962C8B-B14F-4D97-AF65-F5344CB8AC3E}">
        <p14:creationId xmlns:p14="http://schemas.microsoft.com/office/powerpoint/2010/main" val="1387301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About the First </a:t>
            </a:r>
            <a:r>
              <a:rPr lang="en-US" altLang="zh-CN" dirty="0" smtClean="0"/>
              <a:t>Assignment</a:t>
            </a:r>
            <a:endParaRPr lang="en-AU" dirty="0"/>
          </a:p>
        </p:txBody>
      </p:sp>
      <p:sp>
        <p:nvSpPr>
          <p:cNvPr id="18435" name="Content Placeholder 2"/>
          <p:cNvSpPr>
            <a:spLocks noGrp="1"/>
          </p:cNvSpPr>
          <p:nvPr>
            <p:ph idx="1"/>
          </p:nvPr>
        </p:nvSpPr>
        <p:spPr/>
        <p:txBody>
          <a:bodyPr/>
          <a:lstStyle/>
          <a:p>
            <a:r>
              <a:rPr lang="en-US" altLang="en-US" dirty="0" smtClean="0"/>
              <a:t>Problem setting</a:t>
            </a:r>
          </a:p>
          <a:p>
            <a:pPr lvl="1"/>
            <a:r>
              <a:rPr lang="en-US" altLang="en-US" dirty="0" smtClean="0"/>
              <a:t>Ignore terms starting with non-alphabetical characters</a:t>
            </a:r>
          </a:p>
          <a:p>
            <a:pPr lvl="1"/>
            <a:r>
              <a:rPr lang="en-US" altLang="en-US" dirty="0" smtClean="0"/>
              <a:t>Convert all terms to lower case</a:t>
            </a:r>
          </a:p>
          <a:p>
            <a:pPr lvl="1"/>
            <a:r>
              <a:rPr lang="en-US" altLang="en-US" dirty="0" smtClean="0"/>
              <a:t>The length of the term is obtained by the length() function of String</a:t>
            </a:r>
          </a:p>
          <a:p>
            <a:pPr lvl="2"/>
            <a:r>
              <a:rPr lang="en-US" altLang="en-US" dirty="0" smtClean="0"/>
              <a:t>Length of “text234sdf” is 10</a:t>
            </a:r>
          </a:p>
          <a:p>
            <a:pPr lvl="1"/>
            <a:r>
              <a:rPr lang="en-US" altLang="en-US" dirty="0" smtClean="0"/>
              <a:t>Use the tokenizer give in Lab 3</a:t>
            </a:r>
          </a:p>
          <a:p>
            <a:r>
              <a:rPr lang="en-US" altLang="en-US" dirty="0" smtClean="0"/>
              <a:t>Example input and output are given</a:t>
            </a:r>
          </a:p>
          <a:p>
            <a:r>
              <a:rPr lang="en-US" altLang="en-US" dirty="0" smtClean="0"/>
              <a:t>Number of reducers: 1</a:t>
            </a:r>
          </a:p>
          <a:p>
            <a:r>
              <a:rPr lang="en-US" altLang="en-US" dirty="0" smtClean="0"/>
              <a:t>Make sure that each file can be compiled independently</a:t>
            </a:r>
          </a:p>
          <a:p>
            <a:r>
              <a:rPr lang="en-US" altLang="en-US" dirty="0" smtClean="0"/>
              <a:t>Remove all debugging relevant code</a:t>
            </a:r>
          </a:p>
          <a:p>
            <a:r>
              <a:rPr lang="en-US" altLang="en-US" dirty="0" smtClean="0"/>
              <a:t>Submission</a:t>
            </a:r>
          </a:p>
          <a:p>
            <a:pPr lvl="1"/>
            <a:r>
              <a:rPr lang="en-US" altLang="en-US" dirty="0" smtClean="0"/>
              <a:t>Two java files</a:t>
            </a:r>
          </a:p>
          <a:p>
            <a:pPr lvl="1"/>
            <a:r>
              <a:rPr lang="en-US" altLang="en-US" dirty="0" smtClean="0"/>
              <a:t>Two ways</a:t>
            </a:r>
          </a:p>
          <a:p>
            <a:pPr lvl="1"/>
            <a:r>
              <a:rPr lang="en-US" altLang="en-US" dirty="0" smtClean="0"/>
              <a:t>Deadline: </a:t>
            </a:r>
            <a:r>
              <a:rPr lang="en-US" altLang="zh-CN" dirty="0" smtClean="0"/>
              <a:t>27</a:t>
            </a:r>
            <a:r>
              <a:rPr lang="en-US" altLang="en-US" dirty="0" smtClean="0"/>
              <a:t> </a:t>
            </a:r>
            <a:r>
              <a:rPr lang="en-US" altLang="zh-CN" dirty="0" smtClean="0"/>
              <a:t>Aug</a:t>
            </a:r>
            <a:r>
              <a:rPr lang="en-US" altLang="en-US" dirty="0" smtClean="0"/>
              <a:t> </a:t>
            </a:r>
            <a:r>
              <a:rPr lang="en-US" altLang="en-US" dirty="0" smtClean="0"/>
              <a:t>2017, 09:59:59 pm</a:t>
            </a:r>
          </a:p>
          <a:p>
            <a:endParaRPr lang="en-US" altLang="en-US" dirty="0" smtClean="0"/>
          </a:p>
          <a:p>
            <a:endParaRPr lang="en-AU" altLang="en-US" dirty="0" smtClean="0"/>
          </a:p>
        </p:txBody>
      </p:sp>
    </p:spTree>
    <p:extLst>
      <p:ext uri="{BB962C8B-B14F-4D97-AF65-F5344CB8AC3E}">
        <p14:creationId xmlns:p14="http://schemas.microsoft.com/office/powerpoint/2010/main" val="420702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sp>
        <p:nvSpPr>
          <p:cNvPr id="27651" name="Content Placeholder 2"/>
          <p:cNvSpPr>
            <a:spLocks noGrp="1"/>
          </p:cNvSpPr>
          <p:nvPr>
            <p:ph idx="1"/>
          </p:nvPr>
        </p:nvSpPr>
        <p:spPr/>
        <p:txBody>
          <a:bodyPr/>
          <a:lstStyle/>
          <a:p>
            <a:r>
              <a:rPr lang="en-US" altLang="en-US" smtClean="0"/>
              <a:t>Input: documents: (docid, </a:t>
            </a:r>
            <a:r>
              <a:rPr lang="en-US" altLang="zh-CN" smtClean="0"/>
              <a:t>doc</a:t>
            </a:r>
            <a:r>
              <a:rPr lang="en-US" altLang="en-US" smtClean="0"/>
              <a:t>), ..</a:t>
            </a:r>
          </a:p>
          <a:p>
            <a:endParaRPr lang="en-US" altLang="en-US" smtClean="0"/>
          </a:p>
          <a:p>
            <a:r>
              <a:rPr lang="en-US" altLang="en-US" smtClean="0"/>
              <a:t>Output: (t, [(docid, w</a:t>
            </a:r>
            <a:r>
              <a:rPr lang="en-US" altLang="en-US" baseline="-25000" smtClean="0"/>
              <a:t>t</a:t>
            </a:r>
            <a:r>
              <a:rPr lang="en-US" altLang="en-US" smtClean="0"/>
              <a:t>), (docid, w), …])</a:t>
            </a:r>
          </a:p>
          <a:p>
            <a:pPr lvl="1"/>
            <a:r>
              <a:rPr lang="en-US" altLang="zh-CN" smtClean="0"/>
              <a:t>w</a:t>
            </a:r>
            <a:r>
              <a:rPr lang="en-US" altLang="zh-CN" baseline="-25000" smtClean="0"/>
              <a:t>t</a:t>
            </a:r>
            <a:r>
              <a:rPr lang="en-US" altLang="en-US" smtClean="0"/>
              <a:t> represents the term weight of t in docid</a:t>
            </a:r>
          </a:p>
          <a:p>
            <a:pPr lvl="1"/>
            <a:r>
              <a:rPr lang="en-US" altLang="en-US" smtClean="0"/>
              <a:t>E.g., (long, [(1, 0.5), (23, 0.2</a:t>
            </a:r>
            <a:r>
              <a:rPr lang="en-US" altLang="zh-CN" smtClean="0"/>
              <a:t>)</a:t>
            </a:r>
            <a:r>
              <a:rPr lang="en-US" altLang="en-US" smtClean="0"/>
              <a:t>, </a:t>
            </a:r>
            <a:r>
              <a:rPr lang="en-US" altLang="zh-CN" smtClean="0"/>
              <a:t>(</a:t>
            </a:r>
            <a:r>
              <a:rPr lang="en-US" altLang="en-US" smtClean="0"/>
              <a:t>49, 0.3), (127,0.4), …])</a:t>
            </a:r>
          </a:p>
          <a:p>
            <a:pPr lvl="2"/>
            <a:r>
              <a:rPr lang="en-US" altLang="en-US" smtClean="0"/>
              <a:t>The docid are sorted !! (used in query phase)</a:t>
            </a:r>
          </a:p>
          <a:p>
            <a:pPr lvl="1"/>
            <a:endParaRPr lang="en-US" altLang="en-US" smtClean="0"/>
          </a:p>
          <a:p>
            <a:r>
              <a:rPr lang="en-US" altLang="en-US" smtClean="0"/>
              <a:t>How this problem differs from the previous one?</a:t>
            </a:r>
          </a:p>
          <a:p>
            <a:pPr lvl="1"/>
            <a:r>
              <a:rPr lang="en-US" altLang="en-US" smtClean="0"/>
              <a:t>TF computing</a:t>
            </a:r>
          </a:p>
          <a:p>
            <a:pPr lvl="2"/>
            <a:r>
              <a:rPr lang="en-US" altLang="en-US" smtClean="0"/>
              <a:t>Easy. Can be done within the mapper</a:t>
            </a:r>
          </a:p>
          <a:p>
            <a:pPr lvl="1"/>
            <a:r>
              <a:rPr lang="en-US" altLang="en-US" smtClean="0"/>
              <a:t>IDF computing</a:t>
            </a:r>
          </a:p>
          <a:p>
            <a:pPr lvl="2"/>
            <a:r>
              <a:rPr lang="en-US" altLang="en-US" smtClean="0"/>
              <a:t>Known only after all documents containing a term t processed</a:t>
            </a:r>
          </a:p>
          <a:p>
            <a:pPr lvl="1"/>
            <a:r>
              <a:rPr lang="en-US" altLang="en-US" smtClean="0"/>
              <a:t>Input and output of map and reduce?</a:t>
            </a:r>
          </a:p>
          <a:p>
            <a:endParaRPr lang="en-AU" altLang="en-US" smtClean="0"/>
          </a:p>
        </p:txBody>
      </p:sp>
    </p:spTree>
    <p:extLst>
      <p:ext uri="{BB962C8B-B14F-4D97-AF65-F5344CB8AC3E}">
        <p14:creationId xmlns:p14="http://schemas.microsoft.com/office/powerpoint/2010/main" val="721520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Inverted Index: TF-IDF</a:t>
            </a:r>
            <a:endParaRPr lang="en-AU" dirty="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198563"/>
            <a:ext cx="7502525" cy="499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1832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sp>
        <p:nvSpPr>
          <p:cNvPr id="29699" name="Content Placeholder 2"/>
          <p:cNvSpPr>
            <a:spLocks noGrp="1"/>
          </p:cNvSpPr>
          <p:nvPr>
            <p:ph idx="1"/>
          </p:nvPr>
        </p:nvSpPr>
        <p:spPr/>
        <p:txBody>
          <a:bodyPr/>
          <a:lstStyle/>
          <a:p>
            <a:r>
              <a:rPr lang="en-US" altLang="en-US" smtClean="0"/>
              <a:t>A simple approach:</a:t>
            </a:r>
          </a:p>
          <a:p>
            <a:pPr lvl="1"/>
            <a:r>
              <a:rPr lang="en-US" altLang="en-US" smtClean="0"/>
              <a:t>Each Map task is a document parser</a:t>
            </a:r>
          </a:p>
          <a:p>
            <a:pPr lvl="2"/>
            <a:r>
              <a:rPr lang="en-US" altLang="en-US" smtClean="0"/>
              <a:t>Input:  A stream of documents</a:t>
            </a:r>
          </a:p>
          <a:p>
            <a:pPr lvl="3"/>
            <a:r>
              <a:rPr lang="en-US" altLang="en-US" smtClean="0"/>
              <a:t>(1, long ago …), (2, once upon …)</a:t>
            </a:r>
          </a:p>
          <a:p>
            <a:pPr lvl="2"/>
            <a:r>
              <a:rPr lang="en-US" altLang="en-US" smtClean="0"/>
              <a:t>Output:  A stream of (term, [docid, tf]) tuples</a:t>
            </a:r>
          </a:p>
          <a:p>
            <a:pPr lvl="3"/>
            <a:r>
              <a:rPr lang="en-US" altLang="en-US" smtClean="0"/>
              <a:t>(long, [1,1]) (ago, [1,1]) … (once, [2,1]) (upon, [2,1]) …</a:t>
            </a:r>
          </a:p>
          <a:p>
            <a:pPr lvl="1"/>
            <a:r>
              <a:rPr lang="en-US" altLang="en-US" smtClean="0"/>
              <a:t>Reducers convert streams of keys into streams of inverted lists</a:t>
            </a:r>
          </a:p>
          <a:p>
            <a:pPr lvl="2"/>
            <a:r>
              <a:rPr lang="en-US" altLang="en-US" smtClean="0"/>
              <a:t>Input:	(long, {[1,1], [127,2], [49,1], [23,3] …})</a:t>
            </a:r>
          </a:p>
          <a:p>
            <a:pPr lvl="2"/>
            <a:r>
              <a:rPr lang="en-US" altLang="en-US" smtClean="0"/>
              <a:t>The reducer sorts the values for a key and builds an inverted list</a:t>
            </a:r>
          </a:p>
          <a:p>
            <a:pPr lvl="3"/>
            <a:r>
              <a:rPr lang="en-US" altLang="en-US" smtClean="0"/>
              <a:t>Compute TF and IDF in reducer!</a:t>
            </a:r>
          </a:p>
          <a:p>
            <a:pPr lvl="2"/>
            <a:r>
              <a:rPr lang="en-US" altLang="en-US" smtClean="0"/>
              <a:t>Output: (long, [(1, 0.5), (23, 0.2</a:t>
            </a:r>
            <a:r>
              <a:rPr lang="en-US" altLang="zh-CN" smtClean="0"/>
              <a:t>)</a:t>
            </a:r>
            <a:r>
              <a:rPr lang="en-US" altLang="en-US" smtClean="0"/>
              <a:t>, </a:t>
            </a:r>
            <a:r>
              <a:rPr lang="en-US" altLang="zh-CN" smtClean="0"/>
              <a:t>(</a:t>
            </a:r>
            <a:r>
              <a:rPr lang="en-US" altLang="en-US" smtClean="0"/>
              <a:t>49, 0.3), (127,0.4), …])</a:t>
            </a:r>
          </a:p>
          <a:p>
            <a:endParaRPr lang="en-AU" altLang="en-US" smtClean="0"/>
          </a:p>
        </p:txBody>
      </p:sp>
    </p:spTree>
    <p:extLst>
      <p:ext uri="{BB962C8B-B14F-4D97-AF65-F5344CB8AC3E}">
        <p14:creationId xmlns:p14="http://schemas.microsoft.com/office/powerpoint/2010/main" val="84009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027113"/>
            <a:ext cx="8342313" cy="508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171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MapReduce: Index Construction</a:t>
            </a:r>
            <a:endParaRPr lang="en-AU" dirty="0"/>
          </a:p>
        </p:txBody>
      </p:sp>
      <p:sp>
        <p:nvSpPr>
          <p:cNvPr id="31747" name="Content Placeholder 2"/>
          <p:cNvSpPr>
            <a:spLocks noGrp="1"/>
          </p:cNvSpPr>
          <p:nvPr>
            <p:ph idx="1"/>
          </p:nvPr>
        </p:nvSpPr>
        <p:spPr/>
        <p:txBody>
          <a:bodyPr/>
          <a:lstStyle/>
          <a:p>
            <a:r>
              <a:rPr lang="en-US" altLang="en-US" smtClean="0">
                <a:sym typeface="Wingdings" pitchFamily="2" charset="2"/>
              </a:rPr>
              <a:t>Inefficient: </a:t>
            </a:r>
            <a:r>
              <a:rPr lang="en-US" altLang="en-US" smtClean="0"/>
              <a:t>terms as keys, postings as values</a:t>
            </a:r>
            <a:endParaRPr lang="en-US" altLang="en-US" smtClean="0">
              <a:sym typeface="Wingdings" pitchFamily="2" charset="2"/>
            </a:endParaRPr>
          </a:p>
          <a:p>
            <a:pPr lvl="1"/>
            <a:r>
              <a:rPr lang="en-US" altLang="en-US" smtClean="0">
                <a:sym typeface="Wingdings" pitchFamily="2" charset="2"/>
              </a:rPr>
              <a:t>docids are sorted in reducers</a:t>
            </a:r>
          </a:p>
          <a:p>
            <a:pPr lvl="1"/>
            <a:r>
              <a:rPr lang="en-US" altLang="en-US" smtClean="0"/>
              <a:t>IDF can be computed only after all relevant documents received</a:t>
            </a:r>
          </a:p>
          <a:p>
            <a:pPr lvl="1"/>
            <a:r>
              <a:rPr lang="en-US" altLang="en-US" smtClean="0"/>
              <a:t>Reducers must buffer all postings associated with key (to sort)</a:t>
            </a:r>
          </a:p>
          <a:p>
            <a:pPr lvl="2"/>
            <a:r>
              <a:rPr lang="en-US" altLang="en-US" smtClean="0"/>
              <a:t>What if we run out of memory to buffer postings?</a:t>
            </a:r>
            <a:endParaRPr lang="en-AU" altLang="en-US" smtClean="0"/>
          </a:p>
          <a:p>
            <a:pPr lvl="1"/>
            <a:r>
              <a:rPr lang="en-US" altLang="en-US" smtClean="0">
                <a:solidFill>
                  <a:srgbClr val="FF0000"/>
                </a:solidFill>
              </a:rPr>
              <a:t>Improvement?</a:t>
            </a:r>
            <a:endParaRPr lang="en-AU" altLang="en-US" smtClean="0">
              <a:solidFill>
                <a:srgbClr val="FF0000"/>
              </a:solidFill>
            </a:endParaRPr>
          </a:p>
        </p:txBody>
      </p:sp>
    </p:spTree>
    <p:extLst>
      <p:ext uri="{BB962C8B-B14F-4D97-AF65-F5344CB8AC3E}">
        <p14:creationId xmlns:p14="http://schemas.microsoft.com/office/powerpoint/2010/main" val="2005151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First Improvement</a:t>
            </a:r>
            <a:endParaRPr lang="en-AU" dirty="0"/>
          </a:p>
        </p:txBody>
      </p:sp>
      <p:sp>
        <p:nvSpPr>
          <p:cNvPr id="3" name="Content Placeholder 2"/>
          <p:cNvSpPr>
            <a:spLocks noGrp="1"/>
          </p:cNvSpPr>
          <p:nvPr>
            <p:ph idx="1"/>
          </p:nvPr>
        </p:nvSpPr>
        <p:spPr/>
        <p:txBody>
          <a:bodyPr/>
          <a:lstStyle/>
          <a:p>
            <a:r>
              <a:rPr lang="en-US" altLang="en-US" smtClean="0"/>
              <a:t>How to make Hadoop sort the docid, instead of doing it in reducers?</a:t>
            </a:r>
          </a:p>
          <a:p>
            <a:r>
              <a:rPr lang="en-US" altLang="en-US" smtClean="0"/>
              <a:t>Design pattern: value-to-key conversion, secondary sort</a:t>
            </a:r>
          </a:p>
          <a:p>
            <a:pPr marL="342900" lvl="2" indent="-342900">
              <a:buClr>
                <a:schemeClr val="tx2"/>
              </a:buClr>
              <a:buSzPct val="90000"/>
              <a:buFont typeface="Monotype Sorts" pitchFamily="-84" charset="2"/>
              <a:buChar char="n"/>
            </a:pPr>
            <a:r>
              <a:rPr lang="en-US" altLang="zh-CN" smtClean="0"/>
              <a:t>Mapper output </a:t>
            </a:r>
            <a:r>
              <a:rPr lang="en-US" altLang="en-US" smtClean="0"/>
              <a:t>a stream of ([term, docid], tf) tuples</a:t>
            </a:r>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endParaRPr lang="en-US" altLang="en-US" smtClean="0"/>
          </a:p>
          <a:p>
            <a:pPr marL="342900" lvl="2" indent="-342900">
              <a:buClr>
                <a:schemeClr val="tx2"/>
              </a:buClr>
              <a:buSzPct val="90000"/>
              <a:buFont typeface="Monotype Sorts" pitchFamily="-84" charset="2"/>
              <a:buChar char="n"/>
            </a:pPr>
            <a:r>
              <a:rPr lang="en-US" altLang="en-US" smtClean="0">
                <a:solidFill>
                  <a:srgbClr val="FF0000"/>
                </a:solidFill>
              </a:rPr>
              <a:t>Remember: you must implement a partitioner on term!</a:t>
            </a:r>
          </a:p>
          <a:p>
            <a:endParaRPr lang="en-US" altLang="en-US" smtClean="0"/>
          </a:p>
          <a:p>
            <a:endParaRPr lang="en-AU" alt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2324100"/>
            <a:ext cx="63817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43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Second Improvement</a:t>
            </a:r>
            <a:endParaRPr lang="en-AU" dirty="0"/>
          </a:p>
        </p:txBody>
      </p:sp>
      <p:sp>
        <p:nvSpPr>
          <p:cNvPr id="33795" name="Content Placeholder 2"/>
          <p:cNvSpPr>
            <a:spLocks noGrp="1"/>
          </p:cNvSpPr>
          <p:nvPr>
            <p:ph idx="1"/>
          </p:nvPr>
        </p:nvSpPr>
        <p:spPr/>
        <p:txBody>
          <a:bodyPr/>
          <a:lstStyle/>
          <a:p>
            <a:r>
              <a:rPr lang="en-US" altLang="en-US" smtClean="0"/>
              <a:t>How to avoid buffering all postings associated with key?</a:t>
            </a:r>
            <a:endParaRPr lang="en-AU" altLang="en-US" smtClean="0"/>
          </a:p>
        </p:txBody>
      </p:sp>
      <p:pic>
        <p:nvPicPr>
          <p:cNvPr id="337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627188"/>
            <a:ext cx="361950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900613" y="2511425"/>
            <a:ext cx="3276600" cy="584200"/>
          </a:xfrm>
          <a:prstGeom prst="rect">
            <a:avLst/>
          </a:prstGeom>
          <a:noFill/>
        </p:spPr>
        <p:txBody>
          <a:bodyPr>
            <a:spAutoFit/>
          </a:bodyPr>
          <a:lstStyle/>
          <a:p>
            <a:pPr>
              <a:defRPr/>
            </a:pPr>
            <a:r>
              <a:rPr kumimoji="1" lang="en-US" dirty="0">
                <a:latin typeface="+mn-lt"/>
                <a:cs typeface="ＭＳ Ｐゴシック" charset="0"/>
              </a:rPr>
              <a:t>We’d like to store the DF at the front of the postings list</a:t>
            </a:r>
          </a:p>
        </p:txBody>
      </p:sp>
      <p:sp>
        <p:nvSpPr>
          <p:cNvPr id="11" name="TextBox 10"/>
          <p:cNvSpPr txBox="1"/>
          <p:nvPr/>
        </p:nvSpPr>
        <p:spPr>
          <a:xfrm>
            <a:off x="4965700" y="3617913"/>
            <a:ext cx="3581400" cy="584200"/>
          </a:xfrm>
          <a:prstGeom prst="rect">
            <a:avLst/>
          </a:prstGeom>
          <a:noFill/>
        </p:spPr>
        <p:txBody>
          <a:bodyPr>
            <a:spAutoFit/>
          </a:bodyPr>
          <a:lstStyle/>
          <a:p>
            <a:pPr>
              <a:defRPr/>
            </a:pPr>
            <a:r>
              <a:rPr kumimoji="1" lang="en-US" dirty="0">
                <a:latin typeface="+mn-lt"/>
                <a:cs typeface="ＭＳ Ｐゴシック" charset="0"/>
              </a:rPr>
              <a:t>But we don’t know the DF until we’ve seen all postings!</a:t>
            </a:r>
          </a:p>
        </p:txBody>
      </p:sp>
      <p:sp>
        <p:nvSpPr>
          <p:cNvPr id="12" name="TextBox 11"/>
          <p:cNvSpPr txBox="1"/>
          <p:nvPr/>
        </p:nvSpPr>
        <p:spPr>
          <a:xfrm>
            <a:off x="4945063" y="5343525"/>
            <a:ext cx="3602037" cy="708025"/>
          </a:xfrm>
          <a:prstGeom prst="rect">
            <a:avLst/>
          </a:prstGeom>
          <a:noFill/>
        </p:spPr>
        <p:txBody>
          <a:bodyPr wrap="none">
            <a:spAutoFit/>
          </a:bodyPr>
          <a:lstStyle/>
          <a:p>
            <a:pPr>
              <a:defRPr/>
            </a:pPr>
            <a:r>
              <a:rPr kumimoji="1" lang="en-US" sz="2000" dirty="0">
                <a:solidFill>
                  <a:srgbClr val="FF0000"/>
                </a:solidFill>
                <a:latin typeface="+mn-lt"/>
                <a:cs typeface="ＭＳ Ｐゴシック" charset="0"/>
              </a:rPr>
              <a:t>Sound familiar?</a:t>
            </a:r>
          </a:p>
          <a:p>
            <a:pPr>
              <a:defRPr/>
            </a:pPr>
            <a:r>
              <a:rPr kumimoji="1" lang="en-US" sz="2000" dirty="0">
                <a:solidFill>
                  <a:srgbClr val="FF0000"/>
                </a:solidFill>
                <a:latin typeface="+mn-lt"/>
                <a:cs typeface="ＭＳ Ｐゴシック" charset="0"/>
              </a:rPr>
              <a:t>Design patter: Order inversion</a:t>
            </a:r>
          </a:p>
        </p:txBody>
      </p:sp>
    </p:spTree>
    <p:extLst>
      <p:ext uri="{BB962C8B-B14F-4D97-AF65-F5344CB8AC3E}">
        <p14:creationId xmlns:p14="http://schemas.microsoft.com/office/powerpoint/2010/main" val="2285703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Second Improvement</a:t>
            </a:r>
            <a:endParaRPr lang="en-AU" dirty="0"/>
          </a:p>
        </p:txBody>
      </p:sp>
      <p:sp>
        <p:nvSpPr>
          <p:cNvPr id="34819" name="Content Placeholder 2"/>
          <p:cNvSpPr>
            <a:spLocks noGrp="1"/>
          </p:cNvSpPr>
          <p:nvPr>
            <p:ph idx="1"/>
          </p:nvPr>
        </p:nvSpPr>
        <p:spPr/>
        <p:txBody>
          <a:bodyPr/>
          <a:lstStyle/>
          <a:p>
            <a:r>
              <a:rPr lang="en-US" altLang="en-US" smtClean="0"/>
              <a:t>Getting the DF</a:t>
            </a:r>
          </a:p>
          <a:p>
            <a:pPr lvl="1"/>
            <a:r>
              <a:rPr lang="en-US" altLang="en-US" smtClean="0"/>
              <a:t>In the mapper:</a:t>
            </a:r>
          </a:p>
          <a:p>
            <a:pPr lvl="2"/>
            <a:r>
              <a:rPr lang="en-US" altLang="en-US" smtClean="0"/>
              <a:t>Emit “special” key-value pairs to keep track of DF</a:t>
            </a:r>
            <a:endParaRPr lang="en-US" altLang="en-US" i="1" smtClean="0"/>
          </a:p>
          <a:p>
            <a:pPr lvl="1"/>
            <a:r>
              <a:rPr lang="en-US" altLang="en-US" smtClean="0"/>
              <a:t>In the reducer:</a:t>
            </a:r>
          </a:p>
          <a:p>
            <a:pPr lvl="2"/>
            <a:r>
              <a:rPr lang="en-US" altLang="en-US" smtClean="0"/>
              <a:t>Make sure “special” key-value pairs come first: process them to determine DF</a:t>
            </a:r>
            <a:endParaRPr lang="en-US" altLang="en-US" i="1" smtClean="0"/>
          </a:p>
          <a:p>
            <a:pPr lvl="1"/>
            <a:r>
              <a:rPr lang="en-US" altLang="en-US" smtClean="0"/>
              <a:t>Remember: proper partitioning!</a:t>
            </a:r>
          </a:p>
          <a:p>
            <a:endParaRPr lang="en-US" altLang="en-US" smtClean="0"/>
          </a:p>
          <a:p>
            <a:endParaRPr lang="en-US" altLang="en-US" smtClean="0"/>
          </a:p>
          <a:p>
            <a:endParaRPr lang="en-US" altLang="en-US" smtClean="0"/>
          </a:p>
          <a:p>
            <a:endParaRPr lang="en-AU" altLang="en-US" smtClean="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3613150"/>
            <a:ext cx="176371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565525" y="4486275"/>
            <a:ext cx="4953000" cy="338138"/>
          </a:xfrm>
          <a:prstGeom prst="rect">
            <a:avLst/>
          </a:prstGeom>
          <a:noFill/>
        </p:spPr>
        <p:txBody>
          <a:bodyPr>
            <a:spAutoFit/>
          </a:bodyPr>
          <a:lstStyle/>
          <a:p>
            <a:pPr>
              <a:defRPr/>
            </a:pPr>
            <a:r>
              <a:rPr kumimoji="1" lang="en-US" dirty="0">
                <a:latin typeface="+mn-lt"/>
              </a:rPr>
              <a:t>Emit normal key-value pairs…</a:t>
            </a:r>
          </a:p>
        </p:txBody>
      </p:sp>
      <p:sp>
        <p:nvSpPr>
          <p:cNvPr id="13" name="TextBox 12"/>
          <p:cNvSpPr txBox="1"/>
          <p:nvPr/>
        </p:nvSpPr>
        <p:spPr>
          <a:xfrm>
            <a:off x="3565525" y="5757863"/>
            <a:ext cx="5257800" cy="338137"/>
          </a:xfrm>
          <a:prstGeom prst="rect">
            <a:avLst/>
          </a:prstGeom>
          <a:noFill/>
        </p:spPr>
        <p:txBody>
          <a:bodyPr>
            <a:spAutoFit/>
          </a:bodyPr>
          <a:lstStyle/>
          <a:p>
            <a:pPr>
              <a:defRPr/>
            </a:pPr>
            <a:r>
              <a:rPr kumimoji="1" lang="en-US" dirty="0">
                <a:latin typeface="+mn-lt"/>
              </a:rPr>
              <a:t>Emit “special” key-value pairs to keep track of </a:t>
            </a:r>
            <a:r>
              <a:rPr kumimoji="1" lang="en-US" dirty="0" err="1">
                <a:latin typeface="+mn-lt"/>
              </a:rPr>
              <a:t>df</a:t>
            </a:r>
            <a:r>
              <a:rPr kumimoji="1" lang="en-US" dirty="0">
                <a:latin typeface="+mn-lt"/>
              </a:rPr>
              <a:t>…</a:t>
            </a:r>
          </a:p>
        </p:txBody>
      </p:sp>
      <p:sp>
        <p:nvSpPr>
          <p:cNvPr id="14" name="TextBox 13"/>
          <p:cNvSpPr txBox="1"/>
          <p:nvPr/>
        </p:nvSpPr>
        <p:spPr>
          <a:xfrm>
            <a:off x="1185863" y="6356350"/>
            <a:ext cx="2306637" cy="338138"/>
          </a:xfrm>
          <a:prstGeom prst="rect">
            <a:avLst/>
          </a:prstGeom>
          <a:noFill/>
        </p:spPr>
        <p:txBody>
          <a:bodyPr wrap="none">
            <a:spAutoFit/>
          </a:bodyPr>
          <a:lstStyle/>
          <a:p>
            <a:pPr>
              <a:defRPr/>
            </a:pPr>
            <a:r>
              <a:rPr kumimoji="1" lang="en-US" dirty="0">
                <a:solidFill>
                  <a:srgbClr val="FF0000"/>
                </a:solidFill>
                <a:latin typeface="+mn-lt"/>
              </a:rPr>
              <a:t>Doc1</a:t>
            </a:r>
            <a:r>
              <a:rPr kumimoji="1" lang="en-US" dirty="0">
                <a:latin typeface="+mn-lt"/>
              </a:rPr>
              <a:t>: one fish, two fish</a:t>
            </a:r>
          </a:p>
        </p:txBody>
      </p:sp>
    </p:spTree>
    <p:extLst>
      <p:ext uri="{BB962C8B-B14F-4D97-AF65-F5344CB8AC3E}">
        <p14:creationId xmlns:p14="http://schemas.microsoft.com/office/powerpoint/2010/main" val="605769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Second Improvement</a:t>
            </a:r>
            <a:endParaRPr lang="en-AU" dirty="0"/>
          </a:p>
        </p:txBody>
      </p:sp>
      <p:pic>
        <p:nvPicPr>
          <p:cNvPr id="358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90575" y="1154113"/>
            <a:ext cx="3648075" cy="48577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5" name="TextBox 4"/>
          <p:cNvSpPr txBox="1"/>
          <p:nvPr/>
        </p:nvSpPr>
        <p:spPr>
          <a:xfrm>
            <a:off x="4506913" y="1595438"/>
            <a:ext cx="4572000" cy="584200"/>
          </a:xfrm>
          <a:prstGeom prst="rect">
            <a:avLst/>
          </a:prstGeom>
          <a:noFill/>
        </p:spPr>
        <p:txBody>
          <a:bodyPr>
            <a:spAutoFit/>
          </a:bodyPr>
          <a:lstStyle/>
          <a:p>
            <a:pPr>
              <a:defRPr/>
            </a:pPr>
            <a:r>
              <a:rPr kumimoji="1" lang="en-US" dirty="0">
                <a:latin typeface="+mn-lt"/>
                <a:cs typeface="ＭＳ Ｐゴシック" charset="0"/>
              </a:rPr>
              <a:t>First, compute the DF by summing contributions from all “special” key-value pair…</a:t>
            </a:r>
          </a:p>
        </p:txBody>
      </p:sp>
      <p:sp>
        <p:nvSpPr>
          <p:cNvPr id="6" name="TextBox 5"/>
          <p:cNvSpPr txBox="1"/>
          <p:nvPr/>
        </p:nvSpPr>
        <p:spPr>
          <a:xfrm>
            <a:off x="3132138" y="2184400"/>
            <a:ext cx="1905000" cy="338138"/>
          </a:xfrm>
          <a:prstGeom prst="rect">
            <a:avLst/>
          </a:prstGeom>
          <a:noFill/>
        </p:spPr>
        <p:txBody>
          <a:bodyPr>
            <a:spAutoFit/>
          </a:bodyPr>
          <a:lstStyle/>
          <a:p>
            <a:pPr>
              <a:defRPr/>
            </a:pPr>
            <a:r>
              <a:rPr kumimoji="1" lang="en-US" dirty="0">
                <a:latin typeface="+mn-lt"/>
                <a:cs typeface="ＭＳ Ｐゴシック" charset="0"/>
              </a:rPr>
              <a:t>Write the DF…</a:t>
            </a:r>
          </a:p>
        </p:txBody>
      </p:sp>
      <p:sp>
        <p:nvSpPr>
          <p:cNvPr id="7" name="TextBox 6"/>
          <p:cNvSpPr txBox="1"/>
          <p:nvPr/>
        </p:nvSpPr>
        <p:spPr>
          <a:xfrm>
            <a:off x="4629150" y="3733800"/>
            <a:ext cx="4327525" cy="585788"/>
          </a:xfrm>
          <a:prstGeom prst="rect">
            <a:avLst/>
          </a:prstGeom>
          <a:noFill/>
        </p:spPr>
        <p:txBody>
          <a:bodyPr>
            <a:spAutoFit/>
          </a:bodyPr>
          <a:lstStyle/>
          <a:p>
            <a:pPr>
              <a:defRPr/>
            </a:pPr>
            <a:r>
              <a:rPr kumimoji="1" lang="en-US" dirty="0">
                <a:latin typeface="+mn-lt"/>
                <a:cs typeface="ＭＳ Ｐゴシック" charset="0"/>
              </a:rPr>
              <a:t>Important: properly define sort order to make sure “special” key-value pairs come first!</a:t>
            </a:r>
          </a:p>
        </p:txBody>
      </p:sp>
    </p:spTree>
    <p:extLst>
      <p:ext uri="{BB962C8B-B14F-4D97-AF65-F5344CB8AC3E}">
        <p14:creationId xmlns:p14="http://schemas.microsoft.com/office/powerpoint/2010/main" val="501833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Retrieval with MapReduce?</a:t>
            </a:r>
            <a:endParaRPr lang="en-AU" dirty="0"/>
          </a:p>
        </p:txBody>
      </p:sp>
      <p:sp>
        <p:nvSpPr>
          <p:cNvPr id="36867" name="Content Placeholder 2"/>
          <p:cNvSpPr>
            <a:spLocks noGrp="1"/>
          </p:cNvSpPr>
          <p:nvPr>
            <p:ph idx="1"/>
          </p:nvPr>
        </p:nvSpPr>
        <p:spPr/>
        <p:txBody>
          <a:bodyPr/>
          <a:lstStyle/>
          <a:p>
            <a:r>
              <a:rPr lang="en-US" altLang="en-US" smtClean="0"/>
              <a:t>MapReduce is fundamentally batch-oriented</a:t>
            </a:r>
          </a:p>
          <a:p>
            <a:pPr lvl="1"/>
            <a:r>
              <a:rPr lang="en-US" altLang="en-US" smtClean="0"/>
              <a:t>Optimized for throughput, not latency</a:t>
            </a:r>
          </a:p>
          <a:p>
            <a:pPr lvl="1"/>
            <a:r>
              <a:rPr lang="en-US" altLang="en-US" smtClean="0"/>
              <a:t>Startup of mappers and reducers is expensive</a:t>
            </a:r>
          </a:p>
          <a:p>
            <a:endParaRPr lang="en-US" altLang="en-US" smtClean="0"/>
          </a:p>
          <a:p>
            <a:r>
              <a:rPr lang="en-US" altLang="en-US" smtClean="0"/>
              <a:t>MapReduce is not suitable for real-time queries!</a:t>
            </a:r>
          </a:p>
          <a:p>
            <a:pPr lvl="1"/>
            <a:r>
              <a:rPr lang="en-US" altLang="en-US" smtClean="0"/>
              <a:t>Use separate infrastructure for retrieval…</a:t>
            </a:r>
          </a:p>
          <a:p>
            <a:endParaRPr lang="en-US" altLang="en-US" smtClean="0"/>
          </a:p>
          <a:p>
            <a:r>
              <a:rPr lang="en-US" altLang="en-US" smtClean="0"/>
              <a:t>Real world search engines much more complex and sophisticated</a:t>
            </a:r>
            <a:endParaRPr lang="en-AU" altLang="en-US" smtClean="0"/>
          </a:p>
        </p:txBody>
      </p:sp>
    </p:spTree>
    <p:extLst>
      <p:ext uri="{BB962C8B-B14F-4D97-AF65-F5344CB8AC3E}">
        <p14:creationId xmlns:p14="http://schemas.microsoft.com/office/powerpoint/2010/main" val="40723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Review of Lab 2</a:t>
            </a:r>
            <a:endParaRPr lang="en-AU" dirty="0"/>
          </a:p>
        </p:txBody>
      </p:sp>
      <p:sp>
        <p:nvSpPr>
          <p:cNvPr id="8195" name="Content Placeholder 2"/>
          <p:cNvSpPr>
            <a:spLocks noGrp="1"/>
          </p:cNvSpPr>
          <p:nvPr>
            <p:ph idx="1"/>
          </p:nvPr>
        </p:nvSpPr>
        <p:spPr/>
        <p:txBody>
          <a:bodyPr/>
          <a:lstStyle/>
          <a:p>
            <a:r>
              <a:rPr lang="en-US" altLang="en-US" smtClean="0"/>
              <a:t>Package a MapReduce job as a jar via command line</a:t>
            </a:r>
          </a:p>
          <a:p>
            <a:r>
              <a:rPr lang="en-US" altLang="en-US" smtClean="0"/>
              <a:t>Eclipse + Hadoop plugin</a:t>
            </a:r>
          </a:p>
          <a:p>
            <a:pPr lvl="1"/>
            <a:r>
              <a:rPr lang="en-US" altLang="en-US" smtClean="0"/>
              <a:t>Connect to HDFS and manage files</a:t>
            </a:r>
          </a:p>
          <a:p>
            <a:pPr lvl="1"/>
            <a:r>
              <a:rPr lang="en-US" altLang="en-US" smtClean="0"/>
              <a:t>Create MapReduce project</a:t>
            </a:r>
          </a:p>
          <a:p>
            <a:pPr lvl="1"/>
            <a:r>
              <a:rPr lang="en-US" altLang="en-US" smtClean="0"/>
              <a:t>Writing MapReduce program</a:t>
            </a:r>
          </a:p>
          <a:p>
            <a:pPr lvl="1"/>
            <a:r>
              <a:rPr lang="en-US" altLang="en-US" smtClean="0"/>
              <a:t>Debugging MapReduce job </a:t>
            </a:r>
          </a:p>
          <a:p>
            <a:pPr lvl="2"/>
            <a:r>
              <a:rPr lang="en-US" altLang="en-US" smtClean="0"/>
              <a:t>Eclipse debug perspective</a:t>
            </a:r>
          </a:p>
          <a:p>
            <a:pPr lvl="2"/>
            <a:r>
              <a:rPr lang="en-US" altLang="en-US" smtClean="0"/>
              <a:t>Print debug info to stdout/stderr and Hadoop </a:t>
            </a:r>
            <a:r>
              <a:rPr lang="en-US" altLang="zh-CN" smtClean="0"/>
              <a:t>system logs</a:t>
            </a:r>
            <a:endParaRPr lang="en-US" altLang="en-US" smtClean="0"/>
          </a:p>
          <a:p>
            <a:pPr lvl="1"/>
            <a:r>
              <a:rPr lang="en-US" altLang="en-US" smtClean="0"/>
              <a:t>Package a MapReduce job as a jar </a:t>
            </a:r>
          </a:p>
          <a:p>
            <a:pPr lvl="1"/>
            <a:r>
              <a:rPr lang="en-US" altLang="en-US" smtClean="0"/>
              <a:t>Check logs of a MapReduce job</a:t>
            </a:r>
          </a:p>
          <a:p>
            <a:r>
              <a:rPr lang="en-US" altLang="en-US" smtClean="0"/>
              <a:t>Count the </a:t>
            </a:r>
            <a:r>
              <a:rPr lang="en-AU" altLang="en-US" smtClean="0"/>
              <a:t>number of words that start with each letter</a:t>
            </a:r>
          </a:p>
        </p:txBody>
      </p:sp>
    </p:spTree>
    <p:extLst>
      <p:ext uri="{BB962C8B-B14F-4D97-AF65-F5344CB8AC3E}">
        <p14:creationId xmlns:p14="http://schemas.microsoft.com/office/powerpoint/2010/main" val="3221948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574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Miscellaneous</a:t>
            </a:r>
            <a:endParaRPr lang="en-US" altLang="en-US" kern="0" dirty="0" smtClean="0"/>
          </a:p>
        </p:txBody>
      </p:sp>
    </p:spTree>
    <p:extLst>
      <p:ext uri="{BB962C8B-B14F-4D97-AF65-F5344CB8AC3E}">
        <p14:creationId xmlns:p14="http://schemas.microsoft.com/office/powerpoint/2010/main" val="1770465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MapReduce Counters</a:t>
            </a:r>
            <a:endParaRPr lang="en-AU" dirty="0"/>
          </a:p>
        </p:txBody>
      </p:sp>
      <p:sp>
        <p:nvSpPr>
          <p:cNvPr id="6147" name="Content Placeholder 2"/>
          <p:cNvSpPr>
            <a:spLocks noGrp="1"/>
          </p:cNvSpPr>
          <p:nvPr>
            <p:ph idx="1"/>
          </p:nvPr>
        </p:nvSpPr>
        <p:spPr/>
        <p:txBody>
          <a:bodyPr/>
          <a:lstStyle/>
          <a:p>
            <a:r>
              <a:rPr lang="en-AU" altLang="en-US" dirty="0" smtClean="0"/>
              <a:t> Instrument Job’s metrics</a:t>
            </a:r>
          </a:p>
          <a:p>
            <a:pPr lvl="1"/>
            <a:r>
              <a:rPr lang="en-US" altLang="en-US" dirty="0" smtClean="0"/>
              <a:t>Gather statistics </a:t>
            </a:r>
          </a:p>
          <a:p>
            <a:pPr lvl="2"/>
            <a:r>
              <a:rPr lang="en-AU" altLang="en-US" dirty="0" smtClean="0"/>
              <a:t>Quality control – confirm what was expected. </a:t>
            </a:r>
          </a:p>
          <a:p>
            <a:pPr lvl="3"/>
            <a:r>
              <a:rPr lang="en-US" altLang="en-US" dirty="0" smtClean="0"/>
              <a:t>E.g., count invalid records </a:t>
            </a:r>
          </a:p>
          <a:p>
            <a:pPr lvl="2"/>
            <a:r>
              <a:rPr lang="en-US" altLang="en-US" dirty="0" smtClean="0"/>
              <a:t>Application level statistics.</a:t>
            </a:r>
            <a:endParaRPr lang="en-AU" altLang="en-US" dirty="0" smtClean="0"/>
          </a:p>
          <a:p>
            <a:pPr lvl="1"/>
            <a:r>
              <a:rPr lang="en-US" altLang="en-US" dirty="0" smtClean="0"/>
              <a:t>Problem diagnostics </a:t>
            </a:r>
          </a:p>
          <a:p>
            <a:pPr lvl="1"/>
            <a:r>
              <a:rPr lang="en-US" altLang="en-US" dirty="0" smtClean="0"/>
              <a:t>Try to use counters for gathering statistics instead of log files</a:t>
            </a:r>
            <a:endParaRPr lang="en-US" altLang="en-US" dirty="0"/>
          </a:p>
          <a:p>
            <a:r>
              <a:rPr lang="en-AU" altLang="en-US" dirty="0" smtClean="0"/>
              <a:t>Framework provides a set of built-in metrics</a:t>
            </a:r>
          </a:p>
          <a:p>
            <a:pPr lvl="1"/>
            <a:r>
              <a:rPr lang="en-AU" altLang="en-US" dirty="0" smtClean="0"/>
              <a:t>For example bytes processed for input and output</a:t>
            </a:r>
          </a:p>
          <a:p>
            <a:r>
              <a:rPr lang="en-AU" altLang="en-US" dirty="0" smtClean="0"/>
              <a:t>User can create new counters</a:t>
            </a:r>
            <a:endParaRPr lang="en-US" altLang="en-US" dirty="0" smtClean="0"/>
          </a:p>
          <a:p>
            <a:pPr lvl="1"/>
            <a:r>
              <a:rPr lang="en-AU" altLang="en-US" dirty="0" smtClean="0"/>
              <a:t>Number of records consumed</a:t>
            </a:r>
          </a:p>
          <a:p>
            <a:pPr lvl="1"/>
            <a:r>
              <a:rPr lang="en-AU" altLang="en-US" dirty="0" smtClean="0"/>
              <a:t>Number of errors or warnings</a:t>
            </a:r>
          </a:p>
        </p:txBody>
      </p:sp>
    </p:spTree>
    <p:extLst>
      <p:ext uri="{BB962C8B-B14F-4D97-AF65-F5344CB8AC3E}">
        <p14:creationId xmlns:p14="http://schemas.microsoft.com/office/powerpoint/2010/main" val="1301234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Built-in Counters</a:t>
            </a:r>
            <a:endParaRPr lang="en-AU" dirty="0"/>
          </a:p>
        </p:txBody>
      </p:sp>
      <p:sp>
        <p:nvSpPr>
          <p:cNvPr id="3" name="Content Placeholder 2"/>
          <p:cNvSpPr>
            <a:spLocks noGrp="1"/>
          </p:cNvSpPr>
          <p:nvPr>
            <p:ph idx="1"/>
          </p:nvPr>
        </p:nvSpPr>
        <p:spPr/>
        <p:txBody>
          <a:bodyPr/>
          <a:lstStyle/>
          <a:p>
            <a:r>
              <a:rPr lang="en-US" dirty="0" smtClean="0"/>
              <a:t>Hadoop maintains some built-in counters for every job.</a:t>
            </a:r>
          </a:p>
          <a:p>
            <a:r>
              <a:rPr lang="en-AU" dirty="0" smtClean="0"/>
              <a:t>Several groups for built-in counters</a:t>
            </a:r>
          </a:p>
          <a:p>
            <a:pPr lvl="1"/>
            <a:r>
              <a:rPr lang="en-AU" dirty="0" smtClean="0"/>
              <a:t>File System Counters – number of bytes read and written</a:t>
            </a:r>
          </a:p>
          <a:p>
            <a:pPr lvl="1"/>
            <a:r>
              <a:rPr lang="en-AU" dirty="0" smtClean="0"/>
              <a:t>Job Counters – documents number of map and reduce tasks launched, number of failed tasks</a:t>
            </a:r>
          </a:p>
          <a:p>
            <a:pPr lvl="1"/>
            <a:r>
              <a:rPr lang="en-AU" dirty="0" smtClean="0"/>
              <a:t>Map-Reduce Task Counters– mapper, reducer, combiner input and output records counts, time and memory statistics</a:t>
            </a:r>
          </a:p>
          <a:p>
            <a:pPr lvl="1"/>
            <a:endParaRPr lang="en-US" dirty="0"/>
          </a:p>
          <a:p>
            <a:endParaRPr lang="en-US" dirty="0" smtClean="0"/>
          </a:p>
          <a:p>
            <a:endParaRPr lang="en-AU" dirty="0"/>
          </a:p>
        </p:txBody>
      </p:sp>
    </p:spTree>
    <p:extLst>
      <p:ext uri="{BB962C8B-B14F-4D97-AF65-F5344CB8AC3E}">
        <p14:creationId xmlns:p14="http://schemas.microsoft.com/office/powerpoint/2010/main" val="2856342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r>
              <a:rPr lang="en-US" altLang="zh-CN" dirty="0" smtClean="0"/>
              <a:t>-Defined Counters</a:t>
            </a:r>
            <a:endParaRPr lang="en-AU" dirty="0"/>
          </a:p>
        </p:txBody>
      </p:sp>
      <p:sp>
        <p:nvSpPr>
          <p:cNvPr id="3" name="Content Placeholder 2"/>
          <p:cNvSpPr>
            <a:spLocks noGrp="1"/>
          </p:cNvSpPr>
          <p:nvPr>
            <p:ph idx="1"/>
          </p:nvPr>
        </p:nvSpPr>
        <p:spPr/>
        <p:txBody>
          <a:bodyPr/>
          <a:lstStyle/>
          <a:p>
            <a:r>
              <a:rPr lang="en-AU" dirty="0" smtClean="0"/>
              <a:t>You can create your own counters</a:t>
            </a:r>
          </a:p>
          <a:p>
            <a:pPr lvl="1"/>
            <a:r>
              <a:rPr lang="en-US" dirty="0" smtClean="0"/>
              <a:t>Counters are defined by a Java </a:t>
            </a:r>
            <a:r>
              <a:rPr lang="en-US" dirty="0" err="1" smtClean="0"/>
              <a:t>enum</a:t>
            </a:r>
            <a:endParaRPr lang="en-US" dirty="0" smtClean="0"/>
          </a:p>
          <a:p>
            <a:pPr lvl="2"/>
            <a:r>
              <a:rPr lang="en-US" dirty="0" smtClean="0"/>
              <a:t>serves to group related counters</a:t>
            </a:r>
          </a:p>
          <a:p>
            <a:pPr lvl="2"/>
            <a:r>
              <a:rPr lang="en-US" dirty="0" smtClean="0"/>
              <a:t>E.g., </a:t>
            </a:r>
          </a:p>
          <a:p>
            <a:pPr marL="1200150" lvl="3" indent="0">
              <a:buNone/>
            </a:pPr>
            <a:r>
              <a:rPr lang="en-AU" dirty="0" err="1" smtClean="0"/>
              <a:t>enum</a:t>
            </a:r>
            <a:r>
              <a:rPr lang="en-AU" dirty="0" smtClean="0"/>
              <a:t> </a:t>
            </a:r>
            <a:r>
              <a:rPr lang="en-AU" dirty="0"/>
              <a:t>Temperature {</a:t>
            </a:r>
            <a:r>
              <a:rPr lang="en-AU" dirty="0" smtClean="0">
                <a:effectLst/>
              </a:rPr>
              <a:t/>
            </a:r>
            <a:br>
              <a:rPr lang="en-AU" dirty="0" smtClean="0">
                <a:effectLst/>
              </a:rPr>
            </a:br>
            <a:r>
              <a:rPr lang="en-AU" dirty="0" smtClean="0">
                <a:effectLst/>
              </a:rPr>
              <a:t>	</a:t>
            </a:r>
            <a:r>
              <a:rPr lang="en-AU" dirty="0" smtClean="0"/>
              <a:t>MISSING</a:t>
            </a:r>
            <a:r>
              <a:rPr lang="en-AU" dirty="0"/>
              <a:t>,</a:t>
            </a:r>
            <a:r>
              <a:rPr lang="en-AU" dirty="0" smtClean="0">
                <a:effectLst/>
              </a:rPr>
              <a:t/>
            </a:r>
            <a:br>
              <a:rPr lang="en-AU" dirty="0" smtClean="0">
                <a:effectLst/>
              </a:rPr>
            </a:br>
            <a:r>
              <a:rPr lang="en-AU" dirty="0" smtClean="0">
                <a:effectLst/>
              </a:rPr>
              <a:t>	</a:t>
            </a:r>
            <a:r>
              <a:rPr lang="en-AU" dirty="0" smtClean="0"/>
              <a:t>MALFORMED</a:t>
            </a:r>
            <a:r>
              <a:rPr lang="en-AU" dirty="0" smtClean="0">
                <a:effectLst/>
              </a:rPr>
              <a:t/>
            </a:r>
            <a:br>
              <a:rPr lang="en-AU" dirty="0" smtClean="0">
                <a:effectLst/>
              </a:rPr>
            </a:br>
            <a:r>
              <a:rPr lang="en-AU" dirty="0" smtClean="0"/>
              <a:t>}</a:t>
            </a:r>
          </a:p>
          <a:p>
            <a:pPr marL="1200150" lvl="3" indent="0">
              <a:buNone/>
            </a:pPr>
            <a:endParaRPr lang="en-AU" dirty="0"/>
          </a:p>
          <a:p>
            <a:r>
              <a:rPr lang="en-AU" dirty="0" smtClean="0"/>
              <a:t>Increment counters in Reducer and/or Mapper classes</a:t>
            </a:r>
          </a:p>
          <a:p>
            <a:pPr lvl="1"/>
            <a:r>
              <a:rPr lang="en-US" dirty="0" smtClean="0"/>
              <a:t>Counters are global: </a:t>
            </a:r>
            <a:r>
              <a:rPr lang="en-AU" dirty="0" smtClean="0"/>
              <a:t>Framework accurately sums up counts across all maps and reduces to produce a grand total at the end of the job</a:t>
            </a:r>
          </a:p>
          <a:p>
            <a:pPr lvl="1"/>
            <a:endParaRPr lang="en-US" dirty="0" smtClean="0"/>
          </a:p>
          <a:p>
            <a:endParaRPr lang="en-US" dirty="0"/>
          </a:p>
          <a:p>
            <a:endParaRPr lang="en-AU" dirty="0"/>
          </a:p>
        </p:txBody>
      </p:sp>
    </p:spTree>
    <p:extLst>
      <p:ext uri="{BB962C8B-B14F-4D97-AF65-F5344CB8AC3E}">
        <p14:creationId xmlns:p14="http://schemas.microsoft.com/office/powerpoint/2010/main" val="710925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Implement User-Defined Counters</a:t>
            </a:r>
            <a:endParaRPr lang="en-AU" dirty="0"/>
          </a:p>
        </p:txBody>
      </p:sp>
      <p:sp>
        <p:nvSpPr>
          <p:cNvPr id="3" name="Content Placeholder 2"/>
          <p:cNvSpPr>
            <a:spLocks noGrp="1"/>
          </p:cNvSpPr>
          <p:nvPr>
            <p:ph idx="1"/>
          </p:nvPr>
        </p:nvSpPr>
        <p:spPr/>
        <p:txBody>
          <a:bodyPr/>
          <a:lstStyle/>
          <a:p>
            <a:r>
              <a:rPr lang="en-AU" dirty="0" smtClean="0"/>
              <a:t>Retrieve Counter from Context object</a:t>
            </a:r>
          </a:p>
          <a:p>
            <a:pPr lvl="1"/>
            <a:r>
              <a:rPr lang="en-AU" dirty="0" smtClean="0"/>
              <a:t>Framework injects Context object into map and reduce methods</a:t>
            </a:r>
            <a:endParaRPr lang="en-US" dirty="0"/>
          </a:p>
          <a:p>
            <a:endParaRPr lang="en-US" dirty="0" smtClean="0"/>
          </a:p>
          <a:p>
            <a:r>
              <a:rPr lang="en-US" dirty="0" smtClean="0"/>
              <a:t>Increment Counter’s value</a:t>
            </a:r>
          </a:p>
          <a:p>
            <a:pPr lvl="1"/>
            <a:r>
              <a:rPr lang="en-AU" dirty="0" smtClean="0"/>
              <a:t>Can increment by 1 or more</a:t>
            </a:r>
            <a:endParaRPr lang="en-US" dirty="0"/>
          </a:p>
          <a:p>
            <a:endParaRPr lang="en-AU"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354" y="3426905"/>
            <a:ext cx="45339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3127248" y="4736592"/>
            <a:ext cx="2130552" cy="237744"/>
          </a:xfrm>
          <a:prstGeom prst="rect">
            <a:avLst/>
          </a:prstGeom>
          <a:no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6" name="Rectangle 5"/>
          <p:cNvSpPr/>
          <p:nvPr/>
        </p:nvSpPr>
        <p:spPr bwMode="auto">
          <a:xfrm>
            <a:off x="5108448" y="5117592"/>
            <a:ext cx="935736" cy="237744"/>
          </a:xfrm>
          <a:prstGeom prst="rect">
            <a:avLst/>
          </a:prstGeom>
          <a:no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Tree>
    <p:extLst>
      <p:ext uri="{BB962C8B-B14F-4D97-AF65-F5344CB8AC3E}">
        <p14:creationId xmlns:p14="http://schemas.microsoft.com/office/powerpoint/2010/main" val="39150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Implement User-Defined Counters</a:t>
            </a:r>
            <a:endParaRPr lang="en-AU" dirty="0"/>
          </a:p>
        </p:txBody>
      </p:sp>
      <p:sp>
        <p:nvSpPr>
          <p:cNvPr id="3" name="Content Placeholder 2"/>
          <p:cNvSpPr>
            <a:spLocks noGrp="1"/>
          </p:cNvSpPr>
          <p:nvPr>
            <p:ph idx="1"/>
          </p:nvPr>
        </p:nvSpPr>
        <p:spPr/>
        <p:txBody>
          <a:bodyPr/>
          <a:lstStyle/>
          <a:p>
            <a:r>
              <a:rPr lang="en-AU" dirty="0"/>
              <a:t>Get Counters from a finished </a:t>
            </a:r>
            <a:r>
              <a:rPr lang="en-AU" dirty="0" smtClean="0"/>
              <a:t>job in Java </a:t>
            </a:r>
          </a:p>
          <a:p>
            <a:pPr lvl="1"/>
            <a:r>
              <a:rPr lang="en-AU" dirty="0" smtClean="0"/>
              <a:t>Counter counters = </a:t>
            </a:r>
            <a:r>
              <a:rPr lang="en-AU" dirty="0" err="1" smtClean="0"/>
              <a:t>job.getCounters</a:t>
            </a:r>
            <a:r>
              <a:rPr lang="en-AU" dirty="0" smtClean="0"/>
              <a:t>()</a:t>
            </a:r>
          </a:p>
          <a:p>
            <a:endParaRPr lang="en-US" dirty="0"/>
          </a:p>
          <a:p>
            <a:r>
              <a:rPr lang="en-US" dirty="0" smtClean="0"/>
              <a:t>Get the counter according to name</a:t>
            </a:r>
          </a:p>
          <a:p>
            <a:pPr lvl="1"/>
            <a:r>
              <a:rPr lang="en-AU" dirty="0" smtClean="0"/>
              <a:t>Counter c1 = </a:t>
            </a:r>
            <a:r>
              <a:rPr lang="en-AU" dirty="0" err="1" smtClean="0"/>
              <a:t>counters.findCounter</a:t>
            </a:r>
            <a:r>
              <a:rPr lang="en-AU" dirty="0" smtClean="0"/>
              <a:t>(</a:t>
            </a:r>
            <a:r>
              <a:rPr lang="en-AU" dirty="0" err="1" smtClean="0"/>
              <a:t>Temperature.MISSING</a:t>
            </a:r>
            <a:r>
              <a:rPr lang="en-AU" dirty="0" smtClean="0"/>
              <a:t>)</a:t>
            </a:r>
            <a:endParaRPr lang="en-US" dirty="0"/>
          </a:p>
          <a:p>
            <a:endParaRPr lang="en-US" dirty="0" smtClean="0"/>
          </a:p>
          <a:p>
            <a:r>
              <a:rPr lang="en-US" dirty="0" smtClean="0"/>
              <a:t>Enumerate all counters after job is completed</a:t>
            </a:r>
          </a:p>
          <a:p>
            <a:endParaRPr lang="en-US" dirty="0" smtClean="0"/>
          </a:p>
          <a:p>
            <a:endParaRPr lang="en-AU" dirty="0" smtClean="0"/>
          </a:p>
          <a:p>
            <a:endParaRPr lang="en-AU" dirty="0"/>
          </a:p>
        </p:txBody>
      </p:sp>
      <p:sp>
        <p:nvSpPr>
          <p:cNvPr id="4" name="직사각형 4"/>
          <p:cNvSpPr/>
          <p:nvPr/>
        </p:nvSpPr>
        <p:spPr>
          <a:xfrm>
            <a:off x="1000125" y="3721418"/>
            <a:ext cx="7072313" cy="209288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r>
              <a:rPr lang="en-AU" sz="1400" dirty="0" smtClean="0"/>
              <a:t>for (</a:t>
            </a:r>
            <a:r>
              <a:rPr lang="en-AU" sz="1400" dirty="0" err="1" smtClean="0"/>
              <a:t>CounterGroup</a:t>
            </a:r>
            <a:r>
              <a:rPr lang="en-AU" sz="1400" dirty="0" smtClean="0"/>
              <a:t> group : counters) {</a:t>
            </a:r>
          </a:p>
          <a:p>
            <a:r>
              <a:rPr lang="en-AU" sz="1400" dirty="0" smtClean="0"/>
              <a:t>	</a:t>
            </a:r>
            <a:r>
              <a:rPr lang="en-AU" sz="1400" dirty="0" err="1" smtClean="0"/>
              <a:t>System.out.println</a:t>
            </a:r>
            <a:r>
              <a:rPr lang="en-AU" sz="1400" dirty="0" smtClean="0"/>
              <a:t>("* Counter Group: " + </a:t>
            </a:r>
            <a:r>
              <a:rPr lang="en-AU" sz="1400" dirty="0" err="1" smtClean="0"/>
              <a:t>group.getDisplayName</a:t>
            </a:r>
            <a:r>
              <a:rPr lang="en-AU" sz="1400" dirty="0" smtClean="0"/>
              <a:t>() + " (" + 	</a:t>
            </a:r>
            <a:r>
              <a:rPr lang="en-AU" sz="1400" dirty="0" err="1" smtClean="0"/>
              <a:t>group.getName</a:t>
            </a:r>
            <a:r>
              <a:rPr lang="en-AU" sz="1400" dirty="0" smtClean="0"/>
              <a:t>() + ")");</a:t>
            </a:r>
          </a:p>
          <a:p>
            <a:r>
              <a:rPr lang="en-AU" sz="1400" dirty="0" smtClean="0"/>
              <a:t>	</a:t>
            </a:r>
            <a:r>
              <a:rPr lang="en-AU" sz="1400" dirty="0" err="1" smtClean="0"/>
              <a:t>System.out.println</a:t>
            </a:r>
            <a:r>
              <a:rPr lang="en-AU" sz="1400" dirty="0" smtClean="0"/>
              <a:t>("  number of counters in this group: " + </a:t>
            </a:r>
            <a:r>
              <a:rPr lang="en-AU" sz="1400" dirty="0" err="1" smtClean="0"/>
              <a:t>group.size</a:t>
            </a:r>
            <a:r>
              <a:rPr lang="en-AU" sz="1400" dirty="0" smtClean="0"/>
              <a:t>());</a:t>
            </a:r>
          </a:p>
          <a:p>
            <a:r>
              <a:rPr lang="en-AU" sz="1400" dirty="0" smtClean="0"/>
              <a:t>	for (Counter </a:t>
            </a:r>
            <a:r>
              <a:rPr lang="en-AU" sz="1400" dirty="0" err="1" smtClean="0"/>
              <a:t>counter</a:t>
            </a:r>
            <a:r>
              <a:rPr lang="en-AU" sz="1400" dirty="0" smtClean="0"/>
              <a:t> : group) {</a:t>
            </a:r>
          </a:p>
          <a:p>
            <a:r>
              <a:rPr lang="en-AU" sz="1400" dirty="0" smtClean="0"/>
              <a:t>		</a:t>
            </a:r>
            <a:r>
              <a:rPr lang="en-AU" sz="1400" dirty="0" err="1" smtClean="0"/>
              <a:t>System.out.println</a:t>
            </a:r>
            <a:r>
              <a:rPr lang="en-AU" sz="1400" dirty="0" smtClean="0"/>
              <a:t>("  - " + </a:t>
            </a:r>
            <a:r>
              <a:rPr lang="en-AU" sz="1400" dirty="0" err="1" smtClean="0"/>
              <a:t>counter.getDisplayName</a:t>
            </a:r>
            <a:r>
              <a:rPr lang="en-AU" sz="1400" dirty="0" smtClean="0"/>
              <a:t>() + ": " + 		</a:t>
            </a:r>
            <a:r>
              <a:rPr lang="en-AU" sz="1400" dirty="0" err="1" smtClean="0"/>
              <a:t>counter.getName</a:t>
            </a:r>
            <a:r>
              <a:rPr lang="en-AU" sz="1400" dirty="0" smtClean="0"/>
              <a:t>() + ": "+</a:t>
            </a:r>
            <a:r>
              <a:rPr lang="en-AU" sz="1400" dirty="0" err="1" smtClean="0"/>
              <a:t>counter.getValue</a:t>
            </a:r>
            <a:r>
              <a:rPr lang="en-AU" sz="1400" dirty="0" smtClean="0"/>
              <a:t>());</a:t>
            </a:r>
          </a:p>
          <a:p>
            <a:r>
              <a:rPr lang="en-AU" sz="1400" dirty="0" smtClean="0"/>
              <a:t>	}</a:t>
            </a:r>
          </a:p>
          <a:p>
            <a:r>
              <a:rPr lang="en-AU" sz="1400" dirty="0" smtClean="0"/>
              <a:t>}</a:t>
            </a:r>
            <a:endParaRPr lang="en-AU" sz="1400" dirty="0"/>
          </a:p>
        </p:txBody>
      </p:sp>
    </p:spTree>
    <p:extLst>
      <p:ext uri="{BB962C8B-B14F-4D97-AF65-F5344CB8AC3E}">
        <p14:creationId xmlns:p14="http://schemas.microsoft.com/office/powerpoint/2010/main" val="3400355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MapReduce </a:t>
            </a:r>
            <a:r>
              <a:rPr lang="en-US" dirty="0" err="1" smtClean="0"/>
              <a:t>SequenceFile</a:t>
            </a:r>
            <a:endParaRPr lang="en-AU" dirty="0"/>
          </a:p>
        </p:txBody>
      </p:sp>
      <p:sp>
        <p:nvSpPr>
          <p:cNvPr id="5123" name="Content Placeholder 2"/>
          <p:cNvSpPr>
            <a:spLocks noGrp="1"/>
          </p:cNvSpPr>
          <p:nvPr>
            <p:ph idx="1"/>
          </p:nvPr>
        </p:nvSpPr>
        <p:spPr/>
        <p:txBody>
          <a:bodyPr/>
          <a:lstStyle/>
          <a:p>
            <a:r>
              <a:rPr lang="en-US" altLang="en-US" dirty="0" smtClean="0"/>
              <a:t>File operations based on binary format rather than text format</a:t>
            </a:r>
          </a:p>
          <a:p>
            <a:endParaRPr lang="en-US" altLang="en-US" dirty="0" smtClean="0"/>
          </a:p>
          <a:p>
            <a:r>
              <a:rPr lang="en-US" altLang="en-US" dirty="0" err="1" smtClean="0"/>
              <a:t>SequenceFile</a:t>
            </a:r>
            <a:r>
              <a:rPr lang="en-US" altLang="en-US" dirty="0" smtClean="0"/>
              <a:t> class </a:t>
            </a:r>
            <a:r>
              <a:rPr lang="en-US" altLang="en-US" dirty="0" err="1" smtClean="0"/>
              <a:t>prvoides</a:t>
            </a:r>
            <a:r>
              <a:rPr lang="en-US" altLang="en-US" dirty="0" smtClean="0"/>
              <a:t> a persistent data structure for binary key-value pairs, e.g.,</a:t>
            </a:r>
          </a:p>
          <a:p>
            <a:pPr lvl="1"/>
            <a:r>
              <a:rPr lang="en-US" altLang="en-US" dirty="0" smtClean="0"/>
              <a:t>Key: timestamp represented by a </a:t>
            </a:r>
            <a:r>
              <a:rPr lang="en-US" altLang="en-US" dirty="0" err="1" smtClean="0"/>
              <a:t>LongWritable</a:t>
            </a:r>
            <a:endParaRPr lang="en-US" altLang="en-US" dirty="0" smtClean="0"/>
          </a:p>
          <a:p>
            <a:pPr lvl="1"/>
            <a:r>
              <a:rPr lang="en-US" altLang="en-US" dirty="0" smtClean="0"/>
              <a:t>Value: quantity being logged represented by a Writable</a:t>
            </a:r>
            <a:endParaRPr lang="en-US" altLang="en-US" dirty="0"/>
          </a:p>
          <a:p>
            <a:endParaRPr lang="en-US" altLang="en-US" dirty="0" smtClean="0"/>
          </a:p>
          <a:p>
            <a:r>
              <a:rPr lang="en-US" altLang="en-US" dirty="0" smtClean="0"/>
              <a:t>Use </a:t>
            </a:r>
            <a:r>
              <a:rPr lang="en-US" dirty="0" err="1" smtClean="0"/>
              <a:t>SequenceFile</a:t>
            </a:r>
            <a:r>
              <a:rPr lang="en-US" altLang="en-US" dirty="0" smtClean="0"/>
              <a:t> in MapReduce:</a:t>
            </a:r>
          </a:p>
          <a:p>
            <a:pPr lvl="1"/>
            <a:r>
              <a:rPr lang="en-AU" dirty="0" err="1" smtClean="0"/>
              <a:t>job.setinputFormatClass</a:t>
            </a:r>
            <a:r>
              <a:rPr lang="en-AU" dirty="0" smtClean="0"/>
              <a:t>(</a:t>
            </a:r>
            <a:r>
              <a:rPr lang="en-AU" dirty="0" err="1" smtClean="0"/>
              <a:t>SequenceFileOutputFormat.class</a:t>
            </a:r>
            <a:r>
              <a:rPr lang="en-AU" dirty="0" smtClean="0"/>
              <a:t>);</a:t>
            </a:r>
            <a:endParaRPr lang="en-US" altLang="en-US" dirty="0"/>
          </a:p>
          <a:p>
            <a:pPr lvl="1"/>
            <a:r>
              <a:rPr lang="en-AU" dirty="0" err="1" smtClean="0"/>
              <a:t>job.setOutputFormatClass</a:t>
            </a:r>
            <a:r>
              <a:rPr lang="en-AU" dirty="0" smtClean="0"/>
              <a:t>(</a:t>
            </a:r>
            <a:r>
              <a:rPr lang="en-AU" dirty="0" err="1" smtClean="0"/>
              <a:t>SequenceFileOutputFormat.class</a:t>
            </a:r>
            <a:r>
              <a:rPr lang="en-AU" dirty="0" smtClean="0"/>
              <a:t>);</a:t>
            </a:r>
          </a:p>
          <a:p>
            <a:pPr lvl="1"/>
            <a:r>
              <a:rPr lang="en-US" altLang="en-US" dirty="0" smtClean="0"/>
              <a:t>In </a:t>
            </a:r>
            <a:r>
              <a:rPr lang="en-US" altLang="en-US" dirty="0" err="1" smtClean="0"/>
              <a:t>Mapreduce</a:t>
            </a:r>
            <a:r>
              <a:rPr lang="en-US" altLang="en-US" dirty="0" smtClean="0"/>
              <a:t> by default </a:t>
            </a:r>
            <a:r>
              <a:rPr lang="en-AU" i="1" dirty="0" err="1"/>
              <a:t>TextInputFormat</a:t>
            </a:r>
            <a:r>
              <a:rPr lang="en-AU" dirty="0"/>
              <a:t> </a:t>
            </a:r>
            <a:endParaRPr lang="en-AU" altLang="en-US" dirty="0" smtClean="0"/>
          </a:p>
        </p:txBody>
      </p:sp>
    </p:spTree>
    <p:extLst>
      <p:ext uri="{BB962C8B-B14F-4D97-AF65-F5344CB8AC3E}">
        <p14:creationId xmlns:p14="http://schemas.microsoft.com/office/powerpoint/2010/main" val="4092139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Input Formats</a:t>
            </a:r>
            <a:endParaRPr lang="en-AU" dirty="0"/>
          </a:p>
        </p:txBody>
      </p:sp>
      <p:sp>
        <p:nvSpPr>
          <p:cNvPr id="3" name="Content Placeholder 2"/>
          <p:cNvSpPr>
            <a:spLocks noGrp="1"/>
          </p:cNvSpPr>
          <p:nvPr>
            <p:ph idx="1"/>
          </p:nvPr>
        </p:nvSpPr>
        <p:spPr/>
        <p:txBody>
          <a:bodyPr/>
          <a:lstStyle/>
          <a:p>
            <a:r>
              <a:rPr lang="en-US" altLang="ko-KR" dirty="0" err="1" smtClean="0"/>
              <a:t>InputSplit</a:t>
            </a:r>
            <a:endParaRPr lang="en-US" altLang="ko-KR" dirty="0" smtClean="0"/>
          </a:p>
          <a:p>
            <a:pPr lvl="1"/>
            <a:r>
              <a:rPr lang="en-US" altLang="ko-KR" dirty="0" smtClean="0"/>
              <a:t>A </a:t>
            </a:r>
            <a:r>
              <a:rPr lang="en-US" altLang="ko-KR" b="1" dirty="0" smtClean="0"/>
              <a:t>chunk</a:t>
            </a:r>
            <a:r>
              <a:rPr lang="en-US" altLang="ko-KR" dirty="0" smtClean="0"/>
              <a:t> of the input processed by a single map</a:t>
            </a:r>
          </a:p>
          <a:p>
            <a:pPr lvl="1"/>
            <a:r>
              <a:rPr lang="en-US" altLang="ko-KR" dirty="0" smtClean="0"/>
              <a:t>Each split is divided into records</a:t>
            </a:r>
          </a:p>
          <a:p>
            <a:pPr lvl="1"/>
            <a:r>
              <a:rPr lang="en-US" altLang="ko-KR" dirty="0" smtClean="0"/>
              <a:t>Split is just a reference to the data (doesn’t contain the input data)</a:t>
            </a:r>
          </a:p>
          <a:p>
            <a:endParaRPr lang="en-US" altLang="ko-KR" dirty="0" smtClean="0"/>
          </a:p>
          <a:p>
            <a:endParaRPr lang="en-US" altLang="ko-KR" dirty="0"/>
          </a:p>
          <a:p>
            <a:endParaRPr lang="en-US" altLang="ko-KR" dirty="0" smtClean="0"/>
          </a:p>
          <a:p>
            <a:r>
              <a:rPr lang="en-US" altLang="ko-KR" dirty="0" err="1" smtClean="0"/>
              <a:t>RecordReader</a:t>
            </a:r>
            <a:endParaRPr lang="en-US" altLang="ko-KR" dirty="0" smtClean="0"/>
          </a:p>
          <a:p>
            <a:pPr lvl="1"/>
            <a:r>
              <a:rPr lang="en-US" altLang="ko-KR" sz="1800" dirty="0" smtClean="0"/>
              <a:t>Iterate over records</a:t>
            </a:r>
          </a:p>
          <a:p>
            <a:pPr lvl="1"/>
            <a:r>
              <a:rPr lang="en-US" altLang="ko-KR" sz="1800" dirty="0" smtClean="0"/>
              <a:t>Used by the map task to generate record key-value pairs</a:t>
            </a:r>
          </a:p>
          <a:p>
            <a:pPr lvl="1"/>
            <a:endParaRPr lang="en-US" altLang="ko-KR" dirty="0" smtClean="0"/>
          </a:p>
          <a:p>
            <a:r>
              <a:rPr lang="en-US" altLang="ko-KR" dirty="0" smtClean="0"/>
              <a:t>As a MapReduce application programmer, we do not need to deal with </a:t>
            </a:r>
            <a:r>
              <a:rPr lang="en-US" altLang="ko-KR" dirty="0" err="1" smtClean="0"/>
              <a:t>InputSplit</a:t>
            </a:r>
            <a:r>
              <a:rPr lang="en-US" altLang="ko-KR" dirty="0" smtClean="0"/>
              <a:t> directly, as they are created in </a:t>
            </a:r>
            <a:r>
              <a:rPr lang="en-US" altLang="ko-KR" dirty="0" err="1" smtClean="0"/>
              <a:t>InputFormat</a:t>
            </a:r>
            <a:endParaRPr lang="en-US" altLang="ko-KR" dirty="0" smtClean="0"/>
          </a:p>
          <a:p>
            <a:endParaRPr lang="en-US" altLang="ko-KR" dirty="0" smtClean="0"/>
          </a:p>
          <a:p>
            <a:r>
              <a:rPr lang="en-US" altLang="ko-KR" dirty="0" smtClean="0"/>
              <a:t>In MapReduce, by default </a:t>
            </a:r>
            <a:r>
              <a:rPr lang="en-US" altLang="ko-KR" dirty="0" err="1" smtClean="0"/>
              <a:t>TextInputFormat</a:t>
            </a:r>
            <a:r>
              <a:rPr lang="en-US" altLang="ko-KR" dirty="0" smtClean="0"/>
              <a:t> and </a:t>
            </a:r>
            <a:r>
              <a:rPr lang="en-US" altLang="ko-KR" dirty="0" err="1" smtClean="0"/>
              <a:t>LineRecordReader</a:t>
            </a:r>
            <a:endParaRPr lang="en-US" altLang="ko-KR" dirty="0" smtClean="0"/>
          </a:p>
          <a:p>
            <a:pPr lvl="1"/>
            <a:endParaRPr lang="en-AU" dirty="0"/>
          </a:p>
        </p:txBody>
      </p:sp>
      <p:pic>
        <p:nvPicPr>
          <p:cNvPr id="4" name="Picture 3"/>
          <p:cNvPicPr>
            <a:picLocks noChangeAspect="1" noChangeArrowheads="1"/>
          </p:cNvPicPr>
          <p:nvPr/>
        </p:nvPicPr>
        <p:blipFill>
          <a:blip r:embed="rId2" cstate="print"/>
          <a:srcRect/>
          <a:stretch>
            <a:fillRect/>
          </a:stretch>
        </p:blipFill>
        <p:spPr bwMode="auto">
          <a:xfrm>
            <a:off x="2943032" y="2588321"/>
            <a:ext cx="3495675" cy="1285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20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t>
            </a:r>
            <a:r>
              <a:rPr lang="en-US" dirty="0" err="1" smtClean="0"/>
              <a:t>InputFormat</a:t>
            </a:r>
            <a:endParaRPr lang="en-AU" dirty="0"/>
          </a:p>
        </p:txBody>
      </p:sp>
      <p:pic>
        <p:nvPicPr>
          <p:cNvPr id="38914" name="Picture 2" descr="https://autofei.files.wordpress.com/2010/06/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19" y="997902"/>
            <a:ext cx="6848475" cy="526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740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t>
            </a:r>
            <a:r>
              <a:rPr lang="en-US" dirty="0" err="1" smtClean="0"/>
              <a:t>OutputFormat</a:t>
            </a:r>
            <a:endParaRPr lang="en-AU" dirty="0"/>
          </a:p>
        </p:txBody>
      </p:sp>
      <p:pic>
        <p:nvPicPr>
          <p:cNvPr id="142338" name="Picture 2" descr="https://autofei.files.wordpress.com/2010/06/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793" y="1252728"/>
            <a:ext cx="686752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95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Letter Count</a:t>
            </a:r>
            <a:endParaRPr lang="en-AU" dirty="0"/>
          </a:p>
        </p:txBody>
      </p:sp>
      <p:sp>
        <p:nvSpPr>
          <p:cNvPr id="9219" name="Content Placeholder 2"/>
          <p:cNvSpPr>
            <a:spLocks noGrp="1"/>
          </p:cNvSpPr>
          <p:nvPr>
            <p:ph idx="1"/>
          </p:nvPr>
        </p:nvSpPr>
        <p:spPr/>
        <p:txBody>
          <a:bodyPr/>
          <a:lstStyle/>
          <a:p>
            <a:r>
              <a:rPr lang="en-US" altLang="en-US" smtClean="0"/>
              <a:t>Identify the input and output for a given problem:</a:t>
            </a:r>
          </a:p>
          <a:p>
            <a:pPr lvl="1"/>
            <a:r>
              <a:rPr lang="en-US" altLang="en-US" smtClean="0"/>
              <a:t>Input: (docid, doc)</a:t>
            </a:r>
          </a:p>
          <a:p>
            <a:pPr lvl="1"/>
            <a:r>
              <a:rPr lang="en-US" altLang="en-US" smtClean="0"/>
              <a:t>Output: (letter, count)</a:t>
            </a:r>
          </a:p>
          <a:p>
            <a:r>
              <a:rPr lang="en-US" altLang="en-US" smtClean="0"/>
              <a:t>Mapper design:</a:t>
            </a:r>
          </a:p>
          <a:p>
            <a:pPr lvl="1"/>
            <a:r>
              <a:rPr lang="en-US" altLang="en-US" smtClean="0"/>
              <a:t>Input: (docid, doc)</a:t>
            </a:r>
          </a:p>
          <a:p>
            <a:pPr lvl="1"/>
            <a:r>
              <a:rPr lang="en-US" altLang="en-US" smtClean="0"/>
              <a:t>Output: (letter, 1)</a:t>
            </a:r>
          </a:p>
          <a:p>
            <a:pPr lvl="1"/>
            <a:r>
              <a:rPr lang="en-US" altLang="en-US" smtClean="0"/>
              <a:t>Map idea: for each word in doc, emit a pair in which the key is the starting letter, and the value is 1</a:t>
            </a:r>
          </a:p>
          <a:p>
            <a:r>
              <a:rPr lang="en-US" altLang="en-US" smtClean="0"/>
              <a:t>Reducer design:</a:t>
            </a:r>
          </a:p>
          <a:p>
            <a:pPr lvl="1"/>
            <a:r>
              <a:rPr lang="en-US" altLang="en-US" smtClean="0"/>
              <a:t>Input: (letter, (1,1,…,1))</a:t>
            </a:r>
          </a:p>
          <a:p>
            <a:pPr lvl="1"/>
            <a:r>
              <a:rPr lang="en-US" altLang="en-US" smtClean="0"/>
              <a:t>Output: (letter, count)</a:t>
            </a:r>
          </a:p>
          <a:p>
            <a:pPr lvl="1"/>
            <a:r>
              <a:rPr lang="en-US" altLang="en-US" smtClean="0"/>
              <a:t>Reduce idea: aggregate all the values for the same key “letter”</a:t>
            </a:r>
          </a:p>
          <a:p>
            <a:r>
              <a:rPr lang="en-US" altLang="en-US" smtClean="0"/>
              <a:t>Combiner, Reducer and Main are the same as that in WordCount.java</a:t>
            </a:r>
            <a:endParaRPr lang="en-AU" altLang="en-US" smtClean="0"/>
          </a:p>
        </p:txBody>
      </p:sp>
    </p:spTree>
    <p:extLst>
      <p:ext uri="{BB962C8B-B14F-4D97-AF65-F5344CB8AC3E}">
        <p14:creationId xmlns:p14="http://schemas.microsoft.com/office/powerpoint/2010/main" val="1423279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Detailed Hadoop MapReduce Data Flow</a:t>
            </a:r>
            <a:endParaRPr lang="en-GB" dirty="0"/>
          </a:p>
        </p:txBody>
      </p:sp>
      <p:pic>
        <p:nvPicPr>
          <p:cNvPr id="143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089025"/>
            <a:ext cx="82486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5449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Inverted Index</a:t>
            </a:r>
            <a:endParaRPr lang="en-AU" dirty="0"/>
          </a:p>
        </p:txBody>
      </p:sp>
      <p:sp>
        <p:nvSpPr>
          <p:cNvPr id="3" name="Content Placeholder 2"/>
          <p:cNvSpPr>
            <a:spLocks noGrp="1"/>
          </p:cNvSpPr>
          <p:nvPr>
            <p:ph idx="1"/>
          </p:nvPr>
        </p:nvSpPr>
        <p:spPr/>
        <p:txBody>
          <a:bodyPr/>
          <a:lstStyle/>
          <a:p>
            <a:r>
              <a:rPr lang="en-US" dirty="0" smtClean="0"/>
              <a:t>Given you a large text file containing the contents of huge amount of webpages, in which each webpage starts with “</a:t>
            </a:r>
            <a:r>
              <a:rPr lang="en-AU" dirty="0" smtClean="0"/>
              <a:t>&lt;</a:t>
            </a:r>
            <a:r>
              <a:rPr lang="en-AU" dirty="0"/>
              <a:t>DOC</a:t>
            </a:r>
            <a:r>
              <a:rPr lang="en-AU" dirty="0" smtClean="0"/>
              <a:t>&gt;” </a:t>
            </a:r>
            <a:r>
              <a:rPr lang="en-AU" dirty="0"/>
              <a:t>and ends with </a:t>
            </a:r>
            <a:r>
              <a:rPr lang="en-AU" dirty="0" smtClean="0"/>
              <a:t>“&lt;/</a:t>
            </a:r>
            <a:r>
              <a:rPr lang="en-AU" dirty="0"/>
              <a:t>DOC</a:t>
            </a:r>
            <a:r>
              <a:rPr lang="en-AU" dirty="0" smtClean="0"/>
              <a:t>&gt;”, your task is to create an inverted index for these documents.</a:t>
            </a:r>
          </a:p>
          <a:p>
            <a:pPr lvl="1"/>
            <a:r>
              <a:rPr lang="en-US" dirty="0" smtClean="0">
                <a:hlinkClick r:id="rId2"/>
              </a:rPr>
              <a:t>A sample file</a:t>
            </a:r>
            <a:endParaRPr lang="en-US" dirty="0"/>
          </a:p>
          <a:p>
            <a:endParaRPr lang="en-US" dirty="0" smtClean="0"/>
          </a:p>
          <a:p>
            <a:r>
              <a:rPr lang="en-US" dirty="0" smtClean="0"/>
              <a:t>Procedure:</a:t>
            </a:r>
          </a:p>
          <a:p>
            <a:pPr lvl="1"/>
            <a:r>
              <a:rPr lang="en-AU" dirty="0" smtClean="0"/>
              <a:t>Implement </a:t>
            </a:r>
            <a:r>
              <a:rPr lang="en-AU" dirty="0"/>
              <a:t>a custom </a:t>
            </a:r>
            <a:r>
              <a:rPr lang="en-AU" dirty="0" err="1" smtClean="0"/>
              <a:t>RecordReader</a:t>
            </a:r>
            <a:endParaRPr lang="en-AU" dirty="0" smtClean="0"/>
          </a:p>
          <a:p>
            <a:pPr lvl="1"/>
            <a:r>
              <a:rPr lang="en-AU" dirty="0" smtClean="0"/>
              <a:t>Implement </a:t>
            </a:r>
            <a:r>
              <a:rPr lang="en-AU" dirty="0"/>
              <a:t>a custom </a:t>
            </a:r>
            <a:r>
              <a:rPr lang="en-AU" dirty="0" err="1" smtClean="0"/>
              <a:t>InputFormat</a:t>
            </a:r>
            <a:r>
              <a:rPr lang="en-AU" dirty="0" smtClean="0"/>
              <a:t>, and overwrite the </a:t>
            </a:r>
            <a:r>
              <a:rPr lang="en-AU" dirty="0" err="1"/>
              <a:t>CreateRecordReader</a:t>
            </a:r>
            <a:r>
              <a:rPr lang="en-AU" dirty="0" smtClean="0"/>
              <a:t>() function to return your self-defined </a:t>
            </a:r>
            <a:r>
              <a:rPr lang="en-AU" dirty="0" err="1" smtClean="0"/>
              <a:t>RecordReader</a:t>
            </a:r>
            <a:r>
              <a:rPr lang="en-AU" dirty="0" smtClean="0"/>
              <a:t> object</a:t>
            </a:r>
          </a:p>
          <a:p>
            <a:pPr lvl="1"/>
            <a:r>
              <a:rPr lang="en-US" dirty="0" smtClean="0"/>
              <a:t>Configure the </a:t>
            </a:r>
            <a:r>
              <a:rPr lang="en-AU" dirty="0" err="1" smtClean="0"/>
              <a:t>InputFormat</a:t>
            </a:r>
            <a:r>
              <a:rPr lang="en-AU" dirty="0" smtClean="0"/>
              <a:t> class in the main function using </a:t>
            </a:r>
            <a:r>
              <a:rPr lang="en-AU" dirty="0" err="1"/>
              <a:t>job.setInputFormatClass</a:t>
            </a:r>
            <a:r>
              <a:rPr lang="en-AU" dirty="0"/>
              <a:t>()</a:t>
            </a:r>
            <a:endParaRPr lang="en-US" dirty="0"/>
          </a:p>
          <a:p>
            <a:endParaRPr lang="en-US" dirty="0" smtClean="0"/>
          </a:p>
          <a:p>
            <a:r>
              <a:rPr lang="en-US" dirty="0" smtClean="0"/>
              <a:t>Try to finish this task using the sample file</a:t>
            </a:r>
            <a:endParaRPr lang="en-AU" dirty="0"/>
          </a:p>
        </p:txBody>
      </p:sp>
    </p:spTree>
    <p:extLst>
      <p:ext uri="{BB962C8B-B14F-4D97-AF65-F5344CB8AC3E}">
        <p14:creationId xmlns:p14="http://schemas.microsoft.com/office/powerpoint/2010/main" val="502875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smtClean="0"/>
              <a:t>Compression</a:t>
            </a:r>
            <a:endParaRPr lang="en-AU" dirty="0"/>
          </a:p>
        </p:txBody>
      </p:sp>
      <p:sp>
        <p:nvSpPr>
          <p:cNvPr id="10243" name="Content Placeholder 2"/>
          <p:cNvSpPr>
            <a:spLocks noGrp="1"/>
          </p:cNvSpPr>
          <p:nvPr>
            <p:ph idx="1"/>
          </p:nvPr>
        </p:nvSpPr>
        <p:spPr/>
        <p:txBody>
          <a:bodyPr/>
          <a:lstStyle/>
          <a:p>
            <a:r>
              <a:rPr lang="en-US" altLang="ko-KR" smtClean="0"/>
              <a:t>Two major benefits of file compression</a:t>
            </a:r>
          </a:p>
          <a:p>
            <a:pPr lvl="1"/>
            <a:r>
              <a:rPr lang="en-US" altLang="ko-KR" smtClean="0"/>
              <a:t>Reduce the space needed to store files</a:t>
            </a:r>
          </a:p>
          <a:p>
            <a:pPr lvl="1"/>
            <a:r>
              <a:rPr lang="en-US" altLang="ko-KR" smtClean="0"/>
              <a:t>Speed up data transfer across the network</a:t>
            </a:r>
          </a:p>
          <a:p>
            <a:pPr lvl="1"/>
            <a:endParaRPr lang="en-US" altLang="ko-KR" smtClean="0"/>
          </a:p>
          <a:p>
            <a:r>
              <a:rPr lang="en-US" altLang="ko-KR" smtClean="0"/>
              <a:t>When dealing with large volumes of data, both of these savings can be significant, so it pays to carefully consider how to use compression in Hadoop</a:t>
            </a:r>
          </a:p>
          <a:p>
            <a:endParaRPr lang="en-US" altLang="ko-KR" smtClean="0"/>
          </a:p>
          <a:p>
            <a:endParaRPr lang="en-AU" altLang="en-US" smtClean="0"/>
          </a:p>
        </p:txBody>
      </p:sp>
    </p:spTree>
    <p:extLst>
      <p:ext uri="{BB962C8B-B14F-4D97-AF65-F5344CB8AC3E}">
        <p14:creationId xmlns:p14="http://schemas.microsoft.com/office/powerpoint/2010/main" val="1193712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smtClean="0"/>
              <a:t>Compression Formats</a:t>
            </a:r>
            <a:endParaRPr lang="en-AU" dirty="0"/>
          </a:p>
        </p:txBody>
      </p:sp>
      <p:sp>
        <p:nvSpPr>
          <p:cNvPr id="11267" name="Content Placeholder 2"/>
          <p:cNvSpPr>
            <a:spLocks noGrp="1"/>
          </p:cNvSpPr>
          <p:nvPr>
            <p:ph idx="1"/>
          </p:nvPr>
        </p:nvSpPr>
        <p:spPr/>
        <p:txBody>
          <a:bodyPr/>
          <a:lstStyle/>
          <a:p>
            <a:r>
              <a:rPr lang="en-US" altLang="ko-KR" smtClean="0"/>
              <a:t>Compression formats</a:t>
            </a:r>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r>
              <a:rPr lang="en-US" altLang="ko-KR" smtClean="0"/>
              <a:t>“Splittable” column</a:t>
            </a:r>
          </a:p>
          <a:p>
            <a:pPr lvl="1"/>
            <a:r>
              <a:rPr lang="en-US" altLang="ko-KR" smtClean="0"/>
              <a:t>Indicates whether the compression format supports splitting</a:t>
            </a:r>
          </a:p>
          <a:p>
            <a:pPr lvl="1"/>
            <a:r>
              <a:rPr lang="en-US" altLang="ko-KR" smtClean="0"/>
              <a:t>Whether you can seek to any point in the stream and start reading from some point further on</a:t>
            </a:r>
          </a:p>
          <a:p>
            <a:pPr lvl="1"/>
            <a:r>
              <a:rPr lang="en-US" altLang="ko-KR" smtClean="0"/>
              <a:t>Splittable compression formats are especially suitable for MapReduce</a:t>
            </a:r>
          </a:p>
          <a:p>
            <a:endParaRPr lang="ko-KR" altLang="en-US" smtClean="0"/>
          </a:p>
          <a:p>
            <a:endParaRPr lang="en-AU" altLang="en-US"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585913"/>
            <a:ext cx="77247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310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smtClean="0"/>
              <a:t>Compression and Input Splits</a:t>
            </a:r>
            <a:endParaRPr lang="en-AU" dirty="0"/>
          </a:p>
        </p:txBody>
      </p:sp>
      <p:sp>
        <p:nvSpPr>
          <p:cNvPr id="12291" name="Content Placeholder 2"/>
          <p:cNvSpPr>
            <a:spLocks noGrp="1"/>
          </p:cNvSpPr>
          <p:nvPr>
            <p:ph idx="1"/>
          </p:nvPr>
        </p:nvSpPr>
        <p:spPr/>
        <p:txBody>
          <a:bodyPr/>
          <a:lstStyle/>
          <a:p>
            <a:r>
              <a:rPr lang="en-US" altLang="ko-KR" smtClean="0"/>
              <a:t>When considering how to compress data that will be processed by MapReduce, it is important to understand whether the compression format supports splitting</a:t>
            </a:r>
          </a:p>
          <a:p>
            <a:endParaRPr lang="en-US" altLang="ko-KR" smtClean="0"/>
          </a:p>
          <a:p>
            <a:r>
              <a:rPr lang="en-US" altLang="ko-KR" smtClean="0"/>
              <a:t>Example of not-splitable compression problem</a:t>
            </a:r>
          </a:p>
          <a:p>
            <a:pPr lvl="1"/>
            <a:r>
              <a:rPr lang="en-US" altLang="ko-KR" smtClean="0"/>
              <a:t>A file is a gzip-compressed file whose compressed size is 1 GB</a:t>
            </a:r>
          </a:p>
          <a:p>
            <a:pPr lvl="1"/>
            <a:r>
              <a:rPr lang="en-US" altLang="ko-KR" smtClean="0"/>
              <a:t>Creating a split for each block won’t work since it is impossible to start reading at an arbitrary point in the gzip stream, and therefore impossible for a map task to read its split independently of the others</a:t>
            </a:r>
          </a:p>
          <a:p>
            <a:endParaRPr lang="en-AU" altLang="en-US" smtClean="0"/>
          </a:p>
        </p:txBody>
      </p:sp>
    </p:spTree>
    <p:extLst>
      <p:ext uri="{BB962C8B-B14F-4D97-AF65-F5344CB8AC3E}">
        <p14:creationId xmlns:p14="http://schemas.microsoft.com/office/powerpoint/2010/main" val="2600945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smtClean="0"/>
              <a:t>Codecs</a:t>
            </a:r>
            <a:endParaRPr lang="en-AU" dirty="0"/>
          </a:p>
        </p:txBody>
      </p:sp>
      <p:sp>
        <p:nvSpPr>
          <p:cNvPr id="13315" name="Content Placeholder 2"/>
          <p:cNvSpPr>
            <a:spLocks noGrp="1"/>
          </p:cNvSpPr>
          <p:nvPr>
            <p:ph idx="1"/>
          </p:nvPr>
        </p:nvSpPr>
        <p:spPr/>
        <p:txBody>
          <a:bodyPr/>
          <a:lstStyle/>
          <a:p>
            <a:r>
              <a:rPr lang="en-US" altLang="ko-KR" smtClean="0"/>
              <a:t>A codec is the implementation of a compression-decompression algorithm</a:t>
            </a:r>
          </a:p>
          <a:p>
            <a:endParaRPr lang="en-US" altLang="en-US" smtClean="0"/>
          </a:p>
          <a:p>
            <a:endParaRPr lang="en-US" altLang="en-US" smtClean="0"/>
          </a:p>
          <a:p>
            <a:endParaRPr lang="en-US" altLang="en-US" smtClean="0"/>
          </a:p>
          <a:p>
            <a:endParaRPr lang="en-US" altLang="en-US" smtClean="0"/>
          </a:p>
          <a:p>
            <a:endParaRPr lang="en-US" altLang="en-US" smtClean="0"/>
          </a:p>
          <a:p>
            <a:r>
              <a:rPr lang="en-AU" altLang="en-US" smtClean="0"/>
              <a:t>CompressionCodec</a:t>
            </a:r>
          </a:p>
          <a:p>
            <a:pPr lvl="1"/>
            <a:r>
              <a:rPr lang="en-AU" altLang="en-US" smtClean="0"/>
              <a:t>createOutputStream(OutputStream out): create a CompressionOutputStream to which you write your uncompressed data to have it written in compressed form to the underlying stream</a:t>
            </a:r>
          </a:p>
          <a:p>
            <a:pPr lvl="1"/>
            <a:r>
              <a:rPr lang="en-AU" altLang="en-US" smtClean="0"/>
              <a:t>createInputStream(InputStream in): obtain a CompressionInputStream, which allows you to read uncompressed data from the underlying stream</a:t>
            </a:r>
          </a:p>
          <a:p>
            <a:endParaRPr lang="en-US" altLang="en-US" smtClean="0"/>
          </a:p>
          <a:p>
            <a:endParaRPr lang="en-AU" altLang="en-US"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738313"/>
            <a:ext cx="700563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97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2875" y="142875"/>
            <a:ext cx="8801100" cy="785813"/>
          </a:xfrm>
        </p:spPr>
        <p:txBody>
          <a:bodyPr>
            <a:normAutofit/>
          </a:bodyPr>
          <a:lstStyle/>
          <a:p>
            <a:pPr>
              <a:defRPr/>
            </a:pPr>
            <a:r>
              <a:rPr lang="en-US" altLang="ko-KR" dirty="0" smtClean="0"/>
              <a:t>Example</a:t>
            </a:r>
            <a:endParaRPr lang="ko-KR" altLang="en-US" dirty="0"/>
          </a:p>
        </p:txBody>
      </p:sp>
      <p:sp>
        <p:nvSpPr>
          <p:cNvPr id="14339" name="내용 개체 틀 2"/>
          <p:cNvSpPr>
            <a:spLocks noGrp="1"/>
          </p:cNvSpPr>
          <p:nvPr>
            <p:ph idx="1"/>
          </p:nvPr>
        </p:nvSpPr>
        <p:spPr/>
        <p:txBody>
          <a:bodyPr/>
          <a:lstStyle/>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endParaRPr lang="en-US" altLang="ko-KR" smtClean="0"/>
          </a:p>
          <a:p>
            <a:r>
              <a:rPr lang="en-US" altLang="ko-KR" smtClean="0"/>
              <a:t>The program get the codec from the argument and compress the input from stdin</a:t>
            </a:r>
            <a:endParaRPr lang="en-US" altLang="ko-KR" b="1" smtClean="0"/>
          </a:p>
        </p:txBody>
      </p:sp>
      <p:sp>
        <p:nvSpPr>
          <p:cNvPr id="5" name="직사각형 4"/>
          <p:cNvSpPr/>
          <p:nvPr/>
        </p:nvSpPr>
        <p:spPr>
          <a:xfrm>
            <a:off x="1000125" y="1443038"/>
            <a:ext cx="7072313" cy="267811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defTabSz="1073150" eaLnBrk="1" hangingPunct="1">
              <a:tabLst>
                <a:tab pos="361950" algn="l"/>
                <a:tab pos="712788" algn="l"/>
                <a:tab pos="1073150" algn="l"/>
                <a:tab pos="1435100" algn="l"/>
                <a:tab pos="1797050" algn="l"/>
              </a:tabLst>
              <a:defRPr/>
            </a:pPr>
            <a:r>
              <a:rPr lang="en-US" altLang="ko-KR" sz="1400" dirty="0">
                <a:cs typeface="Arial" pitchFamily="34" charset="0"/>
              </a:rPr>
              <a:t>public class </a:t>
            </a:r>
            <a:r>
              <a:rPr lang="en-US" altLang="ko-KR" sz="1400" dirty="0" err="1">
                <a:cs typeface="Arial" pitchFamily="34" charset="0"/>
              </a:rPr>
              <a:t>StreamCompressor</a:t>
            </a:r>
            <a:r>
              <a:rPr lang="en-US" altLang="ko-KR" sz="1400" dirty="0">
                <a:cs typeface="Arial" pitchFamily="34" charset="0"/>
              </a:rPr>
              <a:t> {</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public static void main(String[] </a:t>
            </a:r>
            <a:r>
              <a:rPr lang="en-US" altLang="ko-KR" sz="1400" dirty="0" err="1">
                <a:cs typeface="Arial" pitchFamily="34" charset="0"/>
              </a:rPr>
              <a:t>args</a:t>
            </a:r>
            <a:r>
              <a:rPr lang="en-US" altLang="ko-KR" sz="1400" dirty="0">
                <a:cs typeface="Arial" pitchFamily="34" charset="0"/>
              </a:rPr>
              <a:t>) throws Exception {</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String </a:t>
            </a:r>
            <a:r>
              <a:rPr lang="en-US" altLang="ko-KR" sz="1400" dirty="0" err="1">
                <a:solidFill>
                  <a:srgbClr val="FF0000"/>
                </a:solidFill>
                <a:cs typeface="Arial" pitchFamily="34" charset="0"/>
              </a:rPr>
              <a:t>codecClassname</a:t>
            </a:r>
            <a:r>
              <a:rPr lang="en-US" altLang="ko-KR" sz="1400" dirty="0">
                <a:solidFill>
                  <a:srgbClr val="FF0000"/>
                </a:solidFill>
                <a:cs typeface="Arial" pitchFamily="34" charset="0"/>
              </a:rPr>
              <a:t> </a:t>
            </a:r>
            <a:r>
              <a:rPr lang="en-US" altLang="ko-KR" sz="1400" dirty="0">
                <a:cs typeface="Arial" pitchFamily="34" charset="0"/>
              </a:rPr>
              <a:t>= </a:t>
            </a:r>
            <a:r>
              <a:rPr lang="en-US" altLang="ko-KR" sz="1400" dirty="0" err="1">
                <a:cs typeface="Arial" pitchFamily="34" charset="0"/>
              </a:rPr>
              <a:t>args</a:t>
            </a:r>
            <a:r>
              <a:rPr lang="en-US" altLang="ko-KR" sz="1400" dirty="0">
                <a:cs typeface="Arial" pitchFamily="34" charset="0"/>
              </a:rPr>
              <a:t>[0];</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Class&lt;?&gt; </a:t>
            </a:r>
            <a:r>
              <a:rPr lang="en-US" altLang="ko-KR" sz="1400" dirty="0" err="1">
                <a:cs typeface="Arial" pitchFamily="34" charset="0"/>
              </a:rPr>
              <a:t>codecClass</a:t>
            </a:r>
            <a:r>
              <a:rPr lang="en-US" altLang="ko-KR" sz="1400" dirty="0">
                <a:cs typeface="Arial" pitchFamily="34" charset="0"/>
              </a:rPr>
              <a:t> = </a:t>
            </a:r>
            <a:r>
              <a:rPr lang="en-US" altLang="ko-KR" sz="1400" dirty="0" err="1">
                <a:cs typeface="Arial" pitchFamily="34" charset="0"/>
              </a:rPr>
              <a:t>Class.forName</a:t>
            </a:r>
            <a:r>
              <a:rPr lang="en-US" altLang="ko-KR" sz="1400" dirty="0">
                <a:cs typeface="Arial" pitchFamily="34" charset="0"/>
              </a:rPr>
              <a:t>(</a:t>
            </a:r>
            <a:r>
              <a:rPr lang="en-US" altLang="ko-KR" sz="1400" dirty="0" err="1">
                <a:cs typeface="Arial" pitchFamily="34" charset="0"/>
              </a:rPr>
              <a:t>codecClassname</a:t>
            </a:r>
            <a:r>
              <a:rPr lang="en-US" altLang="ko-KR" sz="1400" dirty="0">
                <a:cs typeface="Arial" pitchFamily="34" charset="0"/>
              </a:rPr>
              <a:t>);</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Configuration conf = new Configuration();</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r>
              <a:rPr lang="en-US" altLang="ko-KR" sz="1400" dirty="0" err="1">
                <a:cs typeface="Arial" pitchFamily="34" charset="0"/>
              </a:rPr>
              <a:t>CompressionCodec</a:t>
            </a:r>
            <a:r>
              <a:rPr lang="en-US" altLang="ko-KR" sz="1400" dirty="0">
                <a:cs typeface="Arial" pitchFamily="34" charset="0"/>
              </a:rPr>
              <a:t> codec = (</a:t>
            </a:r>
            <a:r>
              <a:rPr lang="en-US" altLang="ko-KR" sz="1400" dirty="0" err="1">
                <a:cs typeface="Arial" pitchFamily="34" charset="0"/>
              </a:rPr>
              <a:t>CompressionCodec</a:t>
            </a:r>
            <a:r>
              <a:rPr lang="en-US" altLang="ko-KR" sz="1400" dirty="0">
                <a:cs typeface="Arial" pitchFamily="34" charset="0"/>
              </a:rPr>
              <a:t>)</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r>
              <a:rPr lang="en-US" altLang="ko-KR" sz="1400" dirty="0" err="1">
                <a:cs typeface="Arial" pitchFamily="34" charset="0"/>
              </a:rPr>
              <a:t>ReflectionUtils.newInstance</a:t>
            </a:r>
            <a:r>
              <a:rPr lang="en-US" altLang="ko-KR" sz="1400" dirty="0">
                <a:cs typeface="Arial" pitchFamily="34" charset="0"/>
              </a:rPr>
              <a:t>(</a:t>
            </a:r>
            <a:r>
              <a:rPr lang="en-US" altLang="ko-KR" sz="1400" dirty="0" err="1">
                <a:cs typeface="Arial" pitchFamily="34" charset="0"/>
              </a:rPr>
              <a:t>codecClass</a:t>
            </a:r>
            <a:r>
              <a:rPr lang="en-US" altLang="ko-KR" sz="1400" dirty="0">
                <a:cs typeface="Arial" pitchFamily="34" charset="0"/>
              </a:rPr>
              <a:t>, conf);</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r>
              <a:rPr lang="en-US" altLang="ko-KR" sz="1400" dirty="0" err="1">
                <a:solidFill>
                  <a:srgbClr val="FF0000"/>
                </a:solidFill>
                <a:cs typeface="Arial" pitchFamily="34" charset="0"/>
              </a:rPr>
              <a:t>CompressionOutputStream</a:t>
            </a:r>
            <a:r>
              <a:rPr lang="en-US" altLang="ko-KR" sz="1400" dirty="0">
                <a:solidFill>
                  <a:srgbClr val="FF0000"/>
                </a:solidFill>
                <a:cs typeface="Arial" pitchFamily="34" charset="0"/>
              </a:rPr>
              <a:t> </a:t>
            </a:r>
            <a:r>
              <a:rPr lang="en-US" altLang="ko-KR" sz="1400" dirty="0">
                <a:cs typeface="Arial" pitchFamily="34" charset="0"/>
              </a:rPr>
              <a:t>out </a:t>
            </a:r>
            <a:r>
              <a:rPr lang="en-US" altLang="ko-KR" sz="1400" b="1" dirty="0">
                <a:cs typeface="Arial" pitchFamily="34" charset="0"/>
              </a:rPr>
              <a:t>= </a:t>
            </a:r>
            <a:r>
              <a:rPr lang="en-US" altLang="ko-KR" sz="1400" b="1" dirty="0" err="1">
                <a:cs typeface="Arial" pitchFamily="34" charset="0"/>
              </a:rPr>
              <a:t>codec.createOutputStream</a:t>
            </a:r>
            <a:r>
              <a:rPr lang="en-US" altLang="ko-KR" sz="1400" b="1" dirty="0">
                <a:cs typeface="Arial" pitchFamily="34" charset="0"/>
              </a:rPr>
              <a:t>(</a:t>
            </a:r>
            <a:r>
              <a:rPr lang="en-US" altLang="ko-KR" sz="1400" b="1" dirty="0" err="1">
                <a:cs typeface="Arial" pitchFamily="34" charset="0"/>
              </a:rPr>
              <a:t>System.out</a:t>
            </a:r>
            <a:r>
              <a:rPr lang="en-US" altLang="ko-KR" sz="1400" b="1" dirty="0">
                <a:cs typeface="Arial" pitchFamily="34" charset="0"/>
              </a:rPr>
              <a:t>)</a:t>
            </a:r>
            <a:r>
              <a:rPr lang="en-US" altLang="ko-KR" sz="1400" dirty="0">
                <a:cs typeface="Arial" pitchFamily="34" charset="0"/>
              </a:rPr>
              <a:t>;</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r>
              <a:rPr lang="en-US" altLang="ko-KR" sz="1400" dirty="0" err="1">
                <a:cs typeface="Arial" pitchFamily="34" charset="0"/>
              </a:rPr>
              <a:t>IOUtils.copyBytes</a:t>
            </a:r>
            <a:r>
              <a:rPr lang="en-US" altLang="ko-KR" sz="1400" dirty="0">
                <a:cs typeface="Arial" pitchFamily="34" charset="0"/>
              </a:rPr>
              <a:t>(</a:t>
            </a:r>
            <a:r>
              <a:rPr lang="en-US" altLang="ko-KR" sz="1400" dirty="0" err="1">
                <a:cs typeface="Arial" pitchFamily="34" charset="0"/>
              </a:rPr>
              <a:t>System.in</a:t>
            </a:r>
            <a:r>
              <a:rPr lang="en-US" altLang="ko-KR" sz="1400" dirty="0">
                <a:cs typeface="Arial" pitchFamily="34" charset="0"/>
              </a:rPr>
              <a:t>, out, 4096, false);</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r>
              <a:rPr lang="en-US" altLang="ko-KR" sz="1400" dirty="0" err="1">
                <a:cs typeface="Arial" pitchFamily="34" charset="0"/>
              </a:rPr>
              <a:t>out.finish</a:t>
            </a:r>
            <a:r>
              <a:rPr lang="en-US" altLang="ko-KR" sz="1400" dirty="0">
                <a:cs typeface="Arial" pitchFamily="34" charset="0"/>
              </a:rPr>
              <a:t>();</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	}</a:t>
            </a:r>
          </a:p>
          <a:p>
            <a:pPr defTabSz="1073150" eaLnBrk="1" hangingPunct="1">
              <a:tabLst>
                <a:tab pos="361950" algn="l"/>
                <a:tab pos="712788" algn="l"/>
                <a:tab pos="1073150" algn="l"/>
                <a:tab pos="1435100" algn="l"/>
                <a:tab pos="1797050" algn="l"/>
              </a:tabLst>
              <a:defRPr/>
            </a:pPr>
            <a:r>
              <a:rPr lang="en-US" altLang="ko-KR" sz="1400" dirty="0">
                <a:cs typeface="Arial" pitchFamily="34" charset="0"/>
              </a:rPr>
              <a:t>}</a:t>
            </a:r>
            <a:endParaRPr lang="ko-KR" altLang="en-US" sz="1400" dirty="0">
              <a:latin typeface="Lucida Sans Typewriter" pitchFamily="49" charset="0"/>
              <a:cs typeface="Arial" pitchFamily="34" charset="0"/>
            </a:endParaRPr>
          </a:p>
        </p:txBody>
      </p:sp>
      <p:sp>
        <p:nvSpPr>
          <p:cNvPr id="6" name="직사각형 5"/>
          <p:cNvSpPr/>
          <p:nvPr/>
        </p:nvSpPr>
        <p:spPr>
          <a:xfrm>
            <a:off x="852488" y="4905375"/>
            <a:ext cx="8143875" cy="73818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eaLnBrk="1" hangingPunct="1">
              <a:defRPr/>
            </a:pPr>
            <a:r>
              <a:rPr lang="en-US" altLang="ko-KR" sz="1400" dirty="0">
                <a:cs typeface="Arial" pitchFamily="34" charset="0"/>
              </a:rPr>
              <a:t>% </a:t>
            </a:r>
            <a:r>
              <a:rPr lang="en-US" altLang="ko-KR" sz="1400" b="1" dirty="0">
                <a:cs typeface="Arial" pitchFamily="34" charset="0"/>
              </a:rPr>
              <a:t>echo "Text" | </a:t>
            </a:r>
            <a:r>
              <a:rPr lang="en-US" altLang="ko-KR" sz="1400" b="1" dirty="0" err="1">
                <a:cs typeface="Arial" pitchFamily="34" charset="0"/>
              </a:rPr>
              <a:t>hadoop</a:t>
            </a:r>
            <a:r>
              <a:rPr lang="en-US" altLang="ko-KR" sz="1400" b="1" dirty="0">
                <a:cs typeface="Arial" pitchFamily="34" charset="0"/>
              </a:rPr>
              <a:t> </a:t>
            </a:r>
            <a:r>
              <a:rPr lang="en-US" altLang="ko-KR" sz="1400" b="1" dirty="0" err="1">
                <a:cs typeface="Arial" pitchFamily="34" charset="0"/>
              </a:rPr>
              <a:t>StreamCompressor</a:t>
            </a:r>
            <a:r>
              <a:rPr lang="en-US" altLang="ko-KR" sz="1400" b="1" dirty="0">
                <a:cs typeface="Arial" pitchFamily="34" charset="0"/>
              </a:rPr>
              <a:t> </a:t>
            </a:r>
            <a:r>
              <a:rPr lang="en-US" altLang="ko-KR" sz="1400" b="1" dirty="0" err="1">
                <a:solidFill>
                  <a:srgbClr val="FF0000"/>
                </a:solidFill>
                <a:cs typeface="Arial" pitchFamily="34" charset="0"/>
              </a:rPr>
              <a:t>org.apache.hadoop.io.compress.GzipCodec</a:t>
            </a:r>
            <a:r>
              <a:rPr lang="en-US" altLang="ko-KR" sz="1400" b="1" dirty="0">
                <a:cs typeface="Arial" pitchFamily="34" charset="0"/>
              </a:rPr>
              <a:t> \</a:t>
            </a:r>
          </a:p>
          <a:p>
            <a:pPr eaLnBrk="1" hangingPunct="1">
              <a:defRPr/>
            </a:pPr>
            <a:r>
              <a:rPr lang="en-US" altLang="ko-KR" sz="1400" b="1" dirty="0">
                <a:cs typeface="Arial" pitchFamily="34" charset="0"/>
              </a:rPr>
              <a:t>| </a:t>
            </a:r>
            <a:r>
              <a:rPr lang="en-US" altLang="ko-KR" sz="1400" b="1" dirty="0" err="1">
                <a:cs typeface="Arial" pitchFamily="34" charset="0"/>
              </a:rPr>
              <a:t>gunzip</a:t>
            </a:r>
            <a:r>
              <a:rPr lang="en-US" altLang="ko-KR" sz="1400" b="1" dirty="0">
                <a:cs typeface="Arial" pitchFamily="34" charset="0"/>
              </a:rPr>
              <a:t> -</a:t>
            </a:r>
          </a:p>
          <a:p>
            <a:pPr eaLnBrk="1" hangingPunct="1">
              <a:defRPr/>
            </a:pPr>
            <a:r>
              <a:rPr lang="en-US" altLang="ko-KR" sz="1400" dirty="0">
                <a:cs typeface="Arial" pitchFamily="34" charset="0"/>
              </a:rPr>
              <a:t>Text</a:t>
            </a:r>
            <a:endParaRPr lang="ko-KR" altLang="en-US" sz="1400" dirty="0">
              <a:latin typeface="Lucida Sans Typewriter" pitchFamily="49" charset="0"/>
              <a:cs typeface="Arial" pitchFamily="34" charset="0"/>
            </a:endParaRPr>
          </a:p>
        </p:txBody>
      </p:sp>
    </p:spTree>
    <p:extLst>
      <p:ext uri="{BB962C8B-B14F-4D97-AF65-F5344CB8AC3E}">
        <p14:creationId xmlns:p14="http://schemas.microsoft.com/office/powerpoint/2010/main" val="3563529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Use Compression in MapReduce</a:t>
            </a:r>
            <a:endParaRPr lang="en-AU" dirty="0"/>
          </a:p>
        </p:txBody>
      </p:sp>
      <p:sp>
        <p:nvSpPr>
          <p:cNvPr id="15363" name="Content Placeholder 2"/>
          <p:cNvSpPr>
            <a:spLocks noGrp="1"/>
          </p:cNvSpPr>
          <p:nvPr>
            <p:ph idx="1"/>
          </p:nvPr>
        </p:nvSpPr>
        <p:spPr/>
        <p:txBody>
          <a:bodyPr/>
          <a:lstStyle/>
          <a:p>
            <a:r>
              <a:rPr lang="en-US" altLang="en-US" smtClean="0"/>
              <a:t>If the input files are compressed, they will be decompressed automatically as they are read by MapReduce, using the filename extension to determine which codec to use.</a:t>
            </a:r>
          </a:p>
          <a:p>
            <a:pPr lvl="1"/>
            <a:r>
              <a:rPr lang="en-US" altLang="en-US" smtClean="0"/>
              <a:t>We do not need to do anything unless to guarantee that the filename extension is correct</a:t>
            </a:r>
          </a:p>
          <a:p>
            <a:endParaRPr lang="en-US" altLang="en-US" smtClean="0"/>
          </a:p>
          <a:p>
            <a:r>
              <a:rPr lang="en-US" altLang="en-US" smtClean="0"/>
              <a:t>In order to compress the output of a MapReduce job, you need to:</a:t>
            </a:r>
          </a:p>
          <a:p>
            <a:pPr lvl="1"/>
            <a:r>
              <a:rPr lang="en-US" altLang="en-US" smtClean="0"/>
              <a:t>Set the </a:t>
            </a:r>
            <a:r>
              <a:rPr lang="en-US" altLang="en-US" i="1" smtClean="0"/>
              <a:t>mapreduce.output.fileoutputformat.compress</a:t>
            </a:r>
            <a:r>
              <a:rPr lang="en-US" altLang="en-US" smtClean="0"/>
              <a:t> property to true</a:t>
            </a:r>
          </a:p>
          <a:p>
            <a:pPr lvl="1"/>
            <a:r>
              <a:rPr lang="en-US" altLang="en-US" smtClean="0"/>
              <a:t>Set the </a:t>
            </a:r>
            <a:r>
              <a:rPr lang="en-US" altLang="en-US" i="1" smtClean="0"/>
              <a:t>mapreduce.output.fileoutputformat.compress.codec</a:t>
            </a:r>
            <a:r>
              <a:rPr lang="en-US" altLang="en-US" smtClean="0"/>
              <a:t> property to the classname of the compression codec</a:t>
            </a:r>
          </a:p>
          <a:p>
            <a:pPr lvl="1"/>
            <a:r>
              <a:rPr lang="en-US" altLang="en-US" smtClean="0"/>
              <a:t>Use the static method of FileOut</a:t>
            </a:r>
            <a:r>
              <a:rPr lang="en-US" altLang="zh-CN" smtClean="0"/>
              <a:t>putFormat to set these properties</a:t>
            </a:r>
            <a:endParaRPr lang="en-US" altLang="en-US" smtClean="0"/>
          </a:p>
          <a:p>
            <a:endParaRPr lang="en-US" altLang="en-US" smtClean="0"/>
          </a:p>
          <a:p>
            <a:endParaRPr lang="en-AU" altLang="en-US" smtClean="0"/>
          </a:p>
        </p:txBody>
      </p:sp>
    </p:spTree>
    <p:extLst>
      <p:ext uri="{BB962C8B-B14F-4D97-AF65-F5344CB8AC3E}">
        <p14:creationId xmlns:p14="http://schemas.microsoft.com/office/powerpoint/2010/main" val="29789492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Use Compression in MapReduce</a:t>
            </a:r>
            <a:endParaRPr lang="en-AU" dirty="0"/>
          </a:p>
        </p:txBody>
      </p:sp>
      <p:sp>
        <p:nvSpPr>
          <p:cNvPr id="16387" name="Content Placeholder 2"/>
          <p:cNvSpPr>
            <a:spLocks noGrp="1"/>
          </p:cNvSpPr>
          <p:nvPr>
            <p:ph idx="1"/>
          </p:nvPr>
        </p:nvSpPr>
        <p:spPr/>
        <p:txBody>
          <a:bodyPr/>
          <a:lstStyle/>
          <a:p>
            <a:r>
              <a:rPr lang="en-US" altLang="en-US" smtClean="0"/>
              <a:t>In WordCount.java, you can do:</a:t>
            </a:r>
          </a:p>
          <a:p>
            <a:endParaRPr lang="en-AU" altLang="en-US" smtClean="0"/>
          </a:p>
        </p:txBody>
      </p:sp>
      <p:sp>
        <p:nvSpPr>
          <p:cNvPr id="6" name="직사각형 4"/>
          <p:cNvSpPr/>
          <p:nvPr/>
        </p:nvSpPr>
        <p:spPr>
          <a:xfrm>
            <a:off x="809625" y="1709738"/>
            <a:ext cx="7724775" cy="465931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spcBef>
                <a:spcPct val="35000"/>
              </a:spcBef>
              <a:buClr>
                <a:srgbClr val="CC3300"/>
              </a:buClr>
              <a:buSzPct val="90000"/>
              <a:defRPr/>
            </a:pPr>
            <a:r>
              <a:rPr kumimoji="1" lang="en-AU" altLang="en-US" kern="0" dirty="0">
                <a:solidFill>
                  <a:srgbClr val="000000"/>
                </a:solidFill>
                <a:latin typeface="Helvetica"/>
                <a:cs typeface="Arial" pitchFamily="34" charset="0"/>
              </a:rPr>
              <a:t>public static void main(String[] </a:t>
            </a:r>
            <a:r>
              <a:rPr kumimoji="1" lang="en-AU" altLang="en-US" kern="0" dirty="0" err="1">
                <a:solidFill>
                  <a:srgbClr val="000000"/>
                </a:solidFill>
                <a:latin typeface="Helvetica"/>
                <a:cs typeface="Arial" pitchFamily="34" charset="0"/>
              </a:rPr>
              <a:t>args</a:t>
            </a:r>
            <a:r>
              <a:rPr kumimoji="1" lang="en-AU" altLang="en-US" kern="0" dirty="0">
                <a:solidFill>
                  <a:srgbClr val="000000"/>
                </a:solidFill>
                <a:latin typeface="Helvetica"/>
                <a:cs typeface="Arial" pitchFamily="34" charset="0"/>
              </a:rPr>
              <a:t>) throws Exception {</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Configuration </a:t>
            </a:r>
            <a:r>
              <a:rPr kumimoji="1" lang="en-AU" altLang="en-US" kern="0" dirty="0" err="1">
                <a:solidFill>
                  <a:srgbClr val="000000"/>
                </a:solidFill>
                <a:latin typeface="Helvetica"/>
                <a:cs typeface="Arial" pitchFamily="34" charset="0"/>
              </a:rPr>
              <a:t>conf</a:t>
            </a:r>
            <a:r>
              <a:rPr kumimoji="1" lang="en-AU" altLang="en-US" kern="0" dirty="0">
                <a:solidFill>
                  <a:srgbClr val="000000"/>
                </a:solidFill>
                <a:latin typeface="Helvetica"/>
                <a:cs typeface="Arial" pitchFamily="34" charset="0"/>
              </a:rPr>
              <a:t> = new Configuration();</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Job </a:t>
            </a:r>
            <a:r>
              <a:rPr kumimoji="1" lang="en-AU" altLang="en-US" kern="0" dirty="0" err="1">
                <a:solidFill>
                  <a:srgbClr val="000000"/>
                </a:solidFill>
                <a:latin typeface="Helvetica"/>
                <a:cs typeface="Arial" pitchFamily="34" charset="0"/>
              </a:rPr>
              <a:t>job</a:t>
            </a:r>
            <a:r>
              <a:rPr kumimoji="1" lang="en-AU" altLang="en-US" kern="0" dirty="0">
                <a:solidFill>
                  <a:srgbClr val="000000"/>
                </a:solidFill>
                <a:latin typeface="Helvetica"/>
                <a:cs typeface="Arial" pitchFamily="34" charset="0"/>
              </a:rPr>
              <a:t> = </a:t>
            </a:r>
            <a:r>
              <a:rPr kumimoji="1" lang="en-AU" altLang="en-US" kern="0" dirty="0" err="1">
                <a:solidFill>
                  <a:srgbClr val="000000"/>
                </a:solidFill>
                <a:latin typeface="Helvetica"/>
                <a:cs typeface="Arial" pitchFamily="34" charset="0"/>
              </a:rPr>
              <a:t>Job.getInstance</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conf</a:t>
            </a:r>
            <a:r>
              <a:rPr kumimoji="1" lang="en-AU" altLang="en-US" kern="0" dirty="0">
                <a:solidFill>
                  <a:srgbClr val="000000"/>
                </a:solidFill>
                <a:latin typeface="Helvetica"/>
                <a:cs typeface="Arial" pitchFamily="34" charset="0"/>
              </a:rPr>
              <a:t>, "word count");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job.setJarByClass</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WordCount.class</a:t>
            </a:r>
            <a:r>
              <a:rPr kumimoji="1" lang="en-AU" altLang="en-US" kern="0" dirty="0">
                <a:solidFill>
                  <a:srgbClr val="000000"/>
                </a:solidFill>
                <a:latin typeface="Helvetica"/>
                <a:cs typeface="Arial" pitchFamily="34" charset="0"/>
              </a:rPr>
              <a: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job.setMapperClass</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TokenizerMapper.class</a:t>
            </a:r>
            <a:r>
              <a:rPr kumimoji="1" lang="en-AU" altLang="en-US" kern="0" dirty="0">
                <a:solidFill>
                  <a:srgbClr val="000000"/>
                </a:solidFill>
                <a:latin typeface="Helvetica"/>
                <a:cs typeface="Arial" pitchFamily="34" charset="0"/>
              </a:rPr>
              <a: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job.setReducerClass</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IntSumReducer.class</a:t>
            </a:r>
            <a:r>
              <a:rPr kumimoji="1" lang="en-AU" altLang="en-US" kern="0" dirty="0">
                <a:solidFill>
                  <a:srgbClr val="000000"/>
                </a:solidFill>
                <a:latin typeface="Helvetica"/>
                <a:cs typeface="Arial" pitchFamily="34" charset="0"/>
              </a:rPr>
              <a: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job.setOutputKeyClass</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Text.class</a:t>
            </a:r>
            <a:r>
              <a:rPr kumimoji="1" lang="en-AU" altLang="en-US" kern="0" dirty="0">
                <a:solidFill>
                  <a:srgbClr val="000000"/>
                </a:solidFill>
                <a:latin typeface="Helvetica"/>
                <a:cs typeface="Arial" pitchFamily="34" charset="0"/>
              </a:rPr>
              <a: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job.setOutputValueClass</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IntWritable.class</a:t>
            </a:r>
            <a:r>
              <a:rPr kumimoji="1" lang="en-AU" altLang="en-US" kern="0" dirty="0">
                <a:solidFill>
                  <a:srgbClr val="000000"/>
                </a:solidFill>
                <a:latin typeface="Helvetica"/>
                <a:cs typeface="Arial" pitchFamily="34" charset="0"/>
              </a:rPr>
              <a:t>);</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FileInputFormat.addInputPath</a:t>
            </a:r>
            <a:r>
              <a:rPr kumimoji="1" lang="en-AU" altLang="en-US" kern="0" dirty="0">
                <a:solidFill>
                  <a:srgbClr val="000000"/>
                </a:solidFill>
                <a:latin typeface="Helvetica"/>
                <a:cs typeface="Arial" pitchFamily="34" charset="0"/>
              </a:rPr>
              <a:t>(job, new Path(</a:t>
            </a:r>
            <a:r>
              <a:rPr kumimoji="1" lang="en-AU" altLang="en-US" kern="0" dirty="0" err="1">
                <a:solidFill>
                  <a:srgbClr val="000000"/>
                </a:solidFill>
                <a:latin typeface="Helvetica"/>
                <a:cs typeface="Arial" pitchFamily="34" charset="0"/>
              </a:rPr>
              <a:t>args</a:t>
            </a:r>
            <a:r>
              <a:rPr kumimoji="1" lang="en-AU" altLang="en-US" kern="0" dirty="0">
                <a:solidFill>
                  <a:srgbClr val="000000"/>
                </a:solidFill>
                <a:latin typeface="Helvetica"/>
                <a:cs typeface="Arial" pitchFamily="34" charset="0"/>
              </a:rPr>
              <a:t>[0]));</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FileOutputFormat.setOutputPath</a:t>
            </a:r>
            <a:r>
              <a:rPr kumimoji="1" lang="en-AU" altLang="en-US" kern="0" dirty="0">
                <a:solidFill>
                  <a:srgbClr val="000000"/>
                </a:solidFill>
                <a:latin typeface="Helvetica"/>
                <a:cs typeface="Arial" pitchFamily="34" charset="0"/>
              </a:rPr>
              <a:t>(job, new Path(</a:t>
            </a:r>
            <a:r>
              <a:rPr kumimoji="1" lang="en-AU" altLang="en-US" kern="0" dirty="0" err="1">
                <a:solidFill>
                  <a:srgbClr val="000000"/>
                </a:solidFill>
                <a:latin typeface="Helvetica"/>
                <a:cs typeface="Arial" pitchFamily="34" charset="0"/>
              </a:rPr>
              <a:t>args</a:t>
            </a:r>
            <a:r>
              <a:rPr kumimoji="1" lang="en-AU" altLang="en-US" kern="0" dirty="0">
                <a:solidFill>
                  <a:srgbClr val="000000"/>
                </a:solidFill>
                <a:latin typeface="Helvetica"/>
                <a:cs typeface="Arial" pitchFamily="34" charset="0"/>
              </a:rPr>
              <a:t>[1]));</a:t>
            </a:r>
          </a:p>
          <a:p>
            <a:pPr>
              <a:spcBef>
                <a:spcPct val="35000"/>
              </a:spcBef>
              <a:buClr>
                <a:srgbClr val="CC3300"/>
              </a:buClr>
              <a:buSzPct val="90000"/>
              <a:defRPr/>
            </a:pPr>
            <a:r>
              <a:rPr kumimoji="1" lang="en-US" altLang="en-US" b="1" kern="0" dirty="0">
                <a:solidFill>
                  <a:srgbClr val="FF0000"/>
                </a:solidFill>
                <a:latin typeface="Helvetica"/>
                <a:cs typeface="Arial" pitchFamily="34" charset="0"/>
              </a:rPr>
              <a:t>    </a:t>
            </a:r>
            <a:r>
              <a:rPr kumimoji="1" lang="en-US" altLang="en-US" b="1" kern="0" dirty="0" err="1">
                <a:solidFill>
                  <a:srgbClr val="FF0000"/>
                </a:solidFill>
                <a:latin typeface="Helvetica"/>
                <a:cs typeface="Arial" pitchFamily="34" charset="0"/>
              </a:rPr>
              <a:t>FileOutputFormat.setCompressOutput</a:t>
            </a:r>
            <a:r>
              <a:rPr kumimoji="1" lang="en-US" altLang="en-US" b="1" kern="0" dirty="0">
                <a:solidFill>
                  <a:srgbClr val="FF0000"/>
                </a:solidFill>
                <a:latin typeface="Helvetica"/>
                <a:cs typeface="Arial" pitchFamily="34" charset="0"/>
              </a:rPr>
              <a:t>(job, true);</a:t>
            </a:r>
          </a:p>
          <a:p>
            <a:pPr>
              <a:spcBef>
                <a:spcPct val="35000"/>
              </a:spcBef>
              <a:buClr>
                <a:srgbClr val="CC3300"/>
              </a:buClr>
              <a:buSzPct val="90000"/>
              <a:defRPr/>
            </a:pPr>
            <a:r>
              <a:rPr kumimoji="1" lang="en-US" altLang="en-US" kern="0" dirty="0">
                <a:solidFill>
                  <a:srgbClr val="000000"/>
                </a:solidFill>
                <a:latin typeface="Helvetica"/>
                <a:cs typeface="Arial" pitchFamily="34" charset="0"/>
              </a:rPr>
              <a:t>    </a:t>
            </a:r>
            <a:r>
              <a:rPr kumimoji="1" lang="en-US" altLang="zh-CN" b="1" kern="0" dirty="0" err="1">
                <a:solidFill>
                  <a:srgbClr val="FF0000"/>
                </a:solidFill>
                <a:latin typeface="Helvetica"/>
                <a:cs typeface="Arial" pitchFamily="34" charset="0"/>
              </a:rPr>
              <a:t>FileOutputFormat.setOutputCompressorClass</a:t>
            </a:r>
            <a:r>
              <a:rPr kumimoji="1" lang="en-US" altLang="zh-CN" b="1" kern="0" dirty="0">
                <a:solidFill>
                  <a:srgbClr val="FF0000"/>
                </a:solidFill>
                <a:latin typeface="Helvetica"/>
                <a:cs typeface="Arial" pitchFamily="34" charset="0"/>
              </a:rPr>
              <a:t>(job, </a:t>
            </a:r>
            <a:r>
              <a:rPr kumimoji="1" lang="en-US" altLang="zh-CN" b="1" kern="0" dirty="0" err="1">
                <a:solidFill>
                  <a:srgbClr val="FF0000"/>
                </a:solidFill>
                <a:latin typeface="Helvetica"/>
                <a:cs typeface="Arial" pitchFamily="34" charset="0"/>
              </a:rPr>
              <a:t>GzipCodec.class</a:t>
            </a:r>
            <a:r>
              <a:rPr kumimoji="1" lang="en-US" altLang="zh-CN" b="1" kern="0" dirty="0">
                <a:solidFill>
                  <a:srgbClr val="FF0000"/>
                </a:solidFill>
                <a:latin typeface="Helvetica"/>
                <a:cs typeface="Arial" pitchFamily="34" charset="0"/>
              </a:rPr>
              <a:t>);</a:t>
            </a:r>
            <a:r>
              <a:rPr kumimoji="1" lang="en-US" altLang="en-US" b="1" kern="0" dirty="0">
                <a:solidFill>
                  <a:srgbClr val="FF0000"/>
                </a:solidFill>
                <a:latin typeface="Helvetica"/>
                <a:cs typeface="Arial" pitchFamily="34" charset="0"/>
              </a:rPr>
              <a:t>   </a:t>
            </a:r>
            <a:endParaRPr kumimoji="1" lang="en-AU" altLang="en-US" b="1" kern="0" dirty="0">
              <a:solidFill>
                <a:srgbClr val="FF0000"/>
              </a:solidFill>
              <a:latin typeface="Helvetica"/>
              <a:cs typeface="Arial" pitchFamily="34" charset="0"/>
            </a:endParaRPr>
          </a:p>
          <a:p>
            <a:pPr>
              <a:spcBef>
                <a:spcPct val="35000"/>
              </a:spcBef>
              <a:buClr>
                <a:srgbClr val="CC3300"/>
              </a:buClr>
              <a:buSzPct val="90000"/>
              <a:defRPr/>
            </a:pPr>
            <a:r>
              <a:rPr kumimoji="1" lang="en-AU" altLang="en-US" kern="0" dirty="0">
                <a:solidFill>
                  <a:srgbClr val="000000"/>
                </a:solidFill>
                <a:latin typeface="Helvetica"/>
                <a:cs typeface="Arial" pitchFamily="34" charset="0"/>
              </a:rPr>
              <a:t>    </a:t>
            </a:r>
            <a:r>
              <a:rPr kumimoji="1" lang="en-AU" altLang="en-US" kern="0" dirty="0" err="1">
                <a:solidFill>
                  <a:srgbClr val="000000"/>
                </a:solidFill>
                <a:latin typeface="Helvetica"/>
                <a:cs typeface="Arial" pitchFamily="34" charset="0"/>
              </a:rPr>
              <a:t>System.exit</a:t>
            </a:r>
            <a:r>
              <a:rPr kumimoji="1" lang="en-AU" altLang="en-US" kern="0" dirty="0">
                <a:solidFill>
                  <a:srgbClr val="000000"/>
                </a:solidFill>
                <a:latin typeface="Helvetica"/>
                <a:cs typeface="Arial" pitchFamily="34" charset="0"/>
              </a:rPr>
              <a:t>(</a:t>
            </a:r>
            <a:r>
              <a:rPr kumimoji="1" lang="en-AU" altLang="en-US" kern="0" dirty="0" err="1">
                <a:solidFill>
                  <a:srgbClr val="000000"/>
                </a:solidFill>
                <a:latin typeface="Helvetica"/>
                <a:cs typeface="Arial" pitchFamily="34" charset="0"/>
              </a:rPr>
              <a:t>job.waitForCompletion</a:t>
            </a:r>
            <a:r>
              <a:rPr kumimoji="1" lang="en-AU" altLang="en-US" kern="0" dirty="0">
                <a:solidFill>
                  <a:srgbClr val="000000"/>
                </a:solidFill>
                <a:latin typeface="Helvetica"/>
                <a:cs typeface="Arial" pitchFamily="34" charset="0"/>
              </a:rPr>
              <a:t>(true) ? 0 : 1);</a:t>
            </a:r>
          </a:p>
          <a:p>
            <a:pPr>
              <a:spcBef>
                <a:spcPct val="35000"/>
              </a:spcBef>
              <a:buClr>
                <a:srgbClr val="CC3300"/>
              </a:buClr>
              <a:buSzPct val="90000"/>
              <a:defRPr/>
            </a:pPr>
            <a:r>
              <a:rPr kumimoji="1" lang="en-AU" altLang="en-US" kern="0" dirty="0">
                <a:solidFill>
                  <a:srgbClr val="000000"/>
                </a:solidFill>
                <a:latin typeface="Helvetica"/>
                <a:cs typeface="Arial" pitchFamily="34" charset="0"/>
              </a:rPr>
              <a:t>}</a:t>
            </a:r>
          </a:p>
        </p:txBody>
      </p:sp>
    </p:spTree>
    <p:extLst>
      <p:ext uri="{BB962C8B-B14F-4D97-AF65-F5344CB8AC3E}">
        <p14:creationId xmlns:p14="http://schemas.microsoft.com/office/powerpoint/2010/main" val="10096404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latin typeface="Myriad Pro" pitchFamily="-84" charset="0"/>
              </a:rPr>
              <a:t>Methods to </a:t>
            </a:r>
            <a:r>
              <a:rPr lang="en-US" altLang="zh-CN" dirty="0" smtClean="0">
                <a:latin typeface="Myriad Pro" pitchFamily="-84" charset="0"/>
              </a:rPr>
              <a:t>W</a:t>
            </a:r>
            <a:r>
              <a:rPr lang="en-US" altLang="en-US" dirty="0" smtClean="0">
                <a:latin typeface="Myriad Pro" pitchFamily="-84" charset="0"/>
              </a:rPr>
              <a:t>rite MapReduce Jobs</a:t>
            </a:r>
            <a:endParaRPr lang="en-AU" dirty="0"/>
          </a:p>
        </p:txBody>
      </p:sp>
      <p:sp>
        <p:nvSpPr>
          <p:cNvPr id="37891" name="Content Placeholder 2"/>
          <p:cNvSpPr>
            <a:spLocks noGrp="1"/>
          </p:cNvSpPr>
          <p:nvPr>
            <p:ph idx="1"/>
          </p:nvPr>
        </p:nvSpPr>
        <p:spPr/>
        <p:txBody>
          <a:bodyPr/>
          <a:lstStyle/>
          <a:p>
            <a:r>
              <a:rPr lang="en-US" altLang="en-US" smtClean="0">
                <a:cs typeface="Arial" pitchFamily="34" charset="0"/>
              </a:rPr>
              <a:t>Typical – usually written in Java</a:t>
            </a:r>
          </a:p>
          <a:p>
            <a:pPr lvl="1"/>
            <a:r>
              <a:rPr lang="en-US" altLang="en-US" smtClean="0">
                <a:latin typeface="Myriad Pro"/>
              </a:rPr>
              <a:t>MapReduce 2.0 API</a:t>
            </a:r>
          </a:p>
          <a:p>
            <a:pPr lvl="1"/>
            <a:r>
              <a:rPr lang="en-US" altLang="en-US" smtClean="0">
                <a:latin typeface="Myriad Pro"/>
              </a:rPr>
              <a:t>MapReduce 1.0 API</a:t>
            </a:r>
            <a:endParaRPr lang="en-US" altLang="en-US" smtClean="0">
              <a:cs typeface="Arial" pitchFamily="34" charset="0"/>
            </a:endParaRPr>
          </a:p>
          <a:p>
            <a:r>
              <a:rPr lang="en-US" altLang="en-US" smtClean="0">
                <a:latin typeface="Myriad Pro"/>
              </a:rPr>
              <a:t>Streaming</a:t>
            </a:r>
          </a:p>
          <a:p>
            <a:pPr lvl="1"/>
            <a:r>
              <a:rPr lang="en-US" altLang="en-US" smtClean="0">
                <a:latin typeface="Myriad Pro"/>
              </a:rPr>
              <a:t>Uses stdin and stdout</a:t>
            </a:r>
          </a:p>
          <a:p>
            <a:pPr lvl="1"/>
            <a:r>
              <a:rPr lang="en-US" altLang="en-US" smtClean="0">
                <a:latin typeface="Myriad Pro"/>
              </a:rPr>
              <a:t>Can use any language to write Map and Reduce Functions</a:t>
            </a:r>
          </a:p>
          <a:p>
            <a:pPr lvl="2"/>
            <a:r>
              <a:rPr lang="en-US" altLang="en-US" smtClean="0">
                <a:latin typeface="Myriad Pro"/>
              </a:rPr>
              <a:t>C#, Python, JavaScript, etc…</a:t>
            </a:r>
          </a:p>
          <a:p>
            <a:r>
              <a:rPr lang="en-US" altLang="en-US" smtClean="0">
                <a:latin typeface="Myriad Pro"/>
              </a:rPr>
              <a:t>Pipes</a:t>
            </a:r>
          </a:p>
          <a:p>
            <a:pPr lvl="1"/>
            <a:r>
              <a:rPr lang="en-US" altLang="en-US" smtClean="0">
                <a:latin typeface="Myriad Pro"/>
              </a:rPr>
              <a:t>Often used with C++</a:t>
            </a:r>
          </a:p>
          <a:p>
            <a:r>
              <a:rPr lang="en-US" altLang="en-US" smtClean="0">
                <a:latin typeface="Myriad Pro"/>
              </a:rPr>
              <a:t>Abstraction libraries</a:t>
            </a:r>
          </a:p>
          <a:p>
            <a:pPr lvl="1"/>
            <a:r>
              <a:rPr lang="en-US" altLang="en-US" smtClean="0">
                <a:latin typeface="Myriad Pro"/>
              </a:rPr>
              <a:t>Hive, Pig, etc… write in a higher level language, generate one or more MapReduce jobs</a:t>
            </a:r>
          </a:p>
          <a:p>
            <a:endParaRPr lang="en-AU" altLang="en-US" smtClean="0"/>
          </a:p>
        </p:txBody>
      </p:sp>
    </p:spTree>
    <p:extLst>
      <p:ext uri="{BB962C8B-B14F-4D97-AF65-F5344CB8AC3E}">
        <p14:creationId xmlns:p14="http://schemas.microsoft.com/office/powerpoint/2010/main" val="1404289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Mapper</a:t>
            </a:r>
            <a:endParaRPr lang="en-AU" dirty="0"/>
          </a:p>
        </p:txBody>
      </p:sp>
      <p:sp>
        <p:nvSpPr>
          <p:cNvPr id="10243" name="Content Placeholder 2"/>
          <p:cNvSpPr>
            <a:spLocks noGrp="1"/>
          </p:cNvSpPr>
          <p:nvPr>
            <p:ph idx="1"/>
          </p:nvPr>
        </p:nvSpPr>
        <p:spPr/>
        <p:txBody>
          <a:bodyPr/>
          <a:lstStyle/>
          <a:p>
            <a:pPr marL="0" indent="0">
              <a:buFont typeface="Monotype Sorts" pitchFamily="-84" charset="2"/>
              <a:buNone/>
            </a:pPr>
            <a:r>
              <a:rPr lang="en-AU" altLang="en-US" sz="1400" dirty="0" smtClean="0"/>
              <a:t> public static class </a:t>
            </a:r>
            <a:r>
              <a:rPr lang="en-AU" altLang="en-US" sz="1400" dirty="0" err="1" smtClean="0"/>
              <a:t>TokenizerMapper</a:t>
            </a:r>
            <a:endParaRPr lang="en-AU" altLang="en-US" sz="1400" dirty="0" smtClean="0"/>
          </a:p>
          <a:p>
            <a:pPr marL="0" indent="0">
              <a:buFont typeface="Monotype Sorts" pitchFamily="-84" charset="2"/>
              <a:buNone/>
            </a:pPr>
            <a:r>
              <a:rPr lang="en-AU" altLang="en-US" sz="1400" dirty="0" smtClean="0"/>
              <a:t>       extends Mapper&lt;Object, Text, Text, </a:t>
            </a:r>
            <a:r>
              <a:rPr lang="en-AU" altLang="en-US" sz="1400" dirty="0" err="1" smtClean="0"/>
              <a:t>IntWritable</a:t>
            </a:r>
            <a:r>
              <a:rPr lang="en-AU" altLang="en-US" sz="1400" dirty="0" smtClean="0"/>
              <a:t>&gt;{</a:t>
            </a:r>
          </a:p>
          <a:p>
            <a:pPr marL="0" indent="0">
              <a:buFont typeface="Monotype Sorts" pitchFamily="-84" charset="2"/>
              <a:buNone/>
            </a:pPr>
            <a:r>
              <a:rPr lang="en-AU" altLang="en-US" sz="1400" dirty="0" smtClean="0"/>
              <a:t>	private final static </a:t>
            </a:r>
            <a:r>
              <a:rPr lang="en-AU" altLang="en-US" sz="1400" dirty="0" err="1" smtClean="0"/>
              <a:t>IntWritable</a:t>
            </a:r>
            <a:r>
              <a:rPr lang="en-AU" altLang="en-US" sz="1400" dirty="0" smtClean="0"/>
              <a:t> one = new </a:t>
            </a:r>
            <a:r>
              <a:rPr lang="en-AU" altLang="en-US" sz="1400" dirty="0" err="1" smtClean="0"/>
              <a:t>IntWritable</a:t>
            </a:r>
            <a:r>
              <a:rPr lang="en-AU" altLang="en-US" sz="1400" dirty="0" smtClean="0"/>
              <a:t>(1);</a:t>
            </a:r>
          </a:p>
          <a:p>
            <a:pPr marL="0" indent="0">
              <a:buFont typeface="Monotype Sorts" pitchFamily="-84" charset="2"/>
              <a:buNone/>
            </a:pPr>
            <a:r>
              <a:rPr lang="en-AU" altLang="en-US" sz="1400" dirty="0" smtClean="0"/>
              <a:t>	private Text word = new Text();</a:t>
            </a:r>
          </a:p>
          <a:p>
            <a:pPr marL="0" indent="0">
              <a:buFont typeface="Monotype Sorts" pitchFamily="-84" charset="2"/>
              <a:buNone/>
            </a:pPr>
            <a:endParaRPr lang="en-AU" altLang="en-US" sz="1400" dirty="0" smtClean="0"/>
          </a:p>
          <a:p>
            <a:pPr marL="0" indent="0">
              <a:buFont typeface="Monotype Sorts" pitchFamily="-84" charset="2"/>
              <a:buNone/>
            </a:pPr>
            <a:r>
              <a:rPr lang="en-AU" altLang="en-US" sz="1400" dirty="0" smtClean="0"/>
              <a:t>	public void map(Object key, Text value, Context context) throws 		</a:t>
            </a:r>
            <a:r>
              <a:rPr lang="en-AU" altLang="en-US" sz="1400" dirty="0" err="1" smtClean="0"/>
              <a:t>IOException</a:t>
            </a:r>
            <a:r>
              <a:rPr lang="en-AU" altLang="en-US" sz="1400" dirty="0" smtClean="0"/>
              <a:t>, </a:t>
            </a:r>
            <a:r>
              <a:rPr lang="en-AU" altLang="en-US" sz="1400" dirty="0" err="1" smtClean="0"/>
              <a:t>InterruptedException</a:t>
            </a:r>
            <a:r>
              <a:rPr lang="en-AU" altLang="en-US" sz="1400" dirty="0" smtClean="0"/>
              <a:t> {</a:t>
            </a:r>
          </a:p>
          <a:p>
            <a:pPr marL="0" indent="0">
              <a:buFont typeface="Monotype Sorts" pitchFamily="-84" charset="2"/>
              <a:buNone/>
            </a:pPr>
            <a:r>
              <a:rPr lang="en-AU" altLang="en-US" sz="1400" dirty="0" smtClean="0"/>
              <a:t>		</a:t>
            </a:r>
            <a:r>
              <a:rPr lang="en-AU" altLang="en-US" sz="1400" dirty="0" err="1" smtClean="0"/>
              <a:t>StringTokenizer</a:t>
            </a:r>
            <a:r>
              <a:rPr lang="en-AU" altLang="en-US" sz="1400" dirty="0" smtClean="0"/>
              <a:t> </a:t>
            </a:r>
            <a:r>
              <a:rPr lang="en-AU" altLang="en-US" sz="1400" dirty="0" err="1" smtClean="0"/>
              <a:t>itr</a:t>
            </a:r>
            <a:r>
              <a:rPr lang="en-AU" altLang="en-US" sz="1400" dirty="0" smtClean="0"/>
              <a:t> = new </a:t>
            </a:r>
            <a:r>
              <a:rPr lang="en-US" altLang="zh-CN" sz="1400" dirty="0" smtClean="0"/>
              <a:t>S</a:t>
            </a:r>
            <a:r>
              <a:rPr lang="en-AU" altLang="en-US" sz="1400" dirty="0" err="1" smtClean="0"/>
              <a:t>tringTokenizer</a:t>
            </a:r>
            <a:r>
              <a:rPr lang="en-AU" altLang="en-US" sz="1400" dirty="0" smtClean="0"/>
              <a:t>(</a:t>
            </a:r>
            <a:r>
              <a:rPr lang="en-AU" altLang="en-US" sz="1400" dirty="0" err="1" smtClean="0"/>
              <a:t>value.toString</a:t>
            </a:r>
            <a:r>
              <a:rPr lang="en-AU" altLang="en-US" sz="1400" dirty="0" smtClean="0"/>
              <a:t>());</a:t>
            </a:r>
          </a:p>
          <a:p>
            <a:pPr marL="0" indent="0">
              <a:buFont typeface="Monotype Sorts" pitchFamily="-84" charset="2"/>
              <a:buNone/>
            </a:pPr>
            <a:r>
              <a:rPr lang="en-AU" altLang="en-US" sz="1400" dirty="0" smtClean="0"/>
              <a:t>		while (</a:t>
            </a:r>
            <a:r>
              <a:rPr lang="en-AU" altLang="en-US" sz="1400" dirty="0" err="1" smtClean="0"/>
              <a:t>itr.hasMoreTokens</a:t>
            </a:r>
            <a:r>
              <a:rPr lang="en-AU" altLang="en-US" sz="1400" dirty="0" smtClean="0"/>
              <a:t>()) {</a:t>
            </a:r>
          </a:p>
          <a:p>
            <a:pPr marL="0" indent="0">
              <a:buFont typeface="Monotype Sorts" pitchFamily="-84" charset="2"/>
              <a:buNone/>
            </a:pPr>
            <a:r>
              <a:rPr lang="en-US" altLang="en-US" sz="1400" dirty="0" smtClean="0"/>
              <a:t>			</a:t>
            </a:r>
            <a:r>
              <a:rPr lang="en-US" altLang="en-US" sz="1400" dirty="0" smtClean="0">
                <a:solidFill>
                  <a:srgbClr val="00B0F0"/>
                </a:solidFill>
              </a:rPr>
              <a:t>//convert to lowercase</a:t>
            </a:r>
            <a:endParaRPr lang="en-AU" altLang="en-US" sz="1400" dirty="0" smtClean="0">
              <a:solidFill>
                <a:srgbClr val="00B0F0"/>
              </a:solidFill>
            </a:endParaRPr>
          </a:p>
          <a:p>
            <a:pPr marL="0" indent="0">
              <a:buNone/>
            </a:pPr>
            <a:r>
              <a:rPr lang="en-US" altLang="en-US" sz="1400" dirty="0" smtClean="0"/>
              <a:t>			</a:t>
            </a:r>
            <a:r>
              <a:rPr lang="en-AU" altLang="en-US" sz="1400" dirty="0">
                <a:solidFill>
                  <a:srgbClr val="FF0000"/>
                </a:solidFill>
              </a:rPr>
              <a:t>char c = </a:t>
            </a:r>
            <a:r>
              <a:rPr lang="en-AU" altLang="en-US" sz="1400" dirty="0" err="1">
                <a:solidFill>
                  <a:srgbClr val="FF0000"/>
                </a:solidFill>
              </a:rPr>
              <a:t>itr.nextToken</a:t>
            </a:r>
            <a:r>
              <a:rPr lang="en-AU" altLang="en-US" sz="1400" dirty="0">
                <a:solidFill>
                  <a:srgbClr val="FF0000"/>
                </a:solidFill>
              </a:rPr>
              <a:t>().</a:t>
            </a:r>
            <a:r>
              <a:rPr lang="en-AU" altLang="en-US" sz="1400" dirty="0" err="1">
                <a:solidFill>
                  <a:srgbClr val="FF0000"/>
                </a:solidFill>
              </a:rPr>
              <a:t>toLowerCase</a:t>
            </a:r>
            <a:r>
              <a:rPr lang="en-AU" altLang="en-US" sz="1400" dirty="0">
                <a:solidFill>
                  <a:srgbClr val="FF0000"/>
                </a:solidFill>
              </a:rPr>
              <a:t>().</a:t>
            </a:r>
            <a:r>
              <a:rPr lang="en-AU" altLang="en-US" sz="1400" dirty="0" err="1">
                <a:solidFill>
                  <a:srgbClr val="FF0000"/>
                </a:solidFill>
              </a:rPr>
              <a:t>charAt</a:t>
            </a:r>
            <a:r>
              <a:rPr lang="en-AU" altLang="en-US" sz="1400" dirty="0">
                <a:solidFill>
                  <a:srgbClr val="FF0000"/>
                </a:solidFill>
              </a:rPr>
              <a:t>(0);</a:t>
            </a:r>
            <a:endParaRPr lang="en-AU" altLang="en-US" sz="1400" dirty="0" smtClean="0">
              <a:solidFill>
                <a:srgbClr val="FF0000"/>
              </a:solidFill>
            </a:endParaRPr>
          </a:p>
          <a:p>
            <a:pPr marL="0" indent="0">
              <a:buFont typeface="Monotype Sorts" pitchFamily="-84" charset="2"/>
              <a:buNone/>
            </a:pPr>
            <a:r>
              <a:rPr lang="en-US" altLang="en-US" sz="1400" dirty="0" smtClean="0"/>
              <a:t>			</a:t>
            </a:r>
            <a:r>
              <a:rPr lang="en-US" altLang="en-US" sz="1400" dirty="0" smtClean="0">
                <a:solidFill>
                  <a:srgbClr val="00B0F0"/>
                </a:solidFill>
              </a:rPr>
              <a:t>//check whether the first letter is a character</a:t>
            </a:r>
            <a:endParaRPr lang="en-AU" altLang="en-US" sz="1400" dirty="0" smtClean="0">
              <a:solidFill>
                <a:srgbClr val="00B0F0"/>
              </a:solidFill>
            </a:endParaRPr>
          </a:p>
          <a:p>
            <a:pPr marL="0" indent="0">
              <a:buNone/>
            </a:pPr>
            <a:r>
              <a:rPr lang="en-US" altLang="en-US" sz="1400" dirty="0" smtClean="0">
                <a:solidFill>
                  <a:srgbClr val="FF0000"/>
                </a:solidFill>
              </a:rPr>
              <a:t>			</a:t>
            </a:r>
            <a:r>
              <a:rPr lang="en-US" altLang="en-US" sz="1400" dirty="0">
                <a:solidFill>
                  <a:srgbClr val="FF0000"/>
                </a:solidFill>
              </a:rPr>
              <a:t>if(c &lt;= 'z' &amp;&amp; c &gt;= 'a'){</a:t>
            </a:r>
            <a:endParaRPr lang="en-AU" altLang="en-US" sz="1400" dirty="0" smtClean="0">
              <a:solidFill>
                <a:srgbClr val="FF0000"/>
              </a:solidFill>
            </a:endParaRPr>
          </a:p>
          <a:p>
            <a:pPr marL="0" indent="0">
              <a:buFont typeface="Monotype Sorts" pitchFamily="-84" charset="2"/>
              <a:buNone/>
            </a:pPr>
            <a:r>
              <a:rPr lang="en-AU" altLang="en-US" sz="1400" dirty="0" smtClean="0">
                <a:solidFill>
                  <a:srgbClr val="FF0000"/>
                </a:solidFill>
              </a:rPr>
              <a:t>				</a:t>
            </a:r>
            <a:r>
              <a:rPr lang="en-AU" altLang="en-US" sz="1400" dirty="0" err="1" smtClean="0">
                <a:solidFill>
                  <a:srgbClr val="FF0000"/>
                </a:solidFill>
              </a:rPr>
              <a:t>word.set</a:t>
            </a:r>
            <a:r>
              <a:rPr lang="en-AU" altLang="en-US" sz="1400" dirty="0" smtClean="0">
                <a:solidFill>
                  <a:srgbClr val="FF0000"/>
                </a:solidFill>
              </a:rPr>
              <a:t>(</a:t>
            </a:r>
            <a:r>
              <a:rPr lang="en-AU" altLang="en-US" sz="1400" dirty="0" err="1" smtClean="0">
                <a:solidFill>
                  <a:srgbClr val="FF0000"/>
                </a:solidFill>
              </a:rPr>
              <a:t>String.valueOf</a:t>
            </a:r>
            <a:r>
              <a:rPr lang="en-AU" altLang="en-US" sz="1400" dirty="0" smtClean="0">
                <a:solidFill>
                  <a:srgbClr val="FF0000"/>
                </a:solidFill>
              </a:rPr>
              <a:t>(c));</a:t>
            </a:r>
          </a:p>
          <a:p>
            <a:pPr marL="0" indent="0">
              <a:buFont typeface="Monotype Sorts" pitchFamily="-84" charset="2"/>
              <a:buNone/>
            </a:pPr>
            <a:r>
              <a:rPr lang="en-AU" altLang="en-US" sz="1400" dirty="0" smtClean="0">
                <a:solidFill>
                  <a:srgbClr val="FF0000"/>
                </a:solidFill>
              </a:rPr>
              <a:t>				</a:t>
            </a:r>
            <a:r>
              <a:rPr lang="en-AU" altLang="en-US" sz="1400" dirty="0" err="1" smtClean="0">
                <a:solidFill>
                  <a:srgbClr val="FF0000"/>
                </a:solidFill>
              </a:rPr>
              <a:t>context.write</a:t>
            </a:r>
            <a:r>
              <a:rPr lang="en-AU" altLang="en-US" sz="1400" dirty="0" smtClean="0">
                <a:solidFill>
                  <a:srgbClr val="FF0000"/>
                </a:solidFill>
              </a:rPr>
              <a:t>(word, one);</a:t>
            </a:r>
          </a:p>
          <a:p>
            <a:pPr marL="0" indent="0">
              <a:buFont typeface="Monotype Sorts" pitchFamily="-84" charset="2"/>
              <a:buNone/>
            </a:pPr>
            <a:r>
              <a:rPr lang="en-US" altLang="en-US" sz="1400" dirty="0" smtClean="0">
                <a:solidFill>
                  <a:srgbClr val="FF0000"/>
                </a:solidFill>
              </a:rPr>
              <a:t>			}</a:t>
            </a:r>
            <a:endParaRPr lang="en-AU" altLang="en-US" sz="1400" dirty="0" smtClean="0">
              <a:solidFill>
                <a:srgbClr val="FF0000"/>
              </a:solidFill>
            </a:endParaRPr>
          </a:p>
          <a:p>
            <a:pPr marL="0" indent="0">
              <a:buFont typeface="Monotype Sorts" pitchFamily="-84" charset="2"/>
              <a:buNone/>
            </a:pPr>
            <a:r>
              <a:rPr lang="en-AU" altLang="en-US" sz="1400" dirty="0" smtClean="0"/>
              <a:t>		}</a:t>
            </a:r>
          </a:p>
          <a:p>
            <a:pPr marL="0" indent="0">
              <a:buFont typeface="Monotype Sorts" pitchFamily="-84" charset="2"/>
              <a:buNone/>
            </a:pPr>
            <a:r>
              <a:rPr lang="en-AU" altLang="en-US" sz="1400" dirty="0" smtClean="0"/>
              <a:t>	}</a:t>
            </a:r>
          </a:p>
          <a:p>
            <a:pPr marL="0" indent="0">
              <a:buFont typeface="Monotype Sorts" pitchFamily="-84" charset="2"/>
              <a:buNone/>
            </a:pPr>
            <a:r>
              <a:rPr lang="en-AU" altLang="en-US" sz="1400" dirty="0" smtClean="0"/>
              <a:t>}</a:t>
            </a:r>
          </a:p>
        </p:txBody>
      </p:sp>
    </p:spTree>
    <p:extLst>
      <p:ext uri="{BB962C8B-B14F-4D97-AF65-F5344CB8AC3E}">
        <p14:creationId xmlns:p14="http://schemas.microsoft.com/office/powerpoint/2010/main" val="1115755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Number of Maps and Reduces</a:t>
            </a:r>
            <a:endParaRPr lang="en-AU" dirty="0"/>
          </a:p>
        </p:txBody>
      </p:sp>
      <p:sp>
        <p:nvSpPr>
          <p:cNvPr id="4099" name="Content Placeholder 2"/>
          <p:cNvSpPr>
            <a:spLocks noGrp="1"/>
          </p:cNvSpPr>
          <p:nvPr>
            <p:ph idx="1"/>
          </p:nvPr>
        </p:nvSpPr>
        <p:spPr/>
        <p:txBody>
          <a:bodyPr/>
          <a:lstStyle/>
          <a:p>
            <a:r>
              <a:rPr lang="en-US" altLang="en-US" smtClean="0"/>
              <a:t>Maps</a:t>
            </a:r>
          </a:p>
          <a:p>
            <a:pPr lvl="1"/>
            <a:r>
              <a:rPr lang="en-AU" altLang="en-US" sz="1600" smtClean="0"/>
              <a:t>The number of maps is usually driven by the total size of the inputs, that is, the total number of blocks of the input files. </a:t>
            </a:r>
          </a:p>
          <a:p>
            <a:pPr lvl="1"/>
            <a:r>
              <a:rPr lang="en-AU" altLang="en-US" sz="1600" smtClean="0"/>
              <a:t>The right level of parallelism for maps seems to be around 10-100 maps per-node, although it has been set up to 300 maps for very cpu-light map tasks.</a:t>
            </a:r>
          </a:p>
          <a:p>
            <a:pPr lvl="1"/>
            <a:r>
              <a:rPr lang="en-AU" altLang="en-US" sz="1600" smtClean="0"/>
              <a:t>If you expect 10TB of input data and have a blocksize of 128MB, you’ll end up with 82,000 maps, unless Configuration.set(MRJobConfig.NUM_MAPS, int) (which only provides a hint to the framework) is used to set it even higher.</a:t>
            </a:r>
            <a:endParaRPr lang="en-US" altLang="en-US" sz="1600" smtClean="0"/>
          </a:p>
          <a:p>
            <a:r>
              <a:rPr lang="en-US" altLang="en-US" smtClean="0"/>
              <a:t>Reduces</a:t>
            </a:r>
          </a:p>
          <a:p>
            <a:pPr lvl="1"/>
            <a:r>
              <a:rPr lang="en-AU" altLang="en-US" sz="1600" smtClean="0"/>
              <a:t>The right number of reduces seems to be 0.95 or 1.75 multiplied by (&lt;</a:t>
            </a:r>
            <a:r>
              <a:rPr lang="en-AU" altLang="en-US" sz="1600" i="1" smtClean="0"/>
              <a:t>no. of nodes</a:t>
            </a:r>
            <a:r>
              <a:rPr lang="en-AU" altLang="en-US" sz="1600" smtClean="0"/>
              <a:t>&gt; * &lt;</a:t>
            </a:r>
            <a:r>
              <a:rPr lang="en-AU" altLang="en-US" sz="1600" i="1" smtClean="0"/>
              <a:t>no. of maximum containers per node</a:t>
            </a:r>
            <a:r>
              <a:rPr lang="en-AU" altLang="en-US" sz="1600" smtClean="0"/>
              <a:t>&gt;)</a:t>
            </a:r>
          </a:p>
          <a:p>
            <a:pPr lvl="1"/>
            <a:r>
              <a:rPr lang="en-AU" altLang="en-US" sz="1600" smtClean="0"/>
              <a:t>With 0.95 all of the reduces can launch immediately and start transferring map outputs as the maps finish. With 1.75 the faster nodes will finish their first round of reduces and launch a second wave of reduces doing a much better job of load balancing</a:t>
            </a:r>
            <a:r>
              <a:rPr lang="en-AU" altLang="en-US" smtClean="0"/>
              <a:t>.</a:t>
            </a:r>
          </a:p>
          <a:p>
            <a:pPr lvl="1"/>
            <a:r>
              <a:rPr lang="en-US" altLang="en-US" sz="1600" smtClean="0"/>
              <a:t>Use job.setNumReduceTasks(int) to set the number</a:t>
            </a:r>
            <a:endParaRPr lang="en-AU" altLang="en-US" sz="1600" smtClean="0"/>
          </a:p>
        </p:txBody>
      </p:sp>
    </p:spTree>
    <p:extLst>
      <p:ext uri="{BB962C8B-B14F-4D97-AF65-F5344CB8AC3E}">
        <p14:creationId xmlns:p14="http://schemas.microsoft.com/office/powerpoint/2010/main" val="42784499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mtClean="0"/>
              <a:t>MapReduce Advantages</a:t>
            </a:r>
            <a:endParaRPr lang="en-US" dirty="0"/>
          </a:p>
        </p:txBody>
      </p:sp>
      <p:sp>
        <p:nvSpPr>
          <p:cNvPr id="38915" name="Content Placeholder 3"/>
          <p:cNvSpPr>
            <a:spLocks noGrp="1"/>
          </p:cNvSpPr>
          <p:nvPr>
            <p:ph idx="1"/>
          </p:nvPr>
        </p:nvSpPr>
        <p:spPr/>
        <p:txBody>
          <a:bodyPr/>
          <a:lstStyle/>
          <a:p>
            <a:r>
              <a:rPr lang="en-US" altLang="en-US" dirty="0" smtClean="0"/>
              <a:t>Automatic Parallelization:</a:t>
            </a:r>
          </a:p>
          <a:p>
            <a:pPr lvl="1"/>
            <a:r>
              <a:rPr lang="en-US" altLang="en-US" dirty="0" smtClean="0"/>
              <a:t>Depending on the size of RAW INPUT DATA </a:t>
            </a:r>
            <a:r>
              <a:rPr lang="en-US" altLang="en-US" dirty="0" smtClean="0">
                <a:sym typeface="Wingdings" pitchFamily="2" charset="2"/>
              </a:rPr>
              <a:t> instantiate multiple MAP tasks</a:t>
            </a:r>
          </a:p>
          <a:p>
            <a:pPr lvl="1"/>
            <a:r>
              <a:rPr lang="en-US" altLang="en-US" dirty="0" smtClean="0">
                <a:sym typeface="Wingdings" pitchFamily="2" charset="2"/>
              </a:rPr>
              <a:t>Similarly, depending upon the number of intermediate &lt;key, value&gt; partitions  instantiate multiple REDUCE tasks</a:t>
            </a:r>
          </a:p>
          <a:p>
            <a:r>
              <a:rPr lang="en-US" altLang="en-US" dirty="0" smtClean="0">
                <a:sym typeface="Wingdings" pitchFamily="2" charset="2"/>
              </a:rPr>
              <a:t>Run-time:</a:t>
            </a:r>
          </a:p>
          <a:p>
            <a:pPr lvl="1"/>
            <a:r>
              <a:rPr lang="en-US" altLang="en-US" dirty="0" smtClean="0">
                <a:sym typeface="Wingdings" pitchFamily="2" charset="2"/>
              </a:rPr>
              <a:t>Data partitioning</a:t>
            </a:r>
          </a:p>
          <a:p>
            <a:pPr lvl="1"/>
            <a:r>
              <a:rPr lang="en-US" altLang="en-US" dirty="0" smtClean="0">
                <a:sym typeface="Wingdings" pitchFamily="2" charset="2"/>
              </a:rPr>
              <a:t>Task scheduling</a:t>
            </a:r>
          </a:p>
          <a:p>
            <a:pPr lvl="1"/>
            <a:r>
              <a:rPr lang="en-US" altLang="en-US" dirty="0" smtClean="0">
                <a:sym typeface="Wingdings" pitchFamily="2" charset="2"/>
              </a:rPr>
              <a:t>Handling machine failures</a:t>
            </a:r>
          </a:p>
          <a:p>
            <a:pPr lvl="1"/>
            <a:r>
              <a:rPr lang="en-US" altLang="en-US" dirty="0" smtClean="0">
                <a:sym typeface="Wingdings" pitchFamily="2" charset="2"/>
              </a:rPr>
              <a:t>Managing inter-machine communication</a:t>
            </a:r>
          </a:p>
          <a:p>
            <a:r>
              <a:rPr lang="en-US" altLang="en-US" dirty="0" smtClean="0">
                <a:sym typeface="Wingdings" pitchFamily="2" charset="2"/>
              </a:rPr>
              <a:t>Completely transparent to the programmer/analyst/user</a:t>
            </a:r>
          </a:p>
          <a:p>
            <a:pPr lvl="1"/>
            <a:endParaRPr lang="en-US" altLang="en-US" dirty="0" smtClean="0"/>
          </a:p>
        </p:txBody>
      </p:sp>
      <p:sp>
        <p:nvSpPr>
          <p:cNvPr id="38916" name="Footer Placeholder 5"/>
          <p:cNvSpPr>
            <a:spLocks noGrp="1"/>
          </p:cNvSpPr>
          <p:nvPr>
            <p:ph type="ftr" sz="quarter" idx="4294967295"/>
          </p:nvPr>
        </p:nvSpPr>
        <p:spPr bwMode="auto">
          <a:xfrm>
            <a:off x="2676589" y="6266688"/>
            <a:ext cx="5508625"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dirty="0"/>
              <a:t>EDBT 2011 Tutorial</a:t>
            </a:r>
          </a:p>
        </p:txBody>
      </p:sp>
    </p:spTree>
    <p:extLst>
      <p:ext uri="{BB962C8B-B14F-4D97-AF65-F5344CB8AC3E}">
        <p14:creationId xmlns:p14="http://schemas.microsoft.com/office/powerpoint/2010/main" val="2872975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Need</a:t>
            </a:r>
            <a:endParaRPr lang="en-US" dirty="0"/>
          </a:p>
        </p:txBody>
      </p:sp>
      <p:sp>
        <p:nvSpPr>
          <p:cNvPr id="39939" name="Content Placeholder 2"/>
          <p:cNvSpPr>
            <a:spLocks noGrp="1"/>
          </p:cNvSpPr>
          <p:nvPr>
            <p:ph idx="1"/>
          </p:nvPr>
        </p:nvSpPr>
        <p:spPr/>
        <p:txBody>
          <a:bodyPr/>
          <a:lstStyle/>
          <a:p>
            <a:r>
              <a:rPr lang="en-US" altLang="en-US" smtClean="0"/>
              <a:t>Special-purpose programs to process large amounts of data: crawled documents, Web Query Logs, etc.</a:t>
            </a:r>
          </a:p>
          <a:p>
            <a:r>
              <a:rPr lang="en-US" altLang="en-US" smtClean="0"/>
              <a:t>At Google and others (Yahoo!, Facebook):</a:t>
            </a:r>
          </a:p>
          <a:p>
            <a:pPr lvl="1"/>
            <a:r>
              <a:rPr lang="en-US" altLang="en-US" smtClean="0"/>
              <a:t>Inverted index</a:t>
            </a:r>
          </a:p>
          <a:p>
            <a:pPr lvl="1"/>
            <a:r>
              <a:rPr lang="en-US" altLang="en-US" smtClean="0"/>
              <a:t>Graph structure of the WEB documents</a:t>
            </a:r>
          </a:p>
          <a:p>
            <a:pPr lvl="1"/>
            <a:r>
              <a:rPr lang="en-US" altLang="en-US" smtClean="0"/>
              <a:t>Summaries of #pages/host, set of frequent queries, etc.</a:t>
            </a:r>
          </a:p>
          <a:p>
            <a:pPr lvl="1"/>
            <a:r>
              <a:rPr lang="en-US" altLang="en-US" smtClean="0"/>
              <a:t>Ad Optimization</a:t>
            </a:r>
          </a:p>
          <a:p>
            <a:pPr lvl="1"/>
            <a:r>
              <a:rPr lang="en-US" altLang="en-US" smtClean="0"/>
              <a:t>Spam filtering</a:t>
            </a:r>
          </a:p>
          <a:p>
            <a:endParaRPr lang="en-US" altLang="en-US" smtClean="0"/>
          </a:p>
        </p:txBody>
      </p:sp>
      <p:sp>
        <p:nvSpPr>
          <p:cNvPr id="39940" name="Footer Placeholder 4"/>
          <p:cNvSpPr>
            <a:spLocks noGrp="1"/>
          </p:cNvSpPr>
          <p:nvPr>
            <p:ph type="ftr" sz="quarter" idx="4294967295"/>
          </p:nvPr>
        </p:nvSpPr>
        <p:spPr bwMode="auto">
          <a:xfrm>
            <a:off x="2640013" y="6477000"/>
            <a:ext cx="5508625" cy="27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t>EDBT 2011 Tutorial</a:t>
            </a:r>
          </a:p>
        </p:txBody>
      </p:sp>
    </p:spTree>
    <p:extLst>
      <p:ext uri="{BB962C8B-B14F-4D97-AF65-F5344CB8AC3E}">
        <p14:creationId xmlns:p14="http://schemas.microsoft.com/office/powerpoint/2010/main" val="11589362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Map Reduce vs Parallel DBMS</a:t>
            </a:r>
            <a:endParaRPr lang="en-AU" dirty="0"/>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1174750"/>
            <a:ext cx="7392988"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4" name="Rectangle 3"/>
          <p:cNvSpPr>
            <a:spLocks noChangeArrowheads="1"/>
          </p:cNvSpPr>
          <p:nvPr/>
        </p:nvSpPr>
        <p:spPr bwMode="auto">
          <a:xfrm>
            <a:off x="1928813" y="5824538"/>
            <a:ext cx="6383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solidFill>
                  <a:srgbClr val="FF0000"/>
                </a:solidFill>
              </a:rPr>
              <a:t>Pavlo et al., SIGMOD 2009, Stonebraker et al., CACM 2010, …</a:t>
            </a:r>
            <a:endParaRPr kumimoji="0" lang="en-AU" altLang="en-US">
              <a:solidFill>
                <a:srgbClr val="FF0000"/>
              </a:solidFill>
            </a:endParaRPr>
          </a:p>
        </p:txBody>
      </p:sp>
    </p:spTree>
    <p:extLst>
      <p:ext uri="{BB962C8B-B14F-4D97-AF65-F5344CB8AC3E}">
        <p14:creationId xmlns:p14="http://schemas.microsoft.com/office/powerpoint/2010/main" val="1859172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17475"/>
            <a:ext cx="8394700" cy="609600"/>
          </a:xfrm>
        </p:spPr>
        <p:txBody>
          <a:bodyPr/>
          <a:lstStyle/>
          <a:p>
            <a:pPr>
              <a:defRPr/>
            </a:pPr>
            <a:r>
              <a:rPr lang="en-US" dirty="0" smtClean="0"/>
              <a:t>Practice</a:t>
            </a:r>
            <a:r>
              <a:rPr lang="zh-CN" altLang="en-US" dirty="0" smtClean="0"/>
              <a:t>： </a:t>
            </a:r>
            <a:r>
              <a:rPr lang="en-US" altLang="zh-CN" dirty="0" smtClean="0"/>
              <a:t>Design MapReduce Algorithms</a:t>
            </a:r>
            <a:endParaRPr lang="en-AU" dirty="0"/>
          </a:p>
        </p:txBody>
      </p:sp>
      <p:sp>
        <p:nvSpPr>
          <p:cNvPr id="33795" name="Content Placeholder 2"/>
          <p:cNvSpPr>
            <a:spLocks noGrp="1"/>
          </p:cNvSpPr>
          <p:nvPr>
            <p:ph idx="1"/>
          </p:nvPr>
        </p:nvSpPr>
        <p:spPr/>
        <p:txBody>
          <a:bodyPr/>
          <a:lstStyle/>
          <a:p>
            <a:pPr>
              <a:defRPr/>
            </a:pPr>
            <a:r>
              <a:rPr lang="en-US" altLang="en-US" dirty="0" smtClean="0"/>
              <a:t>Counting total enrollments of two specified courses</a:t>
            </a:r>
          </a:p>
          <a:p>
            <a:pPr>
              <a:defRPr/>
            </a:pPr>
            <a:endParaRPr lang="en-US" altLang="en-US" dirty="0" smtClean="0"/>
          </a:p>
          <a:p>
            <a:pPr>
              <a:defRPr/>
            </a:pPr>
            <a:r>
              <a:rPr lang="en-US" altLang="en-US" dirty="0" smtClean="0"/>
              <a:t>Input Files: A list of students with their enrolled courses</a:t>
            </a:r>
          </a:p>
          <a:p>
            <a:pPr marL="0" indent="0">
              <a:buFont typeface="Monotype Sorts" pitchFamily="-84" charset="2"/>
              <a:buNone/>
              <a:defRPr/>
            </a:pPr>
            <a:r>
              <a:rPr lang="en-US" altLang="en-US" dirty="0" smtClean="0"/>
              <a:t>	Jamie: COMP9313, COMP9318</a:t>
            </a:r>
          </a:p>
          <a:p>
            <a:pPr marL="0" indent="0">
              <a:buFont typeface="Monotype Sorts" pitchFamily="-84" charset="2"/>
              <a:buNone/>
              <a:defRPr/>
            </a:pPr>
            <a:r>
              <a:rPr lang="en-US" altLang="en-US" dirty="0"/>
              <a:t>	</a:t>
            </a:r>
            <a:r>
              <a:rPr lang="en-US" altLang="en-US" dirty="0" smtClean="0"/>
              <a:t>Tom: COMP9331, COMP9313</a:t>
            </a:r>
          </a:p>
          <a:p>
            <a:pPr marL="0" indent="0">
              <a:buFont typeface="Monotype Sorts" pitchFamily="-84" charset="2"/>
              <a:buNone/>
              <a:defRPr/>
            </a:pPr>
            <a:r>
              <a:rPr lang="en-US" altLang="en-US" dirty="0"/>
              <a:t>	</a:t>
            </a:r>
            <a:r>
              <a:rPr lang="en-US" altLang="en-US" dirty="0" smtClean="0"/>
              <a:t>… …</a:t>
            </a:r>
          </a:p>
          <a:p>
            <a:pPr>
              <a:defRPr/>
            </a:pPr>
            <a:endParaRPr lang="en-US" altLang="en-US" dirty="0" smtClean="0"/>
          </a:p>
          <a:p>
            <a:pPr>
              <a:defRPr/>
            </a:pPr>
            <a:r>
              <a:rPr lang="en-US" altLang="en-US" dirty="0" smtClean="0"/>
              <a:t>Mapper selects records and outputs initial counts</a:t>
            </a:r>
          </a:p>
          <a:p>
            <a:pPr lvl="1">
              <a:defRPr/>
            </a:pPr>
            <a:r>
              <a:rPr lang="en-US" altLang="en-US" dirty="0" smtClean="0"/>
              <a:t>Input: Key – student, value – a list of courses</a:t>
            </a:r>
          </a:p>
          <a:p>
            <a:pPr lvl="1">
              <a:defRPr/>
            </a:pPr>
            <a:r>
              <a:rPr lang="en-US" altLang="en-US" dirty="0" smtClean="0"/>
              <a:t>Output: (COMP9313, 1), (COMP9318, 1), …</a:t>
            </a:r>
          </a:p>
          <a:p>
            <a:pPr>
              <a:defRPr/>
            </a:pPr>
            <a:endParaRPr lang="en-US" altLang="en-US" dirty="0" smtClean="0"/>
          </a:p>
          <a:p>
            <a:pPr>
              <a:defRPr/>
            </a:pPr>
            <a:r>
              <a:rPr lang="en-US" altLang="en-US" dirty="0" smtClean="0"/>
              <a:t>Reducer accumulates counts</a:t>
            </a:r>
          </a:p>
          <a:p>
            <a:pPr lvl="1">
              <a:defRPr/>
            </a:pPr>
            <a:r>
              <a:rPr lang="en-US" altLang="en-US" dirty="0" smtClean="0"/>
              <a:t>Input: (COMP9313, [1, 1, …]), (COMP9318, [1, 1, …])</a:t>
            </a:r>
          </a:p>
          <a:p>
            <a:pPr lvl="1">
              <a:defRPr/>
            </a:pPr>
            <a:r>
              <a:rPr lang="en-US" altLang="en-US" dirty="0" smtClean="0"/>
              <a:t>Output: (COMP9313, 16), (COMP9318, 35)</a:t>
            </a:r>
          </a:p>
          <a:p>
            <a:pPr>
              <a:defRPr/>
            </a:pPr>
            <a:endParaRPr lang="en-AU" altLang="en-US" dirty="0" smtClean="0"/>
          </a:p>
        </p:txBody>
      </p:sp>
    </p:spTree>
    <p:extLst>
      <p:ext uri="{BB962C8B-B14F-4D97-AF65-F5344CB8AC3E}">
        <p14:creationId xmlns:p14="http://schemas.microsoft.com/office/powerpoint/2010/main" val="37389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7" end="7"/>
                                            </p:txEl>
                                          </p:spTgt>
                                        </p:tgtEl>
                                        <p:attrNameLst>
                                          <p:attrName>style.visibility</p:attrName>
                                        </p:attrNameLst>
                                      </p:cBhvr>
                                      <p:to>
                                        <p:strVal val="visible"/>
                                      </p:to>
                                    </p:set>
                                    <p:animEffect transition="in" filter="fade">
                                      <p:cBhvr>
                                        <p:cTn id="7" dur="500"/>
                                        <p:tgtEl>
                                          <p:spTgt spid="3379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5">
                                            <p:txEl>
                                              <p:pRg st="8" end="8"/>
                                            </p:txEl>
                                          </p:spTgt>
                                        </p:tgtEl>
                                        <p:attrNameLst>
                                          <p:attrName>style.visibility</p:attrName>
                                        </p:attrNameLst>
                                      </p:cBhvr>
                                      <p:to>
                                        <p:strVal val="visible"/>
                                      </p:to>
                                    </p:set>
                                    <p:animEffect transition="in" filter="fade">
                                      <p:cBhvr>
                                        <p:cTn id="10" dur="500"/>
                                        <p:tgtEl>
                                          <p:spTgt spid="3379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795">
                                            <p:txEl>
                                              <p:pRg st="9" end="9"/>
                                            </p:txEl>
                                          </p:spTgt>
                                        </p:tgtEl>
                                        <p:attrNameLst>
                                          <p:attrName>style.visibility</p:attrName>
                                        </p:attrNameLst>
                                      </p:cBhvr>
                                      <p:to>
                                        <p:strVal val="visible"/>
                                      </p:to>
                                    </p:set>
                                    <p:animEffect transition="in" filter="fade">
                                      <p:cBhvr>
                                        <p:cTn id="13" dur="500"/>
                                        <p:tgtEl>
                                          <p:spTgt spid="33795">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3795">
                                            <p:txEl>
                                              <p:pRg st="11" end="11"/>
                                            </p:txEl>
                                          </p:spTgt>
                                        </p:tgtEl>
                                        <p:attrNameLst>
                                          <p:attrName>style.visibility</p:attrName>
                                        </p:attrNameLst>
                                      </p:cBhvr>
                                      <p:to>
                                        <p:strVal val="visible"/>
                                      </p:to>
                                    </p:set>
                                    <p:animEffect transition="in" filter="fade">
                                      <p:cBhvr>
                                        <p:cTn id="18" dur="500"/>
                                        <p:tgtEl>
                                          <p:spTgt spid="33795">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3795">
                                            <p:txEl>
                                              <p:pRg st="12" end="12"/>
                                            </p:txEl>
                                          </p:spTgt>
                                        </p:tgtEl>
                                        <p:attrNameLst>
                                          <p:attrName>style.visibility</p:attrName>
                                        </p:attrNameLst>
                                      </p:cBhvr>
                                      <p:to>
                                        <p:strVal val="visible"/>
                                      </p:to>
                                    </p:set>
                                    <p:animEffect transition="in" filter="fade">
                                      <p:cBhvr>
                                        <p:cTn id="21" dur="500"/>
                                        <p:tgtEl>
                                          <p:spTgt spid="33795">
                                            <p:txEl>
                                              <p:pRg st="12" end="1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3795">
                                            <p:txEl>
                                              <p:pRg st="13" end="13"/>
                                            </p:txEl>
                                          </p:spTgt>
                                        </p:tgtEl>
                                        <p:attrNameLst>
                                          <p:attrName>style.visibility</p:attrName>
                                        </p:attrNameLst>
                                      </p:cBhvr>
                                      <p:to>
                                        <p:strVal val="visible"/>
                                      </p:to>
                                    </p:set>
                                    <p:animEffect transition="in" filter="fade">
                                      <p:cBhvr>
                                        <p:cTn id="24" dur="500"/>
                                        <p:tgtEl>
                                          <p:spTgt spid="337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Remove duplicate records</a:t>
            </a:r>
          </a:p>
          <a:p>
            <a:pPr>
              <a:defRPr/>
            </a:pPr>
            <a:r>
              <a:rPr lang="en-US" dirty="0" smtClean="0"/>
              <a:t>Input: a list of records</a:t>
            </a:r>
          </a:p>
          <a:p>
            <a:pPr marL="0" indent="0">
              <a:buFont typeface="Monotype Sorts" pitchFamily="-84" charset="2"/>
              <a:buNone/>
              <a:defRPr/>
            </a:pPr>
            <a:r>
              <a:rPr lang="nn-NO" dirty="0" smtClean="0"/>
              <a:t>	2013-11-01 </a:t>
            </a:r>
            <a:r>
              <a:rPr lang="nn-NO" dirty="0"/>
              <a:t>aa</a:t>
            </a:r>
            <a:r>
              <a:rPr lang="nn-NO" dirty="0" smtClean="0"/>
              <a:t/>
            </a:r>
            <a:br>
              <a:rPr lang="nn-NO" dirty="0" smtClean="0"/>
            </a:br>
            <a:r>
              <a:rPr lang="nn-NO" dirty="0" smtClean="0"/>
              <a:t>	2013-11-02 </a:t>
            </a:r>
            <a:r>
              <a:rPr lang="nn-NO" dirty="0"/>
              <a:t>bb</a:t>
            </a:r>
            <a:r>
              <a:rPr lang="nn-NO" dirty="0" smtClean="0"/>
              <a:t/>
            </a:r>
            <a:br>
              <a:rPr lang="nn-NO" dirty="0" smtClean="0"/>
            </a:br>
            <a:r>
              <a:rPr lang="nn-NO" dirty="0" smtClean="0"/>
              <a:t>	2013-11-03 </a:t>
            </a:r>
            <a:r>
              <a:rPr lang="nn-NO" dirty="0"/>
              <a:t>cc</a:t>
            </a:r>
            <a:r>
              <a:rPr lang="nn-NO" dirty="0" smtClean="0"/>
              <a:t/>
            </a:r>
            <a:br>
              <a:rPr lang="nn-NO" dirty="0" smtClean="0"/>
            </a:br>
            <a:r>
              <a:rPr lang="nn-NO" dirty="0" smtClean="0"/>
              <a:t>	2013-11-01 aa</a:t>
            </a:r>
            <a:br>
              <a:rPr lang="nn-NO" dirty="0" smtClean="0"/>
            </a:br>
            <a:r>
              <a:rPr lang="nn-NO" dirty="0" smtClean="0"/>
              <a:t>	2013-11-0</a:t>
            </a:r>
            <a:r>
              <a:rPr lang="en-US" altLang="zh-CN" dirty="0" smtClean="0"/>
              <a:t>3</a:t>
            </a:r>
            <a:r>
              <a:rPr lang="nn-NO" dirty="0" smtClean="0"/>
              <a:t> dd</a:t>
            </a:r>
            <a:endParaRPr lang="en-US" altLang="zh-CN" dirty="0" smtClean="0"/>
          </a:p>
          <a:p>
            <a:pPr>
              <a:defRPr/>
            </a:pPr>
            <a:r>
              <a:rPr lang="en-US" altLang="zh-CN" dirty="0" smtClean="0"/>
              <a:t>Mapper</a:t>
            </a:r>
            <a:endParaRPr lang="en-US" altLang="zh-CN" dirty="0" smtClean="0"/>
          </a:p>
          <a:p>
            <a:pPr lvl="1">
              <a:defRPr/>
            </a:pPr>
            <a:r>
              <a:rPr lang="en-US" altLang="zh-CN" dirty="0" smtClean="0"/>
              <a:t>Input (</a:t>
            </a:r>
            <a:r>
              <a:rPr lang="en-US" altLang="zh-CN" dirty="0" err="1" smtClean="0"/>
              <a:t>record_id</a:t>
            </a:r>
            <a:r>
              <a:rPr lang="en-US" altLang="zh-CN" dirty="0" smtClean="0"/>
              <a:t>, record)</a:t>
            </a:r>
          </a:p>
          <a:p>
            <a:pPr lvl="1">
              <a:defRPr/>
            </a:pPr>
            <a:r>
              <a:rPr lang="en-US" altLang="zh-CN" dirty="0" smtClean="0"/>
              <a:t>Output (record, “”)</a:t>
            </a:r>
          </a:p>
          <a:p>
            <a:pPr lvl="2">
              <a:defRPr/>
            </a:pPr>
            <a:r>
              <a:rPr lang="en-US" altLang="zh-CN" dirty="0" smtClean="0"/>
              <a:t>E.g., (</a:t>
            </a:r>
            <a:r>
              <a:rPr lang="nn-NO" dirty="0" smtClean="0"/>
              <a:t>2013-11-01 aa, </a:t>
            </a:r>
            <a:r>
              <a:rPr lang="en-US" altLang="zh-CN" dirty="0" smtClean="0"/>
              <a:t>“”), (</a:t>
            </a:r>
            <a:r>
              <a:rPr lang="nn-NO" dirty="0" smtClean="0"/>
              <a:t>2013-11-02 bb, </a:t>
            </a:r>
            <a:r>
              <a:rPr lang="en-US" altLang="zh-CN" dirty="0" smtClean="0"/>
              <a:t>“”), …</a:t>
            </a:r>
            <a:endParaRPr lang="en-US" dirty="0" smtClean="0"/>
          </a:p>
          <a:p>
            <a:pPr>
              <a:defRPr/>
            </a:pPr>
            <a:r>
              <a:rPr lang="en-US" dirty="0" smtClean="0"/>
              <a:t>Reducer</a:t>
            </a:r>
            <a:endParaRPr lang="en-US" dirty="0" smtClean="0"/>
          </a:p>
          <a:p>
            <a:pPr lvl="1">
              <a:defRPr/>
            </a:pPr>
            <a:r>
              <a:rPr lang="en-US" dirty="0" smtClean="0"/>
              <a:t>Input (</a:t>
            </a:r>
            <a:r>
              <a:rPr lang="en-US" altLang="zh-CN" dirty="0" smtClean="0"/>
              <a:t>record, [“”, “”, “”, …])</a:t>
            </a:r>
          </a:p>
          <a:p>
            <a:pPr lvl="2">
              <a:defRPr/>
            </a:pPr>
            <a:r>
              <a:rPr lang="en-US" altLang="zh-CN" dirty="0" smtClean="0"/>
              <a:t>E.g., (</a:t>
            </a:r>
            <a:r>
              <a:rPr lang="nn-NO" dirty="0" smtClean="0"/>
              <a:t>2013-11-01 aa, [</a:t>
            </a:r>
            <a:r>
              <a:rPr lang="en-US" altLang="zh-CN" dirty="0" smtClean="0"/>
              <a:t>“”, “”]), (</a:t>
            </a:r>
            <a:r>
              <a:rPr lang="nn-NO" dirty="0" smtClean="0"/>
              <a:t>2013-11-02 bb, [</a:t>
            </a:r>
            <a:r>
              <a:rPr lang="en-US" altLang="zh-CN" dirty="0" smtClean="0"/>
              <a:t>“”]), …</a:t>
            </a:r>
          </a:p>
          <a:p>
            <a:pPr lvl="1">
              <a:defRPr/>
            </a:pPr>
            <a:r>
              <a:rPr lang="en-US" dirty="0" smtClean="0"/>
              <a:t>Output (record, “”)</a:t>
            </a:r>
          </a:p>
          <a:p>
            <a:pPr>
              <a:defRPr/>
            </a:pPr>
            <a:endParaRPr lang="en-US" dirty="0"/>
          </a:p>
          <a:p>
            <a:pPr>
              <a:defRPr/>
            </a:pPr>
            <a:endParaRPr lang="en-AU" dirty="0"/>
          </a:p>
        </p:txBody>
      </p:sp>
      <p:sp>
        <p:nvSpPr>
          <p:cNvPr id="5" name="Title 1"/>
          <p:cNvSpPr>
            <a:spLocks noGrp="1"/>
          </p:cNvSpPr>
          <p:nvPr>
            <p:ph type="title"/>
          </p:nvPr>
        </p:nvSpPr>
        <p:spPr>
          <a:xfrm>
            <a:off x="520700" y="117475"/>
            <a:ext cx="8394700" cy="609600"/>
          </a:xfrm>
        </p:spPr>
        <p:txBody>
          <a:bodyPr/>
          <a:lstStyle/>
          <a:p>
            <a:pPr>
              <a:defRPr/>
            </a:pPr>
            <a:r>
              <a:rPr lang="en-US" dirty="0" smtClean="0"/>
              <a:t>Practice</a:t>
            </a:r>
            <a:r>
              <a:rPr lang="zh-CN" altLang="en-US" dirty="0" smtClean="0"/>
              <a:t>： </a:t>
            </a:r>
            <a:r>
              <a:rPr lang="en-US" altLang="zh-CN" dirty="0" smtClean="0"/>
              <a:t>Design MapReduce Algorithms</a:t>
            </a:r>
            <a:endParaRPr lang="en-AU" dirty="0"/>
          </a:p>
        </p:txBody>
      </p:sp>
    </p:spTree>
    <p:extLst>
      <p:ext uri="{BB962C8B-B14F-4D97-AF65-F5344CB8AC3E}">
        <p14:creationId xmlns:p14="http://schemas.microsoft.com/office/powerpoint/2010/main" val="310739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Assume that in an online shopping system, a huge log file stores the information of each transaction. Each line of the log is in format of “</a:t>
            </a:r>
            <a:r>
              <a:rPr lang="en-AU" dirty="0" err="1"/>
              <a:t>userID</a:t>
            </a:r>
            <a:r>
              <a:rPr lang="en-AU" b="1" i="1" dirty="0"/>
              <a:t>\t</a:t>
            </a:r>
            <a:r>
              <a:rPr lang="en-AU" dirty="0"/>
              <a:t> product</a:t>
            </a:r>
            <a:r>
              <a:rPr lang="en-AU" b="1" i="1" dirty="0"/>
              <a:t>\t</a:t>
            </a:r>
            <a:r>
              <a:rPr lang="en-AU" dirty="0"/>
              <a:t> price</a:t>
            </a:r>
            <a:r>
              <a:rPr lang="en-AU" b="1" i="1" dirty="0"/>
              <a:t>\t</a:t>
            </a:r>
            <a:r>
              <a:rPr lang="en-AU" dirty="0"/>
              <a:t> time”. Your task is to use MapReduce to find out the top-5 expensive products purchased by each user in </a:t>
            </a:r>
            <a:r>
              <a:rPr lang="en-AU" dirty="0" smtClean="0"/>
              <a:t>2016</a:t>
            </a:r>
            <a:endParaRPr lang="en-US" dirty="0"/>
          </a:p>
          <a:p>
            <a:endParaRPr lang="en-US" dirty="0" smtClean="0"/>
          </a:p>
          <a:p>
            <a:r>
              <a:rPr lang="en-US" dirty="0" smtClean="0"/>
              <a:t>Mapper:</a:t>
            </a:r>
          </a:p>
          <a:p>
            <a:pPr lvl="1"/>
            <a:r>
              <a:rPr lang="en-US" dirty="0" smtClean="0"/>
              <a:t>Input(</a:t>
            </a:r>
            <a:r>
              <a:rPr lang="en-US" dirty="0" err="1" smtClean="0"/>
              <a:t>transaction_id</a:t>
            </a:r>
            <a:r>
              <a:rPr lang="en-US" dirty="0" smtClean="0"/>
              <a:t>, transaction)</a:t>
            </a:r>
          </a:p>
          <a:p>
            <a:pPr lvl="1"/>
            <a:r>
              <a:rPr lang="en-AU" dirty="0"/>
              <a:t>initialize an associate array </a:t>
            </a:r>
            <a:r>
              <a:rPr lang="en-AU" dirty="0" smtClean="0"/>
              <a:t>H(</a:t>
            </a:r>
            <a:r>
              <a:rPr lang="en-AU" dirty="0" err="1" smtClean="0"/>
              <a:t>UserID</a:t>
            </a:r>
            <a:r>
              <a:rPr lang="en-AU" dirty="0"/>
              <a:t>, priority queue Q of log record based on price</a:t>
            </a:r>
            <a:r>
              <a:rPr lang="en-AU" dirty="0" smtClean="0"/>
              <a:t>)</a:t>
            </a:r>
          </a:p>
          <a:p>
            <a:pPr lvl="1"/>
            <a:r>
              <a:rPr lang="en-US" dirty="0" smtClean="0"/>
              <a:t>map(): get local top-5 for each user</a:t>
            </a:r>
          </a:p>
          <a:p>
            <a:pPr lvl="1"/>
            <a:r>
              <a:rPr lang="en-US" dirty="0" smtClean="0"/>
              <a:t>cleanup(): emit the entries in H</a:t>
            </a:r>
            <a:endParaRPr lang="en-US" dirty="0"/>
          </a:p>
          <a:p>
            <a:endParaRPr lang="en-US" dirty="0" smtClean="0"/>
          </a:p>
          <a:p>
            <a:r>
              <a:rPr lang="en-US" dirty="0" smtClean="0"/>
              <a:t>Reducer:</a:t>
            </a:r>
          </a:p>
          <a:p>
            <a:pPr lvl="1"/>
            <a:r>
              <a:rPr lang="en-US" dirty="0" smtClean="0"/>
              <a:t>Input(</a:t>
            </a:r>
            <a:r>
              <a:rPr lang="en-US" dirty="0" err="1" smtClean="0"/>
              <a:t>userID</a:t>
            </a:r>
            <a:r>
              <a:rPr lang="en-US" dirty="0" smtClean="0"/>
              <a:t>, list of queues[])</a:t>
            </a:r>
          </a:p>
          <a:p>
            <a:pPr lvl="1"/>
            <a:r>
              <a:rPr lang="en-AU" dirty="0"/>
              <a:t>get </a:t>
            </a:r>
            <a:r>
              <a:rPr lang="en-AU" dirty="0" smtClean="0"/>
              <a:t>top-5 </a:t>
            </a:r>
            <a:r>
              <a:rPr lang="en-AU" dirty="0"/>
              <a:t>products from the list of queues</a:t>
            </a:r>
            <a:endParaRPr lang="en-AU" dirty="0"/>
          </a:p>
        </p:txBody>
      </p:sp>
      <p:sp>
        <p:nvSpPr>
          <p:cNvPr id="5" name="Title 1"/>
          <p:cNvSpPr>
            <a:spLocks noGrp="1"/>
          </p:cNvSpPr>
          <p:nvPr>
            <p:ph type="title"/>
          </p:nvPr>
        </p:nvSpPr>
        <p:spPr>
          <a:xfrm>
            <a:off x="520700" y="117475"/>
            <a:ext cx="8394700" cy="609600"/>
          </a:xfrm>
        </p:spPr>
        <p:txBody>
          <a:bodyPr/>
          <a:lstStyle/>
          <a:p>
            <a:pPr>
              <a:defRPr/>
            </a:pPr>
            <a:r>
              <a:rPr lang="en-US" dirty="0" smtClean="0"/>
              <a:t>Practice</a:t>
            </a:r>
            <a:r>
              <a:rPr lang="zh-CN" altLang="en-US" dirty="0" smtClean="0"/>
              <a:t>： </a:t>
            </a:r>
            <a:r>
              <a:rPr lang="en-US" altLang="zh-CN" dirty="0" smtClean="0"/>
              <a:t>Design MapReduce Algorithms</a:t>
            </a:r>
            <a:endParaRPr lang="en-AU" dirty="0"/>
          </a:p>
        </p:txBody>
      </p:sp>
    </p:spTree>
    <p:extLst>
      <p:ext uri="{BB962C8B-B14F-4D97-AF65-F5344CB8AC3E}">
        <p14:creationId xmlns:p14="http://schemas.microsoft.com/office/powerpoint/2010/main" val="72867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117475"/>
            <a:ext cx="8558213" cy="609600"/>
          </a:xfrm>
        </p:spPr>
        <p:txBody>
          <a:bodyPr/>
          <a:lstStyle/>
          <a:p>
            <a:pPr>
              <a:defRPr/>
            </a:pPr>
            <a:r>
              <a:rPr lang="en-US" dirty="0" smtClean="0"/>
              <a:t>Practice</a:t>
            </a:r>
            <a:r>
              <a:rPr lang="zh-CN" altLang="en-US" dirty="0" smtClean="0"/>
              <a:t>： </a:t>
            </a:r>
            <a:r>
              <a:rPr lang="en-US" altLang="zh-CN" dirty="0" smtClean="0"/>
              <a:t>Design MapReduce Algorithms</a:t>
            </a:r>
            <a:endParaRPr lang="en-AU" dirty="0"/>
          </a:p>
        </p:txBody>
      </p:sp>
      <p:sp>
        <p:nvSpPr>
          <p:cNvPr id="3" name="Content Placeholder 2"/>
          <p:cNvSpPr>
            <a:spLocks noGrp="1"/>
          </p:cNvSpPr>
          <p:nvPr>
            <p:ph idx="1"/>
          </p:nvPr>
        </p:nvSpPr>
        <p:spPr/>
        <p:txBody>
          <a:bodyPr/>
          <a:lstStyle/>
          <a:p>
            <a:pPr>
              <a:defRPr/>
            </a:pPr>
            <a:r>
              <a:rPr lang="en-US" dirty="0" smtClean="0"/>
              <a:t>Reverse graph edge directions &amp; output in node order</a:t>
            </a:r>
          </a:p>
          <a:p>
            <a:pPr marL="342900" lvl="1" indent="-342900">
              <a:buClr>
                <a:schemeClr val="tx2"/>
              </a:buClr>
              <a:buSzPct val="90000"/>
              <a:buFont typeface="Monotype Sorts" pitchFamily="-84" charset="2"/>
              <a:buChar char="n"/>
              <a:defRPr/>
            </a:pPr>
            <a:endParaRPr lang="en-US" dirty="0" smtClean="0"/>
          </a:p>
          <a:p>
            <a:pPr marL="342900" lvl="1" indent="-342900">
              <a:buClr>
                <a:schemeClr val="tx2"/>
              </a:buClr>
              <a:buSzPct val="90000"/>
              <a:buFont typeface="Monotype Sorts" pitchFamily="-84" charset="2"/>
              <a:buChar char="n"/>
              <a:defRPr/>
            </a:pPr>
            <a:r>
              <a:rPr lang="en-US" dirty="0" smtClean="0"/>
              <a:t>Input: adjacency list of graph (3 nodes and 4 edges)</a:t>
            </a:r>
          </a:p>
          <a:p>
            <a:pPr lvl="2">
              <a:buFontTx/>
              <a:buNone/>
              <a:defRPr/>
            </a:pPr>
            <a:r>
              <a:rPr lang="en-US" dirty="0"/>
              <a:t>(3, [1, 2])         (</a:t>
            </a:r>
            <a:r>
              <a:rPr lang="en-US" dirty="0">
                <a:solidFill>
                  <a:srgbClr val="00B0F0"/>
                </a:solidFill>
              </a:rPr>
              <a:t>1</a:t>
            </a:r>
            <a:r>
              <a:rPr lang="en-US" dirty="0"/>
              <a:t>, [3])</a:t>
            </a:r>
          </a:p>
          <a:p>
            <a:pPr lvl="2">
              <a:buFontTx/>
              <a:buNone/>
              <a:defRPr/>
            </a:pPr>
            <a:r>
              <a:rPr lang="en-US" dirty="0"/>
              <a:t>(1, [2, 3])  </a:t>
            </a:r>
            <a:r>
              <a:rPr lang="en-US" dirty="0">
                <a:sym typeface="Wingdings" pitchFamily="2" charset="2"/>
              </a:rPr>
              <a:t></a:t>
            </a:r>
            <a:r>
              <a:rPr lang="en-US" dirty="0"/>
              <a:t>   (</a:t>
            </a:r>
            <a:r>
              <a:rPr lang="en-US" dirty="0">
                <a:solidFill>
                  <a:srgbClr val="00B0F0"/>
                </a:solidFill>
              </a:rPr>
              <a:t>2</a:t>
            </a:r>
            <a:r>
              <a:rPr lang="en-US" dirty="0"/>
              <a:t>, [</a:t>
            </a:r>
            <a:r>
              <a:rPr lang="en-US" dirty="0">
                <a:solidFill>
                  <a:srgbClr val="FF0000"/>
                </a:solidFill>
              </a:rPr>
              <a:t>1, 3</a:t>
            </a:r>
            <a:r>
              <a:rPr lang="en-US" dirty="0"/>
              <a:t>])</a:t>
            </a:r>
          </a:p>
          <a:p>
            <a:pPr lvl="2">
              <a:buFontTx/>
              <a:buNone/>
              <a:defRPr/>
            </a:pPr>
            <a:r>
              <a:rPr lang="en-US" dirty="0"/>
              <a:t>                        </a:t>
            </a:r>
            <a:r>
              <a:rPr lang="en-US" dirty="0" smtClean="0"/>
              <a:t>(</a:t>
            </a:r>
            <a:r>
              <a:rPr lang="en-US" dirty="0">
                <a:solidFill>
                  <a:srgbClr val="00B0F0"/>
                </a:solidFill>
              </a:rPr>
              <a:t>3</a:t>
            </a:r>
            <a:r>
              <a:rPr lang="en-US" dirty="0"/>
              <a:t>, [1])</a:t>
            </a:r>
          </a:p>
          <a:p>
            <a:pPr marL="0" indent="0">
              <a:buFont typeface="Monotype Sorts" pitchFamily="-84" charset="2"/>
              <a:buNone/>
              <a:defRPr/>
            </a:pPr>
            <a:endParaRPr lang="en-US" dirty="0" smtClean="0"/>
          </a:p>
          <a:p>
            <a:pPr>
              <a:defRPr/>
            </a:pPr>
            <a:endParaRPr lang="en-US" dirty="0" smtClean="0"/>
          </a:p>
          <a:p>
            <a:pPr>
              <a:defRPr/>
            </a:pPr>
            <a:r>
              <a:rPr lang="en-US" dirty="0" smtClean="0"/>
              <a:t>Note, the </a:t>
            </a:r>
            <a:r>
              <a:rPr lang="en-US" dirty="0" err="1" smtClean="0"/>
              <a:t>node_ids</a:t>
            </a:r>
            <a:r>
              <a:rPr lang="en-US" dirty="0" smtClean="0"/>
              <a:t> in the output values are also sorted.  But Hadoop only sorts on keys!</a:t>
            </a:r>
          </a:p>
          <a:p>
            <a:pPr>
              <a:defRPr/>
            </a:pPr>
            <a:endParaRPr lang="en-US" dirty="0"/>
          </a:p>
          <a:p>
            <a:pPr>
              <a:defRPr/>
            </a:pPr>
            <a:r>
              <a:rPr lang="en-US" dirty="0" smtClean="0"/>
              <a:t>Solutions: Secondary sort</a:t>
            </a:r>
          </a:p>
          <a:p>
            <a:pPr>
              <a:defRPr/>
            </a:pPr>
            <a:endParaRPr lang="en-AU" dirty="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088" y="2295525"/>
            <a:ext cx="3111500"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450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p:txBody>
          <a:bodyPr/>
          <a:lstStyle/>
          <a:p>
            <a:r>
              <a:rPr lang="en-US" altLang="en-US" smtClean="0"/>
              <a:t>Map</a:t>
            </a:r>
          </a:p>
          <a:p>
            <a:pPr lvl="1"/>
            <a:r>
              <a:rPr lang="en-US" altLang="en-US" smtClean="0"/>
              <a:t>Input:    </a:t>
            </a:r>
            <a:r>
              <a:rPr lang="en-US" altLang="en-US" smtClean="0">
                <a:solidFill>
                  <a:srgbClr val="00B0F0"/>
                </a:solidFill>
              </a:rPr>
              <a:t>(3, [1, 2])</a:t>
            </a:r>
            <a:r>
              <a:rPr lang="en-US" altLang="en-US" smtClean="0"/>
              <a:t>,   </a:t>
            </a:r>
            <a:r>
              <a:rPr lang="en-US" altLang="en-US" smtClean="0">
                <a:solidFill>
                  <a:srgbClr val="CC00CC"/>
                </a:solidFill>
              </a:rPr>
              <a:t>(1, [2, 3])</a:t>
            </a:r>
            <a:r>
              <a:rPr lang="en-US" altLang="en-US" smtClean="0"/>
              <a:t>.</a:t>
            </a:r>
          </a:p>
          <a:p>
            <a:pPr lvl="1"/>
            <a:r>
              <a:rPr lang="en-US" altLang="en-US" smtClean="0"/>
              <a:t>Intermediate: </a:t>
            </a:r>
            <a:r>
              <a:rPr lang="en-US" altLang="en-US" smtClean="0">
                <a:solidFill>
                  <a:srgbClr val="00B0F0"/>
                </a:solidFill>
              </a:rPr>
              <a:t>(1, [3]), (2, [3])</a:t>
            </a:r>
            <a:r>
              <a:rPr lang="en-US" altLang="en-US" smtClean="0"/>
              <a:t>, </a:t>
            </a:r>
            <a:r>
              <a:rPr lang="en-US" altLang="en-US" smtClean="0">
                <a:solidFill>
                  <a:srgbClr val="CC00CC"/>
                </a:solidFill>
              </a:rPr>
              <a:t>(2, [1]), (3, [1])</a:t>
            </a:r>
            <a:r>
              <a:rPr lang="en-US" altLang="en-US" smtClean="0"/>
              <a:t>.  (reverse direction)</a:t>
            </a:r>
          </a:p>
          <a:p>
            <a:pPr lvl="1"/>
            <a:r>
              <a:rPr lang="en-US" altLang="en-US" smtClean="0"/>
              <a:t>Output:  </a:t>
            </a:r>
            <a:r>
              <a:rPr lang="en-US" altLang="en-US" smtClean="0">
                <a:solidFill>
                  <a:srgbClr val="00B0F0"/>
                </a:solidFill>
              </a:rPr>
              <a:t>(&lt;1, 3&gt;, [3]), (&lt;2, 3&gt;, [3])</a:t>
            </a:r>
            <a:r>
              <a:rPr lang="en-US" altLang="en-US" smtClean="0"/>
              <a:t>,   </a:t>
            </a:r>
            <a:r>
              <a:rPr lang="en-US" altLang="en-US" smtClean="0">
                <a:solidFill>
                  <a:srgbClr val="CC00CC"/>
                </a:solidFill>
              </a:rPr>
              <a:t>(&lt;2, 1&gt;, [1]), (&lt;3, 1&gt;, [1])</a:t>
            </a:r>
            <a:r>
              <a:rPr lang="en-US" altLang="en-US" smtClean="0"/>
              <a:t>.</a:t>
            </a:r>
          </a:p>
          <a:p>
            <a:pPr lvl="2"/>
            <a:r>
              <a:rPr lang="en-US" altLang="en-US" smtClean="0"/>
              <a:t>Copy node_ids from value to key.</a:t>
            </a:r>
          </a:p>
          <a:p>
            <a:r>
              <a:rPr lang="en-US" altLang="en-US" smtClean="0"/>
              <a:t>Partition on Key.field1, and Sort on whole Key (both fields)</a:t>
            </a:r>
          </a:p>
          <a:p>
            <a:pPr lvl="1"/>
            <a:r>
              <a:rPr lang="en-US" altLang="en-US" smtClean="0"/>
              <a:t>Input:    (&lt;1, 3&gt;, [3]),   (&lt;2, 3&gt;, [3]),   (&lt;2, 1&gt;, [1]), (&lt;3, 1&gt;, [1])</a:t>
            </a:r>
          </a:p>
          <a:p>
            <a:pPr lvl="1"/>
            <a:r>
              <a:rPr lang="en-US" altLang="en-US" smtClean="0"/>
              <a:t>Output: </a:t>
            </a:r>
            <a:r>
              <a:rPr lang="en-US" altLang="en-US" u="sng" smtClean="0"/>
              <a:t>(&lt;1, 3&gt;, [3])</a:t>
            </a:r>
            <a:r>
              <a:rPr lang="en-US" altLang="en-US" smtClean="0"/>
              <a:t>,   </a:t>
            </a:r>
            <a:r>
              <a:rPr lang="en-US" altLang="en-US" u="sng" smtClean="0"/>
              <a:t>(&lt;</a:t>
            </a:r>
            <a:r>
              <a:rPr lang="en-US" altLang="en-US" u="sng" smtClean="0">
                <a:solidFill>
                  <a:schemeClr val="accent2"/>
                </a:solidFill>
              </a:rPr>
              <a:t>2</a:t>
            </a:r>
            <a:r>
              <a:rPr lang="en-US" altLang="en-US" u="sng" smtClean="0"/>
              <a:t>, </a:t>
            </a:r>
            <a:r>
              <a:rPr lang="en-US" altLang="en-US" u="sng" smtClean="0">
                <a:solidFill>
                  <a:srgbClr val="FF0000"/>
                </a:solidFill>
              </a:rPr>
              <a:t>1</a:t>
            </a:r>
            <a:r>
              <a:rPr lang="en-US" altLang="en-US" u="sng" smtClean="0"/>
              <a:t>&gt;, [1]),   (&lt;</a:t>
            </a:r>
            <a:r>
              <a:rPr lang="en-US" altLang="en-US" u="sng" smtClean="0">
                <a:solidFill>
                  <a:schemeClr val="accent2"/>
                </a:solidFill>
              </a:rPr>
              <a:t>2</a:t>
            </a:r>
            <a:r>
              <a:rPr lang="en-US" altLang="en-US" u="sng" smtClean="0"/>
              <a:t>, </a:t>
            </a:r>
            <a:r>
              <a:rPr lang="en-US" altLang="en-US" u="sng" smtClean="0">
                <a:solidFill>
                  <a:srgbClr val="FF0000"/>
                </a:solidFill>
              </a:rPr>
              <a:t>3</a:t>
            </a:r>
            <a:r>
              <a:rPr lang="en-US" altLang="en-US" u="sng" smtClean="0"/>
              <a:t>&gt;, [3])</a:t>
            </a:r>
            <a:r>
              <a:rPr lang="en-US" altLang="en-US" smtClean="0"/>
              <a:t>, </a:t>
            </a:r>
            <a:r>
              <a:rPr lang="en-US" altLang="en-US" u="sng" smtClean="0"/>
              <a:t>(&lt;3, 1&gt;, [1])</a:t>
            </a:r>
          </a:p>
          <a:p>
            <a:r>
              <a:rPr lang="en-US" altLang="en-US" smtClean="0"/>
              <a:t>Grouping comparator</a:t>
            </a:r>
            <a:endParaRPr lang="en-US" altLang="en-US" b="1" smtClean="0">
              <a:solidFill>
                <a:srgbClr val="FF0000"/>
              </a:solidFill>
            </a:endParaRPr>
          </a:p>
          <a:p>
            <a:pPr lvl="1"/>
            <a:r>
              <a:rPr lang="en-US" altLang="en-US" smtClean="0"/>
              <a:t>Merge according to part of the key</a:t>
            </a:r>
          </a:p>
          <a:p>
            <a:pPr lvl="1"/>
            <a:r>
              <a:rPr lang="en-US" altLang="en-US" smtClean="0"/>
              <a:t>Output: </a:t>
            </a:r>
            <a:r>
              <a:rPr lang="en-US" altLang="en-US" u="sng" smtClean="0"/>
              <a:t>(&lt;1, 3&gt;, [3])</a:t>
            </a:r>
            <a:r>
              <a:rPr lang="en-US" altLang="en-US" smtClean="0"/>
              <a:t>,   </a:t>
            </a:r>
            <a:r>
              <a:rPr lang="en-US" altLang="en-US" u="sng" smtClean="0"/>
              <a:t>(&lt;</a:t>
            </a:r>
            <a:r>
              <a:rPr lang="en-US" altLang="en-US" u="sng" smtClean="0">
                <a:solidFill>
                  <a:schemeClr val="accent2"/>
                </a:solidFill>
              </a:rPr>
              <a:t>2</a:t>
            </a:r>
            <a:r>
              <a:rPr lang="en-US" altLang="en-US" u="sng" smtClean="0"/>
              <a:t>, </a:t>
            </a:r>
            <a:r>
              <a:rPr lang="en-US" altLang="en-US" u="sng" smtClean="0">
                <a:solidFill>
                  <a:srgbClr val="FF8181"/>
                </a:solidFill>
              </a:rPr>
              <a:t>1</a:t>
            </a:r>
            <a:r>
              <a:rPr lang="en-US" altLang="en-US" u="sng" smtClean="0"/>
              <a:t>&gt;, [1, 3])</a:t>
            </a:r>
            <a:r>
              <a:rPr lang="en-US" altLang="en-US" smtClean="0"/>
              <a:t>,   </a:t>
            </a:r>
            <a:r>
              <a:rPr lang="en-US" altLang="en-US" u="sng" smtClean="0"/>
              <a:t>(&lt;3, 1&gt;, [1])</a:t>
            </a:r>
            <a:r>
              <a:rPr lang="en-US" altLang="en-US" smtClean="0"/>
              <a:t> </a:t>
            </a:r>
            <a:br>
              <a:rPr lang="en-US" altLang="en-US" smtClean="0"/>
            </a:br>
            <a:r>
              <a:rPr lang="en-US" altLang="en-US" smtClean="0"/>
              <a:t>this will be the reducer’s input</a:t>
            </a:r>
          </a:p>
          <a:p>
            <a:r>
              <a:rPr lang="en-US" altLang="zh-CN" smtClean="0"/>
              <a:t>Reducer</a:t>
            </a:r>
            <a:endParaRPr lang="en-US" altLang="en-US" smtClean="0"/>
          </a:p>
          <a:p>
            <a:pPr lvl="1"/>
            <a:r>
              <a:rPr lang="en-US" altLang="en-US" smtClean="0"/>
              <a:t>Merge according to part of the key </a:t>
            </a:r>
          </a:p>
          <a:p>
            <a:pPr lvl="1"/>
            <a:r>
              <a:rPr lang="en-US" altLang="zh-CN" smtClean="0"/>
              <a:t>O</a:t>
            </a:r>
            <a:r>
              <a:rPr lang="en-US" altLang="en-US" smtClean="0"/>
              <a:t>utput: (1, [3]),   (2, [1, 3]),   (3, [1])</a:t>
            </a:r>
          </a:p>
          <a:p>
            <a:pPr lvl="1"/>
            <a:endParaRPr lang="en-AU" altLang="en-US" smtClean="0"/>
          </a:p>
        </p:txBody>
      </p:sp>
      <p:sp>
        <p:nvSpPr>
          <p:cNvPr id="4" name="Title 1"/>
          <p:cNvSpPr>
            <a:spLocks noGrp="1"/>
          </p:cNvSpPr>
          <p:nvPr>
            <p:ph type="title"/>
          </p:nvPr>
        </p:nvSpPr>
        <p:spPr>
          <a:xfrm>
            <a:off x="476250" y="117475"/>
            <a:ext cx="8558213" cy="609600"/>
          </a:xfrm>
        </p:spPr>
        <p:txBody>
          <a:bodyPr/>
          <a:lstStyle/>
          <a:p>
            <a:pPr>
              <a:defRPr/>
            </a:pPr>
            <a:r>
              <a:rPr lang="en-US" dirty="0" smtClean="0"/>
              <a:t>Practice</a:t>
            </a:r>
            <a:r>
              <a:rPr lang="zh-CN" altLang="en-US" dirty="0" smtClean="0"/>
              <a:t>： </a:t>
            </a:r>
            <a:r>
              <a:rPr lang="en-US" altLang="zh-CN" dirty="0" smtClean="0"/>
              <a:t>Design MapReduce Algorithms</a:t>
            </a:r>
            <a:endParaRPr lang="en-AU" dirty="0"/>
          </a:p>
        </p:txBody>
      </p:sp>
      <p:cxnSp>
        <p:nvCxnSpPr>
          <p:cNvPr id="5" name="Straight Arrow Connector 4"/>
          <p:cNvCxnSpPr>
            <a:cxnSpLocks noChangeShapeType="1"/>
          </p:cNvCxnSpPr>
          <p:nvPr/>
        </p:nvCxnSpPr>
        <p:spPr bwMode="auto">
          <a:xfrm rot="5400000">
            <a:off x="2382837" y="4471988"/>
            <a:ext cx="836613"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 name="Straight Arrow Connector 5"/>
          <p:cNvCxnSpPr>
            <a:cxnSpLocks noChangeShapeType="1"/>
          </p:cNvCxnSpPr>
          <p:nvPr/>
        </p:nvCxnSpPr>
        <p:spPr bwMode="auto">
          <a:xfrm rot="5400000">
            <a:off x="4171950" y="4206875"/>
            <a:ext cx="838200" cy="5334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6"/>
          <p:cNvCxnSpPr>
            <a:cxnSpLocks noChangeShapeType="1"/>
          </p:cNvCxnSpPr>
          <p:nvPr/>
        </p:nvCxnSpPr>
        <p:spPr bwMode="auto">
          <a:xfrm rot="10800000" flipV="1">
            <a:off x="6076950" y="4054475"/>
            <a:ext cx="1066800" cy="8382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871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574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HDFS </a:t>
            </a:r>
            <a:r>
              <a:rPr lang="en-US" altLang="zh-CN" kern="0" dirty="0"/>
              <a:t>Introduction</a:t>
            </a:r>
            <a:endParaRPr lang="en-US" altLang="en-US" kern="0" dirty="0" smtClean="0"/>
          </a:p>
        </p:txBody>
      </p:sp>
    </p:spTree>
    <p:extLst>
      <p:ext uri="{BB962C8B-B14F-4D97-AF65-F5344CB8AC3E}">
        <p14:creationId xmlns:p14="http://schemas.microsoft.com/office/powerpoint/2010/main" val="835247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MapReduce Algorithm Design Patterns</a:t>
            </a:r>
            <a:endParaRPr lang="en-AU" dirty="0"/>
          </a:p>
        </p:txBody>
      </p:sp>
      <p:sp>
        <p:nvSpPr>
          <p:cNvPr id="27651" name="Content Placeholder 2"/>
          <p:cNvSpPr>
            <a:spLocks noGrp="1"/>
          </p:cNvSpPr>
          <p:nvPr>
            <p:ph idx="1"/>
          </p:nvPr>
        </p:nvSpPr>
        <p:spPr/>
        <p:txBody>
          <a:bodyPr/>
          <a:lstStyle/>
          <a:p>
            <a:r>
              <a:rPr lang="en-US" altLang="en-US" smtClean="0"/>
              <a:t>In-mapper combining, </a:t>
            </a:r>
            <a:r>
              <a:rPr lang="en-AU" altLang="en-US" smtClean="0"/>
              <a:t>where the functionality of the combiner is moved into the mapper. </a:t>
            </a:r>
            <a:endParaRPr lang="en-US" altLang="en-US" smtClean="0"/>
          </a:p>
          <a:p>
            <a:endParaRPr lang="en-US" altLang="en-US" smtClean="0"/>
          </a:p>
          <a:p>
            <a:r>
              <a:rPr lang="en-AU" altLang="en-US" smtClean="0"/>
              <a:t>The related patterns </a:t>
            </a:r>
            <a:r>
              <a:rPr lang="zh-CN" altLang="en-US" smtClean="0"/>
              <a:t>“</a:t>
            </a:r>
            <a:r>
              <a:rPr lang="en-AU" altLang="en-US" smtClean="0"/>
              <a:t>pairs</a:t>
            </a:r>
            <a:r>
              <a:rPr lang="zh-CN" altLang="en-US" smtClean="0"/>
              <a:t>”</a:t>
            </a:r>
            <a:r>
              <a:rPr lang="en-AU" altLang="en-US" smtClean="0"/>
              <a:t> and </a:t>
            </a:r>
            <a:r>
              <a:rPr lang="zh-CN" altLang="en-US" smtClean="0"/>
              <a:t>“</a:t>
            </a:r>
            <a:r>
              <a:rPr lang="en-AU" altLang="en-US" smtClean="0"/>
              <a:t>stripes</a:t>
            </a:r>
            <a:r>
              <a:rPr lang="zh-CN" altLang="en-US" smtClean="0"/>
              <a:t>”</a:t>
            </a:r>
            <a:r>
              <a:rPr lang="en-AU" altLang="en-US" smtClean="0"/>
              <a:t> for keeping track of joint events from a large number of observations.</a:t>
            </a:r>
          </a:p>
          <a:p>
            <a:endParaRPr lang="en-US" altLang="en-US" smtClean="0"/>
          </a:p>
          <a:p>
            <a:r>
              <a:rPr lang="zh-CN" altLang="en-US" smtClean="0"/>
              <a:t>“</a:t>
            </a:r>
            <a:r>
              <a:rPr lang="en-AU" altLang="en-US" smtClean="0"/>
              <a:t>Order inversion</a:t>
            </a:r>
            <a:r>
              <a:rPr lang="zh-CN" altLang="en-US" smtClean="0"/>
              <a:t>”</a:t>
            </a:r>
            <a:r>
              <a:rPr lang="en-AU" altLang="en-US" smtClean="0"/>
              <a:t>, where the main idea is to convert the sequencing of computations into a sorting problem. </a:t>
            </a:r>
          </a:p>
          <a:p>
            <a:endParaRPr lang="en-US" altLang="en-US" smtClean="0"/>
          </a:p>
          <a:p>
            <a:r>
              <a:rPr lang="zh-CN" altLang="en-US" smtClean="0"/>
              <a:t>“</a:t>
            </a:r>
            <a:r>
              <a:rPr lang="en-AU" altLang="en-US" smtClean="0"/>
              <a:t>Value-to-key conversion</a:t>
            </a:r>
            <a:r>
              <a:rPr lang="zh-CN" altLang="en-US" smtClean="0"/>
              <a:t>”</a:t>
            </a:r>
            <a:r>
              <a:rPr lang="en-AU" altLang="en-US" smtClean="0"/>
              <a:t>, which provides a scalable solution for secondary sorting. </a:t>
            </a:r>
          </a:p>
        </p:txBody>
      </p:sp>
    </p:spTree>
    <p:extLst>
      <p:ext uri="{BB962C8B-B14F-4D97-AF65-F5344CB8AC3E}">
        <p14:creationId xmlns:p14="http://schemas.microsoft.com/office/powerpoint/2010/main" val="18505542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File System</a:t>
            </a:r>
            <a:endParaRPr lang="en-AU" dirty="0"/>
          </a:p>
        </p:txBody>
      </p:sp>
      <p:sp>
        <p:nvSpPr>
          <p:cNvPr id="44035" name="Content Placeholder 2"/>
          <p:cNvSpPr>
            <a:spLocks noGrp="1"/>
          </p:cNvSpPr>
          <p:nvPr>
            <p:ph idx="1"/>
          </p:nvPr>
        </p:nvSpPr>
        <p:spPr/>
        <p:txBody>
          <a:bodyPr/>
          <a:lstStyle/>
          <a:p>
            <a:r>
              <a:rPr lang="en-AU" altLang="en-US" smtClean="0"/>
              <a:t>A filesystem is the methods and data structures that an operating system uses to keep track of files on a disk or partition; that is, the way the files are organized on the disk.</a:t>
            </a:r>
          </a:p>
        </p:txBody>
      </p:sp>
      <p:pic>
        <p:nvPicPr>
          <p:cNvPr id="44036" name="Picture 2" descr="file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2544763"/>
            <a:ext cx="5676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060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a:defRPr/>
            </a:pPr>
            <a:r>
              <a:rPr lang="en-US" dirty="0" smtClean="0"/>
              <a:t>How to Move Data to Workers?</a:t>
            </a:r>
          </a:p>
        </p:txBody>
      </p:sp>
      <p:pic>
        <p:nvPicPr>
          <p:cNvPr id="45059"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Box 7"/>
          <p:cNvSpPr txBox="1">
            <a:spLocks noChangeArrowheads="1"/>
          </p:cNvSpPr>
          <p:nvPr/>
        </p:nvSpPr>
        <p:spPr bwMode="auto">
          <a:xfrm>
            <a:off x="1404938" y="3929063"/>
            <a:ext cx="1665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solidFill>
                  <a:srgbClr val="00B0F0"/>
                </a:solidFill>
                <a:cs typeface="Arial" pitchFamily="34" charset="0"/>
              </a:rPr>
              <a:t>Compute Nodes</a:t>
            </a:r>
          </a:p>
        </p:txBody>
      </p:sp>
      <p:pic>
        <p:nvPicPr>
          <p:cNvPr id="45064"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09863"/>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8"/>
          <p:cNvCxnSpPr>
            <a:cxnSpLocks noChangeShapeType="1"/>
          </p:cNvCxnSpPr>
          <p:nvPr/>
        </p:nvCxnSpPr>
        <p:spPr bwMode="auto">
          <a:xfrm flipV="1">
            <a:off x="3733800" y="2362200"/>
            <a:ext cx="1371600" cy="723900"/>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noChangeShapeType="1"/>
          </p:cNvCxnSpPr>
          <p:nvPr/>
        </p:nvCxnSpPr>
        <p:spPr bwMode="auto">
          <a:xfrm>
            <a:off x="3733800" y="3352800"/>
            <a:ext cx="1219200" cy="609600"/>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grpSp>
        <p:nvGrpSpPr>
          <p:cNvPr id="2" name="Group 45"/>
          <p:cNvGrpSpPr>
            <a:grpSpLocks/>
          </p:cNvGrpSpPr>
          <p:nvPr/>
        </p:nvGrpSpPr>
        <p:grpSpPr bwMode="auto">
          <a:xfrm>
            <a:off x="5148263" y="1295400"/>
            <a:ext cx="719137" cy="1828800"/>
            <a:chOff x="5105400" y="4114800"/>
            <a:chExt cx="719138" cy="1828800"/>
          </a:xfrm>
        </p:grpSpPr>
        <p:pic>
          <p:nvPicPr>
            <p:cNvPr id="45085"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4958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6" name="TextBox 7"/>
            <p:cNvSpPr txBox="1">
              <a:spLocks noChangeArrowheads="1"/>
            </p:cNvSpPr>
            <p:nvPr/>
          </p:nvSpPr>
          <p:spPr bwMode="auto">
            <a:xfrm>
              <a:off x="5175326" y="4114800"/>
              <a:ext cx="615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solidFill>
                    <a:srgbClr val="00B0F0"/>
                  </a:solidFill>
                  <a:cs typeface="Arial" pitchFamily="34" charset="0"/>
                </a:rPr>
                <a:t>NAS</a:t>
              </a:r>
            </a:p>
          </p:txBody>
        </p:sp>
      </p:grpSp>
      <p:grpSp>
        <p:nvGrpSpPr>
          <p:cNvPr id="29" name="Group 28"/>
          <p:cNvGrpSpPr>
            <a:grpSpLocks/>
          </p:cNvGrpSpPr>
          <p:nvPr/>
        </p:nvGrpSpPr>
        <p:grpSpPr bwMode="auto">
          <a:xfrm>
            <a:off x="5105400" y="3200400"/>
            <a:ext cx="3657600" cy="3124200"/>
            <a:chOff x="5105400" y="3200400"/>
            <a:chExt cx="3657600" cy="3124200"/>
          </a:xfrm>
        </p:grpSpPr>
        <p:pic>
          <p:nvPicPr>
            <p:cNvPr id="45074"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100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5"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062" y="48768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6"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862" y="38862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7"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462" y="32004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8" name="Picture 33" descr="MCj04352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2" y="3429000"/>
              <a:ext cx="7191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65" name="Straight Arrow Connector 25"/>
            <p:cNvCxnSpPr>
              <a:cxnSpLocks noChangeShapeType="1"/>
            </p:cNvCxnSpPr>
            <p:nvPr/>
          </p:nvCxnSpPr>
          <p:spPr bwMode="auto">
            <a:xfrm>
              <a:off x="5791200" y="4686300"/>
              <a:ext cx="1143000" cy="6477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6" name="Straight Arrow Connector 28"/>
            <p:cNvCxnSpPr>
              <a:cxnSpLocks noChangeShapeType="1"/>
            </p:cNvCxnSpPr>
            <p:nvPr/>
          </p:nvCxnSpPr>
          <p:spPr bwMode="auto">
            <a:xfrm flipV="1">
              <a:off x="5867400" y="4267200"/>
              <a:ext cx="304800"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7" name="Straight Arrow Connector 31"/>
            <p:cNvCxnSpPr>
              <a:cxnSpLocks noChangeShapeType="1"/>
            </p:cNvCxnSpPr>
            <p:nvPr/>
          </p:nvCxnSpPr>
          <p:spPr bwMode="auto">
            <a:xfrm rot="5400000" flipH="1" flipV="1">
              <a:off x="6896100" y="4457700"/>
              <a:ext cx="609600"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8" name="Straight Arrow Connector 34"/>
            <p:cNvCxnSpPr>
              <a:cxnSpLocks noChangeShapeType="1"/>
            </p:cNvCxnSpPr>
            <p:nvPr/>
          </p:nvCxnSpPr>
          <p:spPr bwMode="auto">
            <a:xfrm>
              <a:off x="5824538" y="4533900"/>
              <a:ext cx="2219325" cy="762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31769" name="Straight Arrow Connector 36"/>
            <p:cNvCxnSpPr>
              <a:cxnSpLocks noChangeShapeType="1"/>
            </p:cNvCxnSpPr>
            <p:nvPr/>
          </p:nvCxnSpPr>
          <p:spPr bwMode="auto">
            <a:xfrm flipV="1">
              <a:off x="7772400" y="4953000"/>
              <a:ext cx="457200" cy="381000"/>
            </a:xfrm>
            <a:prstGeom prst="straightConnector1">
              <a:avLst/>
            </a:prstGeom>
            <a:ln w="12700">
              <a:prstDash val="dash"/>
              <a:headEnd type="none" w="lg" len="lg"/>
              <a:tailEnd type="none" w="lg" len="lg"/>
            </a:ln>
          </p:spPr>
          <p:style>
            <a:lnRef idx="2">
              <a:schemeClr val="dk1"/>
            </a:lnRef>
            <a:fillRef idx="0">
              <a:schemeClr val="dk1"/>
            </a:fillRef>
            <a:effectRef idx="1">
              <a:schemeClr val="dk1"/>
            </a:effectRef>
            <a:fontRef idx="minor">
              <a:schemeClr val="tx1"/>
            </a:fontRef>
          </p:style>
        </p:cxnSp>
        <p:sp>
          <p:nvSpPr>
            <p:cNvPr id="45084" name="TextBox 7"/>
            <p:cNvSpPr txBox="1">
              <a:spLocks noChangeArrowheads="1"/>
            </p:cNvSpPr>
            <p:nvPr/>
          </p:nvSpPr>
          <p:spPr bwMode="auto">
            <a:xfrm>
              <a:off x="5181600" y="3395246"/>
              <a:ext cx="615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a:solidFill>
                    <a:srgbClr val="00B0F0"/>
                  </a:solidFill>
                  <a:cs typeface="Arial" pitchFamily="34" charset="0"/>
                </a:rPr>
                <a:t>SAN</a:t>
              </a:r>
            </a:p>
          </p:txBody>
        </p:sp>
      </p:grpSp>
      <p:sp>
        <p:nvSpPr>
          <p:cNvPr id="49" name="TextBox 48"/>
          <p:cNvSpPr txBox="1">
            <a:spLocks noChangeArrowheads="1"/>
          </p:cNvSpPr>
          <p:nvPr/>
        </p:nvSpPr>
        <p:spPr bwMode="auto">
          <a:xfrm>
            <a:off x="519113" y="4686300"/>
            <a:ext cx="4584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2800">
                <a:solidFill>
                  <a:srgbClr val="FF0000"/>
                </a:solidFill>
                <a:cs typeface="Arial" pitchFamily="34" charset="0"/>
              </a:rPr>
              <a:t>What’s the problem here?</a:t>
            </a:r>
            <a:endParaRPr kumimoji="0" lang="en-US" altLang="en-US">
              <a:solidFill>
                <a:srgbClr val="FF0000"/>
              </a:solidFill>
              <a:cs typeface="Arial" pitchFamily="34" charset="0"/>
            </a:endParaRPr>
          </a:p>
        </p:txBody>
      </p:sp>
      <p:sp>
        <p:nvSpPr>
          <p:cNvPr id="45072" name="Rectangle 2"/>
          <p:cNvSpPr>
            <a:spLocks noChangeArrowheads="1"/>
          </p:cNvSpPr>
          <p:nvPr/>
        </p:nvSpPr>
        <p:spPr bwMode="auto">
          <a:xfrm>
            <a:off x="533400" y="1284288"/>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AU" altLang="en-US">
                <a:cs typeface="Arial" pitchFamily="34" charset="0"/>
              </a:rPr>
              <a:t>In many traditional cluster architectures, storage is viewed as a distinct and separate component from computation.</a:t>
            </a:r>
          </a:p>
        </p:txBody>
      </p:sp>
      <p:sp>
        <p:nvSpPr>
          <p:cNvPr id="4" name="Rectangle 3"/>
          <p:cNvSpPr>
            <a:spLocks noChangeArrowheads="1"/>
          </p:cNvSpPr>
          <p:nvPr/>
        </p:nvSpPr>
        <p:spPr bwMode="auto">
          <a:xfrm>
            <a:off x="576263" y="5494338"/>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AU" altLang="en-US">
                <a:solidFill>
                  <a:srgbClr val="FF0000"/>
                </a:solidFill>
                <a:cs typeface="Arial" pitchFamily="34" charset="0"/>
              </a:rPr>
              <a:t>As dataset sizes increase, the link between the compute nodes and the storage becomes a bottleneck!</a:t>
            </a:r>
          </a:p>
        </p:txBody>
      </p:sp>
    </p:spTree>
    <p:extLst>
      <p:ext uri="{BB962C8B-B14F-4D97-AF65-F5344CB8AC3E}">
        <p14:creationId xmlns:p14="http://schemas.microsoft.com/office/powerpoint/2010/main" val="17121483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Distributed File System</a:t>
            </a:r>
            <a:endParaRPr lang="en-AU" dirty="0"/>
          </a:p>
        </p:txBody>
      </p:sp>
      <p:sp>
        <p:nvSpPr>
          <p:cNvPr id="46083" name="Content Placeholder 2"/>
          <p:cNvSpPr>
            <a:spLocks noGrp="1"/>
          </p:cNvSpPr>
          <p:nvPr>
            <p:ph idx="1"/>
          </p:nvPr>
        </p:nvSpPr>
        <p:spPr/>
        <p:txBody>
          <a:bodyPr/>
          <a:lstStyle/>
          <a:p>
            <a:r>
              <a:rPr lang="en-US" altLang="en-US" smtClean="0"/>
              <a:t>Don’t move data to workers… move workers to the data!</a:t>
            </a:r>
          </a:p>
          <a:p>
            <a:pPr lvl="1"/>
            <a:r>
              <a:rPr lang="en-US" altLang="en-US" smtClean="0"/>
              <a:t>Store data on the local disks of nodes in the cluster</a:t>
            </a:r>
          </a:p>
          <a:p>
            <a:pPr lvl="1"/>
            <a:r>
              <a:rPr lang="en-US" altLang="en-US" smtClean="0"/>
              <a:t>Start up the workers on the node that has the data local</a:t>
            </a:r>
          </a:p>
          <a:p>
            <a:r>
              <a:rPr lang="en-US" altLang="en-US" smtClean="0"/>
              <a:t>Why?</a:t>
            </a:r>
          </a:p>
          <a:p>
            <a:pPr lvl="1"/>
            <a:r>
              <a:rPr lang="en-US" altLang="en-US" smtClean="0"/>
              <a:t>Not enough RAM to hold all the data in memory</a:t>
            </a:r>
          </a:p>
          <a:p>
            <a:pPr lvl="1"/>
            <a:r>
              <a:rPr lang="en-US" altLang="en-US" smtClean="0"/>
              <a:t>Disk access is slow (low-latency), but disk throughput is reasonable (high throughput)</a:t>
            </a:r>
          </a:p>
          <a:p>
            <a:r>
              <a:rPr lang="en-US" altLang="en-US" smtClean="0"/>
              <a:t>A distributed file system is the answer</a:t>
            </a:r>
          </a:p>
          <a:p>
            <a:pPr lvl="1"/>
            <a:r>
              <a:rPr lang="en-AU" altLang="en-US" smtClean="0"/>
              <a:t>A distributed file system is a client/server-based application that allows clients to access and process data stored on the server as if it were on their own computer</a:t>
            </a:r>
            <a:endParaRPr lang="en-US" altLang="en-US" smtClean="0"/>
          </a:p>
          <a:p>
            <a:pPr lvl="1"/>
            <a:r>
              <a:rPr lang="en-US" altLang="en-US" smtClean="0"/>
              <a:t>GFS (Google File System) for Google’s MapReduce</a:t>
            </a:r>
          </a:p>
          <a:p>
            <a:pPr lvl="1"/>
            <a:r>
              <a:rPr lang="en-US" altLang="en-US" smtClean="0"/>
              <a:t>HDFS (Hadoop Distributed File System) for Hadoop</a:t>
            </a:r>
          </a:p>
          <a:p>
            <a:endParaRPr lang="en-AU" altLang="en-US" smtClean="0"/>
          </a:p>
        </p:txBody>
      </p:sp>
    </p:spTree>
    <p:extLst>
      <p:ext uri="{BB962C8B-B14F-4D97-AF65-F5344CB8AC3E}">
        <p14:creationId xmlns:p14="http://schemas.microsoft.com/office/powerpoint/2010/main" val="3463123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Latency and Throughput</a:t>
            </a:r>
            <a:endParaRPr lang="en-AU" dirty="0"/>
          </a:p>
        </p:txBody>
      </p:sp>
      <p:sp>
        <p:nvSpPr>
          <p:cNvPr id="47107" name="Content Placeholder 2"/>
          <p:cNvSpPr>
            <a:spLocks noGrp="1"/>
          </p:cNvSpPr>
          <p:nvPr>
            <p:ph idx="1"/>
          </p:nvPr>
        </p:nvSpPr>
        <p:spPr/>
        <p:txBody>
          <a:bodyPr/>
          <a:lstStyle/>
          <a:p>
            <a:r>
              <a:rPr lang="en-AU" altLang="en-US" b="1" i="1" smtClean="0">
                <a:solidFill>
                  <a:srgbClr val="FF0000"/>
                </a:solidFill>
              </a:rPr>
              <a:t>Latency</a:t>
            </a:r>
            <a:r>
              <a:rPr lang="en-AU" altLang="en-US" smtClean="0"/>
              <a:t> is the time required to perform some action or to produce some result. </a:t>
            </a:r>
          </a:p>
          <a:p>
            <a:pPr lvl="1"/>
            <a:r>
              <a:rPr lang="en-AU" altLang="en-US" smtClean="0"/>
              <a:t>Measured in units of time -- hours, minutes, seconds, nanoseconds or clock periods.</a:t>
            </a:r>
          </a:p>
          <a:p>
            <a:pPr lvl="1"/>
            <a:r>
              <a:rPr lang="en-AU" altLang="en-US" smtClean="0"/>
              <a:t>I/O latency: the time that it takes to complete a single I/O.</a:t>
            </a:r>
          </a:p>
          <a:p>
            <a:endParaRPr lang="en-AU" altLang="en-US" b="1" i="1" smtClean="0">
              <a:solidFill>
                <a:srgbClr val="FF0000"/>
              </a:solidFill>
            </a:endParaRPr>
          </a:p>
          <a:p>
            <a:r>
              <a:rPr lang="en-AU" altLang="en-US" b="1" i="1" smtClean="0">
                <a:solidFill>
                  <a:srgbClr val="FF0000"/>
                </a:solidFill>
              </a:rPr>
              <a:t>Throughput</a:t>
            </a:r>
            <a:r>
              <a:rPr lang="en-AU" altLang="en-US" smtClean="0"/>
              <a:t> is the number of such actions executed or results produced per unit of time. </a:t>
            </a:r>
          </a:p>
          <a:p>
            <a:pPr lvl="1"/>
            <a:r>
              <a:rPr lang="en-AU" altLang="en-US" smtClean="0"/>
              <a:t>Measured in units of whatever is being produced (e.g., data) per unit of time. </a:t>
            </a:r>
          </a:p>
          <a:p>
            <a:pPr lvl="1"/>
            <a:r>
              <a:rPr lang="en-US" altLang="en-US" smtClean="0"/>
              <a:t>Disk throughput: </a:t>
            </a:r>
            <a:r>
              <a:rPr lang="en-AU" altLang="en-US" smtClean="0"/>
              <a:t>the maximum rate of sequential data transfer, measured by </a:t>
            </a:r>
            <a:r>
              <a:rPr lang="en-US" altLang="en-US" smtClean="0"/>
              <a:t>Mb/sec etc.</a:t>
            </a:r>
            <a:endParaRPr lang="en-AU" altLang="en-US" smtClean="0"/>
          </a:p>
          <a:p>
            <a:endParaRPr lang="en-US" altLang="en-US" smtClean="0"/>
          </a:p>
          <a:p>
            <a:endParaRPr lang="en-AU" altLang="en-US" smtClean="0"/>
          </a:p>
          <a:p>
            <a:endParaRPr lang="en-AU" altLang="en-US" smtClean="0"/>
          </a:p>
        </p:txBody>
      </p:sp>
    </p:spTree>
    <p:extLst>
      <p:ext uri="{BB962C8B-B14F-4D97-AF65-F5344CB8AC3E}">
        <p14:creationId xmlns:p14="http://schemas.microsoft.com/office/powerpoint/2010/main" val="19805869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a:defRPr/>
            </a:pPr>
            <a:r>
              <a:rPr lang="en-GB" smtClean="0"/>
              <a:t>GFS: Assumptions</a:t>
            </a:r>
          </a:p>
        </p:txBody>
      </p:sp>
      <p:sp>
        <p:nvSpPr>
          <p:cNvPr id="48131" name="Rectangle 2"/>
          <p:cNvSpPr>
            <a:spLocks noGrp="1" noChangeArrowheads="1"/>
          </p:cNvSpPr>
          <p:nvPr>
            <p:ph type="body" idx="1"/>
          </p:nvPr>
        </p:nvSpPr>
        <p:spPr/>
        <p:txBody>
          <a:bodyPr/>
          <a:lstStyle/>
          <a:p>
            <a:r>
              <a:rPr lang="en-GB" altLang="en-US" smtClean="0"/>
              <a:t>Commodity hardware over “exotic” hardware</a:t>
            </a:r>
          </a:p>
          <a:p>
            <a:pPr lvl="1"/>
            <a:r>
              <a:rPr lang="en-GB" altLang="en-US" smtClean="0"/>
              <a:t>Scale “out”, not “up”</a:t>
            </a:r>
          </a:p>
          <a:p>
            <a:r>
              <a:rPr lang="en-GB" altLang="en-US" smtClean="0"/>
              <a:t>High component failure rates</a:t>
            </a:r>
          </a:p>
          <a:p>
            <a:pPr lvl="1"/>
            <a:r>
              <a:rPr lang="en-GB" altLang="en-US" smtClean="0"/>
              <a:t>Inexpensive commodity components fail all the time</a:t>
            </a:r>
          </a:p>
          <a:p>
            <a:r>
              <a:rPr lang="en-GB" altLang="en-US" smtClean="0"/>
              <a:t>“Modest” number of huge files</a:t>
            </a:r>
          </a:p>
          <a:p>
            <a:pPr lvl="1"/>
            <a:r>
              <a:rPr lang="en-GB" altLang="en-US" smtClean="0"/>
              <a:t>Multi-gigabyte files are common, if not encouraged</a:t>
            </a:r>
          </a:p>
          <a:p>
            <a:r>
              <a:rPr lang="en-GB" altLang="en-US" smtClean="0"/>
              <a:t>Files are write-once, mostly appended to</a:t>
            </a:r>
          </a:p>
          <a:p>
            <a:pPr lvl="1"/>
            <a:r>
              <a:rPr lang="en-GB" altLang="en-US" smtClean="0"/>
              <a:t>Perhaps concurrently</a:t>
            </a:r>
          </a:p>
          <a:p>
            <a:r>
              <a:rPr lang="en-GB" altLang="en-US" smtClean="0"/>
              <a:t>Large streaming reads over random access</a:t>
            </a:r>
          </a:p>
          <a:p>
            <a:pPr lvl="1"/>
            <a:r>
              <a:rPr lang="en-GB" altLang="en-US" smtClean="0"/>
              <a:t>High sustained throughput over low latency</a:t>
            </a:r>
          </a:p>
        </p:txBody>
      </p:sp>
    </p:spTree>
    <p:extLst>
      <p:ext uri="{BB962C8B-B14F-4D97-AF65-F5344CB8AC3E}">
        <p14:creationId xmlns:p14="http://schemas.microsoft.com/office/powerpoint/2010/main" val="31358040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a:defRPr/>
            </a:pPr>
            <a:r>
              <a:rPr lang="en-GB" smtClean="0"/>
              <a:t>GFS: Design Decisions</a:t>
            </a:r>
          </a:p>
        </p:txBody>
      </p:sp>
      <p:sp>
        <p:nvSpPr>
          <p:cNvPr id="49155" name="Rectangle 2"/>
          <p:cNvSpPr>
            <a:spLocks noGrp="1" noChangeArrowheads="1"/>
          </p:cNvSpPr>
          <p:nvPr>
            <p:ph type="body" idx="1"/>
          </p:nvPr>
        </p:nvSpPr>
        <p:spPr/>
        <p:txBody>
          <a:bodyPr/>
          <a:lstStyle/>
          <a:p>
            <a:r>
              <a:rPr lang="en-GB" altLang="en-US" smtClean="0"/>
              <a:t>Files stored as chunks</a:t>
            </a:r>
          </a:p>
          <a:p>
            <a:pPr lvl="1"/>
            <a:r>
              <a:rPr lang="en-GB" altLang="en-US" smtClean="0"/>
              <a:t>Fixed size (64MB)</a:t>
            </a:r>
          </a:p>
          <a:p>
            <a:r>
              <a:rPr lang="en-GB" altLang="en-US" smtClean="0"/>
              <a:t>Reliability through replication</a:t>
            </a:r>
          </a:p>
          <a:p>
            <a:pPr lvl="1"/>
            <a:r>
              <a:rPr lang="en-GB" altLang="en-US" smtClean="0"/>
              <a:t>Each chunk replicated across 3+ chunkservers</a:t>
            </a:r>
          </a:p>
          <a:p>
            <a:r>
              <a:rPr lang="en-GB" altLang="en-US" smtClean="0"/>
              <a:t>Single master to coordinate access, keep metadata</a:t>
            </a:r>
          </a:p>
          <a:p>
            <a:pPr lvl="1"/>
            <a:r>
              <a:rPr lang="en-GB" altLang="en-US" smtClean="0"/>
              <a:t>Simple centralized management</a:t>
            </a:r>
          </a:p>
          <a:p>
            <a:r>
              <a:rPr lang="en-GB" altLang="en-US" smtClean="0"/>
              <a:t>No data caching</a:t>
            </a:r>
          </a:p>
          <a:p>
            <a:pPr lvl="1"/>
            <a:r>
              <a:rPr lang="en-GB" altLang="en-US" smtClean="0"/>
              <a:t>Little benefit due to large datasets, streaming reads</a:t>
            </a:r>
          </a:p>
          <a:p>
            <a:r>
              <a:rPr lang="en-GB" altLang="en-US" smtClean="0"/>
              <a:t>Simplify the API</a:t>
            </a:r>
          </a:p>
          <a:p>
            <a:pPr lvl="1"/>
            <a:r>
              <a:rPr lang="en-GB" altLang="en-US" smtClean="0"/>
              <a:t>Push some of the issues onto the client</a:t>
            </a:r>
          </a:p>
        </p:txBody>
      </p:sp>
      <p:sp>
        <p:nvSpPr>
          <p:cNvPr id="4" name="TextBox 3"/>
          <p:cNvSpPr txBox="1">
            <a:spLocks noChangeArrowheads="1"/>
          </p:cNvSpPr>
          <p:nvPr/>
        </p:nvSpPr>
        <p:spPr bwMode="auto">
          <a:xfrm>
            <a:off x="609600" y="587692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chemeClr val="hlink"/>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Char char="–"/>
              <a:defRPr kumimoji="1">
                <a:solidFill>
                  <a:schemeClr val="tx1"/>
                </a:solidFill>
                <a:latin typeface="Helvetica" pitchFamily="-84"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en-US" sz="2400">
                <a:solidFill>
                  <a:srgbClr val="FF0000"/>
                </a:solidFill>
                <a:cs typeface="Arial" pitchFamily="34" charset="0"/>
              </a:rPr>
              <a:t>HDFS = GFS clone (same basic ideas)</a:t>
            </a:r>
            <a:endParaRPr kumimoji="0" lang="en-US" altLang="en-US" sz="1400">
              <a:solidFill>
                <a:srgbClr val="FF0000"/>
              </a:solidFill>
              <a:cs typeface="Arial" pitchFamily="34" charset="0"/>
            </a:endParaRPr>
          </a:p>
        </p:txBody>
      </p:sp>
    </p:spTree>
    <p:extLst>
      <p:ext uri="{BB962C8B-B14F-4D97-AF65-F5344CB8AC3E}">
        <p14:creationId xmlns:p14="http://schemas.microsoft.com/office/powerpoint/2010/main" val="40496891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From GFS to HDFS</a:t>
            </a:r>
            <a:endParaRPr lang="en-US" dirty="0"/>
          </a:p>
        </p:txBody>
      </p:sp>
      <p:sp>
        <p:nvSpPr>
          <p:cNvPr id="50179" name="Content Placeholder 2"/>
          <p:cNvSpPr>
            <a:spLocks noGrp="1"/>
          </p:cNvSpPr>
          <p:nvPr>
            <p:ph idx="1"/>
          </p:nvPr>
        </p:nvSpPr>
        <p:spPr/>
        <p:txBody>
          <a:bodyPr/>
          <a:lstStyle/>
          <a:p>
            <a:r>
              <a:rPr lang="en-US" altLang="en-US" smtClean="0"/>
              <a:t>Terminology differences:</a:t>
            </a:r>
          </a:p>
          <a:p>
            <a:pPr lvl="1"/>
            <a:r>
              <a:rPr lang="en-US" altLang="en-US" smtClean="0"/>
              <a:t>GFS master = Hadoop Namenode</a:t>
            </a:r>
          </a:p>
          <a:p>
            <a:pPr lvl="1"/>
            <a:r>
              <a:rPr lang="en-US" altLang="en-US" smtClean="0"/>
              <a:t>GFS chunkservers = Hadoop Datanodes</a:t>
            </a:r>
          </a:p>
          <a:p>
            <a:r>
              <a:rPr lang="en-US" altLang="en-US" smtClean="0"/>
              <a:t>Functional differences:</a:t>
            </a:r>
          </a:p>
          <a:p>
            <a:pPr lvl="1"/>
            <a:r>
              <a:rPr lang="en-US" altLang="en-US" smtClean="0"/>
              <a:t>HDFS performance is (likely) slower</a:t>
            </a:r>
          </a:p>
        </p:txBody>
      </p:sp>
    </p:spTree>
    <p:extLst>
      <p:ext uri="{BB962C8B-B14F-4D97-AF65-F5344CB8AC3E}">
        <p14:creationId xmlns:p14="http://schemas.microsoft.com/office/powerpoint/2010/main" val="2187939099"/>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Assumptions and Goals of HDFS</a:t>
            </a:r>
            <a:endParaRPr lang="en-AU" dirty="0"/>
          </a:p>
        </p:txBody>
      </p:sp>
      <p:sp>
        <p:nvSpPr>
          <p:cNvPr id="3" name="Content Placeholder 2"/>
          <p:cNvSpPr>
            <a:spLocks noGrp="1"/>
          </p:cNvSpPr>
          <p:nvPr>
            <p:ph idx="1"/>
          </p:nvPr>
        </p:nvSpPr>
        <p:spPr/>
        <p:txBody>
          <a:bodyPr/>
          <a:lstStyle/>
          <a:p>
            <a:pPr eaLnBrk="1" hangingPunct="1">
              <a:defRPr/>
            </a:pPr>
            <a:r>
              <a:rPr lang="en-US" altLang="en-US" dirty="0" smtClean="0"/>
              <a:t>Very large datasets</a:t>
            </a:r>
          </a:p>
          <a:p>
            <a:pPr lvl="1" eaLnBrk="1" hangingPunct="1">
              <a:defRPr/>
            </a:pPr>
            <a:r>
              <a:rPr lang="en-US" altLang="en-US" dirty="0" smtClean="0"/>
              <a:t>10K nodes, 100 million files, 10PB</a:t>
            </a:r>
          </a:p>
          <a:p>
            <a:pPr eaLnBrk="1" hangingPunct="1">
              <a:defRPr/>
            </a:pPr>
            <a:r>
              <a:rPr lang="en-US" altLang="en-US" dirty="0" smtClean="0"/>
              <a:t>Streaming </a:t>
            </a:r>
            <a:r>
              <a:rPr lang="en-US" altLang="zh-CN" dirty="0" smtClean="0"/>
              <a:t>d</a:t>
            </a:r>
            <a:r>
              <a:rPr lang="en-US" altLang="en-US" dirty="0" smtClean="0"/>
              <a:t>ata access</a:t>
            </a:r>
          </a:p>
          <a:p>
            <a:pPr lvl="1" eaLnBrk="1" hangingPunct="1">
              <a:defRPr/>
            </a:pPr>
            <a:r>
              <a:rPr lang="en-US" altLang="zh-CN" dirty="0" smtClean="0"/>
              <a:t>De</a:t>
            </a:r>
            <a:r>
              <a:rPr lang="en-AU" dirty="0" smtClean="0"/>
              <a:t>signed </a:t>
            </a:r>
            <a:r>
              <a:rPr lang="en-AU" dirty="0"/>
              <a:t>more for batch processing rather than interactive use by </a:t>
            </a:r>
            <a:r>
              <a:rPr lang="en-AU" dirty="0" smtClean="0"/>
              <a:t>users</a:t>
            </a:r>
          </a:p>
          <a:p>
            <a:pPr lvl="1" eaLnBrk="1" hangingPunct="1">
              <a:defRPr/>
            </a:pPr>
            <a:r>
              <a:rPr lang="en-AU" dirty="0"/>
              <a:t>The emphasis is on high throughput of data access rather than low latency of data access.</a:t>
            </a:r>
            <a:endParaRPr lang="en-US" altLang="en-US" dirty="0" smtClean="0"/>
          </a:p>
          <a:p>
            <a:pPr marL="342900" lvl="1" indent="-342900">
              <a:buClr>
                <a:schemeClr val="tx2"/>
              </a:buClr>
              <a:buSzPct val="90000"/>
              <a:buFont typeface="Monotype Sorts" pitchFamily="-84" charset="2"/>
              <a:buChar char="n"/>
              <a:defRPr/>
            </a:pPr>
            <a:r>
              <a:rPr lang="en-US" altLang="en-US" dirty="0" smtClean="0"/>
              <a:t>Simple coherency model</a:t>
            </a:r>
          </a:p>
          <a:p>
            <a:pPr lvl="1" eaLnBrk="1" hangingPunct="1">
              <a:defRPr/>
            </a:pPr>
            <a:r>
              <a:rPr lang="en-US" altLang="en-US" dirty="0"/>
              <a:t>Built around the idea that the most efficient data processing pattern is a write-once read-many-times </a:t>
            </a:r>
            <a:r>
              <a:rPr lang="en-US" altLang="en-US" dirty="0" smtClean="0"/>
              <a:t>pattern</a:t>
            </a:r>
          </a:p>
          <a:p>
            <a:pPr lvl="1" eaLnBrk="1" hangingPunct="1">
              <a:defRPr/>
            </a:pPr>
            <a:r>
              <a:rPr lang="en-AU" dirty="0"/>
              <a:t>A file once created, written, and closed need not be changed except for appends and truncates</a:t>
            </a:r>
            <a:endParaRPr lang="en-US" altLang="en-US" dirty="0" smtClean="0"/>
          </a:p>
          <a:p>
            <a:pPr marL="342900" lvl="1" indent="-342900">
              <a:buClr>
                <a:schemeClr val="tx2"/>
              </a:buClr>
              <a:buSzPct val="90000"/>
              <a:buFont typeface="Monotype Sorts" pitchFamily="-84" charset="2"/>
              <a:buChar char="n"/>
              <a:defRPr/>
            </a:pPr>
            <a:r>
              <a:rPr lang="en-AU" altLang="en-US" dirty="0" smtClean="0"/>
              <a:t>“Moving computation is </a:t>
            </a:r>
            <a:r>
              <a:rPr lang="en-US" altLang="zh-CN" dirty="0" smtClean="0"/>
              <a:t>c</a:t>
            </a:r>
            <a:r>
              <a:rPr lang="en-AU" altLang="en-US" dirty="0" smtClean="0"/>
              <a:t>heaper than moving data”</a:t>
            </a:r>
            <a:endParaRPr lang="en-US" altLang="en-US" dirty="0" smtClean="0"/>
          </a:p>
          <a:p>
            <a:pPr lvl="1" eaLnBrk="1" hangingPunct="1">
              <a:defRPr/>
            </a:pPr>
            <a:r>
              <a:rPr lang="en-US" altLang="en-US" dirty="0"/>
              <a:t>Data locations exposed so that computations can move to where data resides</a:t>
            </a:r>
          </a:p>
          <a:p>
            <a:pPr>
              <a:defRPr/>
            </a:pPr>
            <a:endParaRPr lang="en-AU" dirty="0"/>
          </a:p>
        </p:txBody>
      </p:sp>
    </p:spTree>
    <p:extLst>
      <p:ext uri="{BB962C8B-B14F-4D97-AF65-F5344CB8AC3E}">
        <p14:creationId xmlns:p14="http://schemas.microsoft.com/office/powerpoint/2010/main" val="24639159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Assumptions and Goals of HDFS (</a:t>
            </a:r>
            <a:r>
              <a:rPr lang="en-AU" dirty="0" err="1" smtClean="0"/>
              <a:t>Cont</a:t>
            </a:r>
            <a:r>
              <a:rPr lang="en-AU" dirty="0" smtClean="0"/>
              <a:t>’)</a:t>
            </a:r>
            <a:endParaRPr lang="en-AU" dirty="0"/>
          </a:p>
        </p:txBody>
      </p:sp>
      <p:sp>
        <p:nvSpPr>
          <p:cNvPr id="13315" name="Content Placeholder 2"/>
          <p:cNvSpPr>
            <a:spLocks noGrp="1"/>
          </p:cNvSpPr>
          <p:nvPr>
            <p:ph idx="1"/>
          </p:nvPr>
        </p:nvSpPr>
        <p:spPr/>
        <p:txBody>
          <a:bodyPr/>
          <a:lstStyle/>
          <a:p>
            <a:pPr eaLnBrk="1" hangingPunct="1"/>
            <a:r>
              <a:rPr lang="en-US" altLang="en-US" smtClean="0"/>
              <a:t>Assumes Commodity Hardware</a:t>
            </a:r>
          </a:p>
          <a:p>
            <a:pPr lvl="1" eaLnBrk="1" hangingPunct="1"/>
            <a:r>
              <a:rPr lang="en-US" altLang="en-US" smtClean="0"/>
              <a:t>Files are replicated to handle hardware failure</a:t>
            </a:r>
          </a:p>
          <a:p>
            <a:pPr lvl="1" eaLnBrk="1" hangingPunct="1"/>
            <a:r>
              <a:rPr lang="en-US" altLang="en-US" smtClean="0"/>
              <a:t>Hardware failure is normal rather than exception. Detect failures and recover from them</a:t>
            </a:r>
          </a:p>
          <a:p>
            <a:pPr eaLnBrk="1" hangingPunct="1"/>
            <a:r>
              <a:rPr lang="en-AU" altLang="en-US" smtClean="0"/>
              <a:t>Portability across heterogeneous hardware and software platforms</a:t>
            </a:r>
          </a:p>
          <a:p>
            <a:pPr lvl="1" eaLnBrk="1" hangingPunct="1"/>
            <a:r>
              <a:rPr lang="en-AU" altLang="en-US" smtClean="0"/>
              <a:t>designed to be easily portable from one platform to another</a:t>
            </a:r>
            <a:endParaRPr lang="en-US" altLang="en-US" smtClean="0"/>
          </a:p>
          <a:p>
            <a:endParaRPr lang="en-US" altLang="en-US" smtClean="0"/>
          </a:p>
          <a:p>
            <a:endParaRPr lang="en-US" altLang="en-US" smtClean="0"/>
          </a:p>
          <a:p>
            <a:r>
              <a:rPr lang="en-US" altLang="en-US" smtClean="0">
                <a:solidFill>
                  <a:srgbClr val="FF0000"/>
                </a:solidFill>
              </a:rPr>
              <a:t>HDFS is not suited</a:t>
            </a:r>
            <a:r>
              <a:rPr lang="zh-CN" altLang="en-US" smtClean="0">
                <a:solidFill>
                  <a:srgbClr val="FF0000"/>
                </a:solidFill>
              </a:rPr>
              <a:t> </a:t>
            </a:r>
            <a:r>
              <a:rPr lang="en-US" altLang="zh-CN" smtClean="0">
                <a:solidFill>
                  <a:srgbClr val="FF0000"/>
                </a:solidFill>
              </a:rPr>
              <a:t>for:</a:t>
            </a:r>
          </a:p>
          <a:p>
            <a:pPr lvl="1"/>
            <a:r>
              <a:rPr lang="en-US" altLang="en-US" smtClean="0"/>
              <a:t>Low-latency data access (HBase is a better option)</a:t>
            </a:r>
          </a:p>
          <a:p>
            <a:pPr lvl="1"/>
            <a:r>
              <a:rPr lang="en-US" altLang="en-US" smtClean="0"/>
              <a:t>Lots of small files (NameNodes hold metadata in memory)</a:t>
            </a:r>
            <a:endParaRPr lang="en-AU" altLang="en-US" smtClean="0"/>
          </a:p>
          <a:p>
            <a:endParaRPr lang="en-US" altLang="zh-CN" smtClean="0"/>
          </a:p>
          <a:p>
            <a:endParaRPr lang="en-AU" altLang="en-US" smtClean="0"/>
          </a:p>
        </p:txBody>
      </p:sp>
    </p:spTree>
    <p:extLst>
      <p:ext uri="{BB962C8B-B14F-4D97-AF65-F5344CB8AC3E}">
        <p14:creationId xmlns:p14="http://schemas.microsoft.com/office/powerpoint/2010/main" val="392501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7" end="7"/>
                                            </p:txEl>
                                          </p:spTgt>
                                        </p:tgtEl>
                                        <p:attrNameLst>
                                          <p:attrName>style.visibility</p:attrName>
                                        </p:attrNameLst>
                                      </p:cBhvr>
                                      <p:to>
                                        <p:strVal val="visible"/>
                                      </p:to>
                                    </p:set>
                                    <p:animEffect transition="in" filter="fade">
                                      <p:cBhvr>
                                        <p:cTn id="7" dur="500"/>
                                        <p:tgtEl>
                                          <p:spTgt spid="1331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xEl>
                                              <p:pRg st="8" end="8"/>
                                            </p:txEl>
                                          </p:spTgt>
                                        </p:tgtEl>
                                        <p:attrNameLst>
                                          <p:attrName>style.visibility</p:attrName>
                                        </p:attrNameLst>
                                      </p:cBhvr>
                                      <p:to>
                                        <p:strVal val="visible"/>
                                      </p:to>
                                    </p:set>
                                    <p:animEffect transition="in" filter="fade">
                                      <p:cBhvr>
                                        <p:cTn id="10" dur="500"/>
                                        <p:tgtEl>
                                          <p:spTgt spid="1331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5">
                                            <p:txEl>
                                              <p:pRg st="9" end="9"/>
                                            </p:txEl>
                                          </p:spTgt>
                                        </p:tgtEl>
                                        <p:attrNameLst>
                                          <p:attrName>style.visibility</p:attrName>
                                        </p:attrNameLst>
                                      </p:cBhvr>
                                      <p:to>
                                        <p:strVal val="visible"/>
                                      </p:to>
                                    </p:set>
                                    <p:animEffect transition="in" filter="fade">
                                      <p:cBhvr>
                                        <p:cTn id="13"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HDFS Features</a:t>
            </a:r>
            <a:endParaRPr lang="en-AU" dirty="0"/>
          </a:p>
        </p:txBody>
      </p:sp>
      <p:sp>
        <p:nvSpPr>
          <p:cNvPr id="53251" name="Content Placeholder 2"/>
          <p:cNvSpPr>
            <a:spLocks noGrp="1"/>
          </p:cNvSpPr>
          <p:nvPr>
            <p:ph idx="1"/>
          </p:nvPr>
        </p:nvSpPr>
        <p:spPr/>
        <p:txBody>
          <a:bodyPr/>
          <a:lstStyle/>
          <a:p>
            <a:r>
              <a:rPr lang="en-AU" altLang="en-US" smtClean="0"/>
              <a:t>The Hadoop Distributed File System (HDFS) is a distributed file system designed to run on commodity hardware. </a:t>
            </a:r>
          </a:p>
          <a:p>
            <a:endParaRPr lang="en-US" altLang="en-US" smtClean="0"/>
          </a:p>
          <a:p>
            <a:r>
              <a:rPr lang="en-US" altLang="en-US" smtClean="0"/>
              <a:t>Basic Features:</a:t>
            </a:r>
            <a:endParaRPr lang="en-AU" altLang="en-US" smtClean="0"/>
          </a:p>
          <a:p>
            <a:pPr lvl="1"/>
            <a:r>
              <a:rPr lang="en-AU" altLang="en-US" smtClean="0"/>
              <a:t>Suitable for applications with large data sets</a:t>
            </a:r>
          </a:p>
          <a:p>
            <a:pPr lvl="1"/>
            <a:r>
              <a:rPr lang="en-AU" altLang="en-US" smtClean="0"/>
              <a:t>Streaming access to file system data</a:t>
            </a:r>
          </a:p>
          <a:p>
            <a:pPr lvl="1"/>
            <a:r>
              <a:rPr lang="en-AU" altLang="en-US" smtClean="0"/>
              <a:t>High throughput</a:t>
            </a:r>
          </a:p>
          <a:p>
            <a:pPr lvl="1"/>
            <a:r>
              <a:rPr lang="en-AU" altLang="en-US" smtClean="0"/>
              <a:t>Can be built out of commodity hardware </a:t>
            </a:r>
          </a:p>
          <a:p>
            <a:pPr lvl="1"/>
            <a:r>
              <a:rPr lang="en-AU" altLang="en-US" smtClean="0"/>
              <a:t>Highly fault-tolerant</a:t>
            </a:r>
          </a:p>
          <a:p>
            <a:endParaRPr lang="en-AU" altLang="en-US" smtClean="0"/>
          </a:p>
        </p:txBody>
      </p:sp>
    </p:spTree>
    <p:extLst>
      <p:ext uri="{BB962C8B-B14F-4D97-AF65-F5344CB8AC3E}">
        <p14:creationId xmlns:p14="http://schemas.microsoft.com/office/powerpoint/2010/main" val="79899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757488"/>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Chapter 4: MapReduce III</a:t>
            </a:r>
            <a:endParaRPr lang="en-US" altLang="en-US" kern="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HDFS Architecture</a:t>
            </a:r>
            <a:endParaRPr lang="en-AU" dirty="0"/>
          </a:p>
        </p:txBody>
      </p:sp>
      <p:sp>
        <p:nvSpPr>
          <p:cNvPr id="54275" name="Content Placeholder 2"/>
          <p:cNvSpPr>
            <a:spLocks noGrp="1"/>
          </p:cNvSpPr>
          <p:nvPr>
            <p:ph idx="1"/>
          </p:nvPr>
        </p:nvSpPr>
        <p:spPr/>
        <p:txBody>
          <a:bodyPr/>
          <a:lstStyle/>
          <a:p>
            <a:r>
              <a:rPr lang="en-AU" altLang="en-US" smtClean="0"/>
              <a:t>HDFS is a block-structured file system: Files broken into blocks of 64MB or 128MB</a:t>
            </a:r>
          </a:p>
          <a:p>
            <a:r>
              <a:rPr lang="en-AU" altLang="en-US" smtClean="0"/>
              <a:t>A file can be made of several blocks, and they are stored across a cluster of one or more machines with data storage capacity. </a:t>
            </a:r>
          </a:p>
          <a:p>
            <a:r>
              <a:rPr lang="en-AU" altLang="en-US" smtClean="0"/>
              <a:t>Each block of a file is replicated across a number of machines, To prevent loss of data.</a:t>
            </a:r>
          </a:p>
          <a:p>
            <a:endParaRPr lang="en-AU" altLang="en-US" smtClean="0"/>
          </a:p>
        </p:txBody>
      </p:sp>
      <p:pic>
        <p:nvPicPr>
          <p:cNvPr id="54276" name="Content Placeholder 4" descr="C:\Users\bunny\AppData\Roaming\Tencent\Users\501239855\QQ\WinTemp\RichOle\0$BK[BAQ(OAT{}B%KS{3CC0.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070100" y="3124200"/>
            <a:ext cx="43688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5977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HDFS Architecture</a:t>
            </a:r>
            <a:endParaRPr lang="en-AU" dirty="0"/>
          </a:p>
        </p:txBody>
      </p:sp>
      <p:sp>
        <p:nvSpPr>
          <p:cNvPr id="55299" name="Content Placeholder 2"/>
          <p:cNvSpPr>
            <a:spLocks noGrp="1"/>
          </p:cNvSpPr>
          <p:nvPr>
            <p:ph idx="1"/>
          </p:nvPr>
        </p:nvSpPr>
        <p:spPr/>
        <p:txBody>
          <a:bodyPr/>
          <a:lstStyle/>
          <a:p>
            <a:r>
              <a:rPr lang="en-AU" altLang="en-US" smtClean="0"/>
              <a:t>HDFS has a master/slave architecture.</a:t>
            </a:r>
          </a:p>
          <a:p>
            <a:endParaRPr lang="en-AU" altLang="en-US" smtClean="0"/>
          </a:p>
          <a:p>
            <a:r>
              <a:rPr lang="en-AU" altLang="en-US" smtClean="0"/>
              <a:t>There are two types (and a half) of machines in a HDFS cluster</a:t>
            </a:r>
          </a:p>
          <a:p>
            <a:pPr lvl="1"/>
            <a:r>
              <a:rPr lang="en-AU" altLang="en-US" smtClean="0"/>
              <a:t>NameNode: the heart of an HDFS filesystem,  it maintains and manages the file system metadata. E.g., what blocks make up a file, and on which datanodes those blocks are stored.</a:t>
            </a:r>
          </a:p>
          <a:p>
            <a:pPr lvl="2"/>
            <a:r>
              <a:rPr lang="en-US" altLang="en-US" smtClean="0"/>
              <a:t>Only one in an HDFS cluster</a:t>
            </a:r>
            <a:endParaRPr lang="en-AU" altLang="en-US" smtClean="0"/>
          </a:p>
          <a:p>
            <a:pPr lvl="1"/>
            <a:r>
              <a:rPr lang="en-AU" altLang="en-US" smtClean="0"/>
              <a:t>DataNode: where HDFS stores the actual data. </a:t>
            </a:r>
            <a:r>
              <a:rPr lang="en-US" altLang="en-US" smtClean="0"/>
              <a:t>Serves read, write requests, performs block creation, deletion, and replication upon instruction from Namenode</a:t>
            </a:r>
            <a:endParaRPr lang="en-AU" altLang="en-US" smtClean="0"/>
          </a:p>
          <a:p>
            <a:pPr lvl="2"/>
            <a:r>
              <a:rPr lang="en-US" altLang="en-US" smtClean="0"/>
              <a:t>A number of DataNodes</a:t>
            </a:r>
            <a:r>
              <a:rPr lang="en-US" altLang="en-US" b="1" smtClean="0"/>
              <a:t> </a:t>
            </a:r>
            <a:r>
              <a:rPr lang="en-US" altLang="en-US" smtClean="0"/>
              <a:t>usually one per node in a cluster.</a:t>
            </a:r>
          </a:p>
          <a:p>
            <a:pPr lvl="2"/>
            <a:r>
              <a:rPr lang="en-US" altLang="en-US" smtClean="0"/>
              <a:t>A file is split into one or more blocks and set of blocks are stored in DataNodes.</a:t>
            </a:r>
          </a:p>
          <a:p>
            <a:pPr lvl="1"/>
            <a:r>
              <a:rPr lang="en-US" altLang="en-US" smtClean="0"/>
              <a:t>Secondary NameNode: </a:t>
            </a:r>
            <a:r>
              <a:rPr lang="en-US" altLang="en-US" b="1" smtClean="0">
                <a:solidFill>
                  <a:srgbClr val="FF0000"/>
                </a:solidFill>
              </a:rPr>
              <a:t>NOT</a:t>
            </a:r>
            <a:r>
              <a:rPr lang="en-US" altLang="en-US" smtClean="0"/>
              <a:t> a backup of NameNode!!</a:t>
            </a:r>
          </a:p>
          <a:p>
            <a:pPr lvl="2"/>
            <a:r>
              <a:rPr lang="en-US" altLang="en-US" smtClean="0"/>
              <a:t>Checkpoint node. </a:t>
            </a:r>
            <a:r>
              <a:rPr lang="en-GB" altLang="en-US" smtClean="0">
                <a:solidFill>
                  <a:srgbClr val="000000"/>
                </a:solidFill>
              </a:rPr>
              <a:t>Periodic merge of Transaction log</a:t>
            </a:r>
            <a:endParaRPr lang="en-US" altLang="en-US" smtClean="0"/>
          </a:p>
          <a:p>
            <a:pPr lvl="2"/>
            <a:r>
              <a:rPr lang="en-US" altLang="en-US" smtClean="0"/>
              <a:t>Help </a:t>
            </a:r>
            <a:r>
              <a:rPr lang="en-AU" altLang="en-US" smtClean="0"/>
              <a:t>NameNode start up faster next time</a:t>
            </a:r>
          </a:p>
          <a:p>
            <a:endParaRPr lang="en-AU" altLang="en-US" smtClean="0"/>
          </a:p>
        </p:txBody>
      </p:sp>
    </p:spTree>
    <p:extLst>
      <p:ext uri="{BB962C8B-B14F-4D97-AF65-F5344CB8AC3E}">
        <p14:creationId xmlns:p14="http://schemas.microsoft.com/office/powerpoint/2010/main" val="40786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HDFS Architecture</a:t>
            </a:r>
            <a:endParaRPr lang="en-AU" dirty="0"/>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904875"/>
            <a:ext cx="83153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1335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Functions of a </a:t>
            </a:r>
            <a:r>
              <a:rPr lang="en-US" altLang="en-US" dirty="0" err="1" smtClean="0"/>
              <a:t>NameNode</a:t>
            </a:r>
            <a:endParaRPr lang="en-AU" dirty="0"/>
          </a:p>
        </p:txBody>
      </p:sp>
      <p:sp>
        <p:nvSpPr>
          <p:cNvPr id="57347" name="Content Placeholder 2"/>
          <p:cNvSpPr>
            <a:spLocks noGrp="1"/>
          </p:cNvSpPr>
          <p:nvPr>
            <p:ph idx="1"/>
          </p:nvPr>
        </p:nvSpPr>
        <p:spPr/>
        <p:txBody>
          <a:bodyPr/>
          <a:lstStyle/>
          <a:p>
            <a:r>
              <a:rPr lang="en-GB" altLang="en-US" smtClean="0"/>
              <a:t>Managing the file system namespace:</a:t>
            </a:r>
            <a:endParaRPr lang="en-AU" altLang="en-US" smtClean="0"/>
          </a:p>
          <a:p>
            <a:pPr lvl="1"/>
            <a:r>
              <a:rPr lang="en-AU" altLang="en-US" smtClean="0"/>
              <a:t>Maintain the namespace tree operations like opening, closing, and renaming files and directories.</a:t>
            </a:r>
          </a:p>
          <a:p>
            <a:pPr lvl="1"/>
            <a:r>
              <a:rPr lang="en-AU" altLang="en-US" smtClean="0"/>
              <a:t>Determine the mapping of file blocks to DataNodes (the physical location of file data). </a:t>
            </a:r>
          </a:p>
          <a:p>
            <a:pPr lvl="1"/>
            <a:r>
              <a:rPr lang="en-AU" altLang="en-US" smtClean="0"/>
              <a:t>Store file metadata.</a:t>
            </a:r>
          </a:p>
          <a:p>
            <a:r>
              <a:rPr lang="en-GB" altLang="en-US" smtClean="0"/>
              <a:t>Coordinating file operations:</a:t>
            </a:r>
          </a:p>
          <a:p>
            <a:pPr lvl="1"/>
            <a:r>
              <a:rPr lang="en-GB" altLang="en-US" smtClean="0"/>
              <a:t>Directs clients to </a:t>
            </a:r>
            <a:r>
              <a:rPr lang="en-AU" altLang="en-US" smtClean="0"/>
              <a:t>DataNodes </a:t>
            </a:r>
            <a:r>
              <a:rPr lang="en-GB" altLang="en-US" smtClean="0"/>
              <a:t>for reads and writes</a:t>
            </a:r>
          </a:p>
          <a:p>
            <a:pPr lvl="1"/>
            <a:r>
              <a:rPr lang="en-GB" altLang="en-US" smtClean="0"/>
              <a:t>No data is moved through the NameNode</a:t>
            </a:r>
            <a:endParaRPr lang="en-AU" altLang="en-US" smtClean="0"/>
          </a:p>
          <a:p>
            <a:r>
              <a:rPr lang="en-GB" altLang="en-US" smtClean="0"/>
              <a:t>Maintaining overall health:</a:t>
            </a:r>
          </a:p>
          <a:p>
            <a:pPr lvl="1"/>
            <a:r>
              <a:rPr lang="en-AU" altLang="en-US" smtClean="0"/>
              <a:t>Collect block reports and heartbeats from DataNodes</a:t>
            </a:r>
          </a:p>
          <a:p>
            <a:pPr lvl="1"/>
            <a:r>
              <a:rPr lang="en-GB" altLang="en-US" smtClean="0"/>
              <a:t>Block re-replication and rebalancing</a:t>
            </a:r>
            <a:endParaRPr lang="en-AU" altLang="en-US" smtClean="0"/>
          </a:p>
          <a:p>
            <a:pPr lvl="1"/>
            <a:r>
              <a:rPr lang="en-GB" altLang="en-US" smtClean="0"/>
              <a:t>Garbage collection</a:t>
            </a:r>
            <a:endParaRPr lang="en-AU" altLang="en-US" smtClean="0"/>
          </a:p>
          <a:p>
            <a:endParaRPr lang="en-AU" altLang="en-US" smtClean="0"/>
          </a:p>
        </p:txBody>
      </p:sp>
    </p:spTree>
    <p:extLst>
      <p:ext uri="{BB962C8B-B14F-4D97-AF65-F5344CB8AC3E}">
        <p14:creationId xmlns:p14="http://schemas.microsoft.com/office/powerpoint/2010/main" val="2807219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ltLang="en-US" dirty="0" err="1" smtClean="0"/>
              <a:t>NameNode</a:t>
            </a:r>
            <a:r>
              <a:rPr lang="en-US" altLang="en-US" dirty="0" smtClean="0"/>
              <a:t> Metadata</a:t>
            </a:r>
          </a:p>
        </p:txBody>
      </p:sp>
      <p:sp>
        <p:nvSpPr>
          <p:cNvPr id="58371" name="Rectangle 3"/>
          <p:cNvSpPr>
            <a:spLocks noGrp="1" noChangeArrowheads="1"/>
          </p:cNvSpPr>
          <p:nvPr>
            <p:ph type="body" idx="1"/>
          </p:nvPr>
        </p:nvSpPr>
        <p:spPr>
          <a:xfrm>
            <a:off x="685800" y="990600"/>
            <a:ext cx="7772400" cy="4724400"/>
          </a:xfrm>
        </p:spPr>
        <p:txBody>
          <a:bodyPr/>
          <a:lstStyle/>
          <a:p>
            <a:r>
              <a:rPr lang="en-AU" altLang="en-US" smtClean="0"/>
              <a:t>HDFS keeps the entire namespace in RAM, allowing fast access to the metadata.</a:t>
            </a:r>
            <a:endParaRPr lang="en-US" altLang="en-US" smtClean="0"/>
          </a:p>
          <a:p>
            <a:pPr lvl="1"/>
            <a:r>
              <a:rPr lang="en-US" altLang="en-US" smtClean="0"/>
              <a:t>4GB of local RAM is sufficient</a:t>
            </a:r>
            <a:endParaRPr lang="en-AU" altLang="en-US" smtClean="0"/>
          </a:p>
          <a:p>
            <a:pPr eaLnBrk="1" hangingPunct="1"/>
            <a:r>
              <a:rPr lang="en-US" altLang="en-US" smtClean="0"/>
              <a:t>Types of metadata</a:t>
            </a:r>
          </a:p>
          <a:p>
            <a:pPr lvl="1" eaLnBrk="1" hangingPunct="1"/>
            <a:r>
              <a:rPr lang="en-US" altLang="en-US" smtClean="0"/>
              <a:t>List of files</a:t>
            </a:r>
          </a:p>
          <a:p>
            <a:pPr lvl="1" eaLnBrk="1" hangingPunct="1"/>
            <a:r>
              <a:rPr lang="en-US" altLang="en-US" smtClean="0"/>
              <a:t>List of Blocks for each file</a:t>
            </a:r>
          </a:p>
          <a:p>
            <a:pPr lvl="1" eaLnBrk="1" hangingPunct="1"/>
            <a:r>
              <a:rPr lang="en-US" altLang="en-US" smtClean="0"/>
              <a:t>List of DataNodes for each block</a:t>
            </a:r>
          </a:p>
          <a:p>
            <a:pPr lvl="1" eaLnBrk="1" hangingPunct="1"/>
            <a:r>
              <a:rPr lang="en-US" altLang="en-US" smtClean="0"/>
              <a:t>File attributes, e.g. creation time, replication factor</a:t>
            </a:r>
          </a:p>
          <a:p>
            <a:pPr eaLnBrk="1" hangingPunct="1"/>
            <a:r>
              <a:rPr lang="en-US" altLang="en-US" smtClean="0"/>
              <a:t>A Transaction Log (EditLog)</a:t>
            </a:r>
          </a:p>
          <a:p>
            <a:pPr lvl="1" eaLnBrk="1" hangingPunct="1"/>
            <a:r>
              <a:rPr lang="en-US" altLang="en-US" smtClean="0"/>
              <a:t>Records file creations, file deletions etc</a:t>
            </a:r>
          </a:p>
        </p:txBody>
      </p:sp>
    </p:spTree>
    <p:extLst>
      <p:ext uri="{BB962C8B-B14F-4D97-AF65-F5344CB8AC3E}">
        <p14:creationId xmlns:p14="http://schemas.microsoft.com/office/powerpoint/2010/main" val="8491343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smtClean="0"/>
              <a:t>Functions of </a:t>
            </a:r>
            <a:r>
              <a:rPr lang="en-US" altLang="en-US" dirty="0" err="1" smtClean="0"/>
              <a:t>DataNodes</a:t>
            </a:r>
            <a:endParaRPr lang="en-US" altLang="en-US" dirty="0" smtClean="0"/>
          </a:p>
        </p:txBody>
      </p:sp>
      <p:sp>
        <p:nvSpPr>
          <p:cNvPr id="59395" name="Rectangle 3"/>
          <p:cNvSpPr>
            <a:spLocks noGrp="1" noChangeArrowheads="1"/>
          </p:cNvSpPr>
          <p:nvPr>
            <p:ph type="body" idx="1"/>
          </p:nvPr>
        </p:nvSpPr>
        <p:spPr>
          <a:xfrm>
            <a:off x="685800" y="990600"/>
            <a:ext cx="7772400" cy="4724400"/>
          </a:xfrm>
        </p:spPr>
        <p:txBody>
          <a:bodyPr/>
          <a:lstStyle/>
          <a:p>
            <a:pPr eaLnBrk="1" hangingPunct="1"/>
            <a:r>
              <a:rPr lang="en-AU" altLang="en-US" smtClean="0"/>
              <a:t>Responsible for serving read and write requests from the file system’s clients. </a:t>
            </a:r>
          </a:p>
          <a:p>
            <a:pPr eaLnBrk="1" hangingPunct="1"/>
            <a:endParaRPr lang="en-AU" altLang="en-US" smtClean="0"/>
          </a:p>
          <a:p>
            <a:pPr eaLnBrk="1" hangingPunct="1"/>
            <a:r>
              <a:rPr lang="en-AU" altLang="en-US" smtClean="0"/>
              <a:t>Perform block creation, deletion, and replication upon instruction from the NameNode.</a:t>
            </a:r>
          </a:p>
          <a:p>
            <a:pPr eaLnBrk="1" hangingPunct="1"/>
            <a:endParaRPr lang="en-US" altLang="en-US" smtClean="0"/>
          </a:p>
          <a:p>
            <a:pPr eaLnBrk="1" hangingPunct="1"/>
            <a:r>
              <a:rPr lang="en-US" altLang="en-US" smtClean="0"/>
              <a:t>Periodically sends a report of all existing blocks to the NameNode (Blockreport)</a:t>
            </a:r>
          </a:p>
          <a:p>
            <a:pPr lvl="1" eaLnBrk="1" hangingPunct="1"/>
            <a:endParaRPr lang="en-US" altLang="en-US" smtClean="0"/>
          </a:p>
          <a:p>
            <a:pPr eaLnBrk="1" hangingPunct="1"/>
            <a:r>
              <a:rPr lang="en-US" altLang="en-US" smtClean="0"/>
              <a:t>Facilitates Pipelining of Data</a:t>
            </a:r>
          </a:p>
          <a:p>
            <a:pPr lvl="1" eaLnBrk="1" hangingPunct="1"/>
            <a:r>
              <a:rPr lang="en-US" altLang="en-US" smtClean="0"/>
              <a:t>Forwards data to other specified DataNodes</a:t>
            </a:r>
          </a:p>
        </p:txBody>
      </p:sp>
    </p:spTree>
    <p:extLst>
      <p:ext uri="{BB962C8B-B14F-4D97-AF65-F5344CB8AC3E}">
        <p14:creationId xmlns:p14="http://schemas.microsoft.com/office/powerpoint/2010/main" val="39029148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p:txBody>
          <a:bodyPr/>
          <a:lstStyle/>
          <a:p>
            <a:r>
              <a:rPr lang="en-US" altLang="zh-CN" smtClean="0"/>
              <a:t>Heartbeats</a:t>
            </a:r>
            <a:endParaRPr lang="en-AU" altLang="en-US" smtClean="0"/>
          </a:p>
          <a:p>
            <a:pPr lvl="1"/>
            <a:r>
              <a:rPr lang="en-AU" altLang="en-US" smtClean="0"/>
              <a:t>DataNodes send heartbeats to the NameNode to confirm that the DataNode is operating and the block replicas it hosts are available. </a:t>
            </a:r>
          </a:p>
          <a:p>
            <a:pPr lvl="2"/>
            <a:r>
              <a:rPr lang="en-US" altLang="en-US" smtClean="0"/>
              <a:t>Once every 3 seconds</a:t>
            </a:r>
            <a:endParaRPr lang="en-AU" altLang="en-US" smtClean="0"/>
          </a:p>
          <a:p>
            <a:pPr lvl="1"/>
            <a:r>
              <a:rPr lang="en-AU" altLang="en-US" smtClean="0"/>
              <a:t>The NameNode marks DataNodes without recent Heartbeats as dead and does not forward any new IO requests to them</a:t>
            </a:r>
          </a:p>
          <a:p>
            <a:endParaRPr lang="en-US" altLang="en-US" smtClean="0"/>
          </a:p>
          <a:p>
            <a:r>
              <a:rPr lang="en-US" altLang="en-US" smtClean="0"/>
              <a:t>Blockreports</a:t>
            </a:r>
            <a:endParaRPr lang="en-AU" altLang="en-US" smtClean="0"/>
          </a:p>
          <a:p>
            <a:pPr lvl="1"/>
            <a:r>
              <a:rPr lang="en-AU" altLang="en-US" smtClean="0"/>
              <a:t>A Blockreport contains a list of all blocks on a DataNode</a:t>
            </a:r>
          </a:p>
          <a:p>
            <a:endParaRPr lang="en-US" altLang="en-US" smtClean="0"/>
          </a:p>
          <a:p>
            <a:r>
              <a:rPr lang="en-US" altLang="en-US" smtClean="0"/>
              <a:t>The Namenode receives a Heartbeat and a BlockReport from each DataNode in the cluster periodically</a:t>
            </a:r>
          </a:p>
          <a:p>
            <a:pPr lvl="1"/>
            <a:endParaRPr lang="en-AU" altLang="en-US" smtClean="0"/>
          </a:p>
        </p:txBody>
      </p:sp>
      <p:sp>
        <p:nvSpPr>
          <p:cNvPr id="6" name="Title 1"/>
          <p:cNvSpPr>
            <a:spLocks noGrp="1"/>
          </p:cNvSpPr>
          <p:nvPr>
            <p:ph type="title"/>
          </p:nvPr>
        </p:nvSpPr>
        <p:spPr>
          <a:xfrm>
            <a:off x="190500" y="117475"/>
            <a:ext cx="8858250" cy="609600"/>
          </a:xfrm>
        </p:spPr>
        <p:txBody>
          <a:bodyPr/>
          <a:lstStyle/>
          <a:p>
            <a:pPr>
              <a:defRPr/>
            </a:pPr>
            <a:r>
              <a:rPr lang="en-US" sz="2800" dirty="0" smtClean="0"/>
              <a:t>Communication between </a:t>
            </a:r>
            <a:r>
              <a:rPr lang="en-US" sz="2800" dirty="0" err="1" smtClean="0"/>
              <a:t>NameNode</a:t>
            </a:r>
            <a:r>
              <a:rPr lang="en-US" sz="2800" dirty="0" smtClean="0"/>
              <a:t> and </a:t>
            </a:r>
            <a:r>
              <a:rPr lang="en-US" sz="2800" dirty="0" err="1" smtClean="0"/>
              <a:t>DataDode</a:t>
            </a:r>
            <a:endParaRPr lang="en-AU" sz="2800" dirty="0"/>
          </a:p>
        </p:txBody>
      </p:sp>
    </p:spTree>
    <p:extLst>
      <p:ext uri="{BB962C8B-B14F-4D97-AF65-F5344CB8AC3E}">
        <p14:creationId xmlns:p14="http://schemas.microsoft.com/office/powerpoint/2010/main" val="18289384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475"/>
            <a:ext cx="8858250" cy="609600"/>
          </a:xfrm>
        </p:spPr>
        <p:txBody>
          <a:bodyPr/>
          <a:lstStyle/>
          <a:p>
            <a:pPr>
              <a:defRPr/>
            </a:pPr>
            <a:r>
              <a:rPr lang="en-US" sz="2800" dirty="0" smtClean="0"/>
              <a:t>Communication between </a:t>
            </a:r>
            <a:r>
              <a:rPr lang="en-US" sz="2800" dirty="0" err="1" smtClean="0"/>
              <a:t>NameNode</a:t>
            </a:r>
            <a:r>
              <a:rPr lang="en-US" sz="2800" dirty="0" smtClean="0"/>
              <a:t> and </a:t>
            </a:r>
            <a:r>
              <a:rPr lang="en-US" sz="2800" dirty="0" err="1" smtClean="0"/>
              <a:t>DataDode</a:t>
            </a:r>
            <a:endParaRPr lang="en-AU" sz="2800" dirty="0"/>
          </a:p>
        </p:txBody>
      </p:sp>
      <p:sp>
        <p:nvSpPr>
          <p:cNvPr id="61443" name="Content Placeholder 2"/>
          <p:cNvSpPr>
            <a:spLocks noGrp="1"/>
          </p:cNvSpPr>
          <p:nvPr>
            <p:ph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AU" altLang="en-US" smtClean="0"/>
              <a:t>TCP – every 3 seconds a Heartbeat</a:t>
            </a:r>
          </a:p>
          <a:p>
            <a:r>
              <a:rPr lang="en-AU" altLang="en-US" smtClean="0"/>
              <a:t>Every 10</a:t>
            </a:r>
            <a:r>
              <a:rPr lang="en-AU" altLang="en-US" baseline="30000" smtClean="0"/>
              <a:t>th</a:t>
            </a:r>
            <a:r>
              <a:rPr lang="en-AU" altLang="en-US" smtClean="0"/>
              <a:t> heartbeat is a Blockreport</a:t>
            </a:r>
          </a:p>
          <a:p>
            <a:r>
              <a:rPr lang="en-AU" altLang="en-US" smtClean="0"/>
              <a:t>Name Node builds metadata from Blockreports</a:t>
            </a:r>
          </a:p>
          <a:p>
            <a:r>
              <a:rPr lang="en-AU" altLang="en-US" smtClean="0"/>
              <a:t>If Name Node is down, HDFS is down</a:t>
            </a: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08075"/>
            <a:ext cx="7343775" cy="290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4804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Inside </a:t>
            </a:r>
            <a:r>
              <a:rPr lang="en-US" dirty="0" err="1" smtClean="0"/>
              <a:t>NameNode</a:t>
            </a:r>
            <a:endParaRPr lang="en-AU" dirty="0"/>
          </a:p>
        </p:txBody>
      </p:sp>
      <p:sp>
        <p:nvSpPr>
          <p:cNvPr id="62467" name="Content Placeholder 2"/>
          <p:cNvSpPr>
            <a:spLocks noGrp="1"/>
          </p:cNvSpPr>
          <p:nvPr>
            <p:ph idx="1"/>
          </p:nvPr>
        </p:nvSpPr>
        <p:spPr/>
        <p:txBody>
          <a:bodyPr/>
          <a:lstStyle/>
          <a:p>
            <a:r>
              <a:rPr lang="en-AU" altLang="en-US" smtClean="0"/>
              <a:t>FsImage - the snapshot of the filesystem when </a:t>
            </a:r>
            <a:r>
              <a:rPr lang="en-US" altLang="en-US" smtClean="0"/>
              <a:t>NameNode </a:t>
            </a:r>
            <a:r>
              <a:rPr lang="en-AU" altLang="en-US" smtClean="0"/>
              <a:t>started</a:t>
            </a:r>
          </a:p>
          <a:p>
            <a:pPr lvl="1"/>
            <a:r>
              <a:rPr lang="en-AU" altLang="en-US" smtClean="0"/>
              <a:t>A master copy of the metadata for the file system</a:t>
            </a:r>
          </a:p>
          <a:p>
            <a:r>
              <a:rPr lang="en-US" altLang="zh-CN" smtClean="0"/>
              <a:t>E</a:t>
            </a:r>
            <a:r>
              <a:rPr lang="en-AU" altLang="en-US" smtClean="0"/>
              <a:t>ditLogs - the sequence of changes made to the filesystem after </a:t>
            </a:r>
            <a:r>
              <a:rPr lang="en-US" altLang="en-US" smtClean="0"/>
              <a:t>NameNode </a:t>
            </a:r>
            <a:r>
              <a:rPr lang="en-AU" altLang="en-US" smtClean="0"/>
              <a:t>started</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AU" altLang="en-US" smtClean="0"/>
          </a:p>
          <a:p>
            <a:endParaRPr lang="en-AU" altLang="en-US" smtClean="0"/>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2619375"/>
            <a:ext cx="44450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56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Inside </a:t>
            </a:r>
            <a:r>
              <a:rPr lang="en-US" dirty="0" err="1" smtClean="0"/>
              <a:t>NameNode</a:t>
            </a:r>
            <a:endParaRPr lang="en-AU" dirty="0"/>
          </a:p>
        </p:txBody>
      </p:sp>
      <p:sp>
        <p:nvSpPr>
          <p:cNvPr id="27651" name="Content Placeholder 2"/>
          <p:cNvSpPr>
            <a:spLocks noGrp="1"/>
          </p:cNvSpPr>
          <p:nvPr>
            <p:ph idx="1"/>
          </p:nvPr>
        </p:nvSpPr>
        <p:spPr/>
        <p:txBody>
          <a:bodyPr/>
          <a:lstStyle/>
          <a:p>
            <a:r>
              <a:rPr lang="en-AU" altLang="en-US" smtClean="0"/>
              <a:t>Only in the restart of </a:t>
            </a:r>
            <a:r>
              <a:rPr lang="en-US" altLang="en-US" smtClean="0"/>
              <a:t>NameNode</a:t>
            </a:r>
            <a:r>
              <a:rPr lang="en-AU" altLang="en-US" smtClean="0"/>
              <a:t>, EditLogs are applied to FsImage to get the latest snapshot of the file system.</a:t>
            </a:r>
          </a:p>
          <a:p>
            <a:r>
              <a:rPr lang="en-AU" altLang="en-US" smtClean="0"/>
              <a:t>But </a:t>
            </a:r>
            <a:r>
              <a:rPr lang="en-US" altLang="en-US" smtClean="0"/>
              <a:t>NameNode </a:t>
            </a:r>
            <a:r>
              <a:rPr lang="en-AU" altLang="en-US" smtClean="0"/>
              <a:t>restart are rare in production clusters which means </a:t>
            </a:r>
            <a:r>
              <a:rPr lang="en-US" altLang="zh-CN" smtClean="0"/>
              <a:t>E</a:t>
            </a:r>
            <a:r>
              <a:rPr lang="en-AU" altLang="en-US" smtClean="0"/>
              <a:t>dit</a:t>
            </a:r>
            <a:r>
              <a:rPr lang="en-US" altLang="zh-CN" smtClean="0"/>
              <a:t>L</a:t>
            </a:r>
            <a:r>
              <a:rPr lang="en-AU" altLang="en-US" smtClean="0"/>
              <a:t>ogs can grow very large for the clusters where </a:t>
            </a:r>
            <a:r>
              <a:rPr lang="en-US" altLang="en-US" smtClean="0"/>
              <a:t>NameNode </a:t>
            </a:r>
            <a:r>
              <a:rPr lang="en-AU" altLang="en-US" smtClean="0"/>
              <a:t>runs for a long period of time.</a:t>
            </a:r>
          </a:p>
          <a:p>
            <a:pPr lvl="1"/>
            <a:r>
              <a:rPr lang="en-AU" altLang="en-US" smtClean="0"/>
              <a:t>EditLog become very large , which will be challenging to manage it</a:t>
            </a:r>
          </a:p>
          <a:p>
            <a:pPr lvl="1"/>
            <a:r>
              <a:rPr lang="en-AU" altLang="en-US" smtClean="0"/>
              <a:t>NameNode restart takes long time because lot of changes has to be merged</a:t>
            </a:r>
          </a:p>
          <a:p>
            <a:pPr lvl="1"/>
            <a:r>
              <a:rPr lang="en-AU" altLang="en-US" smtClean="0"/>
              <a:t>In the case of crash, we will lost huge amount of metadata since FsImage is very old</a:t>
            </a:r>
          </a:p>
          <a:p>
            <a:endParaRPr lang="en-US" altLang="en-US" smtClean="0"/>
          </a:p>
          <a:p>
            <a:r>
              <a:rPr lang="en-US" altLang="en-US" smtClean="0">
                <a:solidFill>
                  <a:srgbClr val="FF0000"/>
                </a:solidFill>
              </a:rPr>
              <a:t>How to overcome this issue?</a:t>
            </a:r>
            <a:endParaRPr lang="en-AU" altLang="en-US" smtClean="0">
              <a:solidFill>
                <a:srgbClr val="FF0000"/>
              </a:solidFill>
            </a:endParaRPr>
          </a:p>
        </p:txBody>
      </p:sp>
    </p:spTree>
    <p:extLst>
      <p:ext uri="{BB962C8B-B14F-4D97-AF65-F5344CB8AC3E}">
        <p14:creationId xmlns:p14="http://schemas.microsoft.com/office/powerpoint/2010/main" val="299064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animEffect transition="in" filter="fade">
                                      <p:cBhvr>
                                        <p:cTn id="7"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7475"/>
            <a:ext cx="8504238" cy="609600"/>
          </a:xfrm>
        </p:spPr>
        <p:txBody>
          <a:bodyPr/>
          <a:lstStyle/>
          <a:p>
            <a:pPr>
              <a:defRPr/>
            </a:pPr>
            <a:r>
              <a:rPr lang="en-US" dirty="0" smtClean="0"/>
              <a:t>MapReduce in Real World: Search Engine</a:t>
            </a:r>
            <a:endParaRPr lang="en-AU" dirty="0"/>
          </a:p>
        </p:txBody>
      </p:sp>
      <p:sp>
        <p:nvSpPr>
          <p:cNvPr id="15363" name="Content Placeholder 2"/>
          <p:cNvSpPr>
            <a:spLocks noGrp="1"/>
          </p:cNvSpPr>
          <p:nvPr>
            <p:ph idx="1"/>
          </p:nvPr>
        </p:nvSpPr>
        <p:spPr/>
        <p:txBody>
          <a:bodyPr/>
          <a:lstStyle/>
          <a:p>
            <a:r>
              <a:rPr lang="en-US" altLang="en-US" smtClean="0"/>
              <a:t>Information retrieval (IR)</a:t>
            </a:r>
          </a:p>
          <a:p>
            <a:pPr lvl="1"/>
            <a:r>
              <a:rPr lang="en-US" altLang="en-US" smtClean="0"/>
              <a:t>Focus on textual information (= text/document retrieval)</a:t>
            </a:r>
          </a:p>
          <a:p>
            <a:pPr lvl="1"/>
            <a:r>
              <a:rPr lang="en-US" altLang="en-US" smtClean="0"/>
              <a:t>Other possibilities include image, video, music, …</a:t>
            </a:r>
          </a:p>
          <a:p>
            <a:r>
              <a:rPr lang="en-US" altLang="en-US" smtClean="0"/>
              <a:t>Boolean Text retrieval</a:t>
            </a:r>
          </a:p>
          <a:p>
            <a:pPr lvl="1"/>
            <a:r>
              <a:rPr lang="en-US" altLang="en-US" smtClean="0"/>
              <a:t>Each document or query is treated as a </a:t>
            </a:r>
            <a:r>
              <a:rPr lang="ja-JP" altLang="en-US" smtClean="0"/>
              <a:t>“</a:t>
            </a:r>
            <a:r>
              <a:rPr lang="en-US" altLang="ja-JP" smtClean="0"/>
              <a:t>bag</a:t>
            </a:r>
            <a:r>
              <a:rPr lang="ja-JP" altLang="en-US" smtClean="0"/>
              <a:t>”</a:t>
            </a:r>
            <a:r>
              <a:rPr lang="en-US" altLang="ja-JP" smtClean="0"/>
              <a:t> of words or terms. Word sequence is not considered</a:t>
            </a:r>
          </a:p>
          <a:p>
            <a:pPr lvl="1" eaLnBrk="1" hangingPunct="1"/>
            <a:r>
              <a:rPr lang="en-US" altLang="en-US" smtClean="0"/>
              <a:t>Query terms are combined logically using the Boolean operators AND, OR, and NOT.</a:t>
            </a:r>
          </a:p>
          <a:p>
            <a:pPr lvl="2" eaLnBrk="1" hangingPunct="1"/>
            <a:r>
              <a:rPr lang="en-US" altLang="en-US" smtClean="0"/>
              <a:t>E.g., ((data AND mining) AND (NOT text))</a:t>
            </a:r>
          </a:p>
          <a:p>
            <a:pPr lvl="1"/>
            <a:r>
              <a:rPr lang="en-US" altLang="en-US" smtClean="0"/>
              <a:t>Retrieval</a:t>
            </a:r>
          </a:p>
          <a:p>
            <a:pPr lvl="2" eaLnBrk="1" hangingPunct="1"/>
            <a:r>
              <a:rPr lang="en-US" altLang="en-US" smtClean="0"/>
              <a:t>Given a Boolean query, the system retrieves every document that makes the query logically true.</a:t>
            </a:r>
          </a:p>
          <a:p>
            <a:pPr lvl="2" eaLnBrk="1" hangingPunct="1"/>
            <a:r>
              <a:rPr lang="en-US" altLang="en-US" smtClean="0"/>
              <a:t>Called exact match</a:t>
            </a:r>
          </a:p>
          <a:p>
            <a:pPr lvl="1"/>
            <a:r>
              <a:rPr lang="en-US" altLang="en-US" smtClean="0"/>
              <a:t>The retrieval results are usually quite poor because term frequency is not considered and results are not ranked</a:t>
            </a:r>
            <a:endParaRPr lang="en-AU" altLang="en-US" smtClean="0"/>
          </a:p>
        </p:txBody>
      </p:sp>
    </p:spTree>
    <p:extLst>
      <p:ext uri="{BB962C8B-B14F-4D97-AF65-F5344CB8AC3E}">
        <p14:creationId xmlns:p14="http://schemas.microsoft.com/office/powerpoint/2010/main" val="41500110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Secondary </a:t>
            </a:r>
            <a:r>
              <a:rPr lang="en-US" dirty="0" err="1" smtClean="0"/>
              <a:t>NameNode</a:t>
            </a:r>
            <a:endParaRPr lang="en-AU" dirty="0"/>
          </a:p>
        </p:txBody>
      </p:sp>
      <p:sp>
        <p:nvSpPr>
          <p:cNvPr id="64515" name="Content Placeholder 2"/>
          <p:cNvSpPr>
            <a:spLocks noGrp="1"/>
          </p:cNvSpPr>
          <p:nvPr>
            <p:ph idx="1"/>
          </p:nvPr>
        </p:nvSpPr>
        <p:spPr/>
        <p:txBody>
          <a:bodyPr/>
          <a:lstStyle/>
          <a:p>
            <a:r>
              <a:rPr lang="en-AU" altLang="en-US" smtClean="0"/>
              <a:t>Secondary </a:t>
            </a:r>
            <a:r>
              <a:rPr lang="en-US" altLang="en-US" smtClean="0"/>
              <a:t>NameNode </a:t>
            </a:r>
            <a:r>
              <a:rPr lang="en-AU" altLang="en-US" smtClean="0"/>
              <a:t>helps to overcome the above issues by taking over responsibility of merging EditLogs with FsImage from the </a:t>
            </a:r>
            <a:r>
              <a:rPr lang="en-US" altLang="en-US" smtClean="0"/>
              <a:t>NameNode</a:t>
            </a:r>
            <a:r>
              <a:rPr lang="en-AU" altLang="en-US" smtClean="0"/>
              <a:t>.</a:t>
            </a:r>
          </a:p>
          <a:p>
            <a:pPr lvl="1"/>
            <a:r>
              <a:rPr lang="en-AU" altLang="en-US" smtClean="0"/>
              <a:t>It gets the EditLogs from the </a:t>
            </a:r>
            <a:r>
              <a:rPr lang="en-US" altLang="en-US" smtClean="0"/>
              <a:t>NameNode </a:t>
            </a:r>
            <a:r>
              <a:rPr lang="en-AU" altLang="en-US" smtClean="0"/>
              <a:t>periodically and applies to FsImage</a:t>
            </a:r>
          </a:p>
          <a:p>
            <a:pPr lvl="1"/>
            <a:r>
              <a:rPr lang="en-AU" altLang="en-US" smtClean="0"/>
              <a:t>Once it has new FsImage, it copies back to </a:t>
            </a:r>
            <a:r>
              <a:rPr lang="en-US" altLang="en-US" smtClean="0"/>
              <a:t>NameNode</a:t>
            </a:r>
            <a:endParaRPr lang="en-AU" altLang="en-US" smtClean="0"/>
          </a:p>
          <a:p>
            <a:pPr lvl="1"/>
            <a:r>
              <a:rPr lang="en-US" altLang="en-US" smtClean="0"/>
              <a:t>NameNode </a:t>
            </a:r>
            <a:r>
              <a:rPr lang="en-AU" altLang="en-US" smtClean="0"/>
              <a:t>will use this FsImage for the next restart, which will reduce the startup time</a:t>
            </a:r>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AU" altLang="en-US" smtClean="0"/>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673475"/>
            <a:ext cx="4276725"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31172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File System Namespace</a:t>
            </a:r>
            <a:endParaRPr lang="en-AU" dirty="0"/>
          </a:p>
        </p:txBody>
      </p:sp>
      <p:sp>
        <p:nvSpPr>
          <p:cNvPr id="65539" name="Content Placeholder 2"/>
          <p:cNvSpPr>
            <a:spLocks noGrp="1"/>
          </p:cNvSpPr>
          <p:nvPr>
            <p:ph idx="1"/>
          </p:nvPr>
        </p:nvSpPr>
        <p:spPr/>
        <p:txBody>
          <a:bodyPr/>
          <a:lstStyle/>
          <a:p>
            <a:r>
              <a:rPr lang="en-AU" altLang="en-US" smtClean="0"/>
              <a:t>Hierarchical file system with directories and files</a:t>
            </a:r>
          </a:p>
          <a:p>
            <a:pPr lvl="1"/>
            <a:r>
              <a:rPr lang="en-US" altLang="en-US" smtClean="0"/>
              <a:t>/user/comp9313</a:t>
            </a:r>
            <a:endParaRPr lang="en-AU" altLang="en-US" smtClean="0"/>
          </a:p>
          <a:p>
            <a:r>
              <a:rPr lang="en-AU" altLang="en-US" smtClean="0"/>
              <a:t>Create, remove, move, rename etc.</a:t>
            </a:r>
          </a:p>
          <a:p>
            <a:r>
              <a:rPr lang="en-AU" altLang="en-US" smtClean="0"/>
              <a:t>NameNode maintains the file system</a:t>
            </a:r>
          </a:p>
          <a:p>
            <a:r>
              <a:rPr lang="en-AU" altLang="en-US" smtClean="0"/>
              <a:t>Any meta information changes to the file system recorded by the NameNode (</a:t>
            </a:r>
            <a:r>
              <a:rPr lang="en-US" altLang="zh-CN" smtClean="0"/>
              <a:t>E</a:t>
            </a:r>
            <a:r>
              <a:rPr lang="en-AU" altLang="en-US" smtClean="0"/>
              <a:t>dit</a:t>
            </a:r>
            <a:r>
              <a:rPr lang="en-US" altLang="zh-CN" smtClean="0"/>
              <a:t>L</a:t>
            </a:r>
            <a:r>
              <a:rPr lang="en-AU" altLang="en-US" smtClean="0"/>
              <a:t>og).</a:t>
            </a:r>
          </a:p>
          <a:p>
            <a:r>
              <a:rPr lang="en-AU" altLang="en-US" smtClean="0"/>
              <a:t>An application can specify the number of replicas of the file needed: replication factor of the file. </a:t>
            </a:r>
          </a:p>
          <a:p>
            <a:endParaRPr lang="en-AU" altLang="en-US" smtClean="0"/>
          </a:p>
        </p:txBody>
      </p:sp>
    </p:spTree>
    <p:extLst>
      <p:ext uri="{BB962C8B-B14F-4D97-AF65-F5344CB8AC3E}">
        <p14:creationId xmlns:p14="http://schemas.microsoft.com/office/powerpoint/2010/main" val="13716686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Data Replication</a:t>
            </a:r>
            <a:endParaRPr lang="en-AU" dirty="0"/>
          </a:p>
        </p:txBody>
      </p:sp>
      <p:sp>
        <p:nvSpPr>
          <p:cNvPr id="66563" name="Content Placeholder 2"/>
          <p:cNvSpPr>
            <a:spLocks noGrp="1"/>
          </p:cNvSpPr>
          <p:nvPr>
            <p:ph idx="1"/>
          </p:nvPr>
        </p:nvSpPr>
        <p:spPr/>
        <p:txBody>
          <a:bodyPr/>
          <a:lstStyle/>
          <a:p>
            <a:r>
              <a:rPr lang="en-AU" altLang="en-US" smtClean="0"/>
              <a:t>The NameNode makes all decisions regarding replication of blocks.</a:t>
            </a:r>
          </a:p>
        </p:txBody>
      </p:sp>
      <p:pic>
        <p:nvPicPr>
          <p:cNvPr id="66564" name="Picture 2" descr="HDFS Data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651000"/>
            <a:ext cx="737552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345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File Read Data Flow in HDFS</a:t>
            </a:r>
            <a:endParaRPr lang="en-AU" dirty="0"/>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162050"/>
            <a:ext cx="8177212"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6003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File </a:t>
            </a:r>
            <a:r>
              <a:rPr lang="en-US" dirty="0" smtClean="0"/>
              <a:t>Write Data </a:t>
            </a:r>
            <a:r>
              <a:rPr lang="en-US" dirty="0"/>
              <a:t>Flow </a:t>
            </a:r>
            <a:r>
              <a:rPr lang="en-US" dirty="0" smtClean="0"/>
              <a:t>in HDFS</a:t>
            </a:r>
            <a:endParaRPr lang="en-AU" dirty="0"/>
          </a:p>
        </p:txBody>
      </p:sp>
      <p:pic>
        <p:nvPicPr>
          <p:cNvPr id="696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200150"/>
            <a:ext cx="8302625" cy="511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57274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en-US" dirty="0" smtClean="0"/>
              <a:t>Data Pip</a:t>
            </a:r>
            <a:r>
              <a:rPr lang="en-US" altLang="zh-CN" dirty="0" smtClean="0"/>
              <a:t>e</a:t>
            </a:r>
            <a:r>
              <a:rPr lang="en-US" altLang="en-US" dirty="0" smtClean="0"/>
              <a:t>lining</a:t>
            </a:r>
          </a:p>
        </p:txBody>
      </p:sp>
      <p:sp>
        <p:nvSpPr>
          <p:cNvPr id="70659" name="Rectangle 3"/>
          <p:cNvSpPr>
            <a:spLocks noGrp="1" noChangeArrowheads="1"/>
          </p:cNvSpPr>
          <p:nvPr>
            <p:ph type="body" idx="1"/>
          </p:nvPr>
        </p:nvSpPr>
        <p:spPr>
          <a:xfrm>
            <a:off x="685800" y="990600"/>
            <a:ext cx="7772400" cy="4724400"/>
          </a:xfrm>
        </p:spPr>
        <p:txBody>
          <a:bodyPr/>
          <a:lstStyle/>
          <a:p>
            <a:pPr eaLnBrk="1" hangingPunct="1"/>
            <a:r>
              <a:rPr lang="en-US" altLang="en-US" smtClean="0"/>
              <a:t>Client retrieves a list of DataNodes on which to place replicas of a block</a:t>
            </a:r>
          </a:p>
          <a:p>
            <a:pPr eaLnBrk="1" hangingPunct="1"/>
            <a:r>
              <a:rPr lang="en-US" altLang="en-US" smtClean="0"/>
              <a:t>Client writes block to the first DataNode</a:t>
            </a:r>
          </a:p>
          <a:p>
            <a:pPr eaLnBrk="1" hangingPunct="1"/>
            <a:r>
              <a:rPr lang="en-US" altLang="en-US" smtClean="0"/>
              <a:t>The first DataNode forwards the data to the next node in the Pipeline</a:t>
            </a:r>
          </a:p>
          <a:p>
            <a:pPr eaLnBrk="1" hangingPunct="1"/>
            <a:r>
              <a:rPr lang="en-US" altLang="en-US" smtClean="0"/>
              <a:t>When all replicas are written, the Client moves on to write the next block in file</a:t>
            </a:r>
          </a:p>
        </p:txBody>
      </p:sp>
    </p:spTree>
    <p:extLst>
      <p:ext uri="{BB962C8B-B14F-4D97-AF65-F5344CB8AC3E}">
        <p14:creationId xmlns:p14="http://schemas.microsoft.com/office/powerpoint/2010/main" val="22523364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smtClean="0"/>
              <a:t>Replication Engine</a:t>
            </a:r>
          </a:p>
        </p:txBody>
      </p:sp>
      <p:sp>
        <p:nvSpPr>
          <p:cNvPr id="71683" name="Rectangle 3"/>
          <p:cNvSpPr>
            <a:spLocks noGrp="1" noChangeArrowheads="1"/>
          </p:cNvSpPr>
          <p:nvPr>
            <p:ph type="body" idx="1"/>
          </p:nvPr>
        </p:nvSpPr>
        <p:spPr>
          <a:xfrm>
            <a:off x="685800" y="990600"/>
            <a:ext cx="7772400" cy="47244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NameNode detects DataNode failures</a:t>
            </a:r>
          </a:p>
          <a:p>
            <a:pPr lvl="1" eaLnBrk="1" hangingPunct="1"/>
            <a:r>
              <a:rPr lang="en-AU" altLang="en-US" smtClean="0"/>
              <a:t>Missing Heartbeats signify lost Nodes</a:t>
            </a:r>
          </a:p>
          <a:p>
            <a:pPr lvl="1" eaLnBrk="1" hangingPunct="1"/>
            <a:r>
              <a:rPr lang="en-AU" altLang="en-US" smtClean="0"/>
              <a:t>NameNode consults metadata, finds affected data</a:t>
            </a:r>
            <a:endParaRPr lang="en-US" altLang="en-US" smtClean="0"/>
          </a:p>
          <a:p>
            <a:pPr lvl="1" eaLnBrk="1" hangingPunct="1"/>
            <a:r>
              <a:rPr lang="en-US" altLang="en-US" smtClean="0"/>
              <a:t>Chooses new DataNodes for new replicas</a:t>
            </a:r>
          </a:p>
          <a:p>
            <a:pPr lvl="1" eaLnBrk="1" hangingPunct="1"/>
            <a:r>
              <a:rPr lang="en-US" altLang="en-US" smtClean="0"/>
              <a:t>Balances disk usage</a:t>
            </a:r>
          </a:p>
          <a:p>
            <a:pPr lvl="1" eaLnBrk="1" hangingPunct="1"/>
            <a:r>
              <a:rPr lang="en-US" altLang="en-US" smtClean="0"/>
              <a:t>Balances communication traffic to DataNodes</a:t>
            </a:r>
          </a:p>
        </p:txBody>
      </p:sp>
      <p:pic>
        <p:nvPicPr>
          <p:cNvPr id="716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052513"/>
            <a:ext cx="785812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81228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Correctness</a:t>
            </a:r>
            <a:endParaRPr lang="en-AU" dirty="0"/>
          </a:p>
        </p:txBody>
      </p:sp>
      <p:sp>
        <p:nvSpPr>
          <p:cNvPr id="72707" name="Content Placeholder 2"/>
          <p:cNvSpPr>
            <a:spLocks noGrp="1"/>
          </p:cNvSpPr>
          <p:nvPr>
            <p:ph idx="1"/>
          </p:nvPr>
        </p:nvSpPr>
        <p:spPr/>
        <p:txBody>
          <a:bodyPr/>
          <a:lstStyle/>
          <a:p>
            <a:r>
              <a:rPr lang="en-AU" altLang="en-US" smtClean="0"/>
              <a:t>Use Checksums to validate data</a:t>
            </a:r>
          </a:p>
          <a:p>
            <a:pPr lvl="1"/>
            <a:r>
              <a:rPr lang="en-AU" altLang="en-US" smtClean="0"/>
              <a:t>Use CRC32</a:t>
            </a:r>
          </a:p>
          <a:p>
            <a:r>
              <a:rPr lang="en-AU" altLang="en-US" smtClean="0"/>
              <a:t>File Creation</a:t>
            </a:r>
          </a:p>
          <a:p>
            <a:pPr lvl="1"/>
            <a:r>
              <a:rPr lang="en-AU" altLang="en-US" smtClean="0"/>
              <a:t>Client computes checksum per 512 byte</a:t>
            </a:r>
          </a:p>
          <a:p>
            <a:pPr lvl="1"/>
            <a:r>
              <a:rPr lang="en-AU" altLang="en-US" smtClean="0"/>
              <a:t>DataNode stores the checksum</a:t>
            </a:r>
          </a:p>
          <a:p>
            <a:r>
              <a:rPr lang="en-AU" altLang="en-US" smtClean="0"/>
              <a:t>File access</a:t>
            </a:r>
          </a:p>
          <a:p>
            <a:pPr lvl="1"/>
            <a:r>
              <a:rPr lang="en-AU" altLang="en-US" smtClean="0"/>
              <a:t>Client retrieves the data and checksum from DataNode</a:t>
            </a:r>
          </a:p>
          <a:p>
            <a:pPr lvl="1"/>
            <a:r>
              <a:rPr lang="en-AU" altLang="en-US" smtClean="0"/>
              <a:t>If Validation fails, Client tries other replicas</a:t>
            </a:r>
          </a:p>
          <a:p>
            <a:endParaRPr lang="en-AU" altLang="en-US" smtClean="0"/>
          </a:p>
        </p:txBody>
      </p:sp>
    </p:spTree>
    <p:extLst>
      <p:ext uri="{BB962C8B-B14F-4D97-AF65-F5344CB8AC3E}">
        <p14:creationId xmlns:p14="http://schemas.microsoft.com/office/powerpoint/2010/main" val="24880951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dirty="0"/>
              <a:t>Cluster Rebalancing</a:t>
            </a:r>
            <a:endParaRPr lang="en-US" altLang="en-US" dirty="0" smtClean="0"/>
          </a:p>
        </p:txBody>
      </p:sp>
      <p:sp>
        <p:nvSpPr>
          <p:cNvPr id="73731" name="Rectangle 3"/>
          <p:cNvSpPr>
            <a:spLocks noGrp="1" noChangeArrowheads="1"/>
          </p:cNvSpPr>
          <p:nvPr>
            <p:ph type="body" idx="1"/>
          </p:nvPr>
        </p:nvSpPr>
        <p:spPr>
          <a:xfrm>
            <a:off x="685800" y="990600"/>
            <a:ext cx="7772400" cy="4724400"/>
          </a:xfrm>
        </p:spPr>
        <p:txBody>
          <a:bodyPr/>
          <a:lstStyle/>
          <a:p>
            <a:pPr eaLnBrk="1" hangingPunct="1"/>
            <a:r>
              <a:rPr lang="en-US" altLang="en-US" smtClean="0"/>
              <a:t>Goal: % disk full on DataNodes should be similar</a:t>
            </a:r>
          </a:p>
          <a:p>
            <a:pPr lvl="1" eaLnBrk="1" hangingPunct="1"/>
            <a:r>
              <a:rPr lang="en-US" altLang="en-US" smtClean="0"/>
              <a:t>Usually run when new DataNodes are added</a:t>
            </a:r>
          </a:p>
          <a:p>
            <a:pPr lvl="1" eaLnBrk="1" hangingPunct="1"/>
            <a:r>
              <a:rPr lang="en-US" altLang="en-US" smtClean="0"/>
              <a:t>Rebalancer is throttled to avoid network congestion</a:t>
            </a:r>
          </a:p>
          <a:p>
            <a:pPr lvl="1" eaLnBrk="1" hangingPunct="1"/>
            <a:r>
              <a:rPr lang="en-AU" altLang="en-US" smtClean="0"/>
              <a:t>Does not interfere with MapReduce or HDFS</a:t>
            </a:r>
            <a:endParaRPr lang="en-US" altLang="en-US" smtClean="0"/>
          </a:p>
          <a:p>
            <a:pPr lvl="1" eaLnBrk="1" hangingPunct="1"/>
            <a:r>
              <a:rPr lang="en-US" altLang="en-US" smtClean="0"/>
              <a:t>Command line tool</a:t>
            </a:r>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951163"/>
            <a:ext cx="7077075" cy="357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8728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Fault tolerance</a:t>
            </a:r>
            <a:endParaRPr lang="en-AU" dirty="0"/>
          </a:p>
        </p:txBody>
      </p:sp>
      <p:sp>
        <p:nvSpPr>
          <p:cNvPr id="74755" name="Content Placeholder 2"/>
          <p:cNvSpPr>
            <a:spLocks noGrp="1"/>
          </p:cNvSpPr>
          <p:nvPr>
            <p:ph idx="1"/>
          </p:nvPr>
        </p:nvSpPr>
        <p:spPr/>
        <p:txBody>
          <a:bodyPr/>
          <a:lstStyle/>
          <a:p>
            <a:pPr eaLnBrk="1" hangingPunct="1"/>
            <a:r>
              <a:rPr lang="en-US" altLang="en-US" smtClean="0"/>
              <a:t>Failure is the norm rather than exception</a:t>
            </a:r>
          </a:p>
          <a:p>
            <a:pPr eaLnBrk="1" hangingPunct="1"/>
            <a:r>
              <a:rPr lang="en-US" altLang="en-US" smtClean="0"/>
              <a:t>A HDFS instance may consist of thousands of server machines, each storing part of the file system’s data.</a:t>
            </a:r>
          </a:p>
          <a:p>
            <a:pPr eaLnBrk="1" hangingPunct="1"/>
            <a:r>
              <a:rPr lang="en-US" altLang="en-US" smtClean="0"/>
              <a:t>Since we have huge number of components and that each component has non-trivial probability of failure means that there is always some component that is non-functional.</a:t>
            </a:r>
          </a:p>
          <a:p>
            <a:pPr eaLnBrk="1" hangingPunct="1"/>
            <a:r>
              <a:rPr lang="en-US" altLang="en-US" smtClean="0"/>
              <a:t>Detection of faults and quick, automatic recovery from them is a core architectural goal of HDFS.</a:t>
            </a:r>
          </a:p>
          <a:p>
            <a:endParaRPr lang="en-AU" altLang="en-US" smtClean="0"/>
          </a:p>
        </p:txBody>
      </p:sp>
    </p:spTree>
    <p:extLst>
      <p:ext uri="{BB962C8B-B14F-4D97-AF65-F5344CB8AC3E}">
        <p14:creationId xmlns:p14="http://schemas.microsoft.com/office/powerpoint/2010/main" val="1457900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Boolean Text Retrieval: Inverted Index</a:t>
            </a:r>
            <a:endParaRPr lang="en-AU" dirty="0"/>
          </a:p>
        </p:txBody>
      </p:sp>
      <p:sp>
        <p:nvSpPr>
          <p:cNvPr id="16387" name="Content Placeholder 2"/>
          <p:cNvSpPr>
            <a:spLocks noGrp="1"/>
          </p:cNvSpPr>
          <p:nvPr>
            <p:ph idx="1"/>
          </p:nvPr>
        </p:nvSpPr>
        <p:spPr/>
        <p:txBody>
          <a:bodyPr/>
          <a:lstStyle/>
          <a:p>
            <a:r>
              <a:rPr lang="en-AU" altLang="en-US" smtClean="0"/>
              <a:t>The inverted index of a document collection is basically a data structure that </a:t>
            </a:r>
          </a:p>
          <a:p>
            <a:pPr lvl="1"/>
            <a:r>
              <a:rPr lang="en-AU" altLang="en-US" smtClean="0"/>
              <a:t>attaches each distinctive term with a list of all documents that contains the term.</a:t>
            </a:r>
          </a:p>
          <a:p>
            <a:pPr lvl="1"/>
            <a:r>
              <a:rPr lang="en-US" altLang="en-US" smtClean="0"/>
              <a:t>The documents containing a term are sorted in the list</a:t>
            </a:r>
            <a:endParaRPr lang="en-AU" altLang="en-US" smtClean="0"/>
          </a:p>
          <a:p>
            <a:endParaRPr lang="en-AU" altLang="en-US" smtClean="0"/>
          </a:p>
          <a:p>
            <a:r>
              <a:rPr lang="en-AU" altLang="en-US" smtClean="0"/>
              <a:t>Thus, in retrieval, it takes constant time to </a:t>
            </a:r>
          </a:p>
          <a:p>
            <a:pPr lvl="1"/>
            <a:r>
              <a:rPr lang="en-AU" altLang="en-US" smtClean="0"/>
              <a:t>find the documents that contains a query term. </a:t>
            </a:r>
          </a:p>
          <a:p>
            <a:pPr lvl="1"/>
            <a:r>
              <a:rPr lang="en-AU" altLang="en-US" smtClean="0"/>
              <a:t>multiple query terms are also easy handle as we will see soon.</a:t>
            </a:r>
          </a:p>
          <a:p>
            <a:endParaRPr lang="en-AU" altLang="en-US" smtClean="0"/>
          </a:p>
        </p:txBody>
      </p:sp>
    </p:spTree>
    <p:extLst>
      <p:ext uri="{BB962C8B-B14F-4D97-AF65-F5344CB8AC3E}">
        <p14:creationId xmlns:p14="http://schemas.microsoft.com/office/powerpoint/2010/main" val="8531025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Metadata Disk Failure</a:t>
            </a:r>
            <a:endParaRPr lang="en-AU" dirty="0"/>
          </a:p>
        </p:txBody>
      </p:sp>
      <p:sp>
        <p:nvSpPr>
          <p:cNvPr id="75779" name="Content Placeholder 2"/>
          <p:cNvSpPr>
            <a:spLocks noGrp="1"/>
          </p:cNvSpPr>
          <p:nvPr>
            <p:ph idx="1"/>
          </p:nvPr>
        </p:nvSpPr>
        <p:spPr/>
        <p:txBody>
          <a:bodyPr/>
          <a:lstStyle/>
          <a:p>
            <a:pPr eaLnBrk="1" hangingPunct="1"/>
            <a:r>
              <a:rPr lang="en-US" altLang="en-US" smtClean="0"/>
              <a:t>FsImage and EditLog are central data structures of HDFS. A corruption of these files can cause a HDFS instance to be non-functional. </a:t>
            </a:r>
          </a:p>
          <a:p>
            <a:pPr lvl="1" eaLnBrk="1" hangingPunct="1"/>
            <a:r>
              <a:rPr lang="en-US" altLang="zh-CN" smtClean="0"/>
              <a:t>A</a:t>
            </a:r>
            <a:r>
              <a:rPr lang="en-US" altLang="en-US" smtClean="0"/>
              <a:t> Name</a:t>
            </a:r>
            <a:r>
              <a:rPr lang="en-US" altLang="zh-CN" smtClean="0"/>
              <a:t>N</a:t>
            </a:r>
            <a:r>
              <a:rPr lang="en-US" altLang="en-US" smtClean="0"/>
              <a:t>ode can be configured to maintain multiple copies of the FsImage and EditLog</a:t>
            </a:r>
          </a:p>
          <a:p>
            <a:pPr lvl="1" eaLnBrk="1" hangingPunct="1"/>
            <a:r>
              <a:rPr lang="en-US" altLang="en-US" smtClean="0"/>
              <a:t>Multiple copies of the FsImage and EditLog files are updated synchronously</a:t>
            </a:r>
          </a:p>
          <a:p>
            <a:pPr eaLnBrk="1" hangingPunct="1"/>
            <a:endParaRPr lang="en-US" altLang="en-US" smtClean="0"/>
          </a:p>
        </p:txBody>
      </p:sp>
    </p:spTree>
    <p:extLst>
      <p:ext uri="{BB962C8B-B14F-4D97-AF65-F5344CB8AC3E}">
        <p14:creationId xmlns:p14="http://schemas.microsoft.com/office/powerpoint/2010/main" val="18062052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Unique features of HDFS</a:t>
            </a:r>
            <a:endParaRPr lang="en-AU" dirty="0"/>
          </a:p>
        </p:txBody>
      </p:sp>
      <p:sp>
        <p:nvSpPr>
          <p:cNvPr id="78851" name="Content Placeholder 2"/>
          <p:cNvSpPr>
            <a:spLocks noGrp="1"/>
          </p:cNvSpPr>
          <p:nvPr>
            <p:ph idx="1"/>
          </p:nvPr>
        </p:nvSpPr>
        <p:spPr/>
        <p:txBody>
          <a:bodyPr/>
          <a:lstStyle/>
          <a:p>
            <a:r>
              <a:rPr lang="en-AU" altLang="en-US" smtClean="0"/>
              <a:t>HDFS has a bunch of unique features that make it ideal for distributed systems:</a:t>
            </a:r>
          </a:p>
          <a:p>
            <a:endParaRPr lang="en-AU" altLang="en-US" smtClean="0"/>
          </a:p>
          <a:p>
            <a:pPr lvl="1"/>
            <a:r>
              <a:rPr lang="en-AU" altLang="en-US" smtClean="0"/>
              <a:t>Failure tolerant - data is duplicated across multiple DataNodes to protect against machine failures. The default is a replication factor of 3 (every block is stored on three machines).</a:t>
            </a:r>
          </a:p>
          <a:p>
            <a:pPr lvl="1"/>
            <a:r>
              <a:rPr lang="en-AU" altLang="en-US" smtClean="0"/>
              <a:t>Scalability - data transfers happen directly with the DataNodes so your read/write capacity scales fairly well with the number of DataNodes</a:t>
            </a:r>
          </a:p>
          <a:p>
            <a:pPr lvl="1"/>
            <a:r>
              <a:rPr lang="en-AU" altLang="en-US" smtClean="0"/>
              <a:t>Space - need more disk space? Just add more DataNodes and re-balance</a:t>
            </a:r>
          </a:p>
          <a:p>
            <a:pPr lvl="1"/>
            <a:r>
              <a:rPr lang="en-AU" altLang="en-US" smtClean="0"/>
              <a:t>Industry standard - Other distributed applications are built on top of HDFS (HBase, Map-Reduce)</a:t>
            </a:r>
          </a:p>
          <a:p>
            <a:endParaRPr lang="en-AU" altLang="en-US" smtClean="0"/>
          </a:p>
          <a:p>
            <a:r>
              <a:rPr lang="en-AU" altLang="en-US" smtClean="0"/>
              <a:t>HDFS is designed to process large data sets with write-once-read-many semantics, it is not for low latency access</a:t>
            </a:r>
          </a:p>
          <a:p>
            <a:endParaRPr lang="en-AU" altLang="en-US" smtClean="0"/>
          </a:p>
        </p:txBody>
      </p:sp>
    </p:spTree>
    <p:extLst>
      <p:ext uri="{BB962C8B-B14F-4D97-AF65-F5344CB8AC3E}">
        <p14:creationId xmlns:p14="http://schemas.microsoft.com/office/powerpoint/2010/main" val="11813374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References</a:t>
            </a:r>
            <a:endParaRPr lang="en-AU" dirty="0"/>
          </a:p>
        </p:txBody>
      </p:sp>
      <p:sp>
        <p:nvSpPr>
          <p:cNvPr id="19459" name="Content Placeholder 2"/>
          <p:cNvSpPr>
            <a:spLocks noGrp="1"/>
          </p:cNvSpPr>
          <p:nvPr>
            <p:ph idx="1"/>
          </p:nvPr>
        </p:nvSpPr>
        <p:spPr/>
        <p:txBody>
          <a:bodyPr/>
          <a:lstStyle/>
          <a:p>
            <a:r>
              <a:rPr lang="en-US" altLang="en-US" dirty="0" smtClean="0"/>
              <a:t>HDFS design: </a:t>
            </a:r>
            <a:r>
              <a:rPr lang="en-US" altLang="en-US" dirty="0" smtClean="0">
                <a:hlinkClick r:id="rId2"/>
              </a:rPr>
              <a:t>https://hadoop.apache.org/docs/current/hadoop-project-dist/hadoop-hdfs/HdfsDesign.html</a:t>
            </a:r>
            <a:endParaRPr lang="en-US" altLang="en-US" dirty="0" smtClean="0"/>
          </a:p>
          <a:p>
            <a:r>
              <a:rPr lang="en-US" altLang="en-US" dirty="0" smtClean="0"/>
              <a:t>Hadoop The Definitive Guide. HDFS, Hadoop I/O, and MapReduce Features chapters.</a:t>
            </a:r>
          </a:p>
          <a:p>
            <a:r>
              <a:rPr lang="en-AU" altLang="en-US" dirty="0" smtClean="0"/>
              <a:t>Understanding Hadoop Clusters and the Network. By Brad </a:t>
            </a:r>
            <a:r>
              <a:rPr lang="en-AU" altLang="en-US" dirty="0" err="1" smtClean="0"/>
              <a:t>Hedlund</a:t>
            </a:r>
            <a:r>
              <a:rPr lang="en-AU" altLang="en-US" dirty="0" smtClean="0"/>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a:defRPr/>
            </a:pPr>
            <a:r>
              <a:rPr lang="en-US" altLang="en-US" dirty="0" smtClean="0"/>
              <a:t>End of Chapter 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4FDC99-AD0A-4F60-B0B3-1ABCD6C78AC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41389</TotalTime>
  <Words>5154</Words>
  <Application>Microsoft Office PowerPoint</Application>
  <PresentationFormat>On-screen Show (4:3)</PresentationFormat>
  <Paragraphs>865</Paragraphs>
  <Slides>93</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95" baseType="lpstr">
      <vt:lpstr>db-5-grey</vt:lpstr>
      <vt:lpstr>Equation</vt:lpstr>
      <vt:lpstr>COMP9313: Big Data Management         Lecturer: Xin Cao Course web site: http://www.cse.unsw.edu.au/~cs9313/ </vt:lpstr>
      <vt:lpstr>About the First Assignment</vt:lpstr>
      <vt:lpstr>Review of Lab 2</vt:lpstr>
      <vt:lpstr>Letter Count</vt:lpstr>
      <vt:lpstr>Mapper</vt:lpstr>
      <vt:lpstr>MapReduce Algorithm Design Patterns</vt:lpstr>
      <vt:lpstr>PowerPoint Presentation</vt:lpstr>
      <vt:lpstr>MapReduce in Real World: Search Engine</vt:lpstr>
      <vt:lpstr>Boolean Text Retrieval: Inverted Index</vt:lpstr>
      <vt:lpstr>Boolean Text Retrieval: Inverted Index</vt:lpstr>
      <vt:lpstr>Search Using Inverted Index</vt:lpstr>
      <vt:lpstr>Boolean Query Processing: AND</vt:lpstr>
      <vt:lpstr>MapReduce it?</vt:lpstr>
      <vt:lpstr>MapReduce: Index Construction</vt:lpstr>
      <vt:lpstr>MapReduce: Index Construction</vt:lpstr>
      <vt:lpstr>Ranked Text Retrieval</vt:lpstr>
      <vt:lpstr>Term Weighting</vt:lpstr>
      <vt:lpstr>TF.IDF Term Weighting</vt:lpstr>
      <vt:lpstr>Retrieval in a Nutshell</vt:lpstr>
      <vt:lpstr>MapReduce: Index Construction</vt:lpstr>
      <vt:lpstr>Inverted Index: TF-IDF</vt:lpstr>
      <vt:lpstr>MapReduce: Index Construction</vt:lpstr>
      <vt:lpstr>MapReduce: Index Construction</vt:lpstr>
      <vt:lpstr>MapReduce: Index Construction</vt:lpstr>
      <vt:lpstr>The First Improvement</vt:lpstr>
      <vt:lpstr>The Second Improvement</vt:lpstr>
      <vt:lpstr>The Second Improvement</vt:lpstr>
      <vt:lpstr>The Second Improvement</vt:lpstr>
      <vt:lpstr>Retrieval with MapReduce?</vt:lpstr>
      <vt:lpstr>PowerPoint Presentation</vt:lpstr>
      <vt:lpstr>MapReduce Counters</vt:lpstr>
      <vt:lpstr>Built-in Counters</vt:lpstr>
      <vt:lpstr>User-Defined Counters</vt:lpstr>
      <vt:lpstr>Implement User-Defined Counters</vt:lpstr>
      <vt:lpstr>Implement User-Defined Counters</vt:lpstr>
      <vt:lpstr>MapReduce SequenceFile</vt:lpstr>
      <vt:lpstr>MapReduce Input Formats</vt:lpstr>
      <vt:lpstr>MapReduce InputFormat</vt:lpstr>
      <vt:lpstr>MapReduce OutputFormat</vt:lpstr>
      <vt:lpstr>Detailed Hadoop MapReduce Data Flow</vt:lpstr>
      <vt:lpstr>Creating Inverted Index</vt:lpstr>
      <vt:lpstr>Compression</vt:lpstr>
      <vt:lpstr>Compression Formats</vt:lpstr>
      <vt:lpstr>Compression and Input Splits</vt:lpstr>
      <vt:lpstr>Codecs</vt:lpstr>
      <vt:lpstr>Example</vt:lpstr>
      <vt:lpstr>Use Compression in MapReduce</vt:lpstr>
      <vt:lpstr>Use Compression in MapReduce</vt:lpstr>
      <vt:lpstr>Methods to Write MapReduce Jobs</vt:lpstr>
      <vt:lpstr>Number of Maps and Reduces</vt:lpstr>
      <vt:lpstr>MapReduce Advantages</vt:lpstr>
      <vt:lpstr>The Need</vt:lpstr>
      <vt:lpstr>Map Reduce vs Parallel DBMS</vt:lpstr>
      <vt:lpstr>Practice： Design MapReduce Algorithms</vt:lpstr>
      <vt:lpstr>Practice： Design MapReduce Algorithms</vt:lpstr>
      <vt:lpstr>Practice： Design MapReduce Algorithms</vt:lpstr>
      <vt:lpstr>Practice： Design MapReduce Algorithms</vt:lpstr>
      <vt:lpstr>Practice： Design MapReduce Algorithms</vt:lpstr>
      <vt:lpstr>PowerPoint Presentation</vt:lpstr>
      <vt:lpstr>File System</vt:lpstr>
      <vt:lpstr>How to Move Data to Workers?</vt:lpstr>
      <vt:lpstr>Distributed File System</vt:lpstr>
      <vt:lpstr>Latency and Throughput</vt:lpstr>
      <vt:lpstr>GFS: Assumptions</vt:lpstr>
      <vt:lpstr>GFS: Design Decisions</vt:lpstr>
      <vt:lpstr>From GFS to HDFS</vt:lpstr>
      <vt:lpstr>Assumptions and Goals of HDFS</vt:lpstr>
      <vt:lpstr>Assumptions and Goals of HDFS (Cont’)</vt:lpstr>
      <vt:lpstr>HDFS Features</vt:lpstr>
      <vt:lpstr>HDFS Architecture</vt:lpstr>
      <vt:lpstr>HDFS Architecture</vt:lpstr>
      <vt:lpstr>HDFS Architecture</vt:lpstr>
      <vt:lpstr>Functions of a NameNode</vt:lpstr>
      <vt:lpstr>NameNode Metadata</vt:lpstr>
      <vt:lpstr>Functions of DataNodes</vt:lpstr>
      <vt:lpstr>Communication between NameNode and DataDode</vt:lpstr>
      <vt:lpstr>Communication between NameNode and DataDode</vt:lpstr>
      <vt:lpstr>Inside NameNode</vt:lpstr>
      <vt:lpstr>Inside NameNode</vt:lpstr>
      <vt:lpstr>Secondary NameNode</vt:lpstr>
      <vt:lpstr>File System Namespace</vt:lpstr>
      <vt:lpstr>Data Replication</vt:lpstr>
      <vt:lpstr>File Read Data Flow in HDFS</vt:lpstr>
      <vt:lpstr>File Write Data Flow in HDFS</vt:lpstr>
      <vt:lpstr>Data Pipelining</vt:lpstr>
      <vt:lpstr>Replication Engine</vt:lpstr>
      <vt:lpstr>Data Correctness</vt:lpstr>
      <vt:lpstr>Cluster Rebalancing</vt:lpstr>
      <vt:lpstr>Fault tolerance</vt:lpstr>
      <vt:lpstr>Metadata Disk Failure</vt:lpstr>
      <vt:lpstr>Unique features of HDFS</vt:lpstr>
      <vt:lpstr>References</vt:lpstr>
      <vt:lpstr>End of Chapter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xcao</cp:lastModifiedBy>
  <cp:revision>640</cp:revision>
  <cp:lastPrinted>2005-01-10T21:51:57Z</cp:lastPrinted>
  <dcterms:created xsi:type="dcterms:W3CDTF">1999-11-04T20:50:09Z</dcterms:created>
  <dcterms:modified xsi:type="dcterms:W3CDTF">2017-08-14T08:00:23Z</dcterms:modified>
</cp:coreProperties>
</file>